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90" r:id="rId6"/>
    <p:sldId id="291" r:id="rId7"/>
    <p:sldId id="292" r:id="rId8"/>
    <p:sldId id="2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0D1F5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8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Change Proposals </a:t>
            </a:r>
            <a:br>
              <a:rPr lang="en-GB" dirty="0" smtClean="0"/>
            </a:br>
            <a:r>
              <a:rPr lang="en-GB" dirty="0" smtClean="0"/>
              <a:t>Capture to Delivery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December 2018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 Capture</a:t>
            </a:r>
            <a:endParaRPr lang="en-GB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960" y="1822461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3526869"/>
            <a:ext cx="742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992" y="3522092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12619" y="1140619"/>
            <a:ext cx="0" cy="70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3082" idx="1"/>
          </p:cNvCxnSpPr>
          <p:nvPr/>
        </p:nvCxnSpPr>
        <p:spPr>
          <a:xfrm flipV="1">
            <a:off x="1284412" y="2103449"/>
            <a:ext cx="2285548" cy="22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3084" idx="0"/>
          </p:cNvCxnSpPr>
          <p:nvPr/>
        </p:nvCxnSpPr>
        <p:spPr>
          <a:xfrm flipH="1">
            <a:off x="4200525" y="2340108"/>
            <a:ext cx="1" cy="1186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38681" y="2401372"/>
            <a:ext cx="1590369" cy="1909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84" idx="3"/>
            <a:endCxn id="15" idx="1"/>
          </p:cNvCxnSpPr>
          <p:nvPr/>
        </p:nvCxnSpPr>
        <p:spPr>
          <a:xfrm flipV="1">
            <a:off x="4572000" y="3803080"/>
            <a:ext cx="2235992" cy="4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949" y="1668413"/>
            <a:ext cx="561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Arrow Connector 43"/>
          <p:cNvCxnSpPr>
            <a:endCxn id="3086" idx="1"/>
          </p:cNvCxnSpPr>
          <p:nvPr/>
        </p:nvCxnSpPr>
        <p:spPr>
          <a:xfrm>
            <a:off x="4616808" y="2103448"/>
            <a:ext cx="3022141" cy="22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0"/>
            <a:endCxn id="3086" idx="2"/>
          </p:cNvCxnSpPr>
          <p:nvPr/>
        </p:nvCxnSpPr>
        <p:spPr>
          <a:xfrm flipV="1">
            <a:off x="7360442" y="2582813"/>
            <a:ext cx="559495" cy="939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Terminator 35"/>
          <p:cNvSpPr/>
          <p:nvPr/>
        </p:nvSpPr>
        <p:spPr>
          <a:xfrm>
            <a:off x="1583668" y="4443958"/>
            <a:ext cx="1224136" cy="39857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706275" y="4512439"/>
            <a:ext cx="986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Closed</a:t>
            </a:r>
            <a:endParaRPr lang="en-GB" sz="1100" dirty="0"/>
          </a:p>
        </p:txBody>
      </p:sp>
      <p:sp>
        <p:nvSpPr>
          <p:cNvPr id="54" name="Flowchart: Terminator 53"/>
          <p:cNvSpPr/>
          <p:nvPr/>
        </p:nvSpPr>
        <p:spPr>
          <a:xfrm>
            <a:off x="5220072" y="4477434"/>
            <a:ext cx="1224136" cy="39857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367211" y="4542388"/>
            <a:ext cx="986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Closed</a:t>
            </a:r>
            <a:endParaRPr lang="en-GB" sz="11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6444208" y="4084067"/>
            <a:ext cx="916234" cy="378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72932" y="2125613"/>
            <a:ext cx="871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ular Callout 44"/>
          <p:cNvSpPr/>
          <p:nvPr/>
        </p:nvSpPr>
        <p:spPr>
          <a:xfrm>
            <a:off x="1284411" y="915566"/>
            <a:ext cx="1826039" cy="577056"/>
          </a:xfrm>
          <a:prstGeom prst="wedgeRectCallout">
            <a:avLst>
              <a:gd name="adj1" fmla="val -67173"/>
              <a:gd name="adj2" fmla="val -11326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Change Proposal (CP) </a:t>
            </a:r>
            <a:r>
              <a:rPr lang="en-GB" sz="1000" dirty="0" smtClean="0"/>
              <a:t>raised</a:t>
            </a:r>
            <a:endParaRPr lang="en-GB" sz="1000" dirty="0"/>
          </a:p>
        </p:txBody>
      </p:sp>
      <p:sp>
        <p:nvSpPr>
          <p:cNvPr id="63" name="Rectangular Callout 62"/>
          <p:cNvSpPr/>
          <p:nvPr/>
        </p:nvSpPr>
        <p:spPr>
          <a:xfrm>
            <a:off x="204813" y="3109972"/>
            <a:ext cx="1826039" cy="501828"/>
          </a:xfrm>
          <a:prstGeom prst="wedgeRectCallout">
            <a:avLst>
              <a:gd name="adj1" fmla="val -22058"/>
              <a:gd name="adj2" fmla="val -203797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CP </a:t>
            </a:r>
            <a:r>
              <a:rPr lang="en-GB" sz="1000" dirty="0"/>
              <a:t>s</a:t>
            </a:r>
            <a:r>
              <a:rPr lang="en-GB" sz="1000" dirty="0" smtClean="0"/>
              <a:t>ent to Xoserve for initial processing and Xoserve Reference number (XRN)</a:t>
            </a:r>
            <a:endParaRPr lang="en-GB" sz="1000" dirty="0"/>
          </a:p>
        </p:txBody>
      </p:sp>
      <p:sp>
        <p:nvSpPr>
          <p:cNvPr id="64" name="Rectangular Callout 63"/>
          <p:cNvSpPr/>
          <p:nvPr/>
        </p:nvSpPr>
        <p:spPr>
          <a:xfrm>
            <a:off x="4034533" y="982746"/>
            <a:ext cx="1826039" cy="520941"/>
          </a:xfrm>
          <a:prstGeom prst="wedgeRectCallout">
            <a:avLst>
              <a:gd name="adj1" fmla="val -41795"/>
              <a:gd name="adj2" fmla="val 104712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Change proposed at DSC Change Management Committee</a:t>
            </a:r>
            <a:r>
              <a:rPr lang="en-GB" sz="1000" dirty="0"/>
              <a:t> </a:t>
            </a:r>
            <a:r>
              <a:rPr lang="en-GB" sz="1000" dirty="0" smtClean="0"/>
              <a:t>(</a:t>
            </a:r>
            <a:r>
              <a:rPr lang="en-GB" sz="1000" dirty="0" err="1" smtClean="0"/>
              <a:t>ChMC</a:t>
            </a:r>
            <a:r>
              <a:rPr lang="en-GB" sz="1000" dirty="0" smtClean="0"/>
              <a:t>)</a:t>
            </a:r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5554803" y="1965489"/>
            <a:ext cx="817397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Change Approved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3865073" y="2730055"/>
            <a:ext cx="994959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Sent for Initial Review</a:t>
            </a:r>
            <a:endParaRPr lang="en-GB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864553" y="3069516"/>
            <a:ext cx="817397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Change Rejected</a:t>
            </a:r>
            <a:endParaRPr lang="en-GB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057323" y="3611800"/>
            <a:ext cx="994959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Review Responses</a:t>
            </a:r>
            <a:endParaRPr lang="en-GB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282995" y="2843479"/>
            <a:ext cx="817397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Change Approved</a:t>
            </a:r>
            <a:endParaRPr lang="en-GB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6642358" y="4150170"/>
            <a:ext cx="817397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Rejected</a:t>
            </a:r>
            <a:endParaRPr lang="en-GB" sz="1000" dirty="0"/>
          </a:p>
        </p:txBody>
      </p:sp>
      <p:sp>
        <p:nvSpPr>
          <p:cNvPr id="72" name="Rectangular Callout 71"/>
          <p:cNvSpPr/>
          <p:nvPr/>
        </p:nvSpPr>
        <p:spPr>
          <a:xfrm>
            <a:off x="5019658" y="2548575"/>
            <a:ext cx="1826039" cy="520941"/>
          </a:xfrm>
          <a:prstGeom prst="wedgeRectCallout">
            <a:avLst>
              <a:gd name="adj1" fmla="val -74402"/>
              <a:gd name="adj2" fmla="val 151655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Initial Review can be 10, 20 or 30 working days</a:t>
            </a:r>
            <a:endParaRPr lang="en-GB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7" y="1844625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2" y="370091"/>
            <a:ext cx="79851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ular Callout 37"/>
          <p:cNvSpPr/>
          <p:nvPr/>
        </p:nvSpPr>
        <p:spPr>
          <a:xfrm>
            <a:off x="7282995" y="664652"/>
            <a:ext cx="1425471" cy="501828"/>
          </a:xfrm>
          <a:prstGeom prst="wedgeRectCallout">
            <a:avLst>
              <a:gd name="adj1" fmla="val -15493"/>
              <a:gd name="adj2" fmla="val 145963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Xoserve starts </a:t>
            </a:r>
          </a:p>
          <a:p>
            <a:pPr algn="ctr"/>
            <a:r>
              <a:rPr lang="en-GB" sz="1000" dirty="0" smtClean="0"/>
              <a:t>Capture Phase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541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79512" y="3810026"/>
            <a:ext cx="2736304" cy="849956"/>
          </a:xfrm>
          <a:prstGeom prst="roundRect">
            <a:avLst/>
          </a:prstGeom>
          <a:solidFill>
            <a:srgbClr val="B1D6E8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Capture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70" y="699542"/>
            <a:ext cx="648072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30142" y="1111022"/>
            <a:ext cx="323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ocument 6"/>
          <p:cNvSpPr/>
          <p:nvPr/>
        </p:nvSpPr>
        <p:spPr>
          <a:xfrm>
            <a:off x="263660" y="1851670"/>
            <a:ext cx="828092" cy="576064"/>
          </a:xfrm>
          <a:prstGeom prst="flowChartDocumen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2739" y="1923678"/>
            <a:ext cx="92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Requirements statement</a:t>
            </a:r>
            <a:endParaRPr lang="en-GB" sz="900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467544" y="2787774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67544" y="285978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Capture session</a:t>
            </a:r>
          </a:p>
          <a:p>
            <a:r>
              <a:rPr lang="en-GB" sz="900" dirty="0" smtClean="0"/>
              <a:t>Define requirements </a:t>
            </a:r>
            <a:endParaRPr lang="en-GB" sz="900" dirty="0"/>
          </a:p>
        </p:txBody>
      </p:sp>
      <p:sp>
        <p:nvSpPr>
          <p:cNvPr id="12" name="Flowchart: Document 11"/>
          <p:cNvSpPr/>
          <p:nvPr/>
        </p:nvSpPr>
        <p:spPr>
          <a:xfrm>
            <a:off x="418597" y="3939902"/>
            <a:ext cx="828092" cy="576064"/>
          </a:xfrm>
          <a:prstGeom prst="flowChartDocument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45024"/>
            <a:ext cx="1104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 Diagonal Corner Rectangle 15"/>
          <p:cNvSpPr/>
          <p:nvPr/>
        </p:nvSpPr>
        <p:spPr>
          <a:xfrm>
            <a:off x="2292524" y="281913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267744" y="28657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Capture session</a:t>
            </a:r>
          </a:p>
          <a:p>
            <a:r>
              <a:rPr lang="en-GB" sz="900" dirty="0" smtClean="0"/>
              <a:t>Solution Options</a:t>
            </a:r>
            <a:endParaRPr lang="en-GB" sz="9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24944"/>
            <a:ext cx="1104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340" y="2728213"/>
            <a:ext cx="1104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91411"/>
            <a:ext cx="742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564" y="2513831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lowchart: Terminator 22"/>
          <p:cNvSpPr/>
          <p:nvPr/>
        </p:nvSpPr>
        <p:spPr>
          <a:xfrm>
            <a:off x="7596336" y="4477434"/>
            <a:ext cx="1224136" cy="39857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715043" y="4542388"/>
            <a:ext cx="986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Closed</a:t>
            </a:r>
            <a:endParaRPr lang="en-GB" sz="1100" dirty="0"/>
          </a:p>
        </p:txBody>
      </p: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677706" y="1522502"/>
            <a:ext cx="0" cy="32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3"/>
          </p:cNvCxnSpPr>
          <p:nvPr/>
        </p:nvCxnSpPr>
        <p:spPr>
          <a:xfrm>
            <a:off x="677706" y="2389650"/>
            <a:ext cx="365902" cy="398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01742" y="3251909"/>
            <a:ext cx="0" cy="558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7676" y="4011910"/>
            <a:ext cx="92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Requirements ratified</a:t>
            </a:r>
            <a:endParaRPr lang="en-GB" sz="9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100114" y="3404488"/>
            <a:ext cx="455662" cy="405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444652" y="3005496"/>
            <a:ext cx="407268" cy="223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60032" y="2679348"/>
            <a:ext cx="308191" cy="445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Arrow Connector 2057"/>
          <p:cNvCxnSpPr/>
          <p:nvPr/>
        </p:nvCxnSpPr>
        <p:spPr>
          <a:xfrm>
            <a:off x="5394573" y="2546364"/>
            <a:ext cx="401563" cy="181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Arrow Connector 2059"/>
          <p:cNvCxnSpPr/>
          <p:nvPr/>
        </p:nvCxnSpPr>
        <p:spPr>
          <a:xfrm flipV="1">
            <a:off x="6516216" y="2043960"/>
            <a:ext cx="288032" cy="684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Arrow Connector 2061"/>
          <p:cNvCxnSpPr>
            <a:stCxn id="2056" idx="3"/>
          </p:cNvCxnSpPr>
          <p:nvPr/>
        </p:nvCxnSpPr>
        <p:spPr>
          <a:xfrm>
            <a:off x="7187158" y="1672399"/>
            <a:ext cx="671901" cy="755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Arrow Connector 2063"/>
          <p:cNvCxnSpPr>
            <a:stCxn id="2057" idx="2"/>
            <a:endCxn id="23" idx="0"/>
          </p:cNvCxnSpPr>
          <p:nvPr/>
        </p:nvCxnSpPr>
        <p:spPr>
          <a:xfrm>
            <a:off x="8196014" y="3075806"/>
            <a:ext cx="12390" cy="1401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Straight Arrow Connector 2067"/>
          <p:cNvCxnSpPr>
            <a:stCxn id="2057" idx="0"/>
            <a:endCxn id="46" idx="2"/>
          </p:cNvCxnSpPr>
          <p:nvPr/>
        </p:nvCxnSpPr>
        <p:spPr>
          <a:xfrm flipV="1">
            <a:off x="8196014" y="1261517"/>
            <a:ext cx="6195" cy="1252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ular Callout 55"/>
          <p:cNvSpPr/>
          <p:nvPr/>
        </p:nvSpPr>
        <p:spPr>
          <a:xfrm>
            <a:off x="1284411" y="771550"/>
            <a:ext cx="1826039" cy="576064"/>
          </a:xfrm>
          <a:prstGeom prst="wedgeRectCallout">
            <a:avLst>
              <a:gd name="adj1" fmla="val -59845"/>
              <a:gd name="adj2" fmla="val 134853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Requirements statement created and approved by CP’s proposer</a:t>
            </a:r>
            <a:endParaRPr lang="en-GB" sz="1000" dirty="0"/>
          </a:p>
        </p:txBody>
      </p:sp>
      <p:sp>
        <p:nvSpPr>
          <p:cNvPr id="57" name="Rectangular Callout 56"/>
          <p:cNvSpPr/>
          <p:nvPr/>
        </p:nvSpPr>
        <p:spPr>
          <a:xfrm>
            <a:off x="1475656" y="1672399"/>
            <a:ext cx="1380543" cy="683327"/>
          </a:xfrm>
          <a:prstGeom prst="wedgeRectCallout">
            <a:avLst>
              <a:gd name="adj1" fmla="val -59845"/>
              <a:gd name="adj2" fmla="val 113352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Xoserve hold one or more capture sessions to define requirements</a:t>
            </a:r>
            <a:endParaRPr lang="en-GB" sz="1000" dirty="0"/>
          </a:p>
        </p:txBody>
      </p:sp>
      <p:sp>
        <p:nvSpPr>
          <p:cNvPr id="58" name="Rectangular Callout 57"/>
          <p:cNvSpPr/>
          <p:nvPr/>
        </p:nvSpPr>
        <p:spPr>
          <a:xfrm>
            <a:off x="3059302" y="3939902"/>
            <a:ext cx="1584706" cy="782796"/>
          </a:xfrm>
          <a:prstGeom prst="wedgeRectCallout">
            <a:avLst>
              <a:gd name="adj1" fmla="val -61222"/>
              <a:gd name="adj2" fmla="val -4463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Requirements ratified with CP’s proposer and/or by DSC Delivery Sub Group (DSG)*</a:t>
            </a:r>
            <a:endParaRPr lang="en-GB" sz="1000" dirty="0"/>
          </a:p>
        </p:txBody>
      </p:sp>
      <p:sp>
        <p:nvSpPr>
          <p:cNvPr id="59" name="Rectangular Callout 58"/>
          <p:cNvSpPr/>
          <p:nvPr/>
        </p:nvSpPr>
        <p:spPr>
          <a:xfrm>
            <a:off x="3131840" y="1779662"/>
            <a:ext cx="1414753" cy="576064"/>
          </a:xfrm>
          <a:prstGeom prst="wedgeRectCallout">
            <a:avLst>
              <a:gd name="adj1" fmla="val -50028"/>
              <a:gd name="adj2" fmla="val 122268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One or more capture sessions to evolve solution options</a:t>
            </a:r>
            <a:endParaRPr lang="en-GB" sz="1000" dirty="0"/>
          </a:p>
        </p:txBody>
      </p:sp>
      <p:sp>
        <p:nvSpPr>
          <p:cNvPr id="68" name="Rectangular Callout 67"/>
          <p:cNvSpPr/>
          <p:nvPr/>
        </p:nvSpPr>
        <p:spPr>
          <a:xfrm>
            <a:off x="4788024" y="3877186"/>
            <a:ext cx="1487291" cy="782796"/>
          </a:xfrm>
          <a:prstGeom prst="wedgeRectCallout">
            <a:avLst>
              <a:gd name="adj1" fmla="val -59792"/>
              <a:gd name="adj2" fmla="val -55496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Solution options reviewed and evaluated at one or more DSG meetings*</a:t>
            </a:r>
            <a:endParaRPr lang="en-GB" sz="1000" dirty="0"/>
          </a:p>
        </p:txBody>
      </p:sp>
      <p:sp>
        <p:nvSpPr>
          <p:cNvPr id="69" name="Rectangular Callout 68"/>
          <p:cNvSpPr/>
          <p:nvPr/>
        </p:nvSpPr>
        <p:spPr>
          <a:xfrm>
            <a:off x="3923928" y="684880"/>
            <a:ext cx="1674893" cy="749403"/>
          </a:xfrm>
          <a:prstGeom prst="wedgeRectCallout">
            <a:avLst>
              <a:gd name="adj1" fmla="val 27342"/>
              <a:gd name="adj2" fmla="val 12087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 proposed Solution options go into Solution Option Assessment (SOA)</a:t>
            </a:r>
            <a:endParaRPr lang="en-GB" sz="1000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5394573" y="1991044"/>
            <a:ext cx="1229655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ular Callout 72"/>
          <p:cNvSpPr/>
          <p:nvPr/>
        </p:nvSpPr>
        <p:spPr>
          <a:xfrm>
            <a:off x="6372200" y="3515028"/>
            <a:ext cx="1379748" cy="856922"/>
          </a:xfrm>
          <a:prstGeom prst="wedgeRectCallout">
            <a:avLst>
              <a:gd name="adj1" fmla="val -28758"/>
              <a:gd name="adj2" fmla="val -68380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SOA may be reviewed at DSG prior to sending out for Solution Review</a:t>
            </a:r>
            <a:endParaRPr lang="en-GB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7236296" y="1945164"/>
            <a:ext cx="76768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Responses</a:t>
            </a:r>
            <a:endParaRPr lang="en-GB" sz="800" dirty="0"/>
          </a:p>
        </p:txBody>
      </p:sp>
      <p:sp>
        <p:nvSpPr>
          <p:cNvPr id="78" name="Rectangular Callout 77"/>
          <p:cNvSpPr/>
          <p:nvPr/>
        </p:nvSpPr>
        <p:spPr>
          <a:xfrm>
            <a:off x="5724129" y="682657"/>
            <a:ext cx="1463030" cy="520941"/>
          </a:xfrm>
          <a:prstGeom prst="wedgeRectCallout">
            <a:avLst>
              <a:gd name="adj1" fmla="val -449"/>
              <a:gd name="adj2" fmla="val 90424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Solution Review 10</a:t>
            </a:r>
            <a:r>
              <a:rPr lang="en-GB" sz="1000" dirty="0"/>
              <a:t> </a:t>
            </a:r>
            <a:r>
              <a:rPr lang="en-GB" sz="1000" dirty="0" smtClean="0"/>
              <a:t> working days</a:t>
            </a:r>
            <a:endParaRPr lang="en-GB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7859059" y="1545054"/>
            <a:ext cx="817397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Change Approved for Delivery</a:t>
            </a:r>
            <a:endParaRPr lang="en-GB" sz="900" dirty="0"/>
          </a:p>
        </p:txBody>
      </p:sp>
      <p:sp>
        <p:nvSpPr>
          <p:cNvPr id="80" name="TextBox 79"/>
          <p:cNvSpPr txBox="1"/>
          <p:nvPr/>
        </p:nvSpPr>
        <p:spPr>
          <a:xfrm>
            <a:off x="7884368" y="3411934"/>
            <a:ext cx="8173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Change Rejected</a:t>
            </a:r>
            <a:endParaRPr lang="en-GB" sz="900" dirty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134" y="699542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ular Callout 46"/>
          <p:cNvSpPr/>
          <p:nvPr/>
        </p:nvSpPr>
        <p:spPr>
          <a:xfrm>
            <a:off x="7282465" y="163831"/>
            <a:ext cx="1826039" cy="501828"/>
          </a:xfrm>
          <a:prstGeom prst="wedgeRectCallout">
            <a:avLst>
              <a:gd name="adj1" fmla="val -12304"/>
              <a:gd name="adj2" fmla="val 73073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CP handed to Xoserve project team for delivery</a:t>
            </a:r>
            <a:endParaRPr lang="en-GB" sz="10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293066" y="980529"/>
            <a:ext cx="871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91" y="2003073"/>
            <a:ext cx="3905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3660" y="4722698"/>
            <a:ext cx="6180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* </a:t>
            </a:r>
            <a:r>
              <a:rPr lang="en-GB" sz="1000" dirty="0"/>
              <a:t>M</a:t>
            </a:r>
            <a:r>
              <a:rPr lang="en-GB" sz="1000" dirty="0" smtClean="0"/>
              <a:t>ay be presented/discussed at alternate groups e.g. PAC, UIG Workgroup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886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6" y="1131590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179512" y="411510"/>
            <a:ext cx="1826039" cy="501828"/>
          </a:xfrm>
          <a:prstGeom prst="wedgeRectCallout">
            <a:avLst>
              <a:gd name="adj1" fmla="val -27262"/>
              <a:gd name="adj2" fmla="val 80172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CP handed to Xoserve project team for delivery</a:t>
            </a:r>
            <a:endParaRPr lang="en-GB" sz="1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0" y="1419329"/>
            <a:ext cx="2584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 Diagonal Corner Rectangle 6"/>
          <p:cNvSpPr/>
          <p:nvPr/>
        </p:nvSpPr>
        <p:spPr>
          <a:xfrm>
            <a:off x="107504" y="209905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2219985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Project Start up</a:t>
            </a:r>
            <a:endParaRPr lang="en-GB" sz="900" dirty="0"/>
          </a:p>
        </p:txBody>
      </p:sp>
      <p:cxnSp>
        <p:nvCxnSpPr>
          <p:cNvPr id="9" name="Straight Arrow Connector 8"/>
          <p:cNvCxnSpPr>
            <a:endCxn id="7" idx="3"/>
          </p:cNvCxnSpPr>
          <p:nvPr/>
        </p:nvCxnSpPr>
        <p:spPr>
          <a:xfrm>
            <a:off x="536501" y="1690941"/>
            <a:ext cx="147067" cy="408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 Diagonal Corner Rectangle 10"/>
          <p:cNvSpPr/>
          <p:nvPr/>
        </p:nvSpPr>
        <p:spPr>
          <a:xfrm>
            <a:off x="107504" y="321982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4458" y="328253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Initiation and  </a:t>
            </a:r>
          </a:p>
          <a:p>
            <a:r>
              <a:rPr lang="en-GB" sz="900" dirty="0" smtClean="0"/>
              <a:t>Design</a:t>
            </a:r>
            <a:endParaRPr lang="en-GB" sz="900" dirty="0"/>
          </a:p>
        </p:txBody>
      </p:sp>
      <p:cxnSp>
        <p:nvCxnSpPr>
          <p:cNvPr id="13" name="Straight Arrow Connector 12"/>
          <p:cNvCxnSpPr>
            <a:stCxn id="7" idx="1"/>
            <a:endCxn id="11" idx="3"/>
          </p:cNvCxnSpPr>
          <p:nvPr/>
        </p:nvCxnSpPr>
        <p:spPr>
          <a:xfrm>
            <a:off x="683568" y="257175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40" y="4055715"/>
            <a:ext cx="1104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>
            <a:stCxn id="11" idx="1"/>
            <a:endCxn id="1026" idx="0"/>
          </p:cNvCxnSpPr>
          <p:nvPr/>
        </p:nvCxnSpPr>
        <p:spPr>
          <a:xfrm>
            <a:off x="683568" y="3692520"/>
            <a:ext cx="95622" cy="363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ular Callout 20"/>
          <p:cNvSpPr/>
          <p:nvPr/>
        </p:nvSpPr>
        <p:spPr>
          <a:xfrm>
            <a:off x="1691680" y="4200901"/>
            <a:ext cx="1487291" cy="782796"/>
          </a:xfrm>
          <a:prstGeom prst="wedgeRectCallout">
            <a:avLst>
              <a:gd name="adj1" fmla="val -83579"/>
              <a:gd name="adj2" fmla="val -4159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Planning &amp; Design clarifications may be sought at one or more DSG meetings</a:t>
            </a:r>
            <a:endParaRPr lang="en-GB" sz="1000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980" y="2453673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>
            <a:endCxn id="23" idx="1"/>
          </p:cNvCxnSpPr>
          <p:nvPr/>
        </p:nvCxnSpPr>
        <p:spPr>
          <a:xfrm>
            <a:off x="1259632" y="2131840"/>
            <a:ext cx="1127348" cy="602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259632" y="3016844"/>
            <a:ext cx="1244132" cy="45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75656" y="2283718"/>
            <a:ext cx="707091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EQR if needed</a:t>
            </a:r>
            <a:endParaRPr lang="en-GB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1580461" y="3206743"/>
            <a:ext cx="497479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BER</a:t>
            </a:r>
            <a:endParaRPr lang="en-GB" sz="1000" dirty="0"/>
          </a:p>
        </p:txBody>
      </p:sp>
      <p:sp>
        <p:nvSpPr>
          <p:cNvPr id="32" name="Rectangular Callout 31"/>
          <p:cNvSpPr/>
          <p:nvPr/>
        </p:nvSpPr>
        <p:spPr>
          <a:xfrm>
            <a:off x="2005551" y="1018225"/>
            <a:ext cx="1826039" cy="876771"/>
          </a:xfrm>
          <a:prstGeom prst="wedgeRectCallout">
            <a:avLst>
              <a:gd name="adj1" fmla="val -4236"/>
              <a:gd name="adj2" fmla="val 98741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Evaluation Quotation Report (EQR) and/or  Business Evaluation Report (BER) for funding sent to </a:t>
            </a:r>
            <a:r>
              <a:rPr lang="en-GB" sz="1000" dirty="0"/>
              <a:t>at DSC </a:t>
            </a:r>
            <a:r>
              <a:rPr lang="en-GB" sz="1000" dirty="0" err="1" smtClean="0"/>
              <a:t>ChMC</a:t>
            </a:r>
            <a:r>
              <a:rPr lang="en-GB" sz="1000" dirty="0" smtClean="0"/>
              <a:t> for approval</a:t>
            </a:r>
            <a:endParaRPr lang="en-GB" sz="10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339752" y="3651870"/>
            <a:ext cx="1224136" cy="39857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458459" y="3716824"/>
            <a:ext cx="986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Closed</a:t>
            </a:r>
            <a:endParaRPr lang="en-GB" sz="1100" dirty="0"/>
          </a:p>
        </p:txBody>
      </p:sp>
      <p:cxnSp>
        <p:nvCxnSpPr>
          <p:cNvPr id="28" name="Straight Arrow Connector 27"/>
          <p:cNvCxnSpPr>
            <a:stCxn id="23" idx="2"/>
            <a:endCxn id="22" idx="0"/>
          </p:cNvCxnSpPr>
          <p:nvPr/>
        </p:nvCxnSpPr>
        <p:spPr>
          <a:xfrm>
            <a:off x="2939430" y="3015648"/>
            <a:ext cx="12390" cy="636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27784" y="3177216"/>
            <a:ext cx="8173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Change Rejected</a:t>
            </a:r>
            <a:endParaRPr lang="en-GB" sz="9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491880" y="3015648"/>
            <a:ext cx="1104673" cy="119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9363" y="3116568"/>
            <a:ext cx="720081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BER Funding Approved</a:t>
            </a:r>
            <a:endParaRPr lang="en-GB" sz="900" dirty="0"/>
          </a:p>
        </p:txBody>
      </p:sp>
      <p:sp>
        <p:nvSpPr>
          <p:cNvPr id="37" name="Round Diagonal Corner Rectangle 36"/>
          <p:cNvSpPr/>
          <p:nvPr/>
        </p:nvSpPr>
        <p:spPr>
          <a:xfrm>
            <a:off x="4577054" y="4187284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627482" y="4308217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Detailed Design</a:t>
            </a:r>
            <a:endParaRPr lang="en-GB" sz="900" dirty="0"/>
          </a:p>
        </p:txBody>
      </p:sp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43" y="3265269"/>
            <a:ext cx="742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ular Callout 34"/>
          <p:cNvSpPr/>
          <p:nvPr/>
        </p:nvSpPr>
        <p:spPr>
          <a:xfrm>
            <a:off x="5428485" y="2432769"/>
            <a:ext cx="1034353" cy="787053"/>
          </a:xfrm>
          <a:prstGeom prst="wedgeRectCallout">
            <a:avLst>
              <a:gd name="adj1" fmla="val -57617"/>
              <a:gd name="adj2" fmla="val 86039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Design Change Pack consultation</a:t>
            </a:r>
          </a:p>
          <a:p>
            <a:pPr algn="ctr"/>
            <a:r>
              <a:rPr lang="en-GB" sz="1000" dirty="0" smtClean="0"/>
              <a:t>10 working days</a:t>
            </a:r>
            <a:endParaRPr lang="en-GB" sz="1000" dirty="0"/>
          </a:p>
        </p:txBody>
      </p:sp>
      <p:cxnSp>
        <p:nvCxnSpPr>
          <p:cNvPr id="36" name="Straight Arrow Connector 35"/>
          <p:cNvCxnSpPr>
            <a:stCxn id="37" idx="3"/>
            <a:endCxn id="34" idx="2"/>
          </p:cNvCxnSpPr>
          <p:nvPr/>
        </p:nvCxnSpPr>
        <p:spPr>
          <a:xfrm flipV="1">
            <a:off x="5153118" y="38272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45143" y="2277781"/>
            <a:ext cx="8385" cy="89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88733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ular Callout 40"/>
          <p:cNvSpPr/>
          <p:nvPr/>
        </p:nvSpPr>
        <p:spPr>
          <a:xfrm>
            <a:off x="4299064" y="723285"/>
            <a:ext cx="1606325" cy="816609"/>
          </a:xfrm>
          <a:prstGeom prst="wedgeRectCallout">
            <a:avLst>
              <a:gd name="adj1" fmla="val -11824"/>
              <a:gd name="adj2" fmla="val 62434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If issues identified </a:t>
            </a:r>
            <a:r>
              <a:rPr lang="en-GB" sz="1000" dirty="0"/>
              <a:t> </a:t>
            </a:r>
            <a:r>
              <a:rPr lang="en-GB" sz="1000" dirty="0" smtClean="0"/>
              <a:t>in responses to Design Change Pack -  return to </a:t>
            </a:r>
            <a:r>
              <a:rPr lang="en-GB" sz="1000" dirty="0" err="1" smtClean="0"/>
              <a:t>ChMC</a:t>
            </a:r>
            <a:r>
              <a:rPr lang="en-GB" sz="1000" dirty="0" smtClean="0"/>
              <a:t> for further decision making</a:t>
            </a:r>
            <a:endParaRPr lang="en-GB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748927" y="2773276"/>
            <a:ext cx="63788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Design issues</a:t>
            </a:r>
            <a:endParaRPr lang="en-GB" sz="9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259632" y="2895786"/>
            <a:ext cx="1080120" cy="332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70009" y="2827828"/>
            <a:ext cx="812738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EQR Approved</a:t>
            </a:r>
            <a:endParaRPr lang="en-GB" sz="1000" dirty="0"/>
          </a:p>
        </p:txBody>
      </p:sp>
      <p:cxnSp>
        <p:nvCxnSpPr>
          <p:cNvPr id="58" name="Straight Arrow Connector 57"/>
          <p:cNvCxnSpPr>
            <a:endCxn id="69" idx="2"/>
          </p:cNvCxnSpPr>
          <p:nvPr/>
        </p:nvCxnSpPr>
        <p:spPr>
          <a:xfrm>
            <a:off x="5652120" y="3703553"/>
            <a:ext cx="1621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45886" y="3498562"/>
            <a:ext cx="720081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Design agreed </a:t>
            </a:r>
            <a:endParaRPr lang="en-GB" sz="900" dirty="0"/>
          </a:p>
        </p:txBody>
      </p:sp>
      <p:sp>
        <p:nvSpPr>
          <p:cNvPr id="69" name="Round Diagonal Corner Rectangle 68"/>
          <p:cNvSpPr/>
          <p:nvPr/>
        </p:nvSpPr>
        <p:spPr>
          <a:xfrm>
            <a:off x="7273558" y="3467204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7286928" y="3570571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Build, and Test</a:t>
            </a:r>
            <a:endParaRPr lang="en-GB" sz="900" dirty="0"/>
          </a:p>
        </p:txBody>
      </p:sp>
      <p:sp>
        <p:nvSpPr>
          <p:cNvPr id="74" name="Rectangular Callout 73"/>
          <p:cNvSpPr/>
          <p:nvPr/>
        </p:nvSpPr>
        <p:spPr>
          <a:xfrm>
            <a:off x="6052947" y="4278371"/>
            <a:ext cx="1826039" cy="627856"/>
          </a:xfrm>
          <a:prstGeom prst="wedgeRectCallout">
            <a:avLst>
              <a:gd name="adj1" fmla="val 28031"/>
              <a:gd name="adj2" fmla="val -99042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Change added to Implementation plan and progress updates provided at  </a:t>
            </a:r>
            <a:r>
              <a:rPr lang="en-GB" sz="1000" dirty="0" err="1" smtClean="0"/>
              <a:t>ChMC</a:t>
            </a:r>
            <a:r>
              <a:rPr lang="en-GB" sz="1000" dirty="0" smtClean="0"/>
              <a:t> and DSG </a:t>
            </a:r>
            <a:endParaRPr lang="en-GB" sz="1000" dirty="0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7826968" y="3063032"/>
            <a:ext cx="0" cy="431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 Diagonal Corner Rectangle 77"/>
          <p:cNvSpPr/>
          <p:nvPr/>
        </p:nvSpPr>
        <p:spPr>
          <a:xfrm>
            <a:off x="7260188" y="2526523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7178896" y="257268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Training /</a:t>
            </a:r>
          </a:p>
          <a:p>
            <a:r>
              <a:rPr lang="en-GB" sz="900" dirty="0" smtClean="0"/>
              <a:t> Awareness sessions </a:t>
            </a:r>
            <a:endParaRPr lang="en-GB" sz="900" dirty="0"/>
          </a:p>
        </p:txBody>
      </p:sp>
      <p:sp>
        <p:nvSpPr>
          <p:cNvPr id="80" name="Round Diagonal Corner Rectangle 79"/>
          <p:cNvSpPr/>
          <p:nvPr/>
        </p:nvSpPr>
        <p:spPr>
          <a:xfrm>
            <a:off x="7251338" y="1662426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264708" y="171410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IDR and implementation</a:t>
            </a:r>
            <a:endParaRPr lang="en-GB" sz="900" dirty="0"/>
          </a:p>
        </p:txBody>
      </p:sp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524" y="785639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ular Callout 84"/>
          <p:cNvSpPr/>
          <p:nvPr/>
        </p:nvSpPr>
        <p:spPr>
          <a:xfrm>
            <a:off x="6060168" y="411511"/>
            <a:ext cx="2365518" cy="303357"/>
          </a:xfrm>
          <a:prstGeom prst="wedgeRectCallout">
            <a:avLst>
              <a:gd name="adj1" fmla="val -285"/>
              <a:gd name="adj2" fmla="val 172574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Closedown report approved at </a:t>
            </a:r>
            <a:r>
              <a:rPr lang="en-GB" sz="1000" dirty="0" err="1" smtClean="0"/>
              <a:t>ChMC</a:t>
            </a:r>
            <a:endParaRPr lang="en-GB" sz="1000" dirty="0"/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7814861" y="2109159"/>
            <a:ext cx="0" cy="431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0" idx="3"/>
          </p:cNvCxnSpPr>
          <p:nvPr/>
        </p:nvCxnSpPr>
        <p:spPr>
          <a:xfrm flipV="1">
            <a:off x="7827402" y="1343037"/>
            <a:ext cx="8572" cy="319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221062" y="2283718"/>
            <a:ext cx="1716765" cy="217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79444" y="2711120"/>
            <a:ext cx="63788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Revisit Design</a:t>
            </a:r>
            <a:endParaRPr lang="en-GB" sz="9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496163" y="2135124"/>
            <a:ext cx="716057" cy="1498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32884" y="2083441"/>
            <a:ext cx="929955" cy="51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97861" y="1856810"/>
            <a:ext cx="720081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Design agreed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69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61" y="4299942"/>
            <a:ext cx="9147147" cy="8435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6548" y="78622"/>
            <a:ext cx="8532035" cy="53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rgbClr val="1D3E61"/>
                </a:solidFill>
              </a:defRPr>
            </a:lvl2pPr>
            <a:lvl3pPr eaLnBrk="0" hangingPunct="0">
              <a:defRPr sz="3000" b="1">
                <a:solidFill>
                  <a:srgbClr val="1D3E61"/>
                </a:solidFill>
              </a:defRPr>
            </a:lvl3pPr>
            <a:lvl4pPr eaLnBrk="0" hangingPunct="0">
              <a:defRPr sz="3000" b="1">
                <a:solidFill>
                  <a:srgbClr val="1D3E61"/>
                </a:solidFill>
              </a:defRPr>
            </a:lvl4pPr>
            <a:lvl5pPr eaLnBrk="0" hangingPunct="0">
              <a:defRPr sz="3000" b="1">
                <a:solidFill>
                  <a:srgbClr val="1D3E61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/>
            </a:lvl9pPr>
          </a:lstStyle>
          <a:p>
            <a:pPr algn="ctr"/>
            <a:r>
              <a:rPr lang="en-GB" dirty="0">
                <a:solidFill>
                  <a:srgbClr val="0070C0"/>
                </a:solidFill>
              </a:rPr>
              <a:t>E2E Change Process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64694" y="1598353"/>
            <a:ext cx="1080120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000" b="1" dirty="0">
                <a:solidFill>
                  <a:schemeClr val="bg1"/>
                </a:solidFill>
              </a:rPr>
              <a:t>Start Up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915816" y="1605958"/>
            <a:ext cx="1877340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000" b="1" dirty="0">
                <a:solidFill>
                  <a:schemeClr val="bg1"/>
                </a:solidFill>
              </a:rPr>
              <a:t>Planning and Design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871235" y="1598353"/>
            <a:ext cx="1937614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000" b="1" dirty="0">
                <a:solidFill>
                  <a:schemeClr val="bg1"/>
                </a:solidFill>
              </a:rPr>
              <a:t>Delivery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878759" y="1603261"/>
            <a:ext cx="895088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900" b="1" dirty="0"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880989" y="1598353"/>
            <a:ext cx="1079945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000" b="1" dirty="0">
                <a:solidFill>
                  <a:schemeClr val="bg1"/>
                </a:solidFill>
              </a:rPr>
              <a:t>Realisation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764694" y="1858765"/>
            <a:ext cx="1080120" cy="2160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Start</a:t>
            </a:r>
            <a:r>
              <a:rPr kumimoji="0" lang="en-GB" sz="8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Up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915816" y="1865682"/>
            <a:ext cx="918242" cy="2160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Initiation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876309" y="1855889"/>
            <a:ext cx="916848" cy="216024"/>
          </a:xfrm>
          <a:prstGeom prst="roundRect">
            <a:avLst>
              <a:gd name="adj" fmla="val 14463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65163" y="1849271"/>
            <a:ext cx="539148" cy="221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35151" y="1849271"/>
            <a:ext cx="721025" cy="221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Test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878759" y="1857921"/>
            <a:ext cx="895088" cy="221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880989" y="1855889"/>
            <a:ext cx="1079945" cy="221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Closedown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190179" y="1849271"/>
            <a:ext cx="618669" cy="221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800" b="1" dirty="0"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008" y="1643747"/>
            <a:ext cx="539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sz="800" dirty="0"/>
              <a:t>Stage: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560232" y="1597291"/>
            <a:ext cx="1131448" cy="216024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Capture</a:t>
            </a:r>
          </a:p>
        </p:txBody>
      </p:sp>
      <p:pic>
        <p:nvPicPr>
          <p:cNvPr id="19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9" y="2619597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4" y="2156830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20" y="2387783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5" y="3081673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5" y="3540996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5" y="4029521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4" y="4267709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4" y="4506272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4" y="4742020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62" y="2133583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37" y="2387068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63" y="2623637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37" y="2862293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99" y="2145230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179" y="2384339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792" y="2619181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97" y="2140923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97" y="2388151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1" y="2141231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1" y="2387711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0" y="2623091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05" y="2862293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05" y="3090956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1" y="3327818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1" y="3555847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227" y="3782649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811" y="4016477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06" y="2145230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06" y="2392825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206" y="2628205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38" y="4255847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986" y="4490788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38" y="4729282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206" y="2159660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12" y="2388214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729" y="2617005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729" y="2846009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152" y="3072857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935" y="3305721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440" y="3541054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12" y="3769992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935" y="4007047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12" y="4255910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12" y="4491658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512" y="4729712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178" y="2854668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262320" y="954598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ctr"/>
            <a:r>
              <a:rPr lang="en-GB" sz="900" b="1" dirty="0">
                <a:solidFill>
                  <a:srgbClr val="CF5239"/>
                </a:solidFill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03433" y="950261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ctr"/>
            <a:r>
              <a:rPr lang="en-GB" sz="900" b="1" dirty="0">
                <a:solidFill>
                  <a:srgbClr val="CF5239"/>
                </a:solidFill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57768" y="953918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ctr"/>
            <a:r>
              <a:rPr lang="en-GB" sz="900" b="1" dirty="0">
                <a:solidFill>
                  <a:srgbClr val="CF5239"/>
                </a:solidFill>
              </a:rPr>
              <a:t>C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373992" y="953918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ctr"/>
            <a:r>
              <a:rPr lang="en-GB" sz="900" b="1" dirty="0">
                <a:solidFill>
                  <a:srgbClr val="CF5239"/>
                </a:solidFill>
              </a:rPr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82104" y="952713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ctr"/>
            <a:r>
              <a:rPr lang="en-GB" sz="900" b="1" dirty="0">
                <a:solidFill>
                  <a:srgbClr val="CF5239"/>
                </a:solidFill>
              </a:rPr>
              <a:t>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193421" y="952713"/>
            <a:ext cx="9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rgbClr val="CF5239"/>
                </a:solidFill>
              </a:rPr>
              <a:t>Stage Gate </a:t>
            </a:r>
          </a:p>
          <a:p>
            <a:pPr algn="r"/>
            <a:r>
              <a:rPr lang="en-GB" sz="900" b="1" dirty="0">
                <a:solidFill>
                  <a:srgbClr val="CF5239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008" y="1893383"/>
            <a:ext cx="539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sz="800" dirty="0"/>
              <a:t>Phase:</a:t>
            </a:r>
          </a:p>
        </p:txBody>
      </p:sp>
      <p:pic>
        <p:nvPicPr>
          <p:cNvPr id="72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5" y="3787167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 bwMode="auto">
          <a:xfrm>
            <a:off x="832488" y="4724070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67538" y="4724867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Capture </a:t>
            </a:r>
            <a:r>
              <a:rPr lang="en-GB" sz="600" b="1" dirty="0">
                <a:solidFill>
                  <a:schemeClr val="bg1"/>
                </a:solidFill>
              </a:rPr>
              <a:t>Training Requirements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8579" y="4489119"/>
            <a:ext cx="874193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67538" y="4489119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Capture </a:t>
            </a:r>
            <a:r>
              <a:rPr lang="en-GB" sz="600" b="1" dirty="0">
                <a:solidFill>
                  <a:schemeClr val="bg1"/>
                </a:solidFill>
              </a:rPr>
              <a:t>Testing Requirements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28579" y="4251280"/>
            <a:ext cx="871482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67538" y="4250556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252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Recommend </a:t>
            </a:r>
            <a:r>
              <a:rPr lang="en-GB" sz="600" b="1" dirty="0">
                <a:solidFill>
                  <a:schemeClr val="bg1"/>
                </a:solidFill>
              </a:rPr>
              <a:t>Release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Type </a:t>
            </a:r>
            <a:r>
              <a:rPr lang="en-GB" sz="500" dirty="0">
                <a:solidFill>
                  <a:schemeClr val="bg1"/>
                </a:solidFill>
              </a:rPr>
              <a:t>(</a:t>
            </a:r>
            <a:r>
              <a:rPr lang="en-GB" sz="500" dirty="0" err="1">
                <a:solidFill>
                  <a:schemeClr val="bg1"/>
                </a:solidFill>
              </a:rPr>
              <a:t>i.e</a:t>
            </a:r>
            <a:r>
              <a:rPr lang="en-GB" sz="500" dirty="0">
                <a:solidFill>
                  <a:schemeClr val="bg1"/>
                </a:solidFill>
              </a:rPr>
              <a:t> ME, Minor, Major)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29768" y="4012368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67219" y="4012368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Confirm </a:t>
            </a:r>
            <a:r>
              <a:rPr lang="en-GB" sz="600" b="1" dirty="0">
                <a:solidFill>
                  <a:schemeClr val="bg1"/>
                </a:solidFill>
              </a:rPr>
              <a:t>funding arrangements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39275" y="3774745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67219" y="3770014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6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570" dirty="0">
                <a:solidFill>
                  <a:schemeClr val="bg1"/>
                </a:solidFill>
              </a:rPr>
              <a:t>HL </a:t>
            </a:r>
            <a:r>
              <a:rPr lang="en-GB" sz="570" b="1" dirty="0">
                <a:solidFill>
                  <a:schemeClr val="bg1"/>
                </a:solidFill>
              </a:rPr>
              <a:t>Customer Impact </a:t>
            </a:r>
            <a:r>
              <a:rPr lang="en-GB" sz="570" dirty="0">
                <a:solidFill>
                  <a:schemeClr val="bg1"/>
                </a:solidFill>
              </a:rPr>
              <a:t>communicated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34038" y="3524886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67219" y="3523843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6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Recommend </a:t>
            </a:r>
            <a:r>
              <a:rPr lang="en-GB" sz="600" b="1" dirty="0">
                <a:solidFill>
                  <a:schemeClr val="bg1"/>
                </a:solidFill>
              </a:rPr>
              <a:t>preferred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HL </a:t>
            </a:r>
            <a:r>
              <a:rPr lang="en-GB" sz="600" b="1" dirty="0">
                <a:solidFill>
                  <a:schemeClr val="bg1"/>
                </a:solidFill>
              </a:rPr>
              <a:t>Solution Option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34881" y="3064529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63423" y="3064520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HL </a:t>
            </a:r>
            <a:r>
              <a:rPr lang="en-GB" sz="600" b="1" dirty="0">
                <a:solidFill>
                  <a:schemeClr val="bg1"/>
                </a:solidFill>
              </a:rPr>
              <a:t>Cost</a:t>
            </a:r>
            <a:r>
              <a:rPr lang="en-GB" sz="600" dirty="0">
                <a:solidFill>
                  <a:schemeClr val="bg1"/>
                </a:solidFill>
              </a:rPr>
              <a:t> &amp; </a:t>
            </a:r>
            <a:r>
              <a:rPr lang="en-GB" sz="600" b="1" dirty="0">
                <a:solidFill>
                  <a:schemeClr val="bg1"/>
                </a:solidFill>
              </a:rPr>
              <a:t>Delivery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Impact Assessment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32959" y="3292022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8" name="Rectangle 87"/>
          <p:cNvSpPr/>
          <p:nvPr/>
        </p:nvSpPr>
        <p:spPr bwMode="auto">
          <a:xfrm>
            <a:off x="563423" y="3293622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Perform </a:t>
            </a:r>
            <a:r>
              <a:rPr lang="en-GB" sz="600" b="1" dirty="0">
                <a:solidFill>
                  <a:schemeClr val="bg1"/>
                </a:solidFill>
              </a:rPr>
              <a:t>Privacy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Impact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  <a:r>
              <a:rPr lang="en-GB" sz="600" b="1" dirty="0">
                <a:solidFill>
                  <a:schemeClr val="bg1"/>
                </a:solidFill>
              </a:rPr>
              <a:t>Assessment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825183" y="2141629"/>
            <a:ext cx="86789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59844" y="2140116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Record change in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Central Register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8854" y="2602658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29453" y="2371963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59844" y="2370630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Confirm</a:t>
            </a:r>
            <a:r>
              <a:rPr lang="en-GB" sz="600" b="1" dirty="0">
                <a:solidFill>
                  <a:schemeClr val="bg1"/>
                </a:solidFill>
              </a:rPr>
              <a:t> Customer</a:t>
            </a:r>
          </a:p>
          <a:p>
            <a:pPr marL="108000" algn="r" defTabSz="914400"/>
            <a:r>
              <a:rPr lang="en-GB" sz="600" b="1" dirty="0" err="1">
                <a:solidFill>
                  <a:schemeClr val="bg1"/>
                </a:solidFill>
              </a:rPr>
              <a:t>Reqs</a:t>
            </a:r>
            <a:r>
              <a:rPr lang="en-GB" sz="600" b="1" dirty="0">
                <a:solidFill>
                  <a:schemeClr val="bg1"/>
                </a:solidFill>
              </a:rPr>
              <a:t> / Consult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58723" y="2602444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Define possible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Solution Options</a:t>
            </a:r>
          </a:p>
        </p:txBody>
      </p:sp>
      <p:pic>
        <p:nvPicPr>
          <p:cNvPr id="95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37" y="2153200"/>
            <a:ext cx="147392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91" y="2388214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91" y="2617005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37" y="2840683"/>
            <a:ext cx="147392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91" y="3075112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37" y="3300832"/>
            <a:ext cx="147392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354" y="2153725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38" y="2394796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01" y="2617005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01" y="2847060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427" y="3075112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0" descr="Image result for company icon transparent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24" y="3305721"/>
            <a:ext cx="146660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Image result for customer icon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427" y="3538651"/>
            <a:ext cx="158083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Rectangle 107"/>
          <p:cNvSpPr/>
          <p:nvPr/>
        </p:nvSpPr>
        <p:spPr bwMode="auto">
          <a:xfrm>
            <a:off x="1979606" y="2142382"/>
            <a:ext cx="86789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1764694" y="2140116"/>
            <a:ext cx="1080120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Project Governance </a:t>
            </a:r>
            <a:r>
              <a:rPr lang="en-GB" sz="600" dirty="0">
                <a:solidFill>
                  <a:schemeClr val="bg1"/>
                </a:solidFill>
              </a:rPr>
              <a:t>established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1979606" y="2375896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763688" y="2370630"/>
            <a:ext cx="108012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Agree </a:t>
            </a:r>
            <a:r>
              <a:rPr lang="en-GB" sz="600" b="1" dirty="0">
                <a:solidFill>
                  <a:schemeClr val="bg1"/>
                </a:solidFill>
              </a:rPr>
              <a:t>Delivery Scope</a:t>
            </a:r>
          </a:p>
          <a:p>
            <a:pPr marL="108000" algn="r" defTabSz="914400"/>
            <a:r>
              <a:rPr lang="en-GB" sz="500" dirty="0">
                <a:solidFill>
                  <a:schemeClr val="bg1"/>
                </a:solidFill>
              </a:rPr>
              <a:t>(into Analysis/Design) 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1979606" y="2598181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979606" y="3055477"/>
            <a:ext cx="86789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3131840" y="3057958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136977" y="2598651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125860" y="3520637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1975917" y="2823754"/>
            <a:ext cx="86789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1984964" y="3287318"/>
            <a:ext cx="86789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131841" y="3290468"/>
            <a:ext cx="70436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139967" y="2831241"/>
            <a:ext cx="69623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2898597" y="2828425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Project Initiation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Doc </a:t>
            </a:r>
            <a:r>
              <a:rPr lang="en-GB" sz="600" dirty="0">
                <a:solidFill>
                  <a:schemeClr val="bg1"/>
                </a:solidFill>
              </a:rPr>
              <a:t>approved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125860" y="2377136"/>
            <a:ext cx="70819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898598" y="2371085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Business Case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(Del.) approved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137820" y="2139686"/>
            <a:ext cx="69623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763688" y="2599421"/>
            <a:ext cx="1081126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Target </a:t>
            </a:r>
            <a:r>
              <a:rPr lang="en-GB" sz="600" b="1" dirty="0">
                <a:solidFill>
                  <a:schemeClr val="bg1"/>
                </a:solidFill>
              </a:rPr>
              <a:t>Delivery</a:t>
            </a:r>
            <a:r>
              <a:rPr lang="en-GB" sz="600" dirty="0">
                <a:solidFill>
                  <a:schemeClr val="bg1"/>
                </a:solidFill>
              </a:rPr>
              <a:t> </a:t>
            </a:r>
            <a:r>
              <a:rPr lang="en-GB" sz="600" b="1" dirty="0">
                <a:solidFill>
                  <a:schemeClr val="bg1"/>
                </a:solidFill>
              </a:rPr>
              <a:t>Timescales</a:t>
            </a:r>
            <a:r>
              <a:rPr lang="en-GB" sz="600" dirty="0">
                <a:solidFill>
                  <a:schemeClr val="bg1"/>
                </a:solidFill>
              </a:rPr>
              <a:t> agreed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1764694" y="2827599"/>
            <a:ext cx="1080120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Business Case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(Design) approved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763688" y="3057528"/>
            <a:ext cx="1081126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Initiation Funding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secured (e.g. EQR)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1764694" y="3287748"/>
            <a:ext cx="1080120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Mobilise</a:t>
            </a:r>
            <a:r>
              <a:rPr lang="en-GB" sz="600" b="1" dirty="0">
                <a:solidFill>
                  <a:schemeClr val="bg1"/>
                </a:solidFill>
              </a:rPr>
              <a:t> delivery mechanisms </a:t>
            </a:r>
            <a:r>
              <a:rPr lang="en-GB" sz="500" dirty="0">
                <a:solidFill>
                  <a:schemeClr val="bg1"/>
                </a:solidFill>
              </a:rPr>
              <a:t>(e.g. SI)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2898599" y="2140116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Del. mechanism </a:t>
            </a:r>
            <a:r>
              <a:rPr lang="en-GB" sz="600" dirty="0">
                <a:solidFill>
                  <a:schemeClr val="bg1"/>
                </a:solidFill>
              </a:rPr>
              <a:t>established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2898598" y="2599421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Delivery Funding </a:t>
            </a:r>
            <a:r>
              <a:rPr lang="en-GB" sz="600" dirty="0">
                <a:solidFill>
                  <a:schemeClr val="bg1"/>
                </a:solidFill>
              </a:rPr>
              <a:t>secured </a:t>
            </a:r>
            <a:r>
              <a:rPr lang="en-GB" sz="500" dirty="0">
                <a:solidFill>
                  <a:schemeClr val="bg1"/>
                </a:solidFill>
              </a:rPr>
              <a:t>(e.g. BER)</a:t>
            </a:r>
            <a:endParaRPr lang="en-GB" sz="500" b="1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2898224" y="3057528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Detailed Delivery Plan </a:t>
            </a:r>
            <a:r>
              <a:rPr lang="en-GB" sz="600" dirty="0">
                <a:solidFill>
                  <a:schemeClr val="bg1"/>
                </a:solidFill>
              </a:rPr>
              <a:t>baselined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2898597" y="3290296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Environments /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Data </a:t>
            </a:r>
            <a:r>
              <a:rPr lang="en-GB" sz="600" dirty="0">
                <a:solidFill>
                  <a:schemeClr val="bg1"/>
                </a:solidFill>
              </a:rPr>
              <a:t>provisioned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2898224" y="3521067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Test Plan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baselined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102028" y="2145542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109551" y="2373039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111768" y="2605220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112511" y="2831241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112511" y="3758690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109551" y="4238111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109551" y="4476165"/>
            <a:ext cx="702218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876309" y="4238326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24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Training Needs Analysis </a:t>
            </a:r>
            <a:r>
              <a:rPr lang="en-GB" sz="600" dirty="0">
                <a:solidFill>
                  <a:schemeClr val="bg1"/>
                </a:solidFill>
              </a:rPr>
              <a:t>complete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3876309" y="4474074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Training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Approach </a:t>
            </a:r>
            <a:r>
              <a:rPr lang="en-GB" sz="600" dirty="0">
                <a:solidFill>
                  <a:schemeClr val="bg1"/>
                </a:solidFill>
              </a:rPr>
              <a:t>defined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3876309" y="3752408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288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Implementation Approach </a:t>
            </a:r>
            <a:r>
              <a:rPr lang="en-GB" sz="600" dirty="0">
                <a:solidFill>
                  <a:schemeClr val="bg1"/>
                </a:solidFill>
              </a:rPr>
              <a:t>defined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3878526" y="2828425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Cust. Impacts </a:t>
            </a:r>
            <a:r>
              <a:rPr lang="en-GB" sz="600" dirty="0">
                <a:solidFill>
                  <a:schemeClr val="bg1"/>
                </a:solidFill>
              </a:rPr>
              <a:t>communicated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3878526" y="2599421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Detailed Design </a:t>
            </a:r>
            <a:r>
              <a:rPr lang="en-GB" sz="600" dirty="0">
                <a:solidFill>
                  <a:schemeClr val="bg1"/>
                </a:solidFill>
              </a:rPr>
              <a:t>approved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876309" y="2370630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Non-Functional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Reqs </a:t>
            </a:r>
            <a:r>
              <a:rPr lang="en-GB" sz="600" dirty="0">
                <a:solidFill>
                  <a:schemeClr val="bg1"/>
                </a:solidFill>
              </a:rPr>
              <a:t>baselined 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3867003" y="2142076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Functional Reqs </a:t>
            </a:r>
            <a:r>
              <a:rPr lang="en-GB" sz="600" dirty="0">
                <a:solidFill>
                  <a:schemeClr val="bg1"/>
                </a:solidFill>
              </a:rPr>
              <a:t>baselined 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117433" y="3059664"/>
            <a:ext cx="69623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4122592" y="3290038"/>
            <a:ext cx="69623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106224" y="3520637"/>
            <a:ext cx="1277965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3876309" y="3522419"/>
            <a:ext cx="1507881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6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Test Execution Schedules </a:t>
            </a:r>
            <a:r>
              <a:rPr lang="en-GB" sz="600" dirty="0">
                <a:solidFill>
                  <a:schemeClr val="bg1"/>
                </a:solidFill>
              </a:rPr>
              <a:t>defined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878527" y="3290468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E2E Traceability </a:t>
            </a:r>
            <a:r>
              <a:rPr lang="en-GB" sz="600" dirty="0">
                <a:solidFill>
                  <a:schemeClr val="bg1"/>
                </a:solidFill>
              </a:rPr>
              <a:t>finalised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878527" y="3057958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Test Scenarios</a:t>
            </a:r>
            <a:r>
              <a:rPr lang="en-GB" sz="600" dirty="0">
                <a:solidFill>
                  <a:schemeClr val="bg1"/>
                </a:solidFill>
              </a:rPr>
              <a:t> / </a:t>
            </a:r>
            <a:r>
              <a:rPr lang="en-GB" sz="600" b="1" dirty="0">
                <a:solidFill>
                  <a:schemeClr val="bg1"/>
                </a:solidFill>
              </a:rPr>
              <a:t>Cases</a:t>
            </a:r>
            <a:r>
              <a:rPr lang="en-GB" sz="600" dirty="0">
                <a:solidFill>
                  <a:schemeClr val="bg1"/>
                </a:solidFill>
              </a:rPr>
              <a:t> defined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4102028" y="4711331"/>
            <a:ext cx="716802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3876309" y="4712128"/>
            <a:ext cx="935460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Training Plan(s) </a:t>
            </a:r>
            <a:r>
              <a:rPr lang="en-GB" sz="600" dirty="0">
                <a:solidFill>
                  <a:schemeClr val="bg1"/>
                </a:solidFill>
              </a:rPr>
              <a:t>defined</a:t>
            </a:r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415027" y="2128301"/>
            <a:ext cx="38922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419628" y="2371085"/>
            <a:ext cx="38922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190179" y="2123402"/>
            <a:ext cx="614069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6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Training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Guides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6190179" y="2370630"/>
            <a:ext cx="614069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6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Training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Delivery</a:t>
            </a:r>
          </a:p>
        </p:txBody>
      </p:sp>
      <p:sp>
        <p:nvSpPr>
          <p:cNvPr id="160" name="Rectangle 159"/>
          <p:cNvSpPr/>
          <p:nvPr/>
        </p:nvSpPr>
        <p:spPr bwMode="auto">
          <a:xfrm>
            <a:off x="4117433" y="3987450"/>
            <a:ext cx="696238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3878527" y="3988412"/>
            <a:ext cx="935459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Change Impact Assessment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045333" y="2123866"/>
            <a:ext cx="348119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036071" y="2371085"/>
            <a:ext cx="348119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036071" y="2611276"/>
            <a:ext cx="348119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4860032" y="2606377"/>
            <a:ext cx="524158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SP to Live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4860032" y="2370997"/>
            <a:ext cx="524158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Unit Testing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860032" y="2123402"/>
            <a:ext cx="524158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Tech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Specs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623872" y="2124087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623872" y="2371085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5628547" y="2611276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624778" y="2840683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630333" y="3075338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435151" y="3074242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288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570" b="1" dirty="0">
                <a:solidFill>
                  <a:schemeClr val="bg1"/>
                </a:solidFill>
              </a:rPr>
              <a:t>Performance Testing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633220" y="3310674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633220" y="3543393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630333" y="3999333"/>
            <a:ext cx="509504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436057" y="3999763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550" b="1" dirty="0">
                <a:solidFill>
                  <a:schemeClr val="bg1"/>
                </a:solidFill>
              </a:rPr>
              <a:t>Cutover Rehearsals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436057" y="3539133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OAT 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5436057" y="3311104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Penetration Testing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435151" y="2845579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Regression Testing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436056" y="2606377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UAT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436057" y="2370997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Integration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5436057" y="2124517"/>
            <a:ext cx="698225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System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5134736" y="4473644"/>
            <a:ext cx="1674113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890232" y="4474074"/>
            <a:ext cx="1918617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PIS Approach </a:t>
            </a:r>
            <a:r>
              <a:rPr lang="en-GB" sz="600" dirty="0">
                <a:solidFill>
                  <a:schemeClr val="bg1"/>
                </a:solidFill>
              </a:rPr>
              <a:t>and</a:t>
            </a:r>
            <a:r>
              <a:rPr lang="en-GB" sz="600" b="1" dirty="0">
                <a:solidFill>
                  <a:schemeClr val="bg1"/>
                </a:solidFill>
              </a:rPr>
              <a:t> Exit Criteria </a:t>
            </a:r>
            <a:r>
              <a:rPr lang="en-GB" sz="600" dirty="0">
                <a:solidFill>
                  <a:schemeClr val="bg1"/>
                </a:solidFill>
              </a:rPr>
              <a:t>defined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7092280" y="2841811"/>
            <a:ext cx="67131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7096052" y="2367410"/>
            <a:ext cx="671311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7092280" y="2601812"/>
            <a:ext cx="681567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7085796" y="2130357"/>
            <a:ext cx="68805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8130659" y="2123187"/>
            <a:ext cx="830163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8130658" y="2606484"/>
            <a:ext cx="830163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8130119" y="2370782"/>
            <a:ext cx="830702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8130659" y="2841811"/>
            <a:ext cx="830702" cy="18511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6876255" y="2840683"/>
            <a:ext cx="885981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Ops Handover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Docs </a:t>
            </a:r>
            <a:r>
              <a:rPr lang="en-GB" sz="600" dirty="0">
                <a:solidFill>
                  <a:schemeClr val="bg1"/>
                </a:solidFill>
              </a:rPr>
              <a:t>approved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6878759" y="2599422"/>
            <a:ext cx="895088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Communicate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Imp Outcome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6876256" y="2370354"/>
            <a:ext cx="885981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Update </a:t>
            </a:r>
            <a:r>
              <a:rPr lang="en-GB" sz="600" b="1" dirty="0">
                <a:solidFill>
                  <a:schemeClr val="bg1"/>
                </a:solidFill>
              </a:rPr>
              <a:t>Industry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Documentation 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6878759" y="2123866"/>
            <a:ext cx="893709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54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Execute </a:t>
            </a:r>
            <a:r>
              <a:rPr lang="en-GB" sz="600" b="1" dirty="0">
                <a:solidFill>
                  <a:schemeClr val="bg1"/>
                </a:solidFill>
              </a:rPr>
              <a:t>Go-Live / Cutover Plan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7880989" y="2123866"/>
            <a:ext cx="1079945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Conduct </a:t>
            </a:r>
            <a:r>
              <a:rPr lang="en-GB" sz="600" b="1" dirty="0">
                <a:solidFill>
                  <a:schemeClr val="bg1"/>
                </a:solidFill>
              </a:rPr>
              <a:t>Delivery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Lessons Learnt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7880989" y="2370354"/>
            <a:ext cx="1079833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PIS Exit Criteria </a:t>
            </a:r>
          </a:p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achieved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881101" y="2606484"/>
            <a:ext cx="1079945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Delivery Completion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Docs </a:t>
            </a:r>
            <a:r>
              <a:rPr lang="en-GB" sz="600" dirty="0">
                <a:solidFill>
                  <a:schemeClr val="bg1"/>
                </a:solidFill>
              </a:rPr>
              <a:t>approved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7880989" y="2845579"/>
            <a:ext cx="1079833" cy="184686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324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Handover </a:t>
            </a:r>
            <a:r>
              <a:rPr lang="en-GB" sz="600" dirty="0">
                <a:solidFill>
                  <a:schemeClr val="bg1"/>
                </a:solidFill>
              </a:rPr>
              <a:t>to</a:t>
            </a:r>
            <a:r>
              <a:rPr lang="en-GB" sz="600" b="1" dirty="0">
                <a:solidFill>
                  <a:schemeClr val="bg1"/>
                </a:solidFill>
              </a:rPr>
              <a:t> </a:t>
            </a:r>
            <a:r>
              <a:rPr lang="en-GB" sz="600" dirty="0">
                <a:solidFill>
                  <a:schemeClr val="bg1"/>
                </a:solidFill>
              </a:rPr>
              <a:t>enduring</a:t>
            </a:r>
            <a:r>
              <a:rPr lang="en-GB" sz="600" b="1" dirty="0">
                <a:solidFill>
                  <a:schemeClr val="bg1"/>
                </a:solidFill>
              </a:rPr>
              <a:t> operations </a:t>
            </a:r>
            <a:r>
              <a:rPr lang="en-GB" sz="600" dirty="0">
                <a:solidFill>
                  <a:schemeClr val="bg1"/>
                </a:solidFill>
              </a:rPr>
              <a:t>complete</a:t>
            </a:r>
          </a:p>
        </p:txBody>
      </p:sp>
      <p:sp>
        <p:nvSpPr>
          <p:cNvPr id="202" name="Rectangle 201"/>
          <p:cNvSpPr/>
          <p:nvPr/>
        </p:nvSpPr>
        <p:spPr bwMode="auto">
          <a:xfrm>
            <a:off x="5134735" y="4241856"/>
            <a:ext cx="1674114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5139338" y="4712343"/>
            <a:ext cx="1669511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4888420" y="4238326"/>
            <a:ext cx="1920428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Create</a:t>
            </a:r>
            <a:r>
              <a:rPr lang="en-GB" sz="600" b="1" dirty="0">
                <a:solidFill>
                  <a:schemeClr val="bg1"/>
                </a:solidFill>
              </a:rPr>
              <a:t> Implementation Plan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4888420" y="4711761"/>
            <a:ext cx="1920428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Delivery </a:t>
            </a:r>
            <a:r>
              <a:rPr lang="en-GB" sz="600" b="1" dirty="0">
                <a:solidFill>
                  <a:schemeClr val="bg1"/>
                </a:solidFill>
              </a:rPr>
              <a:t>Go/No-Go Criteria </a:t>
            </a:r>
            <a:r>
              <a:rPr lang="en-GB" sz="600" dirty="0">
                <a:solidFill>
                  <a:schemeClr val="bg1"/>
                </a:solidFill>
              </a:rPr>
              <a:t>achieved</a:t>
            </a:r>
          </a:p>
        </p:txBody>
      </p:sp>
      <p:sp>
        <p:nvSpPr>
          <p:cNvPr id="206" name="Rectangle 205"/>
          <p:cNvSpPr/>
          <p:nvPr/>
        </p:nvSpPr>
        <p:spPr bwMode="auto">
          <a:xfrm>
            <a:off x="5633221" y="3767642"/>
            <a:ext cx="500156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5435151" y="3765128"/>
            <a:ext cx="699131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Industry Assurance</a:t>
            </a:r>
          </a:p>
        </p:txBody>
      </p:sp>
      <p:pic>
        <p:nvPicPr>
          <p:cNvPr id="208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5" y="3305537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9" y="2848394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Rectangle 209"/>
          <p:cNvSpPr/>
          <p:nvPr/>
        </p:nvSpPr>
        <p:spPr bwMode="auto">
          <a:xfrm>
            <a:off x="819763" y="2830672"/>
            <a:ext cx="871802" cy="1851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558723" y="2831241"/>
            <a:ext cx="1132842" cy="184686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6038" rIns="72000" bIns="46038" numCol="1" rtlCol="0" anchor="ctr" anchorCtr="0" compatLnSpc="1">
            <a:prstTxWarp prst="textNoShape">
              <a:avLst/>
            </a:prstTxWarp>
          </a:bodyPr>
          <a:lstStyle/>
          <a:p>
            <a:pPr marL="108000" algn="r" defTabSz="914400"/>
            <a:r>
              <a:rPr lang="en-GB" sz="600" dirty="0">
                <a:solidFill>
                  <a:schemeClr val="bg1"/>
                </a:solidFill>
              </a:rPr>
              <a:t>Commence change </a:t>
            </a:r>
          </a:p>
          <a:p>
            <a:pPr marL="108000" algn="r" defTabSz="914400"/>
            <a:r>
              <a:rPr lang="en-GB" sz="600" b="1" dirty="0">
                <a:solidFill>
                  <a:schemeClr val="bg1"/>
                </a:solidFill>
              </a:rPr>
              <a:t>Benefit Prioritisation</a:t>
            </a:r>
          </a:p>
        </p:txBody>
      </p:sp>
      <p:pic>
        <p:nvPicPr>
          <p:cNvPr id="212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53" y="1280070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374" y="1280070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75606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75606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75606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6" descr="Image result for door entry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1275606"/>
            <a:ext cx="268980" cy="26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" name="Down Arrow 217"/>
          <p:cNvSpPr/>
          <p:nvPr/>
        </p:nvSpPr>
        <p:spPr bwMode="auto">
          <a:xfrm>
            <a:off x="519696" y="1354864"/>
            <a:ext cx="144016" cy="175118"/>
          </a:xfrm>
          <a:prstGeom prst="downArrow">
            <a:avLst/>
          </a:prstGeom>
          <a:solidFill>
            <a:srgbClr val="7F7F7F">
              <a:alpha val="96078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5496" y="1067513"/>
            <a:ext cx="10801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b="1" dirty="0"/>
              <a:t>Customer</a:t>
            </a:r>
          </a:p>
          <a:p>
            <a:pPr algn="ctr"/>
            <a:r>
              <a:rPr lang="en-GB" sz="500" b="1" dirty="0"/>
              <a:t>Change Initiative Entry</a:t>
            </a:r>
          </a:p>
          <a:p>
            <a:pPr algn="ctr"/>
            <a:r>
              <a:rPr lang="en-GB" sz="500" dirty="0"/>
              <a:t>(Idea / MOD / CR / CP / ASR)</a:t>
            </a:r>
          </a:p>
        </p:txBody>
      </p:sp>
      <p:pic>
        <p:nvPicPr>
          <p:cNvPr id="220" name="Picture 30" descr="Image result for document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7" y="835654"/>
            <a:ext cx="229717" cy="22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" name="Picture 32" descr="Image result for chat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65" y="771550"/>
            <a:ext cx="357923" cy="35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" name="Picture 34" descr="Related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75" y="835654"/>
            <a:ext cx="238377" cy="23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" name="TextBox 222"/>
          <p:cNvSpPr txBox="1"/>
          <p:nvPr/>
        </p:nvSpPr>
        <p:spPr>
          <a:xfrm>
            <a:off x="64117" y="2141231"/>
            <a:ext cx="539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 sz="800" dirty="0"/>
              <a:t>Tasks:</a:t>
            </a:r>
          </a:p>
        </p:txBody>
      </p:sp>
      <p:pic>
        <p:nvPicPr>
          <p:cNvPr id="224" name="Picture 18" descr="Image result for white customer icon transparent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460" y="4633082"/>
            <a:ext cx="179701" cy="17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" name="Picture 2" descr="Image result for customer icon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516" y="4437423"/>
            <a:ext cx="165645" cy="1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" name="Picture 10" descr="Image result for company icon transpare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145" y="4863260"/>
            <a:ext cx="151258" cy="1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" name="Rectangle 226"/>
          <p:cNvSpPr/>
          <p:nvPr/>
        </p:nvSpPr>
        <p:spPr bwMode="auto">
          <a:xfrm>
            <a:off x="7064129" y="4357892"/>
            <a:ext cx="2020000" cy="730946"/>
          </a:xfrm>
          <a:prstGeom prst="rect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852950" y="4311725"/>
            <a:ext cx="408360" cy="92333"/>
          </a:xfrm>
          <a:prstGeom prst="rect">
            <a:avLst/>
          </a:prstGeom>
          <a:solidFill>
            <a:srgbClr val="FFFFFF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sz="600" b="1" dirty="0">
                <a:solidFill>
                  <a:schemeClr val="bg2">
                    <a:lumMod val="50000"/>
                  </a:schemeClr>
                </a:solidFill>
              </a:rPr>
              <a:t>LEGEND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7424168" y="4450015"/>
            <a:ext cx="1556619" cy="12519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7496177" y="4461813"/>
            <a:ext cx="148461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</a:rPr>
              <a:t>Major Customer Visibility / Engagement</a:t>
            </a:r>
          </a:p>
        </p:txBody>
      </p:sp>
      <p:sp>
        <p:nvSpPr>
          <p:cNvPr id="231" name="Rectangle 230"/>
          <p:cNvSpPr/>
          <p:nvPr/>
        </p:nvSpPr>
        <p:spPr bwMode="auto">
          <a:xfrm>
            <a:off x="7424168" y="4650714"/>
            <a:ext cx="1556620" cy="125194"/>
          </a:xfrm>
          <a:prstGeom prst="rect">
            <a:avLst/>
          </a:prstGeom>
          <a:solidFill>
            <a:srgbClr val="9DB5C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496177" y="4667145"/>
            <a:ext cx="148461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</a:rPr>
              <a:t>Minor Customer Visibility / Engagement</a:t>
            </a:r>
          </a:p>
        </p:txBody>
      </p:sp>
      <p:sp>
        <p:nvSpPr>
          <p:cNvPr id="233" name="Rectangle 232"/>
          <p:cNvSpPr/>
          <p:nvPr/>
        </p:nvSpPr>
        <p:spPr bwMode="auto">
          <a:xfrm>
            <a:off x="7424169" y="4876292"/>
            <a:ext cx="1556619" cy="12519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496177" y="4892722"/>
            <a:ext cx="148461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600" b="1" dirty="0">
                <a:solidFill>
                  <a:schemeClr val="bg1"/>
                </a:solidFill>
              </a:rPr>
              <a:t>No Customer Visibility / Engagement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759171" y="4905445"/>
            <a:ext cx="22947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 As presented at the Customer Day</a:t>
            </a:r>
          </a:p>
        </p:txBody>
      </p:sp>
    </p:spTree>
    <p:extLst>
      <p:ext uri="{BB962C8B-B14F-4D97-AF65-F5344CB8AC3E}">
        <p14:creationId xmlns:p14="http://schemas.microsoft.com/office/powerpoint/2010/main" val="39089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645</Words>
  <Application>Microsoft Office PowerPoint</Application>
  <PresentationFormat>On-screen Show (16:9)</PresentationFormat>
  <Paragraphs>194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Change Proposals  Capture to Delivery</vt:lpstr>
      <vt:lpstr>Pre- Capture</vt:lpstr>
      <vt:lpstr>Capture</vt:lpstr>
      <vt:lpstr>Delivery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Alison Cross</cp:lastModifiedBy>
  <cp:revision>112</cp:revision>
  <dcterms:created xsi:type="dcterms:W3CDTF">2018-09-02T17:12:15Z</dcterms:created>
  <dcterms:modified xsi:type="dcterms:W3CDTF">2019-01-03T16:21:33Z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