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3" r:id="rId5"/>
    <p:sldId id="30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November</a:t>
            </a:r>
            <a:r>
              <a:rPr lang="en-GB" dirty="0" smtClean="0"/>
              <a:t> 2019 </a:t>
            </a:r>
            <a:r>
              <a:rPr lang="en-GB" dirty="0"/>
              <a:t>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225860" y="1059582"/>
            <a:ext cx="8594612" cy="3221590"/>
            <a:chOff x="137840" y="723530"/>
            <a:chExt cx="8017423" cy="2771276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4337902"/>
                </p:ext>
              </p:extLst>
            </p:nvPr>
          </p:nvGraphicFramePr>
          <p:xfrm>
            <a:off x="137840" y="723530"/>
            <a:ext cx="8017423" cy="2771276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29</a:t>
                        </a:r>
                        <a:r>
                          <a:rPr lang="en-GB" sz="1050" kern="1200" baseline="300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October 2018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Scope: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Scope agreed at 12/12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. XRNs 4573, 4621, 4725 and 4679 confirmed.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Solution Options: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Outstanding question on which solution option will be required for XRN4753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Plan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Initial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plan drafted. Detailed planning for Start-up and Initiation phases to follow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Tendering: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Suppliers engaged </a:t>
                        </a:r>
                      </a:p>
                      <a:p>
                        <a:pPr marL="171450" marR="0" lvl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project team are on track to raise the Business Case 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 and Resource Capacity – There is a risk that due to multiple deliveries running in parallel (June 19, GB Charging,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CSSCC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and EUC) that environment and resource constraints may become an issue from the Build phase onwards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is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due to be drafted on receipt of supplier responses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8266" y="1498607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November</a:t>
            </a:r>
            <a:r>
              <a:rPr lang="en-GB" dirty="0" smtClean="0"/>
              <a:t> 2019 </a:t>
            </a:r>
            <a:r>
              <a:rPr lang="en-GB" dirty="0"/>
              <a:t>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Key Milestone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XRN4753 Solution Option to be confirmed – 9</a:t>
            </a:r>
            <a:r>
              <a:rPr lang="en-GB" sz="1200" baseline="30000" dirty="0" smtClean="0">
                <a:solidFill>
                  <a:schemeClr val="tx2"/>
                </a:solidFill>
              </a:rPr>
              <a:t>th</a:t>
            </a:r>
            <a:r>
              <a:rPr lang="en-GB" sz="1200" dirty="0" smtClean="0">
                <a:solidFill>
                  <a:schemeClr val="tx2"/>
                </a:solidFill>
              </a:rPr>
              <a:t> Jan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6 </a:t>
            </a:r>
            <a:r>
              <a:rPr lang="en-GB" sz="1200" dirty="0">
                <a:solidFill>
                  <a:schemeClr val="tx2"/>
                </a:solidFill>
              </a:rPr>
              <a:t>Month Notice of </a:t>
            </a:r>
            <a:r>
              <a:rPr lang="en-GB" sz="1200" dirty="0" smtClean="0">
                <a:solidFill>
                  <a:schemeClr val="tx2"/>
                </a:solidFill>
              </a:rPr>
              <a:t>November</a:t>
            </a:r>
            <a:r>
              <a:rPr lang="en-GB" sz="1200" dirty="0" smtClean="0">
                <a:solidFill>
                  <a:schemeClr val="tx2"/>
                </a:solidFill>
              </a:rPr>
              <a:t> 8</a:t>
            </a:r>
            <a:r>
              <a:rPr lang="en-GB" sz="1200" baseline="30000" dirty="0" smtClean="0">
                <a:solidFill>
                  <a:schemeClr val="tx2"/>
                </a:solidFill>
              </a:rPr>
              <a:t>th</a:t>
            </a:r>
            <a:r>
              <a:rPr lang="en-GB" sz="1200" dirty="0" smtClean="0">
                <a:solidFill>
                  <a:schemeClr val="tx2"/>
                </a:solidFill>
              </a:rPr>
              <a:t> </a:t>
            </a:r>
            <a:r>
              <a:rPr lang="en-GB" sz="1200" dirty="0">
                <a:solidFill>
                  <a:schemeClr val="tx2"/>
                </a:solidFill>
              </a:rPr>
              <a:t>Implementation – </a:t>
            </a:r>
            <a:r>
              <a:rPr lang="en-GB" sz="1200" dirty="0" smtClean="0">
                <a:solidFill>
                  <a:schemeClr val="tx2"/>
                </a:solidFill>
              </a:rPr>
              <a:t>08</a:t>
            </a:r>
            <a:r>
              <a:rPr lang="en-GB" sz="1200" baseline="30000" dirty="0" smtClean="0">
                <a:solidFill>
                  <a:schemeClr val="tx2"/>
                </a:solidFill>
              </a:rPr>
              <a:t>th</a:t>
            </a:r>
            <a:r>
              <a:rPr lang="en-GB" sz="1200" dirty="0" smtClean="0">
                <a:solidFill>
                  <a:schemeClr val="tx2"/>
                </a:solidFill>
              </a:rPr>
              <a:t> May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51670"/>
            <a:ext cx="7142163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6588224" y="2931790"/>
            <a:ext cx="0" cy="3311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79912" y="3273877"/>
            <a:ext cx="0" cy="4827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91881" y="372387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8</a:t>
            </a:r>
            <a:r>
              <a:rPr lang="en-GB" sz="800" baseline="30000" dirty="0" smtClean="0"/>
              <a:t>th</a:t>
            </a:r>
            <a:r>
              <a:rPr lang="en-GB" sz="800" dirty="0" smtClean="0"/>
              <a:t> May: 6 month notice of implementation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63238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209</Words>
  <Application>Microsoft Office PowerPoint</Application>
  <PresentationFormat>On-screen Show (16:9)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XRN4828 - November 2019 Release -  Status Update</vt:lpstr>
      <vt:lpstr>XRN4828 - November 2019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101</cp:revision>
  <dcterms:created xsi:type="dcterms:W3CDTF">2018-09-02T17:12:15Z</dcterms:created>
  <dcterms:modified xsi:type="dcterms:W3CDTF">2019-01-03T15:30:27Z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-419910693</vt:i4>
  </property>
  <property fmtid="{D5CDD505-2E9C-101B-9397-08002B2CF9AE}" pid="3" name="_NewReviewCycle">
    <vt:lpwstr/>
  </property>
  <property fmtid="{D5CDD505-2E9C-101B-9397-08002B2CF9AE}" pid="4" name="_EmailSubject">
    <vt:lpwstr>Here you go</vt:lpwstr>
  </property>
  <property fmtid="{D5CDD505-2E9C-101B-9397-08002B2CF9AE}" pid="5" name="_AuthorEmail">
    <vt:lpwstr>Richard.Hadfield@xoserve.com</vt:lpwstr>
  </property>
  <property fmtid="{D5CDD505-2E9C-101B-9397-08002B2CF9AE}" pid="6" name="_AuthorEmailDisplayName">
    <vt:lpwstr>Hadfield, Richard</vt:lpwstr>
  </property>
  <property fmtid="{D5CDD505-2E9C-101B-9397-08002B2CF9AE}" pid="7" name="_PreviousAdHocReviewCycleID">
    <vt:i4>-1037136719</vt:i4>
  </property>
  <property fmtid="{D5CDD505-2E9C-101B-9397-08002B2CF9AE}" pid="8" name="ContentTypeId">
    <vt:lpwstr>0x0101006E927B77B7F39148B9CB17AE711C8D35</vt:lpwstr>
  </property>
</Properties>
</file>