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03" r:id="rId5"/>
    <p:sldId id="304" r:id="rId6"/>
    <p:sldId id="308" r:id="rId7"/>
    <p:sldId id="310" r:id="rId8"/>
    <p:sldId id="311" r:id="rId9"/>
    <p:sldId id="312" r:id="rId10"/>
    <p:sldId id="30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440A3"/>
    <a:srgbClr val="3E5AA8"/>
    <a:srgbClr val="40D1F5"/>
    <a:srgbClr val="D75733"/>
    <a:srgbClr val="56CF9E"/>
    <a:srgbClr val="FCBC55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 autoAdjust="0"/>
  </p:normalViewPr>
  <p:slideViewPr>
    <p:cSldViewPr>
      <p:cViewPr>
        <p:scale>
          <a:sx n="100" d="100"/>
          <a:sy n="100" d="100"/>
        </p:scale>
        <p:origin x="-1308" y="-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XRN4665 is looking to add new EUC profiles for bands 01B &amp; 02B</a:t>
            </a:r>
          </a:p>
          <a:p>
            <a:r>
              <a:rPr lang="en-GB" dirty="0" smtClean="0"/>
              <a:t>New EUC profiles will be split based on Market Sector Code &amp; Pre-Payment Meter Type</a:t>
            </a:r>
          </a:p>
          <a:p>
            <a:pPr lvl="1"/>
            <a:r>
              <a:rPr lang="en-US" dirty="0"/>
              <a:t>Non-Prepayment </a:t>
            </a:r>
            <a:r>
              <a:rPr lang="en-US" dirty="0" smtClean="0"/>
              <a:t>Domestic</a:t>
            </a:r>
          </a:p>
          <a:p>
            <a:pPr lvl="1"/>
            <a:r>
              <a:rPr lang="en-GB" dirty="0"/>
              <a:t>Prepayment Domestic </a:t>
            </a:r>
            <a:endParaRPr lang="en-GB" dirty="0" smtClean="0"/>
          </a:p>
          <a:p>
            <a:pPr lvl="1"/>
            <a:r>
              <a:rPr lang="en-GB" dirty="0" smtClean="0"/>
              <a:t>Non-Prepayment I&amp;C </a:t>
            </a:r>
          </a:p>
          <a:p>
            <a:pPr lvl="1"/>
            <a:r>
              <a:rPr lang="en-GB" dirty="0" smtClean="0"/>
              <a:t>Prepayment I&amp;C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Following </a:t>
            </a:r>
            <a:r>
              <a:rPr lang="en-GB" dirty="0" smtClean="0"/>
              <a:t>additional detailed </a:t>
            </a:r>
            <a:r>
              <a:rPr lang="en-GB" dirty="0" smtClean="0"/>
              <a:t>design </a:t>
            </a:r>
            <a:r>
              <a:rPr lang="en-GB" dirty="0" smtClean="0"/>
              <a:t>sessions </a:t>
            </a:r>
            <a:r>
              <a:rPr lang="en-GB" dirty="0" smtClean="0"/>
              <a:t>and the issuing of the Detailed Design Change Pack, a</a:t>
            </a:r>
            <a:r>
              <a:rPr lang="en-GB" dirty="0" smtClean="0"/>
              <a:t> </a:t>
            </a:r>
            <a:r>
              <a:rPr lang="en-GB" dirty="0" smtClean="0"/>
              <a:t>number of considerations have been raised with DSG on </a:t>
            </a:r>
            <a:r>
              <a:rPr lang="en-GB" dirty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EUC Naming Conventions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CSEP Creations/Amendments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Twin Stream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Telemetered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0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 Naming Conventions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proposed naming conventions for EUC descriptions are as follows…</a:t>
            </a:r>
          </a:p>
          <a:p>
            <a:endParaRPr lang="en-GB" dirty="0"/>
          </a:p>
          <a:p>
            <a:r>
              <a:rPr lang="en-GB" b="1" dirty="0" smtClean="0"/>
              <a:t>LDZ:EYY01BND</a:t>
            </a:r>
            <a:r>
              <a:rPr lang="en-GB" dirty="0" smtClean="0"/>
              <a:t> </a:t>
            </a:r>
            <a:r>
              <a:rPr lang="en-GB" dirty="0"/>
              <a:t>- Non-Prepayment/Domestic (e.g. </a:t>
            </a:r>
            <a:r>
              <a:rPr lang="en-GB" i="1" dirty="0"/>
              <a:t>EA:E1901BND</a:t>
            </a:r>
            <a:r>
              <a:rPr lang="en-GB" dirty="0"/>
              <a:t>)</a:t>
            </a:r>
          </a:p>
          <a:p>
            <a:r>
              <a:rPr lang="en-GB" b="1" dirty="0"/>
              <a:t>LDZ:EYY01BPD </a:t>
            </a:r>
            <a:r>
              <a:rPr lang="en-GB" dirty="0"/>
              <a:t>- Prepayment/Domestic (e.g. </a:t>
            </a:r>
            <a:r>
              <a:rPr lang="en-GB" i="1" dirty="0"/>
              <a:t>EA:E1901BPD</a:t>
            </a:r>
            <a:r>
              <a:rPr lang="en-GB" dirty="0"/>
              <a:t>)</a:t>
            </a:r>
          </a:p>
          <a:p>
            <a:r>
              <a:rPr lang="en-GB" b="1" dirty="0"/>
              <a:t>LDZ:EYY01BNI </a:t>
            </a:r>
            <a:r>
              <a:rPr lang="en-GB" dirty="0"/>
              <a:t>- Non-Prepayment I&amp;C (e.g. </a:t>
            </a:r>
            <a:r>
              <a:rPr lang="en-GB" i="1" dirty="0"/>
              <a:t>EA:E1901BNI</a:t>
            </a:r>
            <a:r>
              <a:rPr lang="en-GB" dirty="0"/>
              <a:t>)</a:t>
            </a:r>
          </a:p>
          <a:p>
            <a:r>
              <a:rPr lang="en-GB" b="1" dirty="0"/>
              <a:t>LDZ:EYY01BPI</a:t>
            </a:r>
            <a:r>
              <a:rPr lang="en-GB" dirty="0"/>
              <a:t> - Prepayment I&amp;C (e.g. </a:t>
            </a:r>
            <a:r>
              <a:rPr lang="en-GB" i="1" dirty="0"/>
              <a:t>EA:E1901BPI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b="1" dirty="0" smtClean="0"/>
              <a:t>LDZ:EYY02BND </a:t>
            </a:r>
            <a:r>
              <a:rPr lang="en-GB" dirty="0"/>
              <a:t>- Non-Prepayment Domestic (e.g. </a:t>
            </a:r>
            <a:r>
              <a:rPr lang="en-GB" i="1" dirty="0"/>
              <a:t>EA:E1902BND</a:t>
            </a:r>
            <a:r>
              <a:rPr lang="en-GB" dirty="0"/>
              <a:t>)</a:t>
            </a:r>
          </a:p>
          <a:p>
            <a:r>
              <a:rPr lang="en-GB" b="1" dirty="0"/>
              <a:t>LDZ:EYY02BPD </a:t>
            </a:r>
            <a:r>
              <a:rPr lang="en-GB" dirty="0"/>
              <a:t>- Prepayment Domestic (e.g. </a:t>
            </a:r>
            <a:r>
              <a:rPr lang="en-GB" i="1" dirty="0"/>
              <a:t>EA:E1902BPD</a:t>
            </a:r>
            <a:r>
              <a:rPr lang="en-GB" dirty="0"/>
              <a:t>)</a:t>
            </a:r>
          </a:p>
          <a:p>
            <a:r>
              <a:rPr lang="en-GB" b="1" dirty="0"/>
              <a:t>LDZ:EYY02BNI </a:t>
            </a:r>
            <a:r>
              <a:rPr lang="en-GB" dirty="0"/>
              <a:t>- Non-Prepayment I&amp;C (e.g. </a:t>
            </a:r>
            <a:r>
              <a:rPr lang="en-GB" i="1" dirty="0"/>
              <a:t>EA:E1902BNI</a:t>
            </a:r>
            <a:r>
              <a:rPr lang="en-GB" dirty="0"/>
              <a:t>)</a:t>
            </a:r>
          </a:p>
          <a:p>
            <a:r>
              <a:rPr lang="en-GB" b="1" dirty="0"/>
              <a:t>LDZ:EYY02BPI </a:t>
            </a:r>
            <a:r>
              <a:rPr lang="en-GB" dirty="0"/>
              <a:t>- Prepayment I&amp;C (e.g. </a:t>
            </a:r>
            <a:r>
              <a:rPr lang="en-GB" i="1" dirty="0"/>
              <a:t>EA:E1902BPI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3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CSEP Creations/Amendments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 CSEP creations/amendments, the EUC’s specified in </a:t>
            </a:r>
            <a:r>
              <a:rPr lang="en-GB" dirty="0" smtClean="0"/>
              <a:t>the following </a:t>
            </a:r>
            <a:r>
              <a:rPr lang="en-GB" dirty="0"/>
              <a:t>inbound </a:t>
            </a:r>
            <a:r>
              <a:rPr lang="en-GB" dirty="0" smtClean="0"/>
              <a:t>files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IGT/CSO CSEP Creation Request” </a:t>
            </a:r>
            <a:r>
              <a:rPr lang="en-GB" dirty="0" smtClean="0"/>
              <a:t>(.CIC</a:t>
            </a:r>
            <a:r>
              <a:rPr lang="en-GB" dirty="0"/>
              <a:t>) </a:t>
            </a:r>
            <a:r>
              <a:rPr lang="en-GB" dirty="0" smtClean="0"/>
              <a:t>file</a:t>
            </a:r>
          </a:p>
          <a:p>
            <a:pPr lvl="2"/>
            <a:r>
              <a:rPr lang="en-GB" dirty="0" smtClean="0"/>
              <a:t>C80 </a:t>
            </a:r>
            <a:r>
              <a:rPr lang="en-GB" dirty="0"/>
              <a:t>(EUC Details) </a:t>
            </a:r>
            <a:r>
              <a:rPr lang="en-GB" dirty="0" smtClean="0"/>
              <a:t>Record</a:t>
            </a:r>
          </a:p>
          <a:p>
            <a:pPr lvl="1"/>
            <a:r>
              <a:rPr lang="en-GB" dirty="0" smtClean="0"/>
              <a:t>“IGT/CSO </a:t>
            </a:r>
            <a:r>
              <a:rPr lang="en-GB" dirty="0"/>
              <a:t>CSEP Amendment Request” (.CAI) </a:t>
            </a:r>
            <a:r>
              <a:rPr lang="en-GB" dirty="0" smtClean="0"/>
              <a:t>file</a:t>
            </a:r>
          </a:p>
          <a:p>
            <a:pPr lvl="2"/>
            <a:r>
              <a:rPr lang="en-GB" dirty="0" smtClean="0"/>
              <a:t>C80 </a:t>
            </a:r>
            <a:r>
              <a:rPr lang="en-GB" dirty="0"/>
              <a:t>(EUC Details) Record </a:t>
            </a:r>
            <a:endParaRPr lang="en-GB" dirty="0" smtClean="0"/>
          </a:p>
          <a:p>
            <a:r>
              <a:rPr lang="en-GB" dirty="0" smtClean="0"/>
              <a:t>Will </a:t>
            </a:r>
            <a:r>
              <a:rPr lang="en-GB" dirty="0"/>
              <a:t>not change for bands 01 &amp; 02 (EUC01B/EUC02B).  However, to derive the max SOQ value at grid level (for creation, amendment and annual SOQ calculation) the system pulls aggregated Load factors that are maintained for each EUC profile.  </a:t>
            </a:r>
            <a:endParaRPr lang="en-GB" dirty="0" smtClean="0"/>
          </a:p>
          <a:p>
            <a:r>
              <a:rPr lang="en-GB" dirty="0" smtClean="0"/>
              <a:t>As </a:t>
            </a:r>
            <a:r>
              <a:rPr lang="en-GB" dirty="0"/>
              <a:t>a result, we are proposing that we do not keep and maintain the EUC01B &amp; EUC02B bands (as we are replacing them with the new EUC profile bands), but instead assign a default EUC profile band in which to pull the required Load factors as per the below logic</a:t>
            </a:r>
            <a:r>
              <a:rPr lang="en-GB" dirty="0" smtClean="0"/>
              <a:t>…</a:t>
            </a:r>
            <a:r>
              <a:rPr lang="en-GB" dirty="0"/>
              <a:t> </a:t>
            </a:r>
          </a:p>
          <a:p>
            <a:pPr lvl="1"/>
            <a:r>
              <a:rPr lang="en-GB" dirty="0" smtClean="0"/>
              <a:t>EUC01B </a:t>
            </a:r>
            <a:r>
              <a:rPr lang="en-GB" dirty="0"/>
              <a:t>- system should refer to domestic, non-prepayment EUC (LDZ:EYY01BND) load factors for calculating the Max SOQ</a:t>
            </a:r>
          </a:p>
          <a:p>
            <a:pPr lvl="1"/>
            <a:r>
              <a:rPr lang="en-GB" dirty="0" smtClean="0"/>
              <a:t>EUC02B </a:t>
            </a:r>
            <a:r>
              <a:rPr lang="en-GB" dirty="0"/>
              <a:t>- system should refer to industrial, non-prepayment EUC (LDZ:EYY02BNI) load factors for calculating the Max SOQ </a:t>
            </a:r>
          </a:p>
        </p:txBody>
      </p:sp>
    </p:spTree>
    <p:extLst>
      <p:ext uri="{BB962C8B-B14F-4D97-AF65-F5344CB8AC3E}">
        <p14:creationId xmlns:p14="http://schemas.microsoft.com/office/powerpoint/2010/main" val="24441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Twin Stream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Twin </a:t>
            </a:r>
            <a:r>
              <a:rPr lang="en-GB" dirty="0"/>
              <a:t>Stream Supply Meter Points, where multiple Meter Devices are present, </a:t>
            </a:r>
            <a:r>
              <a:rPr lang="en-GB" dirty="0" smtClean="0"/>
              <a:t>additional </a:t>
            </a:r>
            <a:r>
              <a:rPr lang="en-GB" dirty="0"/>
              <a:t>rules </a:t>
            </a:r>
            <a:r>
              <a:rPr lang="en-GB" dirty="0" smtClean="0"/>
              <a:t>are required to </a:t>
            </a:r>
            <a:r>
              <a:rPr lang="en-GB" dirty="0"/>
              <a:t>determine the EUC Meter Type (where they fall into EUC Band 01 or 02), the proposed rule for this is as follows…</a:t>
            </a:r>
          </a:p>
          <a:p>
            <a:endParaRPr lang="en-GB" dirty="0"/>
          </a:p>
          <a:p>
            <a:r>
              <a:rPr lang="en-GB" dirty="0"/>
              <a:t>If all meter devices </a:t>
            </a:r>
            <a:r>
              <a:rPr lang="en-GB" dirty="0" smtClean="0"/>
              <a:t>have been identified </a:t>
            </a:r>
            <a:r>
              <a:rPr lang="en-GB" dirty="0"/>
              <a:t>as </a:t>
            </a:r>
            <a:r>
              <a:rPr lang="en-GB" dirty="0" smtClean="0"/>
              <a:t>Prepayment </a:t>
            </a:r>
            <a:r>
              <a:rPr lang="en-GB" dirty="0"/>
              <a:t>then the EUC Meter Type will be set as Prepayment, if any of the Meter Devices are defined as Non-Prepayment </a:t>
            </a:r>
            <a:r>
              <a:rPr lang="en-GB" dirty="0" smtClean="0"/>
              <a:t>then </a:t>
            </a:r>
            <a:r>
              <a:rPr lang="en-GB" dirty="0"/>
              <a:t>the Prepayment Status will be set as Non-Prepayment.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1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Telemetered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Telemetered Supply Points on UKL are set up with dummy devices and as a result an additional rule will be needed to determine the EUC Meter Type (where they fall into EUC Band 01 or 02), the proposed rule for this is as follows…</a:t>
            </a:r>
          </a:p>
          <a:p>
            <a:endParaRPr lang="en-US" dirty="0"/>
          </a:p>
          <a:p>
            <a:r>
              <a:rPr lang="en-US" dirty="0"/>
              <a:t>For Telemetered Supply Points where a Dummy device is installed the EUC Meter Type will be set as Non-Prepayment.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1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ChMC required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Approval to proceed with the </a:t>
            </a:r>
            <a:r>
              <a:rPr lang="en-GB" dirty="0" smtClean="0"/>
              <a:t>logic outlined in the previous slides </a:t>
            </a:r>
            <a:r>
              <a:rPr lang="en-GB" dirty="0" smtClean="0"/>
              <a:t>into </a:t>
            </a:r>
            <a:r>
              <a:rPr lang="en-GB" dirty="0" smtClean="0"/>
              <a:t>delivery</a:t>
            </a:r>
            <a:r>
              <a:rPr lang="en-GB" dirty="0"/>
              <a:t> </a:t>
            </a:r>
            <a:r>
              <a:rPr lang="en-GB" dirty="0" smtClean="0"/>
              <a:t>for…</a:t>
            </a: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EUC Naming Conventions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CSEP Creations/Amendments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Twin Stream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Telemetered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404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487</Words>
  <Application>Microsoft Office PowerPoint</Application>
  <PresentationFormat>On-screen Show (16:9)</PresentationFormat>
  <Paragraphs>53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</vt:lpstr>
      <vt:lpstr>Considerations</vt:lpstr>
      <vt:lpstr>EUC Naming Conventions</vt:lpstr>
      <vt:lpstr>CSEP Creations/Amendments</vt:lpstr>
      <vt:lpstr>Twin Stream</vt:lpstr>
      <vt:lpstr>Telemetered</vt:lpstr>
      <vt:lpstr>ChMC required actions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Harris</cp:lastModifiedBy>
  <cp:revision>78</cp:revision>
  <dcterms:created xsi:type="dcterms:W3CDTF">2018-09-02T17:12:15Z</dcterms:created>
  <dcterms:modified xsi:type="dcterms:W3CDTF">2019-01-02T15:50:59Z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469334611</vt:i4>
  </property>
  <property fmtid="{D5CDD505-2E9C-101B-9397-08002B2CF9AE}" pid="3" name="_NewReviewCycle">
    <vt:lpwstr/>
  </property>
  <property fmtid="{D5CDD505-2E9C-101B-9397-08002B2CF9AE}" pid="4" name="_EmailSubject">
    <vt:lpwstr>For Action: Change Management Committee Document Submission - Deadline is 3rd January </vt:lpwstr>
  </property>
  <property fmtid="{D5CDD505-2E9C-101B-9397-08002B2CF9AE}" pid="5" name="_AuthorEmail">
    <vt:lpwstr>Simon.Harris@xoserve.com</vt:lpwstr>
  </property>
  <property fmtid="{D5CDD505-2E9C-101B-9397-08002B2CF9AE}" pid="6" name="_AuthorEmailDisplayName">
    <vt:lpwstr>Harris, Simon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