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0"/>
  </p:notesMasterIdLst>
  <p:handoutMasterIdLst>
    <p:handoutMasterId r:id="rId11"/>
  </p:handoutMasterIdLst>
  <p:sldIdLst>
    <p:sldId id="339" r:id="rId6"/>
    <p:sldId id="382" r:id="rId7"/>
    <p:sldId id="395" r:id="rId8"/>
    <p:sldId id="394" r:id="rId9"/>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5" autoAdjust="0"/>
    <p:restoredTop sz="94671" autoAdjust="0"/>
  </p:normalViewPr>
  <p:slideViewPr>
    <p:cSldViewPr snapToObjects="1">
      <p:cViewPr varScale="1">
        <p:scale>
          <a:sx n="93" d="100"/>
          <a:sy n="93" d="100"/>
        </p:scale>
        <p:origin x="-112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02/01/2019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02/01/2019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iming>
    <p:tnLst>
      <p:par>
        <p:cTn id="1" dur="indefinite" restart="never" nodeType="tmRoot"/>
      </p:par>
    </p:tnLst>
  </p:timing>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smtClean="0"/>
              <a:t>DSC ChMC CSS update</a:t>
            </a:r>
            <a:r>
              <a:rPr lang="en-US" sz="3200" dirty="0"/>
              <a:t/>
            </a:r>
            <a:br>
              <a:rPr lang="en-US" sz="3200" dirty="0"/>
            </a:br>
            <a:r>
              <a:rPr lang="en-US" sz="3100" dirty="0" smtClean="0"/>
              <a:t>09</a:t>
            </a:r>
            <a:r>
              <a:rPr lang="en-US" sz="3100" baseline="30000" dirty="0" smtClean="0"/>
              <a:t>th</a:t>
            </a:r>
            <a:r>
              <a:rPr lang="en-US" sz="3100" dirty="0" smtClean="0"/>
              <a:t> January 2019</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smtClean="0"/>
              <a:t>Ofgem</a:t>
            </a:r>
            <a:r>
              <a:rPr lang="en-GB" sz="2000" dirty="0" smtClean="0"/>
              <a:t> Switching Programme – Consequential update</a:t>
            </a:r>
            <a:endParaRPr lang="en-GB" sz="2000" dirty="0"/>
          </a:p>
        </p:txBody>
      </p:sp>
      <p:sp>
        <p:nvSpPr>
          <p:cNvPr id="3" name="Content Placeholder 2"/>
          <p:cNvSpPr>
            <a:spLocks noGrp="1"/>
          </p:cNvSpPr>
          <p:nvPr>
            <p:ph idx="1"/>
          </p:nvPr>
        </p:nvSpPr>
        <p:spPr>
          <a:xfrm>
            <a:off x="228600" y="681540"/>
            <a:ext cx="8686800" cy="3978442"/>
          </a:xfrm>
        </p:spPr>
        <p:txBody>
          <a:bodyPr/>
          <a:lstStyle/>
          <a:p>
            <a:pPr marL="0" indent="0">
              <a:buNone/>
            </a:pPr>
            <a:endParaRPr lang="en-GB" sz="1400" dirty="0" smtClean="0"/>
          </a:p>
          <a:p>
            <a:pPr marL="0" indent="0">
              <a:buNone/>
            </a:pPr>
            <a:endParaRPr lang="en-GB" sz="2200" dirty="0"/>
          </a:p>
        </p:txBody>
      </p:sp>
      <p:sp>
        <p:nvSpPr>
          <p:cNvPr id="4" name="Rectangle 3"/>
          <p:cNvSpPr/>
          <p:nvPr/>
        </p:nvSpPr>
        <p:spPr>
          <a:xfrm>
            <a:off x="467544" y="627534"/>
            <a:ext cx="8136904" cy="4708981"/>
          </a:xfrm>
          <a:prstGeom prst="rect">
            <a:avLst/>
          </a:prstGeom>
        </p:spPr>
        <p:txBody>
          <a:bodyPr wrap="square">
            <a:spAutoFit/>
          </a:bodyPr>
          <a:lstStyle/>
          <a:p>
            <a:pPr marL="0" lvl="0" indent="0">
              <a:buNone/>
            </a:pPr>
            <a:r>
              <a:rPr lang="en-GB" sz="1600" b="1" dirty="0" smtClean="0"/>
              <a:t>CSS Consequential Workgroups</a:t>
            </a:r>
          </a:p>
          <a:p>
            <a:endParaRPr lang="en-GB" sz="1200" dirty="0"/>
          </a:p>
          <a:p>
            <a:r>
              <a:rPr lang="en-GB" sz="1400" dirty="0" smtClean="0"/>
              <a:t>The consequential workgroups are continuing through to the end of February.</a:t>
            </a:r>
          </a:p>
          <a:p>
            <a:endParaRPr lang="en-GB" sz="1400" dirty="0"/>
          </a:p>
          <a:p>
            <a:r>
              <a:rPr lang="en-GB" sz="1400" dirty="0" smtClean="0"/>
              <a:t>Internal high level design workshops are also in progress.  These workshops are following the same topic priority.  Outputs from the external workgroups are being fed into the internal workshops for high level analysis and solution option consideration.  Outputs from the internal sessions will be taken to the external workgroups for consideration and discussion.  Agreed business rules and solution options will be updated within the external </a:t>
            </a:r>
            <a:r>
              <a:rPr lang="en-GB" sz="1400" dirty="0" err="1" smtClean="0"/>
              <a:t>BRDs</a:t>
            </a:r>
            <a:r>
              <a:rPr lang="en-GB" sz="1400" dirty="0" smtClean="0"/>
              <a:t> following each external workgroup session.</a:t>
            </a:r>
          </a:p>
          <a:p>
            <a:endParaRPr lang="en-GB" sz="1400" dirty="0"/>
          </a:p>
          <a:p>
            <a:r>
              <a:rPr lang="en-GB" sz="1400" dirty="0" smtClean="0"/>
              <a:t>The current schedule of workgroups is as follows:</a:t>
            </a:r>
          </a:p>
          <a:p>
            <a:pPr lvl="1"/>
            <a:r>
              <a:rPr lang="en-GB" sz="1400" dirty="0" smtClean="0"/>
              <a:t>09</a:t>
            </a:r>
            <a:r>
              <a:rPr lang="en-GB" sz="1400" baseline="30000" dirty="0" smtClean="0"/>
              <a:t>th</a:t>
            </a:r>
            <a:r>
              <a:rPr lang="en-GB" sz="1400" dirty="0" smtClean="0"/>
              <a:t> January 2019</a:t>
            </a:r>
            <a:endParaRPr lang="en-GB" sz="1400" dirty="0"/>
          </a:p>
          <a:p>
            <a:pPr lvl="1"/>
            <a:r>
              <a:rPr lang="en-GB" sz="1400" dirty="0"/>
              <a:t>22</a:t>
            </a:r>
            <a:r>
              <a:rPr lang="en-GB" sz="1400" baseline="30000" dirty="0"/>
              <a:t>nd</a:t>
            </a:r>
            <a:r>
              <a:rPr lang="en-GB" sz="1400" dirty="0"/>
              <a:t> January </a:t>
            </a:r>
            <a:r>
              <a:rPr lang="en-GB" sz="1400" dirty="0" smtClean="0"/>
              <a:t>2019</a:t>
            </a:r>
          </a:p>
          <a:p>
            <a:pPr lvl="1"/>
            <a:r>
              <a:rPr lang="en-GB" sz="1400" dirty="0" smtClean="0"/>
              <a:t>TBC early February (date to be agreed with attendees on the 9</a:t>
            </a:r>
            <a:r>
              <a:rPr lang="en-GB" sz="1400" baseline="30000" dirty="0" smtClean="0"/>
              <a:t>th</a:t>
            </a:r>
            <a:r>
              <a:rPr lang="en-GB" sz="1400" dirty="0" smtClean="0"/>
              <a:t> Jan)</a:t>
            </a:r>
            <a:endParaRPr lang="en-GB" sz="1400" dirty="0"/>
          </a:p>
          <a:p>
            <a:pPr lvl="1"/>
            <a:r>
              <a:rPr lang="en-GB" sz="1400" dirty="0"/>
              <a:t>19</a:t>
            </a:r>
            <a:r>
              <a:rPr lang="en-GB" sz="1400" baseline="30000" dirty="0"/>
              <a:t>th</a:t>
            </a:r>
            <a:r>
              <a:rPr lang="en-GB" sz="1400" dirty="0"/>
              <a:t> February </a:t>
            </a:r>
            <a:r>
              <a:rPr lang="en-GB" sz="1400" dirty="0" smtClean="0"/>
              <a:t>2019</a:t>
            </a:r>
          </a:p>
          <a:p>
            <a:endParaRPr lang="en-GB" sz="1400" dirty="0" smtClean="0"/>
          </a:p>
          <a:p>
            <a:r>
              <a:rPr lang="en-GB" sz="1400" dirty="0" smtClean="0"/>
              <a:t>A CSS Consequential workgroup is being planned towards the end of January for IGT and Network consequential changes to be discussed specifically with this Stakeholder group.</a:t>
            </a:r>
          </a:p>
          <a:p>
            <a:endParaRPr lang="en-GB" sz="1200" dirty="0" smtClean="0"/>
          </a:p>
          <a:p>
            <a:endParaRPr lang="en-GB" sz="1200" dirty="0"/>
          </a:p>
          <a:p>
            <a:endParaRPr lang="en-GB" sz="1200" dirty="0"/>
          </a:p>
          <a:p>
            <a:endParaRPr lang="en-GB" sz="1200" dirty="0"/>
          </a:p>
        </p:txBody>
      </p:sp>
    </p:spTree>
    <p:extLst>
      <p:ext uri="{BB962C8B-B14F-4D97-AF65-F5344CB8AC3E}">
        <p14:creationId xmlns:p14="http://schemas.microsoft.com/office/powerpoint/2010/main" val="21365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err="1"/>
              <a:t>Ofgem</a:t>
            </a:r>
            <a:r>
              <a:rPr lang="en-GB" sz="2000" dirty="0"/>
              <a:t> Switching Programme – Consequential update</a:t>
            </a:r>
          </a:p>
        </p:txBody>
      </p:sp>
      <p:sp>
        <p:nvSpPr>
          <p:cNvPr id="3" name="Content Placeholder 2"/>
          <p:cNvSpPr>
            <a:spLocks noGrp="1"/>
          </p:cNvSpPr>
          <p:nvPr>
            <p:ph idx="1"/>
          </p:nvPr>
        </p:nvSpPr>
        <p:spPr>
          <a:xfrm>
            <a:off x="457200" y="555526"/>
            <a:ext cx="8229600" cy="3672408"/>
          </a:xfrm>
        </p:spPr>
        <p:txBody>
          <a:bodyPr/>
          <a:lstStyle/>
          <a:p>
            <a:pPr marL="0" indent="0">
              <a:buNone/>
            </a:pPr>
            <a:endParaRPr lang="en-GB" sz="1200" dirty="0" smtClean="0"/>
          </a:p>
          <a:p>
            <a:pPr marL="0" indent="0">
              <a:buNone/>
            </a:pPr>
            <a:r>
              <a:rPr lang="en-GB" sz="1600" b="1" dirty="0" smtClean="0"/>
              <a:t>Consequential Costs</a:t>
            </a:r>
            <a:endParaRPr lang="en-GB" sz="1600" dirty="0" smtClean="0"/>
          </a:p>
          <a:p>
            <a:pPr marL="0" indent="0">
              <a:buNone/>
            </a:pPr>
            <a:endParaRPr lang="en-GB" sz="1200" dirty="0"/>
          </a:p>
          <a:p>
            <a:r>
              <a:rPr lang="en-GB" sz="1400" dirty="0" smtClean="0"/>
              <a:t>The CSS Consequential Programme has been initiated. In order to progress project mobilisation activities, high level design and detailed design funding is required.</a:t>
            </a:r>
          </a:p>
          <a:p>
            <a:r>
              <a:rPr lang="en-GB" sz="1400" dirty="0" smtClean="0"/>
              <a:t>We will be submitting </a:t>
            </a:r>
            <a:r>
              <a:rPr lang="en-GB" sz="1400" dirty="0" smtClean="0"/>
              <a:t>an authorisation request to commit to strik</a:t>
            </a:r>
            <a:r>
              <a:rPr lang="en-GB" sz="1400" dirty="0" smtClean="0"/>
              <a:t>e contracts early against the BP19 budget. </a:t>
            </a:r>
            <a:r>
              <a:rPr lang="en-GB" sz="1400" dirty="0" smtClean="0"/>
              <a:t>This </a:t>
            </a:r>
            <a:r>
              <a:rPr lang="en-GB" sz="1400" dirty="0" smtClean="0"/>
              <a:t>will allow us to progress with programme activities in order to meet programme timescales. </a:t>
            </a:r>
            <a:endParaRPr lang="en-GB" sz="1400" dirty="0"/>
          </a:p>
          <a:p>
            <a:pPr marL="0" indent="0">
              <a:buNone/>
            </a:pPr>
            <a:endParaRPr lang="en-GB" sz="1400" dirty="0" smtClean="0"/>
          </a:p>
        </p:txBody>
      </p:sp>
    </p:spTree>
    <p:extLst>
      <p:ext uri="{BB962C8B-B14F-4D97-AF65-F5344CB8AC3E}">
        <p14:creationId xmlns:p14="http://schemas.microsoft.com/office/powerpoint/2010/main" val="2962332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a:t>Ofgem</a:t>
            </a:r>
            <a:r>
              <a:rPr lang="en-GB" sz="2000" dirty="0"/>
              <a:t> Switching </a:t>
            </a:r>
            <a:r>
              <a:rPr lang="en-GB" sz="2000" dirty="0" smtClean="0"/>
              <a:t>Programme - Bid</a:t>
            </a:r>
            <a:endParaRPr lang="en-GB" sz="2000" dirty="0"/>
          </a:p>
        </p:txBody>
      </p:sp>
      <p:sp>
        <p:nvSpPr>
          <p:cNvPr id="3" name="Content Placeholder 2"/>
          <p:cNvSpPr>
            <a:spLocks noGrp="1"/>
          </p:cNvSpPr>
          <p:nvPr>
            <p:ph idx="1"/>
          </p:nvPr>
        </p:nvSpPr>
        <p:spPr/>
        <p:txBody>
          <a:bodyPr>
            <a:normAutofit/>
          </a:bodyPr>
          <a:lstStyle/>
          <a:p>
            <a:pPr marL="0" lvl="0" indent="0">
              <a:buNone/>
            </a:pPr>
            <a:r>
              <a:rPr lang="en-GB" sz="1400" b="1" dirty="0"/>
              <a:t>CSS Bid</a:t>
            </a:r>
          </a:p>
          <a:p>
            <a:r>
              <a:rPr lang="en-GB" sz="1400" dirty="0" smtClean="0"/>
              <a:t>We are now in the final phase of the bid process which involves preparing our Best and Final (BAFO).  </a:t>
            </a:r>
            <a:r>
              <a:rPr lang="en-GB" sz="1400" dirty="0"/>
              <a:t>T</a:t>
            </a:r>
            <a:r>
              <a:rPr lang="en-GB" sz="1400" dirty="0" smtClean="0"/>
              <a:t>his has to be submitted on 7th January 2019, this date has moved from the re-planned date of the 2</a:t>
            </a:r>
            <a:r>
              <a:rPr lang="en-GB" sz="1400" baseline="30000" dirty="0" smtClean="0"/>
              <a:t>nd</a:t>
            </a:r>
            <a:r>
              <a:rPr lang="en-GB" sz="1400" dirty="0" smtClean="0"/>
              <a:t> January.</a:t>
            </a:r>
          </a:p>
          <a:p>
            <a:r>
              <a:rPr lang="en-GB" sz="1400" dirty="0" smtClean="0"/>
              <a:t>DCC will be announcing the decision for the CSS Switching Provider on the 6</a:t>
            </a:r>
            <a:r>
              <a:rPr lang="en-GB" sz="1400" baseline="30000" dirty="0" smtClean="0"/>
              <a:t>th</a:t>
            </a:r>
            <a:r>
              <a:rPr lang="en-GB" sz="1400" dirty="0" smtClean="0"/>
              <a:t> February.</a:t>
            </a:r>
          </a:p>
          <a:p>
            <a:pPr marL="0" indent="0">
              <a:buNone/>
            </a:pPr>
            <a:endParaRPr lang="en-GB" sz="1400" dirty="0"/>
          </a:p>
          <a:p>
            <a:pPr marL="0" indent="0">
              <a:buNone/>
            </a:pPr>
            <a:r>
              <a:rPr lang="en-GB" sz="1400" b="1" dirty="0"/>
              <a:t>CSS Bid Group</a:t>
            </a:r>
          </a:p>
          <a:p>
            <a:r>
              <a:rPr lang="en-GB" sz="1400" dirty="0" smtClean="0"/>
              <a:t>Our final bid group session prior to BAFO submission was held on the </a:t>
            </a:r>
            <a:r>
              <a:rPr lang="en-GB" sz="1400" dirty="0" smtClean="0"/>
              <a:t>18th</a:t>
            </a:r>
            <a:r>
              <a:rPr lang="en-GB" sz="1400" dirty="0" smtClean="0"/>
              <a:t> </a:t>
            </a:r>
            <a:r>
              <a:rPr lang="en-GB" sz="1400" dirty="0" smtClean="0"/>
              <a:t>December.  During this meeting attendees were asked to approve the Business Evaluation Report which included cash flow for </a:t>
            </a:r>
            <a:r>
              <a:rPr lang="en-GB" sz="1400" dirty="0" smtClean="0"/>
              <a:t>develop and </a:t>
            </a:r>
            <a:r>
              <a:rPr lang="en-GB" sz="1400" dirty="0" smtClean="0"/>
              <a:t>operate and the contract budget risk range.</a:t>
            </a:r>
          </a:p>
          <a:p>
            <a:r>
              <a:rPr lang="en-GB" sz="1400" dirty="0" smtClean="0"/>
              <a:t>Workgroup members were asked to vote on the BER, approval was granted.</a:t>
            </a:r>
          </a:p>
          <a:p>
            <a:r>
              <a:rPr lang="en-GB" sz="1400" dirty="0"/>
              <a:t>Presently there are not any further planned meetings for the CSSBG.  We will be in </a:t>
            </a:r>
            <a:r>
              <a:rPr lang="en-GB" sz="1400" dirty="0" smtClean="0"/>
              <a:t>touch with members for the </a:t>
            </a:r>
            <a:r>
              <a:rPr lang="en-GB" sz="1400" dirty="0"/>
              <a:t>group’s need going forward, post BAFO.</a:t>
            </a:r>
          </a:p>
          <a:p>
            <a:endParaRPr lang="en-GB" sz="1400" dirty="0"/>
          </a:p>
        </p:txBody>
      </p:sp>
    </p:spTree>
    <p:extLst>
      <p:ext uri="{BB962C8B-B14F-4D97-AF65-F5344CB8AC3E}">
        <p14:creationId xmlns:p14="http://schemas.microsoft.com/office/powerpoint/2010/main" val="2054709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schemas.microsoft.com/office/2006/documentManagement/types"/>
    <ds:schemaRef ds:uri="http://purl.org/dc/elements/1.1/"/>
    <ds:schemaRef ds:uri="2a985eae-c12e-416e-9833-85f34b1ee04e"/>
    <ds:schemaRef ds:uri="http://www.w3.org/XML/1998/namespace"/>
    <ds:schemaRef ds:uri="http://purl.org/dc/terms/"/>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56813</TotalTime>
  <Words>385</Words>
  <Application>Microsoft Office PowerPoint</Application>
  <PresentationFormat>On-screen Show (16:9)</PresentationFormat>
  <Paragraphs>32</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xoserve templates</vt:lpstr>
      <vt:lpstr>CSS Bid Group 20181016 v3.1</vt:lpstr>
      <vt:lpstr>DSC ChMC CSS update 09th January 2019 </vt:lpstr>
      <vt:lpstr>Ofgem Switching Programme – Consequential update</vt:lpstr>
      <vt:lpstr>Ofgem Switching Programme – Consequential update</vt:lpstr>
      <vt:lpstr>Ofgem Switching Programme - Bid</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Lyndon</cp:lastModifiedBy>
  <cp:revision>633</cp:revision>
  <cp:lastPrinted>2018-06-05T15:35:35Z</cp:lastPrinted>
  <dcterms:created xsi:type="dcterms:W3CDTF">2011-09-20T14:58:41Z</dcterms:created>
  <dcterms:modified xsi:type="dcterms:W3CDTF">2019-01-02T17:48:39Z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-1092905818</vt:i4>
  </property>
  <property fmtid="{D5CDD505-2E9C-101B-9397-08002B2CF9AE}" pid="4" name="_NewReviewCycle">
    <vt:lpwstr/>
  </property>
  <property fmtid="{D5CDD505-2E9C-101B-9397-08002B2CF9AE}" pid="5" name="_EmailSubject">
    <vt:lpwstr>ChMC - 9th January: Section 8 CSS Consequential Change Update</vt:lpwstr>
  </property>
  <property fmtid="{D5CDD505-2E9C-101B-9397-08002B2CF9AE}" pid="6" name="_AuthorEmail">
    <vt:lpwstr>Richard.Johnson@Xoserve.com</vt:lpwstr>
  </property>
  <property fmtid="{D5CDD505-2E9C-101B-9397-08002B2CF9AE}" pid="7" name="_AuthorEmailDisplayName">
    <vt:lpwstr>Johnson, Richard</vt:lpwstr>
  </property>
  <property fmtid="{D5CDD505-2E9C-101B-9397-08002B2CF9AE}" pid="8" name="_PreviousAdHocReviewCycleID">
    <vt:i4>1729976567</vt:i4>
  </property>
</Properties>
</file>