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03" r:id="rId5"/>
    <p:sldId id="304" r:id="rId6"/>
    <p:sldId id="366" r:id="rId7"/>
    <p:sldId id="367" r:id="rId8"/>
    <p:sldId id="371" r:id="rId9"/>
    <p:sldId id="365" r:id="rId10"/>
    <p:sldId id="368" r:id="rId11"/>
    <p:sldId id="372" r:id="rId12"/>
    <p:sldId id="359" r:id="rId13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A"/>
    <a:srgbClr val="0000A8"/>
    <a:srgbClr val="00003E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2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8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2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3712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2BE82-76B8-4663-9B47-EA0E8CE7EB8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69281"/>
            <a:ext cx="7772400" cy="1514475"/>
          </a:xfrm>
          <a:noFill/>
          <a:ln/>
        </p:spPr>
        <p:txBody>
          <a:bodyPr/>
          <a:lstStyle/>
          <a:p>
            <a:r>
              <a:rPr lang="en-GB" altLang="en-US" sz="4400" dirty="0" smtClean="0">
                <a:solidFill>
                  <a:schemeClr val="accent1"/>
                </a:solidFill>
              </a:rPr>
              <a:t>DSC Default Process</a:t>
            </a:r>
            <a:r>
              <a:rPr lang="en-GB" altLang="en-US" dirty="0">
                <a:solidFill>
                  <a:schemeClr val="accent1"/>
                </a:solidFill>
              </a:rPr>
              <a:t/>
            </a:r>
            <a:br>
              <a:rPr lang="en-GB" altLang="en-US" dirty="0">
                <a:solidFill>
                  <a:schemeClr val="accent1"/>
                </a:solidFill>
              </a:rPr>
            </a:br>
            <a:r>
              <a:rPr lang="en-GB" altLang="en-US" dirty="0" smtClean="0">
                <a:solidFill>
                  <a:schemeClr val="accent1"/>
                </a:solidFill>
              </a:rPr>
              <a:t>January 2019</a:t>
            </a:r>
            <a:endParaRPr lang="en-GB" altLang="en-US" dirty="0">
              <a:solidFill>
                <a:schemeClr val="accent1"/>
              </a:solidFill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382566"/>
            <a:ext cx="6400800" cy="594122"/>
          </a:xfrm>
          <a:noFill/>
          <a:ln/>
        </p:spPr>
        <p:txBody>
          <a:bodyPr/>
          <a:lstStyle/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18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84213" y="951310"/>
            <a:ext cx="7777162" cy="34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Failure to make payment under the DSC</a:t>
            </a:r>
            <a:endParaRPr lang="en-GB" altLang="en-US" sz="1900" dirty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DSC Default</a:t>
            </a:r>
            <a:endParaRPr lang="en-GB" altLang="en-US" sz="1900" dirty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UNC Default</a:t>
            </a:r>
            <a:endParaRPr lang="en-GB" altLang="en-US" sz="1900" dirty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Recovery Steps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Termination Decision Tree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Areas for Improvement</a:t>
            </a:r>
            <a:endParaRPr lang="en-GB" altLang="en-US" sz="1900" dirty="0">
              <a:solidFill>
                <a:schemeClr val="accent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4214" y="91679"/>
            <a:ext cx="8218487" cy="482203"/>
          </a:xfrm>
          <a:prstGeom prst="rect">
            <a:avLst/>
          </a:prstGeom>
        </p:spPr>
        <p:txBody>
          <a:bodyPr/>
          <a:lstStyle/>
          <a:p>
            <a:r>
              <a:rPr lang="en-GB" altLang="en-US" sz="3000" b="1" dirty="0">
                <a:solidFill>
                  <a:schemeClr val="accent1"/>
                </a:solidFill>
              </a:rPr>
              <a:t>Agenda</a:t>
            </a:r>
            <a:endParaRPr lang="en-GB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07504" y="951310"/>
            <a:ext cx="8712968" cy="34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Section 4 of the DSC Credit Policy sets out the process in the event of a customer failing to make payment.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 smtClean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en-GB" altLang="en-US" sz="1700" dirty="0" smtClean="0">
                <a:solidFill>
                  <a:schemeClr val="accent1"/>
                </a:solidFill>
              </a:rPr>
              <a:t>Where payment has not been made the CDSP sends notice to the customer to pay in full within 2 business days of notice.</a:t>
            </a:r>
          </a:p>
          <a:p>
            <a:pPr marL="457200" lvl="1" indent="0">
              <a:lnSpc>
                <a:spcPct val="80000"/>
              </a:lnSpc>
              <a:buClr>
                <a:schemeClr val="hlink"/>
              </a:buClr>
              <a:buNone/>
            </a:pPr>
            <a:endParaRPr lang="en-GB" altLang="en-US" sz="1700" dirty="0" smtClean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en-GB" altLang="en-US" sz="1700" dirty="0" smtClean="0">
                <a:solidFill>
                  <a:schemeClr val="accent1"/>
                </a:solidFill>
              </a:rPr>
              <a:t>Notice states that unless payment is received by that date the CDSP will notify the committee of the customers failure to pay and will convene a meeting of the committee where remedial steps maybe taken.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endParaRPr lang="en-GB" altLang="en-US" sz="1700" dirty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en-GB" altLang="en-US" sz="1700" dirty="0" smtClean="0">
                <a:solidFill>
                  <a:schemeClr val="accent1"/>
                </a:solidFill>
              </a:rPr>
              <a:t>Remedial steps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en-GB" altLang="en-US" sz="1500" dirty="0" smtClean="0">
                <a:solidFill>
                  <a:schemeClr val="accent1"/>
                </a:solidFill>
              </a:rPr>
              <a:t>Review &amp; revise the defaulting customers DSC Credit Limit.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en-GB" altLang="en-US" sz="1500" dirty="0" smtClean="0">
                <a:solidFill>
                  <a:schemeClr val="accent1"/>
                </a:solidFill>
              </a:rPr>
              <a:t>Notify other customers of the defaulting customers failure to pay.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en-GB" altLang="en-US" sz="1500" dirty="0" smtClean="0">
                <a:solidFill>
                  <a:schemeClr val="accent1"/>
                </a:solidFill>
              </a:rPr>
              <a:t>Accelerate the due date of payment for future invoices (period agreed by committee)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en-GB" altLang="en-US" sz="1500" dirty="0" smtClean="0">
                <a:solidFill>
                  <a:schemeClr val="accent1"/>
                </a:solidFill>
              </a:rPr>
              <a:t>Suspend Specific or Additional services of defaulting customer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en-GB" altLang="en-US" sz="1500" dirty="0" smtClean="0">
                <a:solidFill>
                  <a:schemeClr val="accent1"/>
                </a:solidFill>
              </a:rPr>
              <a:t>Take DSC recovery steps as approved by committee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en-GB" altLang="en-US" sz="1500" dirty="0" smtClean="0">
                <a:solidFill>
                  <a:schemeClr val="accent1"/>
                </a:solidFill>
              </a:rPr>
              <a:t>Enforcing and realising DSC Security provided to CDSP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4214" y="91679"/>
            <a:ext cx="8218487" cy="482203"/>
          </a:xfrm>
          <a:prstGeom prst="rect">
            <a:avLst/>
          </a:prstGeom>
        </p:spPr>
        <p:txBody>
          <a:bodyPr/>
          <a:lstStyle/>
          <a:p>
            <a:r>
              <a:rPr lang="en-GB" altLang="en-US" sz="3000" b="1" dirty="0" smtClean="0">
                <a:solidFill>
                  <a:schemeClr val="accent1"/>
                </a:solidFill>
              </a:rPr>
              <a:t>Failure to make payment under the DSC</a:t>
            </a:r>
            <a:endParaRPr lang="en-GB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07504" y="951310"/>
            <a:ext cx="8712968" cy="34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 smtClean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A DSC Default shall occur where the committee directs the CDSP to give the customer a Credit Default notice pursuant to paragraph 3.5.3 or 4.14 of the DSC Credit </a:t>
            </a:r>
            <a:r>
              <a:rPr lang="en-GB" altLang="en-US" sz="1900" dirty="0">
                <a:solidFill>
                  <a:schemeClr val="accent1"/>
                </a:solidFill>
              </a:rPr>
              <a:t>P</a:t>
            </a:r>
            <a:r>
              <a:rPr lang="en-GB" altLang="en-US" sz="1900" dirty="0" smtClean="0">
                <a:solidFill>
                  <a:schemeClr val="accent1"/>
                </a:solidFill>
              </a:rPr>
              <a:t>olicy.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 smtClean="0">
              <a:solidFill>
                <a:schemeClr val="accent1"/>
              </a:solidFill>
            </a:endParaRPr>
          </a:p>
          <a:p>
            <a:pPr marL="457200" lvl="1" indent="0">
              <a:lnSpc>
                <a:spcPct val="80000"/>
              </a:lnSpc>
              <a:buClr>
                <a:schemeClr val="hlink"/>
              </a:buClr>
              <a:buNone/>
            </a:pPr>
            <a:r>
              <a:rPr lang="en-GB" altLang="en-US" sz="1500" i="1" dirty="0" smtClean="0">
                <a:solidFill>
                  <a:schemeClr val="accent1"/>
                </a:solidFill>
              </a:rPr>
              <a:t>3.5.3 - </a:t>
            </a:r>
            <a:r>
              <a:rPr lang="en-US" sz="1400" i="1" dirty="0" smtClean="0">
                <a:solidFill>
                  <a:schemeClr val="accent1"/>
                </a:solidFill>
              </a:rPr>
              <a:t>where and for as long as the defaulting Customer's </a:t>
            </a:r>
            <a:r>
              <a:rPr lang="en-US" sz="1400" b="1" i="1" dirty="0" smtClean="0">
                <a:solidFill>
                  <a:schemeClr val="accent2"/>
                </a:solidFill>
              </a:rPr>
              <a:t>DSC Indebtedness for the time being exceeds 100% of the Customer's DSC Credit Limit</a:t>
            </a:r>
            <a:r>
              <a:rPr lang="en-US" sz="1400" i="1" dirty="0" smtClean="0">
                <a:solidFill>
                  <a:schemeClr val="accent1"/>
                </a:solidFill>
              </a:rPr>
              <a:t>, the CDSP may convene a meeting of the Committee and the Committee may direct the CDSP to give a Credit Default Notice to the defaulting Customer in which case the CDSP will send a Credit Default Notice to the defaulting customer with a copy to the authority and each transporter.</a:t>
            </a:r>
          </a:p>
          <a:p>
            <a:pPr marL="457200" lvl="1" indent="0">
              <a:lnSpc>
                <a:spcPct val="80000"/>
              </a:lnSpc>
              <a:buClr>
                <a:schemeClr val="hlink"/>
              </a:buClr>
              <a:buNone/>
            </a:pPr>
            <a:endParaRPr lang="en-US" sz="1400" i="1" dirty="0">
              <a:solidFill>
                <a:schemeClr val="accent1"/>
              </a:solidFill>
            </a:endParaRPr>
          </a:p>
          <a:p>
            <a:pPr marL="457200" lvl="1" indent="0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1400" i="1" dirty="0" smtClean="0">
                <a:solidFill>
                  <a:schemeClr val="accent1"/>
                </a:solidFill>
              </a:rPr>
              <a:t>4.1.4. </a:t>
            </a:r>
            <a:r>
              <a:rPr lang="en-US" sz="1400" i="1" dirty="0">
                <a:solidFill>
                  <a:schemeClr val="accent1"/>
                </a:solidFill>
              </a:rPr>
              <a:t>Where and for as long as the defaulting Customer </a:t>
            </a:r>
            <a:r>
              <a:rPr lang="en-US" sz="1400" b="1" i="1" dirty="0">
                <a:solidFill>
                  <a:schemeClr val="accent2"/>
                </a:solidFill>
              </a:rPr>
              <a:t>has not paid the CDSP any sum due in excess of the amount specified in the DSC Credit </a:t>
            </a:r>
            <a:r>
              <a:rPr lang="en-US" sz="1400" b="1" i="1" dirty="0" smtClean="0">
                <a:solidFill>
                  <a:schemeClr val="accent2"/>
                </a:solidFill>
              </a:rPr>
              <a:t>Rules (£10k as detailed in 6.1.4 of the Credit Rules)</a:t>
            </a:r>
            <a:r>
              <a:rPr lang="en-US" sz="1400" i="1" dirty="0" smtClean="0">
                <a:solidFill>
                  <a:schemeClr val="accent2"/>
                </a:solidFill>
              </a:rPr>
              <a:t>, </a:t>
            </a:r>
            <a:r>
              <a:rPr lang="en-US" sz="1400" i="1" dirty="0">
                <a:solidFill>
                  <a:schemeClr val="accent1"/>
                </a:solidFill>
              </a:rPr>
              <a:t>the CDSP may convene a meeting of the Committee and the Committee may direct the CDSP to give a Credit Default Notice to the defaulting Customer, in which case the CDSP will send a Credit Default Notice to the defaulting Customer with a copy </a:t>
            </a:r>
            <a:r>
              <a:rPr lang="en-US" sz="1400" i="1" dirty="0" smtClean="0">
                <a:solidFill>
                  <a:schemeClr val="accent1"/>
                </a:solidFill>
              </a:rPr>
              <a:t>to</a:t>
            </a:r>
            <a:r>
              <a:rPr lang="en-US" sz="1400" i="1" dirty="0">
                <a:solidFill>
                  <a:schemeClr val="accent1"/>
                </a:solidFill>
              </a:rPr>
              <a:t> </a:t>
            </a:r>
            <a:r>
              <a:rPr lang="en-US" sz="1400" i="1" dirty="0" smtClean="0">
                <a:solidFill>
                  <a:schemeClr val="accent1"/>
                </a:solidFill>
              </a:rPr>
              <a:t>the authority and each transporter.</a:t>
            </a:r>
            <a:endParaRPr lang="en-GB" altLang="en-US" sz="1400" i="1" dirty="0" smtClean="0">
              <a:solidFill>
                <a:schemeClr val="accent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4214" y="91679"/>
            <a:ext cx="8218487" cy="482203"/>
          </a:xfrm>
          <a:prstGeom prst="rect">
            <a:avLst/>
          </a:prstGeom>
        </p:spPr>
        <p:txBody>
          <a:bodyPr/>
          <a:lstStyle/>
          <a:p>
            <a:r>
              <a:rPr lang="en-GB" altLang="en-US" sz="3000" b="1" dirty="0" smtClean="0">
                <a:solidFill>
                  <a:schemeClr val="accent1"/>
                </a:solidFill>
              </a:rPr>
              <a:t>DSC Default</a:t>
            </a:r>
            <a:endParaRPr lang="en-GB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07504" y="951310"/>
            <a:ext cx="8712968" cy="34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914400">
              <a:lnSpc>
                <a:spcPct val="80000"/>
              </a:lnSpc>
              <a:buClr>
                <a:schemeClr val="hlink"/>
              </a:buClr>
              <a:buNone/>
            </a:pPr>
            <a:endParaRPr lang="en-GB" altLang="en-US" sz="1900" dirty="0" smtClean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Under Section V.4.3.1.h of UNC, a Shipper User commits a User Default under UNC if it has committed a DSC Default.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 smtClean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or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 smtClean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The defaulting User (if a Trader User) has committed a default under the UK Link User Agreement (Section V.3.1.i)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 smtClean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V.3.3. Upon the occurrence of a User Default the Transporter may give notice (Termination Notice) to the Defaulting User.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 smtClean="0">
              <a:solidFill>
                <a:schemeClr val="accent1"/>
              </a:solidFill>
            </a:endParaRPr>
          </a:p>
          <a:p>
            <a:pPr marL="457200" lvl="1" indent="0">
              <a:lnSpc>
                <a:spcPct val="80000"/>
              </a:lnSpc>
              <a:buClr>
                <a:schemeClr val="hlink"/>
              </a:buClr>
              <a:buNone/>
            </a:pPr>
            <a:endParaRPr lang="en-US" sz="1400" i="1" dirty="0">
              <a:solidFill>
                <a:schemeClr val="accent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4214" y="91679"/>
            <a:ext cx="8218487" cy="482203"/>
          </a:xfrm>
          <a:prstGeom prst="rect">
            <a:avLst/>
          </a:prstGeom>
        </p:spPr>
        <p:txBody>
          <a:bodyPr/>
          <a:lstStyle/>
          <a:p>
            <a:r>
              <a:rPr lang="en-GB" altLang="en-US" sz="3000" b="1" dirty="0" smtClean="0">
                <a:solidFill>
                  <a:schemeClr val="accent1"/>
                </a:solidFill>
              </a:rPr>
              <a:t>UNC Default</a:t>
            </a:r>
            <a:endParaRPr lang="en-GB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DSC Termination Decision Tree</a:t>
            </a:r>
            <a:endParaRPr lang="en-GB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3275856" y="771550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CDSP identify DSC default under DSC Credit </a:t>
            </a:r>
            <a:r>
              <a:rPr lang="en-GB" sz="700" dirty="0" smtClean="0"/>
              <a:t>Policy</a:t>
            </a:r>
            <a:endParaRPr lang="en-GB" sz="700" dirty="0"/>
          </a:p>
        </p:txBody>
      </p:sp>
      <p:sp>
        <p:nvSpPr>
          <p:cNvPr id="5" name="Rectangle 4"/>
          <p:cNvSpPr/>
          <p:nvPr/>
        </p:nvSpPr>
        <p:spPr>
          <a:xfrm>
            <a:off x="3275856" y="1419622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CDSP  arrange emergency DSC Credit Committee where</a:t>
            </a:r>
          </a:p>
          <a:p>
            <a:pPr algn="ctr"/>
            <a:r>
              <a:rPr lang="en-GB" sz="700" dirty="0"/>
              <a:t>d</a:t>
            </a:r>
            <a:r>
              <a:rPr lang="en-GB" sz="700" dirty="0" smtClean="0"/>
              <a:t>efault discussed</a:t>
            </a:r>
            <a:endParaRPr lang="en-GB" sz="700" dirty="0"/>
          </a:p>
        </p:txBody>
      </p:sp>
      <p:cxnSp>
        <p:nvCxnSpPr>
          <p:cNvPr id="4" name="Straight Arrow Connector 3"/>
          <p:cNvCxnSpPr>
            <a:stCxn id="2" idx="2"/>
            <a:endCxn id="5" idx="0"/>
          </p:cNvCxnSpPr>
          <p:nvPr/>
        </p:nvCxnSpPr>
        <p:spPr>
          <a:xfrm>
            <a:off x="4031940" y="120359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95936" y="185167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43608" y="2378296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CDSP monitor organisation in line with DSC Credit Committee guidance  </a:t>
            </a:r>
            <a:endParaRPr lang="en-GB" sz="700" dirty="0"/>
          </a:p>
        </p:txBody>
      </p:sp>
      <p:sp>
        <p:nvSpPr>
          <p:cNvPr id="10" name="Flowchart: Decision 9"/>
          <p:cNvSpPr/>
          <p:nvPr/>
        </p:nvSpPr>
        <p:spPr>
          <a:xfrm>
            <a:off x="3383868" y="2084295"/>
            <a:ext cx="1224136" cy="102005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Terminate</a:t>
            </a:r>
            <a:endParaRPr lang="en-GB" sz="700" dirty="0"/>
          </a:p>
        </p:txBody>
      </p:sp>
      <p:cxnSp>
        <p:nvCxnSpPr>
          <p:cNvPr id="14" name="Straight Arrow Connector 13"/>
          <p:cNvCxnSpPr>
            <a:stCxn id="10" idx="1"/>
            <a:endCxn id="13" idx="3"/>
          </p:cNvCxnSpPr>
          <p:nvPr/>
        </p:nvCxnSpPr>
        <p:spPr>
          <a:xfrm flipH="1" flipV="1">
            <a:off x="2555776" y="2594320"/>
            <a:ext cx="8280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11766" y="236295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No</a:t>
            </a:r>
            <a:endParaRPr lang="en-GB" sz="800" dirty="0"/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4608004" y="2594321"/>
            <a:ext cx="8280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436096" y="2355726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CDSP hold call conference with GT Contract Managers for agreement to terminate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31952" y="2356306"/>
            <a:ext cx="3626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Yes</a:t>
            </a:r>
            <a:endParaRPr lang="en-GB" sz="800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1475656" y="771550"/>
            <a:ext cx="576064" cy="5040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Start</a:t>
            </a:r>
            <a:endParaRPr lang="en-GB" sz="800" dirty="0"/>
          </a:p>
        </p:txBody>
      </p:sp>
      <p:sp>
        <p:nvSpPr>
          <p:cNvPr id="37" name="Flowchart: Alternate Process 36"/>
          <p:cNvSpPr/>
          <p:nvPr/>
        </p:nvSpPr>
        <p:spPr>
          <a:xfrm>
            <a:off x="8100392" y="4443958"/>
            <a:ext cx="576064" cy="50405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Finish</a:t>
            </a:r>
            <a:endParaRPr lang="en-GB" sz="8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92180" y="278777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36096" y="3003798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GT Contract Managers obtain internal agreement and provide Termination Notice to CDSP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436096" y="3651870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/>
              <a:t>CDSP issue Termination Notice and undertake closure activities</a:t>
            </a:r>
            <a:endParaRPr lang="en-GB" sz="7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156176" y="343584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929" name="Straight Arrow Connector 209928"/>
          <p:cNvCxnSpPr>
            <a:endCxn id="24" idx="2"/>
          </p:cNvCxnSpPr>
          <p:nvPr/>
        </p:nvCxnSpPr>
        <p:spPr>
          <a:xfrm flipV="1">
            <a:off x="1763688" y="1275606"/>
            <a:ext cx="0" cy="1102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933" name="Straight Arrow Connector 209932"/>
          <p:cNvCxnSpPr>
            <a:stCxn id="24" idx="3"/>
          </p:cNvCxnSpPr>
          <p:nvPr/>
        </p:nvCxnSpPr>
        <p:spPr>
          <a:xfrm>
            <a:off x="2051720" y="102357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942" name="Elbow Connector 209941"/>
          <p:cNvCxnSpPr>
            <a:stCxn id="46" idx="2"/>
            <a:endCxn id="37" idx="1"/>
          </p:cNvCxnSpPr>
          <p:nvPr/>
        </p:nvCxnSpPr>
        <p:spPr>
          <a:xfrm rot="16200000" flipH="1">
            <a:off x="6840252" y="3435846"/>
            <a:ext cx="612068" cy="19082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07504" y="951310"/>
            <a:ext cx="8712968" cy="34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Regular updates will be provided to the committee by the CDSP as to the progress of recovery steps.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All DSC Recovery Costs and amounts of unrecovered DSC Debt shall be recovered from customers in accordance with the Budget and Charging Methodology.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500" dirty="0" smtClean="0">
              <a:solidFill>
                <a:schemeClr val="accent1"/>
              </a:solidFill>
            </a:endParaRPr>
          </a:p>
          <a:p>
            <a:pPr marL="457200" lvl="1" indent="0">
              <a:lnSpc>
                <a:spcPct val="80000"/>
              </a:lnSpc>
              <a:buClr>
                <a:schemeClr val="hlink"/>
              </a:buClr>
              <a:buNone/>
            </a:pPr>
            <a:endParaRPr lang="en-GB" altLang="en-US" sz="1700" dirty="0" smtClean="0">
              <a:solidFill>
                <a:schemeClr val="accent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4214" y="91679"/>
            <a:ext cx="8218487" cy="482203"/>
          </a:xfrm>
          <a:prstGeom prst="rect">
            <a:avLst/>
          </a:prstGeom>
        </p:spPr>
        <p:txBody>
          <a:bodyPr/>
          <a:lstStyle/>
          <a:p>
            <a:r>
              <a:rPr lang="en-GB" altLang="en-US" sz="3000" b="1" dirty="0" smtClean="0">
                <a:solidFill>
                  <a:schemeClr val="accent1"/>
                </a:solidFill>
              </a:rPr>
              <a:t>Recovery Steps</a:t>
            </a:r>
            <a:endParaRPr lang="en-GB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07504" y="951310"/>
            <a:ext cx="8712968" cy="347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Introduction of a template to provide DSC Credit Committee members with key information on position prior to Emergency Committee meeting being held.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Increase awareness of the Terminations process for internal and external users.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Obtain feedback from committee members on what can be improved.</a:t>
            </a: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900" dirty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r>
              <a:rPr lang="en-GB" altLang="en-US" sz="1900" dirty="0" smtClean="0">
                <a:solidFill>
                  <a:schemeClr val="accent1"/>
                </a:solidFill>
              </a:rPr>
              <a:t>Do SLAs need to applied to aid process?</a:t>
            </a:r>
            <a:endParaRPr lang="en-GB" altLang="en-US" sz="1900" dirty="0">
              <a:solidFill>
                <a:schemeClr val="accent1"/>
              </a:solidFill>
            </a:endParaRPr>
          </a:p>
          <a:p>
            <a:pPr defTabSz="914400">
              <a:lnSpc>
                <a:spcPct val="80000"/>
              </a:lnSpc>
              <a:buClr>
                <a:schemeClr val="hlink"/>
              </a:buClr>
            </a:pPr>
            <a:endParaRPr lang="en-GB" altLang="en-US" sz="1500" dirty="0" smtClean="0">
              <a:solidFill>
                <a:schemeClr val="accent1"/>
              </a:solidFill>
            </a:endParaRPr>
          </a:p>
          <a:p>
            <a:pPr marL="457200" lvl="1" indent="0">
              <a:lnSpc>
                <a:spcPct val="80000"/>
              </a:lnSpc>
              <a:buClr>
                <a:schemeClr val="hlink"/>
              </a:buClr>
              <a:buNone/>
            </a:pPr>
            <a:endParaRPr lang="en-GB" altLang="en-US" sz="1700" dirty="0" smtClean="0">
              <a:solidFill>
                <a:schemeClr val="accent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4214" y="91679"/>
            <a:ext cx="8218487" cy="482203"/>
          </a:xfrm>
          <a:prstGeom prst="rect">
            <a:avLst/>
          </a:prstGeom>
        </p:spPr>
        <p:txBody>
          <a:bodyPr/>
          <a:lstStyle/>
          <a:p>
            <a:r>
              <a:rPr lang="en-GB" altLang="en-US" sz="3000" b="1" dirty="0" smtClean="0">
                <a:solidFill>
                  <a:schemeClr val="accent1"/>
                </a:solidFill>
              </a:rPr>
              <a:t>Areas for Improvement</a:t>
            </a:r>
            <a:endParaRPr lang="en-GB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2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127647"/>
            <a:ext cx="7772400" cy="670322"/>
          </a:xfrm>
        </p:spPr>
        <p:txBody>
          <a:bodyPr>
            <a:normAutofit fontScale="90000"/>
          </a:bodyPr>
          <a:lstStyle/>
          <a:p>
            <a:r>
              <a:rPr lang="en-GB" altLang="en-US" sz="4400"/>
              <a:t>Questions?</a:t>
            </a:r>
          </a:p>
        </p:txBody>
      </p:sp>
      <p:pic>
        <p:nvPicPr>
          <p:cNvPr id="206854" name="Picture 6" descr="j0297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97969"/>
            <a:ext cx="1479550" cy="136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9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624</Words>
  <Application>Microsoft Office PowerPoint</Application>
  <PresentationFormat>On-screen Show (16:9)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DSC Default Process January 2019</vt:lpstr>
      <vt:lpstr>PowerPoint Presentation</vt:lpstr>
      <vt:lpstr>PowerPoint Presentation</vt:lpstr>
      <vt:lpstr>PowerPoint Presentation</vt:lpstr>
      <vt:lpstr>PowerPoint Presentation</vt:lpstr>
      <vt:lpstr>DSC Termination Decision Tree</vt:lpstr>
      <vt:lpstr>PowerPoint Presentation</vt:lpstr>
      <vt:lpstr>PowerPoint Presentation</vt:lpstr>
      <vt:lpstr>Questions?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85</cp:revision>
  <cp:lastPrinted>2018-12-31T15:06:41Z</cp:lastPrinted>
  <dcterms:created xsi:type="dcterms:W3CDTF">2018-09-02T17:12:15Z</dcterms:created>
  <dcterms:modified xsi:type="dcterms:W3CDTF">2019-01-18T08:40:29Z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-1671811994</vt:i4>
  </property>
  <property fmtid="{D5CDD505-2E9C-101B-9397-08002B2CF9AE}" pid="3" name="_NewReviewCycle">
    <vt:lpwstr/>
  </property>
  <property fmtid="{D5CDD505-2E9C-101B-9397-08002B2CF9AE}" pid="4" name="_EmailSubject">
    <vt:lpwstr>DSC Credit Committe Operational Stats</vt:lpwstr>
  </property>
  <property fmtid="{D5CDD505-2E9C-101B-9397-08002B2CF9AE}" pid="5" name="_AuthorEmail">
    <vt:lpwstr>brendan.gill@xoserve.com</vt:lpwstr>
  </property>
  <property fmtid="{D5CDD505-2E9C-101B-9397-08002B2CF9AE}" pid="6" name="_AuthorEmailDisplayName">
    <vt:lpwstr>Gill, Brendan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