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1"/>
  </p:sldMasterIdLst>
  <p:notesMasterIdLst>
    <p:notesMasterId r:id="rId15"/>
  </p:notesMasterIdLst>
  <p:sldIdLst>
    <p:sldId id="272" r:id="rId2"/>
    <p:sldId id="401" r:id="rId3"/>
    <p:sldId id="402" r:id="rId4"/>
    <p:sldId id="408" r:id="rId5"/>
    <p:sldId id="403" r:id="rId6"/>
    <p:sldId id="404" r:id="rId7"/>
    <p:sldId id="407" r:id="rId8"/>
    <p:sldId id="406" r:id="rId9"/>
    <p:sldId id="409" r:id="rId10"/>
    <p:sldId id="405" r:id="rId11"/>
    <p:sldId id="397" r:id="rId12"/>
    <p:sldId id="410" r:id="rId13"/>
    <p:sldId id="41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814" autoAdjust="0"/>
  </p:normalViewPr>
  <p:slideViewPr>
    <p:cSldViewPr snapToGrid="0" snapToObjects="1">
      <p:cViewPr varScale="1">
        <p:scale>
          <a:sx n="63" d="100"/>
          <a:sy n="63" d="100"/>
        </p:scale>
        <p:origin x="760" y="48"/>
      </p:cViewPr>
      <p:guideLst>
        <p:guide orient="horz" pos="2160"/>
        <p:guide pos="3840"/>
      </p:guideLst>
    </p:cSldViewPr>
  </p:slideViewPr>
  <p:outlineViewPr>
    <p:cViewPr>
      <p:scale>
        <a:sx n="33" d="100"/>
        <a:sy n="33" d="100"/>
      </p:scale>
      <p:origin x="0" y="11706"/>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748D2-F5F8-4D45-9372-FF7162594F1D}" type="datetimeFigureOut">
              <a:rPr lang="en-US" smtClean="0"/>
              <a:t>1/28/2019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F0F5F-6138-B846-8641-C1FDC69AE24A}" type="slidenum">
              <a:rPr lang="en-US" smtClean="0"/>
              <a:t>‹#›</a:t>
            </a:fld>
            <a:endParaRPr lang="en-US" dirty="0"/>
          </a:p>
        </p:txBody>
      </p:sp>
    </p:spTree>
    <p:extLst>
      <p:ext uri="{BB962C8B-B14F-4D97-AF65-F5344CB8AC3E}">
        <p14:creationId xmlns:p14="http://schemas.microsoft.com/office/powerpoint/2010/main" val="8077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p>
        </p:txBody>
      </p:sp>
      <p:sp>
        <p:nvSpPr>
          <p:cNvPr id="4" name="Slide Number Placeholder 3"/>
          <p:cNvSpPr>
            <a:spLocks noGrp="1"/>
          </p:cNvSpPr>
          <p:nvPr>
            <p:ph type="sldNum" sz="quarter" idx="10"/>
          </p:nvPr>
        </p:nvSpPr>
        <p:spPr/>
        <p:txBody>
          <a:bodyPr/>
          <a:lstStyle/>
          <a:p>
            <a:fld id="{EE9F0F5F-6138-B846-8641-C1FDC69AE24A}" type="slidenum">
              <a:rPr lang="en-US" smtClean="0"/>
              <a:t>1</a:t>
            </a:fld>
            <a:endParaRPr lang="en-US" dirty="0"/>
          </a:p>
        </p:txBody>
      </p:sp>
    </p:spTree>
    <p:extLst>
      <p:ext uri="{BB962C8B-B14F-4D97-AF65-F5344CB8AC3E}">
        <p14:creationId xmlns:p14="http://schemas.microsoft.com/office/powerpoint/2010/main" val="77898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11</a:t>
            </a:fld>
            <a:endParaRPr lang="en-US"/>
          </a:p>
        </p:txBody>
      </p:sp>
    </p:spTree>
    <p:extLst>
      <p:ext uri="{BB962C8B-B14F-4D97-AF65-F5344CB8AC3E}">
        <p14:creationId xmlns:p14="http://schemas.microsoft.com/office/powerpoint/2010/main" val="51651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600110-4183-8B4A-93E1-1C36C06BEE71}" type="datetimeFigureOut">
              <a:rPr lang="en-US" smtClean="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1/28/2019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00110-4183-8B4A-93E1-1C36C06BEE71}" type="datetimeFigureOut">
              <a:rPr lang="en-US" smtClean="0"/>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6F281-267E-1041-B391-33E3962802CD}" type="slidenum">
              <a:rPr lang="en-US" smtClean="0"/>
              <a:t>‹#›</a:t>
            </a:fld>
            <a:endParaRPr lang="en-US" dirty="0"/>
          </a:p>
        </p:txBody>
      </p:sp>
    </p:spTree>
    <p:extLst>
      <p:ext uri="{BB962C8B-B14F-4D97-AF65-F5344CB8AC3E}">
        <p14:creationId xmlns:p14="http://schemas.microsoft.com/office/powerpoint/2010/main" val="980991192"/>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 id="2147484104" r:id="rId13"/>
    <p:sldLayoutId id="2147484105" r:id="rId14"/>
    <p:sldLayoutId id="2147484106" r:id="rId15"/>
    <p:sldLayoutId id="21474841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474" y="1260925"/>
            <a:ext cx="8917093" cy="2789907"/>
          </a:xfrm>
        </p:spPr>
        <p:txBody>
          <a:bodyPr/>
          <a:lstStyle/>
          <a:p>
            <a:pPr algn="ctr"/>
            <a:r>
              <a:rPr lang="en-US" dirty="0"/>
              <a:t>Joint Office Presentation </a:t>
            </a:r>
            <a:br>
              <a:rPr lang="en-US" dirty="0"/>
            </a:br>
            <a:r>
              <a:rPr lang="en-US" dirty="0"/>
              <a:t>for Modification 0678</a:t>
            </a:r>
          </a:p>
        </p:txBody>
      </p:sp>
      <p:sp>
        <p:nvSpPr>
          <p:cNvPr id="3" name="Subtitle 2"/>
          <p:cNvSpPr>
            <a:spLocks noGrp="1"/>
          </p:cNvSpPr>
          <p:nvPr>
            <p:ph type="subTitle" idx="1"/>
          </p:nvPr>
        </p:nvSpPr>
        <p:spPr/>
        <p:txBody>
          <a:bodyPr>
            <a:normAutofit/>
          </a:bodyPr>
          <a:lstStyle/>
          <a:p>
            <a:r>
              <a:rPr lang="en-US" sz="2000" i="1" dirty="0"/>
              <a:t>29 January 2019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7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C93F-D50B-40F3-9E15-532F13E9F6BB}"/>
              </a:ext>
            </a:extLst>
          </p:cNvPr>
          <p:cNvSpPr>
            <a:spLocks noGrp="1"/>
          </p:cNvSpPr>
          <p:nvPr>
            <p:ph type="title"/>
          </p:nvPr>
        </p:nvSpPr>
        <p:spPr/>
        <p:txBody>
          <a:bodyPr/>
          <a:lstStyle/>
          <a:p>
            <a:r>
              <a:rPr lang="en-GB" dirty="0"/>
              <a:t>0678 Overall Timeline </a:t>
            </a:r>
          </a:p>
        </p:txBody>
      </p:sp>
      <p:pic>
        <p:nvPicPr>
          <p:cNvPr id="4" name="Picture 3">
            <a:extLst>
              <a:ext uri="{FF2B5EF4-FFF2-40B4-BE49-F238E27FC236}">
                <a16:creationId xmlns:a16="http://schemas.microsoft.com/office/drawing/2014/main" id="{A0FD7448-A109-4A60-99E9-3D77827796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a:extLst>
              <a:ext uri="{FF2B5EF4-FFF2-40B4-BE49-F238E27FC236}">
                <a16:creationId xmlns:a16="http://schemas.microsoft.com/office/drawing/2014/main" id="{A584BC7D-8DDE-47B3-9DA1-0DC7F5EC17F3}"/>
              </a:ext>
            </a:extLst>
          </p:cNvPr>
          <p:cNvGraphicFramePr>
            <a:graphicFrameLocks noChangeAspect="1"/>
          </p:cNvGraphicFramePr>
          <p:nvPr>
            <p:extLst>
              <p:ext uri="{D42A27DB-BD31-4B8C-83A1-F6EECF244321}">
                <p14:modId xmlns:p14="http://schemas.microsoft.com/office/powerpoint/2010/main" val="1043786810"/>
              </p:ext>
            </p:extLst>
          </p:nvPr>
        </p:nvGraphicFramePr>
        <p:xfrm>
          <a:off x="832803" y="1347470"/>
          <a:ext cx="5730875" cy="5318125"/>
        </p:xfrm>
        <a:graphic>
          <a:graphicData uri="http://schemas.openxmlformats.org/presentationml/2006/ole">
            <mc:AlternateContent xmlns:mc="http://schemas.openxmlformats.org/markup-compatibility/2006">
              <mc:Choice xmlns:v="urn:schemas-microsoft-com:vml" Requires="v">
                <p:oleObj spid="_x0000_s1033" name="Document" r:id="rId4" imgW="5731424" imgH="5318716" progId="Word.Document.12">
                  <p:embed/>
                </p:oleObj>
              </mc:Choice>
              <mc:Fallback>
                <p:oleObj name="Document" r:id="rId4" imgW="5731424" imgH="5318716" progId="Word.Document.12">
                  <p:embed/>
                  <p:pic>
                    <p:nvPicPr>
                      <p:cNvPr id="0" name=""/>
                      <p:cNvPicPr/>
                      <p:nvPr/>
                    </p:nvPicPr>
                    <p:blipFill>
                      <a:blip r:embed="rId5"/>
                      <a:stretch>
                        <a:fillRect/>
                      </a:stretch>
                    </p:blipFill>
                    <p:spPr>
                      <a:xfrm>
                        <a:off x="832803" y="1347470"/>
                        <a:ext cx="5730875" cy="5318125"/>
                      </a:xfrm>
                      <a:prstGeom prst="rect">
                        <a:avLst/>
                      </a:prstGeom>
                    </p:spPr>
                  </p:pic>
                </p:oleObj>
              </mc:Fallback>
            </mc:AlternateContent>
          </a:graphicData>
        </a:graphic>
      </p:graphicFrame>
    </p:spTree>
    <p:extLst>
      <p:ext uri="{BB962C8B-B14F-4D97-AF65-F5344CB8AC3E}">
        <p14:creationId xmlns:p14="http://schemas.microsoft.com/office/powerpoint/2010/main" val="25554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sz="4800" dirty="0"/>
              <a:t>Alternatives: </a:t>
            </a:r>
            <a:r>
              <a:rPr lang="en-GB" sz="4800" dirty="0"/>
              <a:t>MR 6.4</a:t>
            </a:r>
            <a:br>
              <a:rPr lang="en-GB" sz="4800" dirty="0"/>
            </a:br>
            <a:endParaRPr lang="en-US" sz="4800" dirty="0"/>
          </a:p>
        </p:txBody>
      </p:sp>
      <p:sp>
        <p:nvSpPr>
          <p:cNvPr id="3" name="Content Placeholder 2"/>
          <p:cNvSpPr>
            <a:spLocks noGrp="1"/>
          </p:cNvSpPr>
          <p:nvPr>
            <p:ph idx="1"/>
          </p:nvPr>
        </p:nvSpPr>
        <p:spPr>
          <a:xfrm>
            <a:off x="677334" y="1794829"/>
            <a:ext cx="9858586" cy="3880773"/>
          </a:xfrm>
        </p:spPr>
        <p:txBody>
          <a:bodyPr>
            <a:noAutofit/>
          </a:bodyPr>
          <a:lstStyle/>
          <a:p>
            <a:pPr algn="just">
              <a:spcBef>
                <a:spcPts val="600"/>
              </a:spcBef>
            </a:pPr>
            <a:r>
              <a:rPr lang="en-US" sz="2200" dirty="0">
                <a:solidFill>
                  <a:schemeClr val="tx1"/>
                </a:solidFill>
              </a:rPr>
              <a:t>Raised by a party other than the Proposer</a:t>
            </a:r>
          </a:p>
          <a:p>
            <a:pPr algn="just">
              <a:spcBef>
                <a:spcPts val="600"/>
              </a:spcBef>
            </a:pPr>
            <a:r>
              <a:rPr lang="en-US" sz="2200" dirty="0">
                <a:solidFill>
                  <a:schemeClr val="tx1"/>
                </a:solidFill>
              </a:rPr>
              <a:t>Alternatives can only be raised when original Modification is at Workgroup</a:t>
            </a:r>
          </a:p>
          <a:p>
            <a:pPr algn="just">
              <a:spcBef>
                <a:spcPts val="600"/>
              </a:spcBef>
            </a:pPr>
            <a:r>
              <a:rPr lang="en-US" sz="2200" dirty="0">
                <a:solidFill>
                  <a:schemeClr val="tx1"/>
                </a:solidFill>
              </a:rPr>
              <a:t>Discussed by Workgroup provided proposal received 5 days or more before meeting date, if not deferred to next meeting</a:t>
            </a:r>
          </a:p>
          <a:p>
            <a:pPr algn="just">
              <a:spcBef>
                <a:spcPts val="600"/>
              </a:spcBef>
            </a:pPr>
            <a:r>
              <a:rPr lang="en-US" sz="2200" dirty="0">
                <a:solidFill>
                  <a:schemeClr val="tx1"/>
                </a:solidFill>
              </a:rPr>
              <a:t>More than one Alternative can be raised if the proposer of first Alternative does not wish to amend the proposal in response to Workgroup request</a:t>
            </a:r>
          </a:p>
          <a:p>
            <a:pPr algn="just">
              <a:spcBef>
                <a:spcPts val="600"/>
              </a:spcBef>
            </a:pPr>
            <a:r>
              <a:rPr lang="en-US" sz="2200" dirty="0">
                <a:solidFill>
                  <a:schemeClr val="tx1"/>
                </a:solidFill>
              </a:rPr>
              <a:t>Alternatives cannot be raised after the Workgroup Report has been sent to be discussed by Panel and it has been sent out to Members (“published for Panel”) or if the Panel has referred the Workgroup Report back to the Workgroup for revision or further work, or if a decision to proceed to consultation has been made.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42907"/>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36084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7B2D-362D-4D36-8160-A4A6FCA4A156}"/>
              </a:ext>
            </a:extLst>
          </p:cNvPr>
          <p:cNvSpPr>
            <a:spLocks noGrp="1"/>
          </p:cNvSpPr>
          <p:nvPr>
            <p:ph type="title"/>
          </p:nvPr>
        </p:nvSpPr>
        <p:spPr/>
        <p:txBody>
          <a:bodyPr>
            <a:normAutofit/>
          </a:bodyPr>
          <a:lstStyle/>
          <a:p>
            <a:r>
              <a:rPr lang="en-GB" sz="3200" dirty="0"/>
              <a:t>Impact of Modification 0678 on the Relevant Objectives:</a:t>
            </a:r>
          </a:p>
        </p:txBody>
      </p:sp>
      <p:graphicFrame>
        <p:nvGraphicFramePr>
          <p:cNvPr id="6" name="Content Placeholder 5">
            <a:extLst>
              <a:ext uri="{FF2B5EF4-FFF2-40B4-BE49-F238E27FC236}">
                <a16:creationId xmlns:a16="http://schemas.microsoft.com/office/drawing/2014/main" id="{04CA499E-E556-4A5E-BBA2-5A6D710E0363}"/>
              </a:ext>
            </a:extLst>
          </p:cNvPr>
          <p:cNvGraphicFramePr>
            <a:graphicFrameLocks noGrp="1"/>
          </p:cNvGraphicFramePr>
          <p:nvPr>
            <p:ph idx="1"/>
            <p:extLst>
              <p:ext uri="{D42A27DB-BD31-4B8C-83A1-F6EECF244321}">
                <p14:modId xmlns:p14="http://schemas.microsoft.com/office/powerpoint/2010/main" val="3530218468"/>
              </p:ext>
            </p:extLst>
          </p:nvPr>
        </p:nvGraphicFramePr>
        <p:xfrm>
          <a:off x="677334" y="1991361"/>
          <a:ext cx="8232986" cy="4472948"/>
        </p:xfrm>
        <a:graphic>
          <a:graphicData uri="http://schemas.openxmlformats.org/drawingml/2006/table">
            <a:tbl>
              <a:tblPr firstRow="1" firstCol="1" lastRow="1" lastCol="1" bandRow="1" bandCol="1">
                <a:tableStyleId>{B301B821-A1FF-4177-AEE7-76D212191A09}</a:tableStyleId>
              </a:tblPr>
              <a:tblGrid>
                <a:gridCol w="6263608">
                  <a:extLst>
                    <a:ext uri="{9D8B030D-6E8A-4147-A177-3AD203B41FA5}">
                      <a16:colId xmlns:a16="http://schemas.microsoft.com/office/drawing/2014/main" val="1599355134"/>
                    </a:ext>
                  </a:extLst>
                </a:gridCol>
                <a:gridCol w="1969378">
                  <a:extLst>
                    <a:ext uri="{9D8B030D-6E8A-4147-A177-3AD203B41FA5}">
                      <a16:colId xmlns:a16="http://schemas.microsoft.com/office/drawing/2014/main" val="2331479486"/>
                    </a:ext>
                  </a:extLst>
                </a:gridCol>
              </a:tblGrid>
              <a:tr h="271252">
                <a:tc>
                  <a:txBody>
                    <a:bodyPr/>
                    <a:lstStyle/>
                    <a:p>
                      <a:pPr marL="71755" marR="71755">
                        <a:lnSpc>
                          <a:spcPts val="1500"/>
                        </a:lnSpc>
                        <a:spcBef>
                          <a:spcPts val="600"/>
                        </a:spcBef>
                        <a:spcAft>
                          <a:spcPts val="600"/>
                        </a:spcAft>
                      </a:pPr>
                      <a:r>
                        <a:rPr lang="en-GB" sz="1200" dirty="0">
                          <a:effectLst/>
                        </a:rPr>
                        <a:t>Relevant Objective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71755" marR="71755">
                        <a:lnSpc>
                          <a:spcPts val="1500"/>
                        </a:lnSpc>
                        <a:spcBef>
                          <a:spcPts val="600"/>
                        </a:spcBef>
                        <a:spcAft>
                          <a:spcPts val="600"/>
                        </a:spcAft>
                      </a:pPr>
                      <a:r>
                        <a:rPr lang="en-GB" sz="1200" dirty="0">
                          <a:effectLst/>
                        </a:rPr>
                        <a:t>Identified impact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565821"/>
                  </a:ext>
                </a:extLst>
              </a:tr>
              <a:tr h="271252">
                <a:tc>
                  <a:txBody>
                    <a:bodyPr/>
                    <a:lstStyle/>
                    <a:p>
                      <a:pPr marL="287655" marR="151130" indent="-215900">
                        <a:lnSpc>
                          <a:spcPts val="1500"/>
                        </a:lnSpc>
                        <a:spcBef>
                          <a:spcPts val="200"/>
                        </a:spcBef>
                        <a:spcAft>
                          <a:spcPts val="600"/>
                        </a:spcAft>
                      </a:pPr>
                      <a:r>
                        <a:rPr lang="en-GB" sz="1200" b="0" dirty="0">
                          <a:effectLst/>
                        </a:rPr>
                        <a:t>a) 	Efficient and economic operation of the pipe-line system.</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a:lnSpc>
                          <a:spcPts val="1500"/>
                        </a:lnSpc>
                        <a:spcBef>
                          <a:spcPts val="200"/>
                        </a:spcBef>
                        <a:spcAft>
                          <a:spcPts val="600"/>
                        </a:spcAft>
                      </a:pPr>
                      <a:r>
                        <a:rPr lang="en-GB" sz="1200" dirty="0">
                          <a:effectLst/>
                        </a:rPr>
                        <a:t>None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371969"/>
                  </a:ext>
                </a:extLst>
              </a:tr>
              <a:tr h="910521">
                <a:tc>
                  <a:txBody>
                    <a:bodyPr/>
                    <a:lstStyle/>
                    <a:p>
                      <a:pPr marL="287655" marR="151130" indent="-215900">
                        <a:lnSpc>
                          <a:spcPts val="1500"/>
                        </a:lnSpc>
                        <a:spcBef>
                          <a:spcPts val="200"/>
                        </a:spcBef>
                        <a:spcAft>
                          <a:spcPts val="600"/>
                        </a:spcAft>
                      </a:pPr>
                      <a:r>
                        <a:rPr lang="en-GB" sz="1200" b="0" dirty="0">
                          <a:effectLst/>
                        </a:rPr>
                        <a:t>b) 	Coordinated, efficient and economic operation of </a:t>
                      </a:r>
                    </a:p>
                    <a:p>
                      <a:pPr marL="503555" marR="151130" indent="-215900">
                        <a:lnSpc>
                          <a:spcPts val="1500"/>
                        </a:lnSpc>
                        <a:spcBef>
                          <a:spcPts val="200"/>
                        </a:spcBef>
                        <a:spcAft>
                          <a:spcPts val="600"/>
                        </a:spcAft>
                      </a:pPr>
                      <a:r>
                        <a:rPr lang="en-GB" sz="1200" b="0" dirty="0">
                          <a:effectLst/>
                        </a:rPr>
                        <a:t>(</a:t>
                      </a:r>
                      <a:r>
                        <a:rPr lang="en-GB" sz="1200" b="0" dirty="0" err="1">
                          <a:effectLst/>
                        </a:rPr>
                        <a:t>i</a:t>
                      </a:r>
                      <a:r>
                        <a:rPr lang="en-GB" sz="1200" b="0" dirty="0">
                          <a:effectLst/>
                        </a:rPr>
                        <a:t>)	the combined pipe-line system, and/ or</a:t>
                      </a:r>
                    </a:p>
                    <a:p>
                      <a:pPr marL="503555" marR="151130" indent="-215900">
                        <a:lnSpc>
                          <a:spcPts val="1500"/>
                        </a:lnSpc>
                        <a:spcBef>
                          <a:spcPts val="200"/>
                        </a:spcBef>
                        <a:spcAft>
                          <a:spcPts val="600"/>
                        </a:spcAft>
                      </a:pPr>
                      <a:r>
                        <a:rPr lang="en-GB" sz="1200" b="0" dirty="0">
                          <a:effectLst/>
                        </a:rPr>
                        <a:t>(ii)	the pipe-line system of one or more other relevant gas transporters.</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nSpc>
                          <a:spcPts val="1500"/>
                        </a:lnSpc>
                        <a:spcBef>
                          <a:spcPts val="200"/>
                        </a:spcBef>
                        <a:spcAft>
                          <a:spcPts val="600"/>
                        </a:spcAft>
                      </a:pPr>
                      <a:r>
                        <a:rPr lang="en-GB" sz="1200" dirty="0">
                          <a:effectLst/>
                        </a:rPr>
                        <a:t>None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6005203"/>
                  </a:ext>
                </a:extLst>
              </a:tr>
              <a:tr h="271252">
                <a:tc>
                  <a:txBody>
                    <a:bodyPr/>
                    <a:lstStyle/>
                    <a:p>
                      <a:pPr marL="287655" marR="151130" indent="-215900">
                        <a:lnSpc>
                          <a:spcPts val="1500"/>
                        </a:lnSpc>
                        <a:spcBef>
                          <a:spcPts val="200"/>
                        </a:spcBef>
                        <a:spcAft>
                          <a:spcPts val="600"/>
                        </a:spcAft>
                      </a:pPr>
                      <a:r>
                        <a:rPr lang="en-GB" sz="1200" b="0" dirty="0">
                          <a:effectLst/>
                        </a:rPr>
                        <a:t>c) 	Efficient discharge of the licensee's obligations.</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200"/>
                        </a:spcBef>
                        <a:spcAft>
                          <a:spcPts val="600"/>
                        </a:spcAft>
                      </a:pPr>
                      <a:r>
                        <a:rPr lang="en-GB" sz="1200" dirty="0">
                          <a:effectLst/>
                        </a:rPr>
                        <a:t>Positive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20781148"/>
                  </a:ext>
                </a:extLst>
              </a:tr>
              <a:tr h="1374522">
                <a:tc>
                  <a:txBody>
                    <a:bodyPr/>
                    <a:lstStyle/>
                    <a:p>
                      <a:pPr marL="287655" marR="151130" indent="-215900">
                        <a:lnSpc>
                          <a:spcPts val="1500"/>
                        </a:lnSpc>
                        <a:spcBef>
                          <a:spcPts val="200"/>
                        </a:spcBef>
                        <a:spcAft>
                          <a:spcPts val="600"/>
                        </a:spcAft>
                      </a:pPr>
                      <a:r>
                        <a:rPr lang="en-GB" sz="1200" b="0" dirty="0">
                          <a:effectLst/>
                        </a:rPr>
                        <a:t>d) 	Securing of effective competition:</a:t>
                      </a:r>
                    </a:p>
                    <a:p>
                      <a:pPr marL="503555" marR="151130" indent="-215900">
                        <a:lnSpc>
                          <a:spcPts val="1500"/>
                        </a:lnSpc>
                        <a:spcBef>
                          <a:spcPts val="200"/>
                        </a:spcBef>
                        <a:spcAft>
                          <a:spcPts val="600"/>
                        </a:spcAft>
                      </a:pPr>
                      <a:r>
                        <a:rPr lang="en-GB" sz="1200" b="0" dirty="0">
                          <a:effectLst/>
                        </a:rPr>
                        <a:t>(</a:t>
                      </a:r>
                      <a:r>
                        <a:rPr lang="en-GB" sz="1200" b="0" dirty="0" err="1">
                          <a:effectLst/>
                        </a:rPr>
                        <a:t>i</a:t>
                      </a:r>
                      <a:r>
                        <a:rPr lang="en-GB" sz="1200" b="0" dirty="0">
                          <a:effectLst/>
                        </a:rPr>
                        <a:t>)	between relevant shippers;</a:t>
                      </a:r>
                    </a:p>
                    <a:p>
                      <a:pPr marL="503555" marR="151130" indent="-215900">
                        <a:lnSpc>
                          <a:spcPts val="1500"/>
                        </a:lnSpc>
                        <a:spcBef>
                          <a:spcPts val="200"/>
                        </a:spcBef>
                        <a:spcAft>
                          <a:spcPts val="600"/>
                        </a:spcAft>
                      </a:pPr>
                      <a:r>
                        <a:rPr lang="en-GB" sz="1200" b="0" dirty="0">
                          <a:effectLst/>
                        </a:rPr>
                        <a:t>(ii)	between relevant suppliers; and/or</a:t>
                      </a:r>
                    </a:p>
                    <a:p>
                      <a:pPr marL="503555" marR="151130" indent="-215900">
                        <a:lnSpc>
                          <a:spcPts val="1500"/>
                        </a:lnSpc>
                        <a:spcBef>
                          <a:spcPts val="200"/>
                        </a:spcBef>
                        <a:spcAft>
                          <a:spcPts val="600"/>
                        </a:spcAft>
                      </a:pPr>
                      <a:r>
                        <a:rPr lang="en-GB" sz="1200" b="0" dirty="0">
                          <a:effectLst/>
                        </a:rPr>
                        <a:t>(iii)	between DN operators (who have entered into transportation arrangements with other relevant gas transporters) and relevant shippers.</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200"/>
                        </a:spcBef>
                        <a:spcAft>
                          <a:spcPts val="600"/>
                        </a:spcAft>
                      </a:pPr>
                      <a:r>
                        <a:rPr lang="en-GB" sz="1200" dirty="0">
                          <a:effectLst/>
                        </a:rPr>
                        <a:t>Positive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87846486"/>
                  </a:ext>
                </a:extLst>
              </a:tr>
              <a:tr h="594775">
                <a:tc>
                  <a:txBody>
                    <a:bodyPr/>
                    <a:lstStyle/>
                    <a:p>
                      <a:pPr marL="287655" marR="151130" indent="-215900">
                        <a:lnSpc>
                          <a:spcPts val="1500"/>
                        </a:lnSpc>
                        <a:spcBef>
                          <a:spcPts val="200"/>
                        </a:spcBef>
                        <a:spcAft>
                          <a:spcPts val="600"/>
                        </a:spcAft>
                      </a:pPr>
                      <a:r>
                        <a:rPr lang="en-GB" sz="1200" b="0" dirty="0">
                          <a:effectLst/>
                        </a:rPr>
                        <a:t>e) 	Provision of reasonable economic incentives for relevant suppliers to secure that the domestic customer supply security standards… are satisfied as respects the availability of gas to their domestic customers.</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nSpc>
                          <a:spcPts val="1500"/>
                        </a:lnSpc>
                        <a:spcBef>
                          <a:spcPts val="200"/>
                        </a:spcBef>
                        <a:spcAft>
                          <a:spcPts val="600"/>
                        </a:spcAft>
                      </a:pPr>
                      <a:r>
                        <a:rPr lang="en-GB" sz="1200" dirty="0">
                          <a:effectLst/>
                        </a:rPr>
                        <a:t>None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8454756"/>
                  </a:ext>
                </a:extLst>
              </a:tr>
              <a:tr h="322174">
                <a:tc>
                  <a:txBody>
                    <a:bodyPr/>
                    <a:lstStyle/>
                    <a:p>
                      <a:pPr marL="287655" marR="151130" indent="-215900">
                        <a:lnSpc>
                          <a:spcPts val="1500"/>
                        </a:lnSpc>
                        <a:spcBef>
                          <a:spcPts val="200"/>
                        </a:spcBef>
                        <a:spcAft>
                          <a:spcPts val="600"/>
                        </a:spcAft>
                      </a:pPr>
                      <a:r>
                        <a:rPr lang="en-GB" sz="1200" b="0" dirty="0">
                          <a:effectLst/>
                        </a:rPr>
                        <a:t>f) 	Promotion of efficiency in the implementation and administration of the Code.</a:t>
                      </a:r>
                      <a:endParaRPr lang="en-GB" sz="1200" b="0"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nSpc>
                          <a:spcPts val="1500"/>
                        </a:lnSpc>
                        <a:spcBef>
                          <a:spcPts val="200"/>
                        </a:spcBef>
                        <a:spcAft>
                          <a:spcPts val="600"/>
                        </a:spcAft>
                      </a:pPr>
                      <a:r>
                        <a:rPr lang="en-GB" sz="1200" dirty="0">
                          <a:effectLst/>
                        </a:rPr>
                        <a:t>None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225943"/>
                  </a:ext>
                </a:extLst>
              </a:tr>
              <a:tr h="457200">
                <a:tc>
                  <a:txBody>
                    <a:bodyPr/>
                    <a:lstStyle/>
                    <a:p>
                      <a:pPr marL="287655" marR="151130" indent="-215900" algn="l" defTabSz="457200" rtl="0" eaLnBrk="1" latinLnBrk="0" hangingPunct="1">
                        <a:lnSpc>
                          <a:spcPts val="1500"/>
                        </a:lnSpc>
                        <a:spcBef>
                          <a:spcPts val="200"/>
                        </a:spcBef>
                        <a:spcAft>
                          <a:spcPts val="600"/>
                        </a:spcAft>
                        <a:tabLst>
                          <a:tab pos="367030" algn="l"/>
                        </a:tabLst>
                      </a:pPr>
                      <a:r>
                        <a:rPr lang="en-GB" sz="1200" b="0" kern="1200" dirty="0">
                          <a:solidFill>
                            <a:schemeClr val="dk1"/>
                          </a:solidFill>
                          <a:effectLst/>
                          <a:latin typeface="+mn-lt"/>
                          <a:ea typeface="+mn-ea"/>
                          <a:cs typeface="+mn-cs"/>
                        </a:rPr>
                        <a:t>g)  Compliance with the Regulation and any relevant legally binding decisions of the European Commission and/or the Agency for the Co-operation of Energy Regulators.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7655" marR="151130" indent="-215900" algn="l" defTabSz="457200" rtl="0" eaLnBrk="1" latinLnBrk="0" hangingPunct="1">
                        <a:lnSpc>
                          <a:spcPts val="1500"/>
                        </a:lnSpc>
                        <a:spcBef>
                          <a:spcPts val="200"/>
                        </a:spcBef>
                        <a:spcAft>
                          <a:spcPts val="600"/>
                        </a:spcAft>
                      </a:pPr>
                      <a:r>
                        <a:rPr lang="en-GB" sz="1200" b="0" kern="1200" dirty="0">
                          <a:solidFill>
                            <a:schemeClr val="dk1"/>
                          </a:solidFill>
                          <a:effectLst/>
                          <a:latin typeface="+mn-lt"/>
                          <a:ea typeface="+mn-ea"/>
                          <a:cs typeface="+mn-cs"/>
                        </a:rPr>
                        <a:t>Positive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94341539"/>
                  </a:ext>
                </a:extLst>
              </a:tr>
            </a:tbl>
          </a:graphicData>
        </a:graphic>
      </p:graphicFrame>
    </p:spTree>
    <p:extLst>
      <p:ext uri="{BB962C8B-B14F-4D97-AF65-F5344CB8AC3E}">
        <p14:creationId xmlns:p14="http://schemas.microsoft.com/office/powerpoint/2010/main" val="639477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7B2D-362D-4D36-8160-A4A6FCA4A156}"/>
              </a:ext>
            </a:extLst>
          </p:cNvPr>
          <p:cNvSpPr>
            <a:spLocks noGrp="1"/>
          </p:cNvSpPr>
          <p:nvPr>
            <p:ph type="title"/>
          </p:nvPr>
        </p:nvSpPr>
        <p:spPr/>
        <p:txBody>
          <a:bodyPr>
            <a:normAutofit fontScale="90000"/>
          </a:bodyPr>
          <a:lstStyle/>
          <a:p>
            <a:r>
              <a:rPr lang="en-GB" dirty="0"/>
              <a:t>Impact of Modification 0678 on the Relevant </a:t>
            </a:r>
            <a:r>
              <a:rPr lang="en-GB" b="1" i="1" dirty="0"/>
              <a:t>Charging</a:t>
            </a:r>
            <a:r>
              <a:rPr lang="en-GB" dirty="0"/>
              <a:t> Methodology Objectives: </a:t>
            </a:r>
          </a:p>
        </p:txBody>
      </p:sp>
      <p:graphicFrame>
        <p:nvGraphicFramePr>
          <p:cNvPr id="5" name="Content Placeholder 4">
            <a:extLst>
              <a:ext uri="{FF2B5EF4-FFF2-40B4-BE49-F238E27FC236}">
                <a16:creationId xmlns:a16="http://schemas.microsoft.com/office/drawing/2014/main" id="{CE58C58E-D5A0-47D2-8F11-10F2F00689D5}"/>
              </a:ext>
            </a:extLst>
          </p:cNvPr>
          <p:cNvGraphicFramePr>
            <a:graphicFrameLocks noGrp="1"/>
          </p:cNvGraphicFramePr>
          <p:nvPr>
            <p:ph idx="1"/>
            <p:extLst>
              <p:ext uri="{D42A27DB-BD31-4B8C-83A1-F6EECF244321}">
                <p14:modId xmlns:p14="http://schemas.microsoft.com/office/powerpoint/2010/main" val="3946851960"/>
              </p:ext>
            </p:extLst>
          </p:nvPr>
        </p:nvGraphicFramePr>
        <p:xfrm>
          <a:off x="701040" y="1858918"/>
          <a:ext cx="8178800" cy="4796734"/>
        </p:xfrm>
        <a:graphic>
          <a:graphicData uri="http://schemas.openxmlformats.org/drawingml/2006/table">
            <a:tbl>
              <a:tblPr firstRow="1" firstCol="1" lastRow="1" lastCol="1" bandRow="1" bandCol="1">
                <a:tableStyleId>{5C22544A-7EE6-4342-B048-85BDC9FD1C3A}</a:tableStyleId>
              </a:tblPr>
              <a:tblGrid>
                <a:gridCol w="6732368">
                  <a:extLst>
                    <a:ext uri="{9D8B030D-6E8A-4147-A177-3AD203B41FA5}">
                      <a16:colId xmlns:a16="http://schemas.microsoft.com/office/drawing/2014/main" val="2238600107"/>
                    </a:ext>
                  </a:extLst>
                </a:gridCol>
                <a:gridCol w="1446432">
                  <a:extLst>
                    <a:ext uri="{9D8B030D-6E8A-4147-A177-3AD203B41FA5}">
                      <a16:colId xmlns:a16="http://schemas.microsoft.com/office/drawing/2014/main" val="2010878015"/>
                    </a:ext>
                  </a:extLst>
                </a:gridCol>
              </a:tblGrid>
              <a:tr h="197580">
                <a:tc>
                  <a:txBody>
                    <a:bodyPr/>
                    <a:lstStyle/>
                    <a:p>
                      <a:pPr marL="71755">
                        <a:lnSpc>
                          <a:spcPts val="1500"/>
                        </a:lnSpc>
                        <a:spcBef>
                          <a:spcPts val="200"/>
                        </a:spcBef>
                        <a:spcAft>
                          <a:spcPts val="600"/>
                        </a:spcAft>
                      </a:pPr>
                      <a:r>
                        <a:rPr lang="en-GB" sz="1200" b="0" dirty="0">
                          <a:solidFill>
                            <a:schemeClr val="bg1"/>
                          </a:solidFill>
                          <a:effectLst/>
                        </a:rPr>
                        <a:t>Relevant Objective</a:t>
                      </a:r>
                      <a:endParaRPr lang="en-GB" sz="12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marL="71755" marR="71755">
                        <a:lnSpc>
                          <a:spcPts val="1500"/>
                        </a:lnSpc>
                        <a:spcBef>
                          <a:spcPts val="200"/>
                        </a:spcBef>
                        <a:spcAft>
                          <a:spcPts val="600"/>
                        </a:spcAft>
                      </a:pPr>
                      <a:r>
                        <a:rPr lang="en-GB" sz="1200" b="0" dirty="0">
                          <a:solidFill>
                            <a:schemeClr val="bg1"/>
                          </a:solidFill>
                          <a:effectLst/>
                        </a:rPr>
                        <a:t>Identified impact</a:t>
                      </a:r>
                      <a:endParaRPr lang="en-GB" sz="12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770999"/>
                  </a:ext>
                </a:extLst>
              </a:tr>
              <a:tr h="433234">
                <a:tc>
                  <a:txBody>
                    <a:bodyPr/>
                    <a:lstStyle/>
                    <a:p>
                      <a:pPr marL="287655" marR="151130" indent="-215900" algn="l" defTabSz="457200" rtl="0" eaLnBrk="1" latinLnBrk="0" hangingPunct="1">
                        <a:lnSpc>
                          <a:spcPts val="1500"/>
                        </a:lnSpc>
                        <a:spcBef>
                          <a:spcPts val="600"/>
                        </a:spcBef>
                        <a:spcAft>
                          <a:spcPts val="600"/>
                        </a:spcAft>
                      </a:pPr>
                      <a:r>
                        <a:rPr lang="en-GB" sz="1200" b="0" kern="1200" dirty="0">
                          <a:solidFill>
                            <a:schemeClr val="dk1"/>
                          </a:solidFill>
                          <a:effectLst/>
                          <a:latin typeface="+mn-lt"/>
                          <a:ea typeface="+mn-ea"/>
                          <a:cs typeface="+mn-cs"/>
                        </a:rPr>
                        <a:t>a) 	</a:t>
                      </a:r>
                      <a:r>
                        <a:rPr lang="en-US" sz="1200" b="0" kern="1200" dirty="0">
                          <a:solidFill>
                            <a:schemeClr val="dk1"/>
                          </a:solidFill>
                          <a:effectLst/>
                          <a:latin typeface="+mn-lt"/>
                          <a:ea typeface="+mn-ea"/>
                          <a:cs typeface="+mn-cs"/>
                        </a:rPr>
                        <a:t>Save in so far as paragraphs (aa) or (d) apply, that compliance with the charging methodology results in charges which reflect the costs incurred by the licensee in its transportation business;</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600"/>
                        </a:spcBef>
                        <a:spcAft>
                          <a:spcPts val="600"/>
                        </a:spcAft>
                      </a:pPr>
                      <a:r>
                        <a:rPr kumimoji="0" lang="en-GB" sz="1200" b="1" i="0" u="none" strike="noStrike" kern="1200" cap="none" spc="0" normalizeH="0" baseline="0" dirty="0">
                          <a:ln>
                            <a:noFill/>
                          </a:ln>
                          <a:solidFill>
                            <a:prstClr val="black"/>
                          </a:solidFill>
                          <a:effectLst/>
                          <a:uLnTx/>
                          <a:uFillTx/>
                          <a:latin typeface="+mn-lt"/>
                          <a:ea typeface="+mn-ea"/>
                          <a:cs typeface="+mn-cs"/>
                        </a:rPr>
                        <a:t>Positive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860018"/>
                  </a:ext>
                </a:extLst>
              </a:tr>
              <a:tr h="1418647">
                <a:tc>
                  <a:txBody>
                    <a:bodyPr/>
                    <a:lstStyle/>
                    <a:p>
                      <a:pPr marL="324485" marR="151130" indent="-215900" algn="l" defTabSz="457200" rtl="0" eaLnBrk="1" latinLnBrk="0" hangingPunct="1">
                        <a:lnSpc>
                          <a:spcPts val="1500"/>
                        </a:lnSpc>
                        <a:spcBef>
                          <a:spcPts val="600"/>
                        </a:spcBef>
                        <a:spcAft>
                          <a:spcPts val="600"/>
                        </a:spcAft>
                      </a:pPr>
                      <a:r>
                        <a:rPr lang="en-US" sz="1200" b="0" kern="1200" dirty="0">
                          <a:solidFill>
                            <a:schemeClr val="dk1"/>
                          </a:solidFill>
                          <a:effectLst/>
                          <a:latin typeface="+mn-lt"/>
                          <a:ea typeface="+mn-ea"/>
                          <a:cs typeface="+mn-cs"/>
                        </a:rPr>
                        <a:t>aa)	That, in so far as prices in respect of transportation arrangements are established by auction, either:</a:t>
                      </a:r>
                      <a:endParaRPr lang="en-GB" sz="1200" b="0" kern="1200" dirty="0">
                        <a:solidFill>
                          <a:schemeClr val="dk1"/>
                        </a:solidFill>
                        <a:effectLst/>
                        <a:latin typeface="+mn-lt"/>
                        <a:ea typeface="+mn-ea"/>
                        <a:cs typeface="+mn-cs"/>
                      </a:endParaRPr>
                    </a:p>
                    <a:p>
                      <a:pPr marL="342900" marR="151130" lvl="0" indent="-215900" algn="l" defTabSz="457200" rtl="0" eaLnBrk="1" latinLnBrk="0" hangingPunct="1">
                        <a:lnSpc>
                          <a:spcPts val="1500"/>
                        </a:lnSpc>
                        <a:spcBef>
                          <a:spcPts val="600"/>
                        </a:spcBef>
                        <a:spcAft>
                          <a:spcPts val="600"/>
                        </a:spcAft>
                        <a:buFont typeface="+mj-lt"/>
                        <a:buAutoNum type="romanLcParenBoth"/>
                      </a:pPr>
                      <a:r>
                        <a:rPr lang="en-US" sz="1200" b="0" kern="1200" dirty="0">
                          <a:solidFill>
                            <a:schemeClr val="dk1"/>
                          </a:solidFill>
                          <a:effectLst/>
                          <a:latin typeface="+mn-lt"/>
                          <a:ea typeface="+mn-ea"/>
                          <a:cs typeface="+mn-cs"/>
                        </a:rPr>
                        <a:t>no reserve price is applied, or</a:t>
                      </a:r>
                      <a:endParaRPr lang="en-GB" sz="1200" b="0" kern="1200" dirty="0">
                        <a:solidFill>
                          <a:schemeClr val="dk1"/>
                        </a:solidFill>
                        <a:effectLst/>
                        <a:latin typeface="+mn-lt"/>
                        <a:ea typeface="+mn-ea"/>
                        <a:cs typeface="+mn-cs"/>
                      </a:endParaRPr>
                    </a:p>
                    <a:p>
                      <a:pPr marL="342900" marR="151130" lvl="0" indent="-215900" algn="l" defTabSz="457200" rtl="0" eaLnBrk="1" latinLnBrk="0" hangingPunct="1">
                        <a:lnSpc>
                          <a:spcPts val="1500"/>
                        </a:lnSpc>
                        <a:spcBef>
                          <a:spcPts val="600"/>
                        </a:spcBef>
                        <a:spcAft>
                          <a:spcPts val="600"/>
                        </a:spcAft>
                        <a:buFont typeface="+mj-lt"/>
                        <a:buAutoNum type="romanLcParenBoth"/>
                      </a:pPr>
                      <a:r>
                        <a:rPr lang="en-US" sz="1200" b="0" kern="1200" dirty="0">
                          <a:solidFill>
                            <a:schemeClr val="dk1"/>
                          </a:solidFill>
                          <a:effectLst/>
                          <a:latin typeface="+mn-lt"/>
                          <a:ea typeface="+mn-ea"/>
                          <a:cs typeface="+mn-cs"/>
                        </a:rPr>
                        <a:t>that reserve price is set at a level -</a:t>
                      </a:r>
                      <a:endParaRPr lang="en-GB" sz="1200" b="0" kern="1200" dirty="0">
                        <a:solidFill>
                          <a:schemeClr val="dk1"/>
                        </a:solidFill>
                        <a:effectLst/>
                        <a:latin typeface="+mn-lt"/>
                        <a:ea typeface="+mn-ea"/>
                        <a:cs typeface="+mn-cs"/>
                      </a:endParaRPr>
                    </a:p>
                    <a:p>
                      <a:pPr marL="540385" marR="151130" indent="-215900" algn="l" defTabSz="457200" rtl="0" eaLnBrk="1" latinLnBrk="0" hangingPunct="1">
                        <a:lnSpc>
                          <a:spcPts val="1500"/>
                        </a:lnSpc>
                        <a:spcBef>
                          <a:spcPts val="600"/>
                        </a:spcBef>
                        <a:spcAft>
                          <a:spcPts val="600"/>
                        </a:spcAft>
                      </a:pPr>
                      <a:r>
                        <a:rPr lang="en-US" sz="1200" b="0" kern="1200" dirty="0">
                          <a:solidFill>
                            <a:schemeClr val="dk1"/>
                          </a:solidFill>
                          <a:effectLst/>
                          <a:latin typeface="+mn-lt"/>
                          <a:ea typeface="+mn-ea"/>
                          <a:cs typeface="+mn-cs"/>
                        </a:rPr>
                        <a:t>(I)	best calculated to promote efficiency and avoid undue preference in the supply of transportation services; and</a:t>
                      </a:r>
                      <a:endParaRPr lang="en-GB" sz="1200" b="0" kern="1200" dirty="0">
                        <a:solidFill>
                          <a:schemeClr val="dk1"/>
                        </a:solidFill>
                        <a:effectLst/>
                        <a:latin typeface="+mn-lt"/>
                        <a:ea typeface="+mn-ea"/>
                        <a:cs typeface="+mn-cs"/>
                      </a:endParaRPr>
                    </a:p>
                    <a:p>
                      <a:pPr marL="540385" marR="151130" indent="-215900" algn="l" defTabSz="457200" rtl="0" eaLnBrk="1" latinLnBrk="0" hangingPunct="1">
                        <a:lnSpc>
                          <a:spcPts val="1500"/>
                        </a:lnSpc>
                        <a:spcBef>
                          <a:spcPts val="600"/>
                        </a:spcBef>
                        <a:spcAft>
                          <a:spcPts val="600"/>
                        </a:spcAft>
                      </a:pPr>
                      <a:r>
                        <a:rPr lang="en-US" sz="1200" b="0" kern="1200" dirty="0">
                          <a:solidFill>
                            <a:schemeClr val="dk1"/>
                          </a:solidFill>
                          <a:effectLst/>
                          <a:latin typeface="+mn-lt"/>
                          <a:ea typeface="+mn-ea"/>
                          <a:cs typeface="+mn-cs"/>
                        </a:rPr>
                        <a:t>(II)	best calculated to promote competition between gas suppliers and between gas shippers;</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600"/>
                        </a:spcBef>
                        <a:spcAft>
                          <a:spcPts val="600"/>
                        </a:spcAft>
                      </a:pPr>
                      <a:r>
                        <a:rPr kumimoji="0" lang="en-GB" sz="1200" b="1" i="0" u="none" strike="noStrike" kern="1200" cap="none" spc="0" normalizeH="0" baseline="0" noProof="0" dirty="0">
                          <a:ln>
                            <a:noFill/>
                          </a:ln>
                          <a:solidFill>
                            <a:prstClr val="black"/>
                          </a:solidFill>
                          <a:effectLst/>
                          <a:uLnTx/>
                          <a:uFillTx/>
                          <a:latin typeface="+mn-lt"/>
                          <a:ea typeface="+mn-ea"/>
                          <a:cs typeface="+mn-cs"/>
                        </a:rPr>
                        <a:t>Positive</a:t>
                      </a:r>
                      <a:endParaRPr lang="en-GB" sz="1200" b="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32497416"/>
                  </a:ext>
                </a:extLst>
              </a:tr>
              <a:tr h="283929">
                <a:tc>
                  <a:txBody>
                    <a:bodyPr/>
                    <a:lstStyle/>
                    <a:p>
                      <a:pPr marL="287655" marR="151130" indent="-215900" algn="l" defTabSz="457200" rtl="0" eaLnBrk="1" latinLnBrk="0" hangingPunct="1">
                        <a:lnSpc>
                          <a:spcPts val="1500"/>
                        </a:lnSpc>
                        <a:spcBef>
                          <a:spcPts val="600"/>
                        </a:spcBef>
                        <a:spcAft>
                          <a:spcPts val="600"/>
                        </a:spcAft>
                      </a:pPr>
                      <a:r>
                        <a:rPr lang="en-GB" sz="1200" b="0" kern="1200" dirty="0">
                          <a:solidFill>
                            <a:schemeClr val="dk1"/>
                          </a:solidFill>
                          <a:effectLst/>
                          <a:latin typeface="+mn-lt"/>
                          <a:ea typeface="+mn-ea"/>
                          <a:cs typeface="+mn-cs"/>
                        </a:rPr>
                        <a:t>b) 	</a:t>
                      </a:r>
                      <a:r>
                        <a:rPr lang="en-US" sz="1200" b="0" kern="1200" dirty="0">
                          <a:solidFill>
                            <a:schemeClr val="dk1"/>
                          </a:solidFill>
                          <a:effectLst/>
                          <a:latin typeface="+mn-lt"/>
                          <a:ea typeface="+mn-ea"/>
                          <a:cs typeface="+mn-cs"/>
                        </a:rPr>
                        <a:t>That, so far as is consistent with sub-paragraph (a), the charging methodology properly takes account of developments in the transportation business;</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600"/>
                        </a:spcBef>
                        <a:spcAft>
                          <a:spcPts val="600"/>
                        </a:spcAft>
                      </a:pPr>
                      <a:r>
                        <a:rPr kumimoji="0" lang="en-GB" sz="1200" b="1" i="0" u="none" strike="noStrike" kern="1200" cap="none" spc="0" normalizeH="0" baseline="0" noProof="0" dirty="0">
                          <a:ln>
                            <a:noFill/>
                          </a:ln>
                          <a:solidFill>
                            <a:prstClr val="black"/>
                          </a:solidFill>
                          <a:effectLst/>
                          <a:uLnTx/>
                          <a:uFillTx/>
                          <a:latin typeface="+mn-lt"/>
                          <a:ea typeface="+mn-ea"/>
                          <a:cs typeface="+mn-cs"/>
                        </a:rPr>
                        <a:t>Positive</a:t>
                      </a:r>
                      <a:endParaRPr lang="en-GB" sz="1200" b="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8219642"/>
                  </a:ext>
                </a:extLst>
              </a:tr>
              <a:tr h="433234">
                <a:tc>
                  <a:txBody>
                    <a:bodyPr/>
                    <a:lstStyle/>
                    <a:p>
                      <a:pPr marL="287655" marR="151130" indent="-215900" algn="l" defTabSz="457200" rtl="0" eaLnBrk="1" latinLnBrk="0" hangingPunct="1">
                        <a:lnSpc>
                          <a:spcPts val="1500"/>
                        </a:lnSpc>
                        <a:spcBef>
                          <a:spcPts val="600"/>
                        </a:spcBef>
                        <a:spcAft>
                          <a:spcPts val="600"/>
                        </a:spcAft>
                      </a:pPr>
                      <a:r>
                        <a:rPr lang="en-GB" sz="1200" b="0" kern="1200" dirty="0">
                          <a:solidFill>
                            <a:schemeClr val="dk1"/>
                          </a:solidFill>
                          <a:effectLst/>
                          <a:latin typeface="+mn-lt"/>
                          <a:ea typeface="+mn-ea"/>
                          <a:cs typeface="+mn-cs"/>
                        </a:rPr>
                        <a:t>c) 	</a:t>
                      </a:r>
                      <a:r>
                        <a:rPr lang="en-US" sz="1200" b="0" kern="1200" dirty="0">
                          <a:solidFill>
                            <a:schemeClr val="dk1"/>
                          </a:solidFill>
                          <a:effectLst/>
                          <a:latin typeface="+mn-lt"/>
                          <a:ea typeface="+mn-ea"/>
                          <a:cs typeface="+mn-cs"/>
                        </a:rPr>
                        <a:t>That, so far as is consistent with sub-paragraphs (a) and (b), compliance with the charging methodology facilitates effective competition between gas shippers and between gas suppliers; and</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600"/>
                        </a:spcBef>
                        <a:spcAft>
                          <a:spcPts val="600"/>
                        </a:spcAft>
                      </a:pPr>
                      <a:r>
                        <a:rPr kumimoji="0" lang="en-GB" sz="1200" b="1" i="0" u="none" strike="noStrike" kern="1200" cap="none" spc="0" normalizeH="0" baseline="0" noProof="0" dirty="0">
                          <a:ln>
                            <a:noFill/>
                          </a:ln>
                          <a:solidFill>
                            <a:prstClr val="black"/>
                          </a:solidFill>
                          <a:effectLst/>
                          <a:uLnTx/>
                          <a:uFillTx/>
                          <a:latin typeface="+mn-lt"/>
                          <a:ea typeface="+mn-ea"/>
                          <a:cs typeface="+mn-cs"/>
                        </a:rPr>
                        <a:t>Positive</a:t>
                      </a:r>
                      <a:endParaRPr lang="en-GB" sz="1200" b="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08398245"/>
                  </a:ext>
                </a:extLst>
              </a:tr>
              <a:tr h="433234">
                <a:tc>
                  <a:txBody>
                    <a:bodyPr/>
                    <a:lstStyle/>
                    <a:p>
                      <a:pPr marL="287655" marR="151130" indent="-215900" algn="l" defTabSz="457200" rtl="0" eaLnBrk="1" latinLnBrk="0" hangingPunct="1">
                        <a:lnSpc>
                          <a:spcPts val="1500"/>
                        </a:lnSpc>
                        <a:spcBef>
                          <a:spcPts val="600"/>
                        </a:spcBef>
                        <a:spcAft>
                          <a:spcPts val="600"/>
                        </a:spcAft>
                      </a:pPr>
                      <a:r>
                        <a:rPr lang="en-GB" sz="1200" b="0" kern="1200" dirty="0">
                          <a:solidFill>
                            <a:schemeClr val="dk1"/>
                          </a:solidFill>
                          <a:effectLst/>
                          <a:latin typeface="+mn-lt"/>
                          <a:ea typeface="+mn-ea"/>
                          <a:cs typeface="+mn-cs"/>
                        </a:rPr>
                        <a:t>d) 	</a:t>
                      </a:r>
                      <a:r>
                        <a:rPr lang="en-US" sz="1200" b="0" kern="1200" dirty="0">
                          <a:solidFill>
                            <a:schemeClr val="dk1"/>
                          </a:solidFill>
                          <a:effectLst/>
                          <a:latin typeface="+mn-lt"/>
                          <a:ea typeface="+mn-ea"/>
                          <a:cs typeface="+mn-cs"/>
                        </a:rPr>
                        <a:t>That the charging methodology reflects any alternative arrangements put in place in accordance with a determination made by the Secretary of State under paragraph 2A(a) of Standard Special Condition A27 (Disposal of Assets).</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nSpc>
                          <a:spcPts val="1500"/>
                        </a:lnSpc>
                        <a:spcBef>
                          <a:spcPts val="600"/>
                        </a:spcBef>
                        <a:spcAft>
                          <a:spcPts val="600"/>
                        </a:spcAft>
                      </a:pPr>
                      <a:r>
                        <a:rPr lang="en-GB" sz="1200" b="0" dirty="0">
                          <a:solidFill>
                            <a:schemeClr val="tx1"/>
                          </a:solidFill>
                          <a:effectLst/>
                          <a:latin typeface="+mn-lt"/>
                        </a:rPr>
                        <a:t>None</a:t>
                      </a:r>
                      <a:endParaRPr lang="en-GB" sz="1200" b="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6719599"/>
                  </a:ext>
                </a:extLst>
              </a:tr>
              <a:tr h="433234">
                <a:tc>
                  <a:txBody>
                    <a:bodyPr/>
                    <a:lstStyle/>
                    <a:p>
                      <a:pPr marL="270510" marR="151130" indent="-215900" algn="l" defTabSz="457200" rtl="0" eaLnBrk="1" latinLnBrk="0" hangingPunct="1">
                        <a:lnSpc>
                          <a:spcPts val="1500"/>
                        </a:lnSpc>
                        <a:spcBef>
                          <a:spcPts val="600"/>
                        </a:spcBef>
                        <a:spcAft>
                          <a:spcPts val="600"/>
                        </a:spcAft>
                      </a:pPr>
                      <a:r>
                        <a:rPr lang="en-US" sz="1200" b="0" kern="1200" dirty="0">
                          <a:solidFill>
                            <a:schemeClr val="dk1"/>
                          </a:solidFill>
                          <a:effectLst/>
                          <a:latin typeface="+mn-lt"/>
                          <a:ea typeface="+mn-ea"/>
                          <a:cs typeface="+mn-cs"/>
                        </a:rPr>
                        <a:t>e)  Compliance with the Regulation and any relevant legally binding decisions of the European Commission and/or the Agency for the Co-operation of Energy Regulators.</a:t>
                      </a:r>
                      <a:endParaRPr lang="en-GB" sz="1200" b="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71755" marR="71755">
                        <a:lnSpc>
                          <a:spcPts val="1500"/>
                        </a:lnSpc>
                        <a:spcBef>
                          <a:spcPts val="600"/>
                        </a:spcBef>
                        <a:spcAft>
                          <a:spcPts val="600"/>
                        </a:spcAft>
                      </a:pPr>
                      <a:r>
                        <a:rPr lang="en-GB" sz="1200" b="1" dirty="0">
                          <a:solidFill>
                            <a:schemeClr val="tx1"/>
                          </a:solidFill>
                          <a:effectLst/>
                          <a:latin typeface="+mn-lt"/>
                        </a:rPr>
                        <a:t>Positive</a:t>
                      </a:r>
                      <a:endParaRPr lang="en-GB" sz="1200" b="1"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865432"/>
                  </a:ext>
                </a:extLst>
              </a:tr>
            </a:tbl>
          </a:graphicData>
        </a:graphic>
      </p:graphicFrame>
    </p:spTree>
    <p:extLst>
      <p:ext uri="{BB962C8B-B14F-4D97-AF65-F5344CB8AC3E}">
        <p14:creationId xmlns:p14="http://schemas.microsoft.com/office/powerpoint/2010/main" val="384952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FA5E-28FB-4362-8ED6-2D7F0AE45997}"/>
              </a:ext>
            </a:extLst>
          </p:cNvPr>
          <p:cNvSpPr>
            <a:spLocks noGrp="1"/>
          </p:cNvSpPr>
          <p:nvPr>
            <p:ph type="title"/>
          </p:nvPr>
        </p:nvSpPr>
        <p:spPr/>
        <p:txBody>
          <a:bodyPr/>
          <a:lstStyle/>
          <a:p>
            <a:r>
              <a:rPr lang="en-GB" dirty="0"/>
              <a:t>0678 Administration </a:t>
            </a:r>
          </a:p>
        </p:txBody>
      </p:sp>
      <p:sp>
        <p:nvSpPr>
          <p:cNvPr id="3" name="Content Placeholder 2">
            <a:extLst>
              <a:ext uri="{FF2B5EF4-FFF2-40B4-BE49-F238E27FC236}">
                <a16:creationId xmlns:a16="http://schemas.microsoft.com/office/drawing/2014/main" id="{6E1528D2-654C-4F8B-94DE-A192FB87E470}"/>
              </a:ext>
            </a:extLst>
          </p:cNvPr>
          <p:cNvSpPr>
            <a:spLocks noGrp="1"/>
          </p:cNvSpPr>
          <p:nvPr>
            <p:ph idx="1"/>
          </p:nvPr>
        </p:nvSpPr>
        <p:spPr>
          <a:xfrm>
            <a:off x="677334" y="1642429"/>
            <a:ext cx="8596668" cy="3880773"/>
          </a:xfrm>
        </p:spPr>
        <p:txBody>
          <a:bodyPr/>
          <a:lstStyle/>
          <a:p>
            <a:r>
              <a:rPr lang="en-GB" dirty="0"/>
              <a:t>Timings for each session (all timings are approximate)</a:t>
            </a:r>
          </a:p>
          <a:p>
            <a:endParaRPr lang="en-GB" dirty="0"/>
          </a:p>
          <a:p>
            <a:pPr marL="0" indent="0">
              <a:buNone/>
            </a:pPr>
            <a:endParaRPr lang="en-GB" dirty="0"/>
          </a:p>
        </p:txBody>
      </p:sp>
      <p:graphicFrame>
        <p:nvGraphicFramePr>
          <p:cNvPr id="6" name="Table 5">
            <a:extLst>
              <a:ext uri="{FF2B5EF4-FFF2-40B4-BE49-F238E27FC236}">
                <a16:creationId xmlns:a16="http://schemas.microsoft.com/office/drawing/2014/main" id="{0A9C0924-89DF-41EF-A5D0-DAC0C33FC2F6}"/>
              </a:ext>
            </a:extLst>
          </p:cNvPr>
          <p:cNvGraphicFramePr>
            <a:graphicFrameLocks noGrp="1"/>
          </p:cNvGraphicFramePr>
          <p:nvPr>
            <p:extLst>
              <p:ext uri="{D42A27DB-BD31-4B8C-83A1-F6EECF244321}">
                <p14:modId xmlns:p14="http://schemas.microsoft.com/office/powerpoint/2010/main" val="1210518883"/>
              </p:ext>
            </p:extLst>
          </p:nvPr>
        </p:nvGraphicFramePr>
        <p:xfrm>
          <a:off x="1146002" y="2248851"/>
          <a:ext cx="8128000" cy="3413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84072604"/>
                    </a:ext>
                  </a:extLst>
                </a:gridCol>
                <a:gridCol w="4064000">
                  <a:extLst>
                    <a:ext uri="{9D8B030D-6E8A-4147-A177-3AD203B41FA5}">
                      <a16:colId xmlns:a16="http://schemas.microsoft.com/office/drawing/2014/main" val="706649655"/>
                    </a:ext>
                  </a:extLst>
                </a:gridCol>
              </a:tblGrid>
              <a:tr h="370840">
                <a:tc>
                  <a:txBody>
                    <a:bodyPr/>
                    <a:lstStyle/>
                    <a:p>
                      <a:r>
                        <a:rPr lang="en-GB" sz="2200" dirty="0"/>
                        <a:t>Session</a:t>
                      </a:r>
                    </a:p>
                  </a:txBody>
                  <a:tcPr/>
                </a:tc>
                <a:tc>
                  <a:txBody>
                    <a:bodyPr/>
                    <a:lstStyle/>
                    <a:p>
                      <a:r>
                        <a:rPr lang="en-GB" sz="2200" dirty="0"/>
                        <a:t>Time </a:t>
                      </a:r>
                    </a:p>
                  </a:txBody>
                  <a:tcPr/>
                </a:tc>
                <a:extLst>
                  <a:ext uri="{0D108BD9-81ED-4DB2-BD59-A6C34878D82A}">
                    <a16:rowId xmlns:a16="http://schemas.microsoft.com/office/drawing/2014/main" val="1259419042"/>
                  </a:ext>
                </a:extLst>
              </a:tr>
              <a:tr h="370840">
                <a:tc>
                  <a:txBody>
                    <a:bodyPr/>
                    <a:lstStyle/>
                    <a:p>
                      <a:r>
                        <a:rPr lang="en-GB" sz="2200" b="1" dirty="0"/>
                        <a:t>Morning</a:t>
                      </a:r>
                      <a:r>
                        <a:rPr lang="en-GB" sz="2200" dirty="0"/>
                        <a:t> </a:t>
                      </a:r>
                    </a:p>
                  </a:txBody>
                  <a:tcPr/>
                </a:tc>
                <a:tc>
                  <a:txBody>
                    <a:bodyPr/>
                    <a:lstStyle/>
                    <a:p>
                      <a:r>
                        <a:rPr lang="en-GB" sz="2200" dirty="0"/>
                        <a:t>09:30 -10:50</a:t>
                      </a:r>
                    </a:p>
                  </a:txBody>
                  <a:tcPr/>
                </a:tc>
                <a:extLst>
                  <a:ext uri="{0D108BD9-81ED-4DB2-BD59-A6C34878D82A}">
                    <a16:rowId xmlns:a16="http://schemas.microsoft.com/office/drawing/2014/main" val="1843582788"/>
                  </a:ext>
                </a:extLst>
              </a:tr>
              <a:tr h="370840">
                <a:tc>
                  <a:txBody>
                    <a:bodyPr/>
                    <a:lstStyle/>
                    <a:p>
                      <a:r>
                        <a:rPr lang="en-GB" sz="2200" dirty="0"/>
                        <a:t>Break </a:t>
                      </a:r>
                    </a:p>
                  </a:txBody>
                  <a:tcPr/>
                </a:tc>
                <a:tc>
                  <a:txBody>
                    <a:bodyPr/>
                    <a:lstStyle/>
                    <a:p>
                      <a:r>
                        <a:rPr lang="en-GB" sz="2200" dirty="0"/>
                        <a:t>10:50 -11:00</a:t>
                      </a:r>
                    </a:p>
                  </a:txBody>
                  <a:tcPr/>
                </a:tc>
                <a:extLst>
                  <a:ext uri="{0D108BD9-81ED-4DB2-BD59-A6C34878D82A}">
                    <a16:rowId xmlns:a16="http://schemas.microsoft.com/office/drawing/2014/main" val="1204585605"/>
                  </a:ext>
                </a:extLst>
              </a:tr>
              <a:tr h="370840">
                <a:tc>
                  <a:txBody>
                    <a:bodyPr/>
                    <a:lstStyle/>
                    <a:p>
                      <a:r>
                        <a:rPr lang="en-GB" sz="2200" b="1" dirty="0"/>
                        <a:t>Morning</a:t>
                      </a:r>
                      <a:r>
                        <a:rPr lang="en-GB" sz="2200" dirty="0"/>
                        <a:t> </a:t>
                      </a:r>
                    </a:p>
                  </a:txBody>
                  <a:tcPr/>
                </a:tc>
                <a:tc>
                  <a:txBody>
                    <a:bodyPr/>
                    <a:lstStyle/>
                    <a:p>
                      <a:r>
                        <a:rPr lang="en-GB" sz="2200" dirty="0"/>
                        <a:t>11:00 -12:30</a:t>
                      </a:r>
                    </a:p>
                  </a:txBody>
                  <a:tcPr/>
                </a:tc>
                <a:extLst>
                  <a:ext uri="{0D108BD9-81ED-4DB2-BD59-A6C34878D82A}">
                    <a16:rowId xmlns:a16="http://schemas.microsoft.com/office/drawing/2014/main" val="3142921239"/>
                  </a:ext>
                </a:extLst>
              </a:tr>
              <a:tr h="370840">
                <a:tc>
                  <a:txBody>
                    <a:bodyPr/>
                    <a:lstStyle/>
                    <a:p>
                      <a:r>
                        <a:rPr lang="en-GB" sz="2200" dirty="0"/>
                        <a:t>Lunch</a:t>
                      </a:r>
                    </a:p>
                  </a:txBody>
                  <a:tcPr/>
                </a:tc>
                <a:tc>
                  <a:txBody>
                    <a:bodyPr/>
                    <a:lstStyle/>
                    <a:p>
                      <a:r>
                        <a:rPr lang="en-GB" sz="2200" dirty="0"/>
                        <a:t>12:30-13:00</a:t>
                      </a:r>
                    </a:p>
                  </a:txBody>
                  <a:tcPr/>
                </a:tc>
                <a:extLst>
                  <a:ext uri="{0D108BD9-81ED-4DB2-BD59-A6C34878D82A}">
                    <a16:rowId xmlns:a16="http://schemas.microsoft.com/office/drawing/2014/main" val="3055307430"/>
                  </a:ext>
                </a:extLst>
              </a:tr>
              <a:tr h="370840">
                <a:tc>
                  <a:txBody>
                    <a:bodyPr/>
                    <a:lstStyle/>
                    <a:p>
                      <a:r>
                        <a:rPr lang="en-GB" sz="2200" b="1" dirty="0"/>
                        <a:t>Afternoon</a:t>
                      </a:r>
                      <a:r>
                        <a:rPr lang="en-GB" sz="2200" dirty="0"/>
                        <a:t> </a:t>
                      </a:r>
                    </a:p>
                  </a:txBody>
                  <a:tcPr/>
                </a:tc>
                <a:tc>
                  <a:txBody>
                    <a:bodyPr/>
                    <a:lstStyle/>
                    <a:p>
                      <a:r>
                        <a:rPr lang="en-GB" sz="2200" dirty="0"/>
                        <a:t>13:00-14:20</a:t>
                      </a:r>
                    </a:p>
                  </a:txBody>
                  <a:tcPr/>
                </a:tc>
                <a:extLst>
                  <a:ext uri="{0D108BD9-81ED-4DB2-BD59-A6C34878D82A}">
                    <a16:rowId xmlns:a16="http://schemas.microsoft.com/office/drawing/2014/main" val="444888817"/>
                  </a:ext>
                </a:extLst>
              </a:tr>
              <a:tr h="370840">
                <a:tc>
                  <a:txBody>
                    <a:bodyPr/>
                    <a:lstStyle/>
                    <a:p>
                      <a:r>
                        <a:rPr lang="en-GB" sz="2200" dirty="0"/>
                        <a:t>Break</a:t>
                      </a:r>
                    </a:p>
                  </a:txBody>
                  <a:tcPr/>
                </a:tc>
                <a:tc>
                  <a:txBody>
                    <a:bodyPr/>
                    <a:lstStyle/>
                    <a:p>
                      <a:r>
                        <a:rPr lang="en-GB" sz="2200" dirty="0"/>
                        <a:t>14:20-14:30</a:t>
                      </a:r>
                    </a:p>
                  </a:txBody>
                  <a:tcPr/>
                </a:tc>
                <a:extLst>
                  <a:ext uri="{0D108BD9-81ED-4DB2-BD59-A6C34878D82A}">
                    <a16:rowId xmlns:a16="http://schemas.microsoft.com/office/drawing/2014/main" val="1845376568"/>
                  </a:ext>
                </a:extLst>
              </a:tr>
              <a:tr h="370840">
                <a:tc>
                  <a:txBody>
                    <a:bodyPr/>
                    <a:lstStyle/>
                    <a:p>
                      <a:r>
                        <a:rPr lang="en-GB" sz="2200" b="1" dirty="0"/>
                        <a:t>Afternoon</a:t>
                      </a:r>
                    </a:p>
                  </a:txBody>
                  <a:tcPr/>
                </a:tc>
                <a:tc>
                  <a:txBody>
                    <a:bodyPr/>
                    <a:lstStyle/>
                    <a:p>
                      <a:r>
                        <a:rPr lang="en-GB" sz="2200" dirty="0"/>
                        <a:t>14:30-16:00</a:t>
                      </a:r>
                    </a:p>
                  </a:txBody>
                  <a:tcPr/>
                </a:tc>
                <a:extLst>
                  <a:ext uri="{0D108BD9-81ED-4DB2-BD59-A6C34878D82A}">
                    <a16:rowId xmlns:a16="http://schemas.microsoft.com/office/drawing/2014/main" val="3179422931"/>
                  </a:ext>
                </a:extLst>
              </a:tr>
            </a:tbl>
          </a:graphicData>
        </a:graphic>
      </p:graphicFrame>
      <p:pic>
        <p:nvPicPr>
          <p:cNvPr id="7" name="Picture 6">
            <a:extLst>
              <a:ext uri="{FF2B5EF4-FFF2-40B4-BE49-F238E27FC236}">
                <a16:creationId xmlns:a16="http://schemas.microsoft.com/office/drawing/2014/main" id="{F12CCDF5-EB3A-4739-9DD5-D025F6B129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519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4F38-5B08-4827-AA02-31840739CA5C}"/>
              </a:ext>
            </a:extLst>
          </p:cNvPr>
          <p:cNvSpPr>
            <a:spLocks noGrp="1"/>
          </p:cNvSpPr>
          <p:nvPr>
            <p:ph type="title"/>
          </p:nvPr>
        </p:nvSpPr>
        <p:spPr>
          <a:xfrm>
            <a:off x="677334" y="609599"/>
            <a:ext cx="8596668" cy="696133"/>
          </a:xfrm>
        </p:spPr>
        <p:txBody>
          <a:bodyPr>
            <a:normAutofit fontScale="90000"/>
          </a:bodyPr>
          <a:lstStyle/>
          <a:p>
            <a:r>
              <a:rPr lang="en-GB" dirty="0"/>
              <a:t>0678 Administration</a:t>
            </a:r>
            <a:br>
              <a:rPr lang="en-GB" dirty="0"/>
            </a:br>
            <a:r>
              <a:rPr lang="en-GB" dirty="0"/>
              <a:t> </a:t>
            </a:r>
          </a:p>
        </p:txBody>
      </p:sp>
      <p:sp>
        <p:nvSpPr>
          <p:cNvPr id="3" name="Content Placeholder 2">
            <a:extLst>
              <a:ext uri="{FF2B5EF4-FFF2-40B4-BE49-F238E27FC236}">
                <a16:creationId xmlns:a16="http://schemas.microsoft.com/office/drawing/2014/main" id="{CB3930DF-992E-4F85-878E-021C12CC6F83}"/>
              </a:ext>
            </a:extLst>
          </p:cNvPr>
          <p:cNvSpPr>
            <a:spLocks noGrp="1"/>
          </p:cNvSpPr>
          <p:nvPr>
            <p:ph idx="1"/>
          </p:nvPr>
        </p:nvSpPr>
        <p:spPr>
          <a:xfrm>
            <a:off x="677334" y="1305733"/>
            <a:ext cx="8596668" cy="5552267"/>
          </a:xfrm>
        </p:spPr>
        <p:txBody>
          <a:bodyPr>
            <a:normAutofit fontScale="25000" lnSpcReduction="20000"/>
          </a:bodyPr>
          <a:lstStyle/>
          <a:p>
            <a:pPr algn="just"/>
            <a:r>
              <a:rPr lang="en-GB" sz="8800" b="1" dirty="0"/>
              <a:t>Outputs from each day</a:t>
            </a:r>
          </a:p>
          <a:p>
            <a:pPr lvl="1" algn="just"/>
            <a:r>
              <a:rPr lang="en-GB" sz="8800" dirty="0"/>
              <a:t>Daily Agenda. </a:t>
            </a:r>
          </a:p>
          <a:p>
            <a:pPr lvl="1" algn="just"/>
            <a:endParaRPr lang="en-GB" sz="8800" dirty="0"/>
          </a:p>
          <a:p>
            <a:pPr lvl="1" algn="just"/>
            <a:r>
              <a:rPr lang="en-GB" sz="8600" dirty="0"/>
              <a:t>A </a:t>
            </a:r>
            <a:r>
              <a:rPr lang="en-GB" sz="8600" b="1" dirty="0"/>
              <a:t>topic summary </a:t>
            </a:r>
            <a:r>
              <a:rPr lang="en-GB" sz="8600" dirty="0"/>
              <a:t>will be produced at the end of each session for the Workgroup to confirm and it is anticipated this will then input into the Workgroup report.</a:t>
            </a:r>
          </a:p>
          <a:p>
            <a:pPr marL="457200" lvl="1" indent="0" algn="just">
              <a:buNone/>
            </a:pPr>
            <a:endParaRPr lang="en-GB" sz="8800" dirty="0"/>
          </a:p>
          <a:p>
            <a:pPr lvl="1" algn="just"/>
            <a:r>
              <a:rPr lang="en-GB" sz="8800" dirty="0"/>
              <a:t>Summary of each day:</a:t>
            </a:r>
          </a:p>
          <a:p>
            <a:pPr lvl="2" algn="just"/>
            <a:r>
              <a:rPr lang="en-GB" sz="8800" dirty="0"/>
              <a:t>Critical decisions </a:t>
            </a:r>
          </a:p>
          <a:p>
            <a:pPr lvl="2" algn="just"/>
            <a:r>
              <a:rPr lang="en-GB" sz="8800" dirty="0"/>
              <a:t>Actions</a:t>
            </a:r>
          </a:p>
          <a:p>
            <a:pPr lvl="2" algn="just"/>
            <a:r>
              <a:rPr lang="en-GB" sz="8800" dirty="0"/>
              <a:t>Points to be addressed at subsequent meetings.</a:t>
            </a:r>
          </a:p>
          <a:p>
            <a:pPr lvl="2" algn="just"/>
            <a:endParaRPr lang="en-GB" sz="8800" dirty="0"/>
          </a:p>
          <a:p>
            <a:pPr lvl="1" algn="just"/>
            <a:r>
              <a:rPr lang="en-GB" sz="8800" dirty="0"/>
              <a:t>Actions log.</a:t>
            </a:r>
          </a:p>
          <a:p>
            <a:pPr algn="just"/>
            <a:r>
              <a:rPr lang="en-GB" sz="8800" dirty="0"/>
              <a:t>Joint Office Administration</a:t>
            </a:r>
          </a:p>
          <a:p>
            <a:pPr lvl="1" algn="just"/>
            <a:endParaRPr lang="en-GB" dirty="0"/>
          </a:p>
          <a:p>
            <a:pPr lvl="1"/>
            <a:endParaRPr lang="en-GB" dirty="0"/>
          </a:p>
        </p:txBody>
      </p:sp>
      <p:pic>
        <p:nvPicPr>
          <p:cNvPr id="4" name="Picture 3">
            <a:extLst>
              <a:ext uri="{FF2B5EF4-FFF2-40B4-BE49-F238E27FC236}">
                <a16:creationId xmlns:a16="http://schemas.microsoft.com/office/drawing/2014/main" id="{F3E7B8D3-A254-488F-AFC7-69454B6390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3960" y="6411799"/>
            <a:ext cx="3368040" cy="4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294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DF944-00B3-4F73-81EA-2D75594F1BB2}"/>
              </a:ext>
            </a:extLst>
          </p:cNvPr>
          <p:cNvSpPr>
            <a:spLocks noGrp="1"/>
          </p:cNvSpPr>
          <p:nvPr>
            <p:ph type="title"/>
          </p:nvPr>
        </p:nvSpPr>
        <p:spPr/>
        <p:txBody>
          <a:bodyPr/>
          <a:lstStyle/>
          <a:p>
            <a:r>
              <a:rPr lang="en-GB" dirty="0"/>
              <a:t>0678 Administration </a:t>
            </a:r>
          </a:p>
        </p:txBody>
      </p:sp>
      <p:sp>
        <p:nvSpPr>
          <p:cNvPr id="3" name="Content Placeholder 2">
            <a:extLst>
              <a:ext uri="{FF2B5EF4-FFF2-40B4-BE49-F238E27FC236}">
                <a16:creationId xmlns:a16="http://schemas.microsoft.com/office/drawing/2014/main" id="{084F9779-A7CC-45D9-A27D-FBAE1F9F762D}"/>
              </a:ext>
            </a:extLst>
          </p:cNvPr>
          <p:cNvSpPr>
            <a:spLocks noGrp="1"/>
          </p:cNvSpPr>
          <p:nvPr>
            <p:ph idx="1"/>
          </p:nvPr>
        </p:nvSpPr>
        <p:spPr/>
        <p:txBody>
          <a:bodyPr>
            <a:normAutofit/>
          </a:bodyPr>
          <a:lstStyle/>
          <a:p>
            <a:r>
              <a:rPr lang="en-GB" sz="2200" b="1" dirty="0"/>
              <a:t>Website</a:t>
            </a:r>
          </a:p>
          <a:p>
            <a:pPr marL="0" indent="0">
              <a:buNone/>
            </a:pPr>
            <a:endParaRPr lang="en-GB" sz="2200" dirty="0"/>
          </a:p>
          <a:p>
            <a:pPr lvl="1"/>
            <a:r>
              <a:rPr lang="en-GB" sz="2200" dirty="0"/>
              <a:t>All materials will be published on the 0678 Joint Office webpage.</a:t>
            </a:r>
          </a:p>
          <a:p>
            <a:pPr lvl="1"/>
            <a:r>
              <a:rPr lang="en-GB" sz="2200" dirty="0"/>
              <a:t>Materials from each day will be published following the formal close of each session.</a:t>
            </a:r>
          </a:p>
          <a:p>
            <a:endParaRPr lang="en-GB" sz="2200" dirty="0"/>
          </a:p>
        </p:txBody>
      </p:sp>
      <p:pic>
        <p:nvPicPr>
          <p:cNvPr id="4" name="Picture 3">
            <a:extLst>
              <a:ext uri="{FF2B5EF4-FFF2-40B4-BE49-F238E27FC236}">
                <a16:creationId xmlns:a16="http://schemas.microsoft.com/office/drawing/2014/main" id="{ED613E34-9FAF-4E8E-B401-833A884C2B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3960" y="6411799"/>
            <a:ext cx="3368040" cy="4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3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4F38-5B08-4827-AA02-31840739CA5C}"/>
              </a:ext>
            </a:extLst>
          </p:cNvPr>
          <p:cNvSpPr>
            <a:spLocks noGrp="1"/>
          </p:cNvSpPr>
          <p:nvPr>
            <p:ph type="title"/>
          </p:nvPr>
        </p:nvSpPr>
        <p:spPr/>
        <p:txBody>
          <a:bodyPr>
            <a:normAutofit/>
          </a:bodyPr>
          <a:lstStyle/>
          <a:p>
            <a:r>
              <a:rPr lang="en-GB" sz="4800" dirty="0"/>
              <a:t>National Grid Update on 0678 </a:t>
            </a:r>
          </a:p>
        </p:txBody>
      </p:sp>
      <p:sp>
        <p:nvSpPr>
          <p:cNvPr id="3" name="Content Placeholder 2">
            <a:extLst>
              <a:ext uri="{FF2B5EF4-FFF2-40B4-BE49-F238E27FC236}">
                <a16:creationId xmlns:a16="http://schemas.microsoft.com/office/drawing/2014/main" id="{CB3930DF-992E-4F85-878E-021C12CC6F83}"/>
              </a:ext>
            </a:extLst>
          </p:cNvPr>
          <p:cNvSpPr>
            <a:spLocks noGrp="1"/>
          </p:cNvSpPr>
          <p:nvPr>
            <p:ph idx="1"/>
          </p:nvPr>
        </p:nvSpPr>
        <p:spPr>
          <a:xfrm>
            <a:off x="677334" y="1930400"/>
            <a:ext cx="8596668" cy="3880773"/>
          </a:xfrm>
        </p:spPr>
        <p:txBody>
          <a:bodyPr>
            <a:normAutofit/>
          </a:bodyPr>
          <a:lstStyle/>
          <a:p>
            <a:pPr lvl="1" algn="just">
              <a:buClr>
                <a:srgbClr val="5FCBEF"/>
              </a:buClr>
            </a:pPr>
            <a:r>
              <a:rPr lang="en-GB" sz="2200" dirty="0"/>
              <a:t>Compliance with EU Tariff Network Code (TAR NC).</a:t>
            </a:r>
          </a:p>
          <a:p>
            <a:pPr lvl="1" algn="just">
              <a:buClr>
                <a:srgbClr val="5FCBEF"/>
              </a:buClr>
            </a:pPr>
            <a:endParaRPr lang="en-GB" sz="2200" dirty="0"/>
          </a:p>
          <a:p>
            <a:pPr lvl="1" algn="just">
              <a:buClr>
                <a:srgbClr val="5FCBEF"/>
              </a:buClr>
            </a:pPr>
            <a:r>
              <a:rPr lang="en-GB" sz="2200" dirty="0"/>
              <a:t>Management and timing of legal text.</a:t>
            </a:r>
          </a:p>
          <a:p>
            <a:pPr lvl="1" algn="just">
              <a:buClr>
                <a:srgbClr val="5FCBEF"/>
              </a:buClr>
            </a:pPr>
            <a:endParaRPr lang="en-GB" sz="2200" dirty="0"/>
          </a:p>
          <a:p>
            <a:pPr lvl="1" algn="just">
              <a:buClr>
                <a:srgbClr val="5FCBEF"/>
              </a:buClr>
            </a:pPr>
            <a:r>
              <a:rPr lang="en-GB" sz="2200" dirty="0"/>
              <a:t>Management and timing of analysis. </a:t>
            </a:r>
          </a:p>
          <a:p>
            <a:pPr lvl="1" algn="just">
              <a:buClr>
                <a:srgbClr val="5FCBEF"/>
              </a:buClr>
            </a:pPr>
            <a:endParaRPr lang="en-GB" sz="2200" dirty="0"/>
          </a:p>
          <a:p>
            <a:pPr lvl="1" algn="just">
              <a:buClr>
                <a:srgbClr val="5FCBEF"/>
              </a:buClr>
            </a:pPr>
            <a:r>
              <a:rPr lang="en-GB" sz="2200" dirty="0"/>
              <a:t>Management and timing of amended Modification.</a:t>
            </a:r>
          </a:p>
          <a:p>
            <a:pPr lvl="1"/>
            <a:endParaRPr lang="en-GB" sz="2200" dirty="0"/>
          </a:p>
        </p:txBody>
      </p:sp>
      <p:pic>
        <p:nvPicPr>
          <p:cNvPr id="4" name="Picture 3">
            <a:extLst>
              <a:ext uri="{FF2B5EF4-FFF2-40B4-BE49-F238E27FC236}">
                <a16:creationId xmlns:a16="http://schemas.microsoft.com/office/drawing/2014/main" id="{602D08CC-FA30-416E-81BA-A97FDF6D3F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12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ADEF-FF96-4852-91A0-AD614DB6013E}"/>
              </a:ext>
            </a:extLst>
          </p:cNvPr>
          <p:cNvSpPr>
            <a:spLocks noGrp="1"/>
          </p:cNvSpPr>
          <p:nvPr>
            <p:ph type="title"/>
          </p:nvPr>
        </p:nvSpPr>
        <p:spPr/>
        <p:txBody>
          <a:bodyPr/>
          <a:lstStyle/>
          <a:p>
            <a:r>
              <a:rPr lang="en-GB" dirty="0"/>
              <a:t>0621 Decision Letter</a:t>
            </a:r>
          </a:p>
        </p:txBody>
      </p:sp>
      <p:sp>
        <p:nvSpPr>
          <p:cNvPr id="3" name="Content Placeholder 2">
            <a:extLst>
              <a:ext uri="{FF2B5EF4-FFF2-40B4-BE49-F238E27FC236}">
                <a16:creationId xmlns:a16="http://schemas.microsoft.com/office/drawing/2014/main" id="{77184728-DFDC-4627-8117-3783234483A0}"/>
              </a:ext>
            </a:extLst>
          </p:cNvPr>
          <p:cNvSpPr>
            <a:spLocks noGrp="1"/>
          </p:cNvSpPr>
          <p:nvPr>
            <p:ph idx="1"/>
          </p:nvPr>
        </p:nvSpPr>
        <p:spPr/>
        <p:txBody>
          <a:bodyPr>
            <a:normAutofit/>
          </a:bodyPr>
          <a:lstStyle/>
          <a:p>
            <a:pPr algn="just"/>
            <a:r>
              <a:rPr lang="en-GB" sz="2200" dirty="0"/>
              <a:t>Ofgem’s  compliance assessment focussed on 3 issues on the basis that were either cumulatively or individually relevant to all of the UNC0621 modifications.</a:t>
            </a:r>
          </a:p>
          <a:p>
            <a:pPr algn="just"/>
            <a:endParaRPr lang="en-GB" sz="2200" dirty="0"/>
          </a:p>
          <a:p>
            <a:pPr lvl="1" algn="just"/>
            <a:r>
              <a:rPr lang="en-GB" sz="2200" dirty="0"/>
              <a:t>Interim contracts,</a:t>
            </a:r>
          </a:p>
          <a:p>
            <a:pPr lvl="1" algn="just"/>
            <a:r>
              <a:rPr lang="en-GB" sz="2200" dirty="0"/>
              <a:t>Transition period, and</a:t>
            </a:r>
          </a:p>
          <a:p>
            <a:pPr lvl="1" algn="just"/>
            <a:r>
              <a:rPr lang="en-GB" sz="2200" dirty="0"/>
              <a:t>NTS Optional Charge (NOC).</a:t>
            </a:r>
          </a:p>
          <a:p>
            <a:pPr lvl="1"/>
            <a:endParaRPr lang="en-GB" sz="2200" dirty="0"/>
          </a:p>
        </p:txBody>
      </p:sp>
      <p:pic>
        <p:nvPicPr>
          <p:cNvPr id="4" name="Picture 3">
            <a:extLst>
              <a:ext uri="{FF2B5EF4-FFF2-40B4-BE49-F238E27FC236}">
                <a16:creationId xmlns:a16="http://schemas.microsoft.com/office/drawing/2014/main" id="{DD7E52C7-BE5C-4DA9-A78B-16F2D0F707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12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C93F-D50B-40F3-9E15-532F13E9F6BB}"/>
              </a:ext>
            </a:extLst>
          </p:cNvPr>
          <p:cNvSpPr>
            <a:spLocks noGrp="1"/>
          </p:cNvSpPr>
          <p:nvPr>
            <p:ph type="title"/>
          </p:nvPr>
        </p:nvSpPr>
        <p:spPr/>
        <p:txBody>
          <a:bodyPr/>
          <a:lstStyle/>
          <a:p>
            <a:r>
              <a:rPr lang="en-GB" dirty="0"/>
              <a:t>0678 Urgency Decision Letter </a:t>
            </a:r>
          </a:p>
        </p:txBody>
      </p:sp>
      <p:sp>
        <p:nvSpPr>
          <p:cNvPr id="3" name="Content Placeholder 2">
            <a:extLst>
              <a:ext uri="{FF2B5EF4-FFF2-40B4-BE49-F238E27FC236}">
                <a16:creationId xmlns:a16="http://schemas.microsoft.com/office/drawing/2014/main" id="{42890C99-0808-4A45-AC69-8654B7C7B6FD}"/>
              </a:ext>
            </a:extLst>
          </p:cNvPr>
          <p:cNvSpPr>
            <a:spLocks noGrp="1"/>
          </p:cNvSpPr>
          <p:nvPr>
            <p:ph idx="1"/>
          </p:nvPr>
        </p:nvSpPr>
        <p:spPr/>
        <p:txBody>
          <a:bodyPr>
            <a:normAutofit/>
          </a:bodyPr>
          <a:lstStyle/>
          <a:p>
            <a:r>
              <a:rPr lang="en-GB" sz="2200" dirty="0"/>
              <a:t>Urgency</a:t>
            </a:r>
          </a:p>
          <a:p>
            <a:r>
              <a:rPr lang="en-GB" sz="2200" dirty="0"/>
              <a:t>TAR NC compliance</a:t>
            </a:r>
          </a:p>
          <a:p>
            <a:r>
              <a:rPr lang="en-GB" sz="2200" dirty="0"/>
              <a:t>Timetable</a:t>
            </a:r>
          </a:p>
          <a:p>
            <a:r>
              <a:rPr lang="en-GB" sz="2200" dirty="0"/>
              <a:t>Alternatives</a:t>
            </a:r>
          </a:p>
        </p:txBody>
      </p:sp>
      <p:pic>
        <p:nvPicPr>
          <p:cNvPr id="4" name="Picture 3">
            <a:extLst>
              <a:ext uri="{FF2B5EF4-FFF2-40B4-BE49-F238E27FC236}">
                <a16:creationId xmlns:a16="http://schemas.microsoft.com/office/drawing/2014/main" id="{A0FD7448-A109-4A60-99E9-3D77827796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617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10BB-69EB-4E6D-A71E-4A11590E1FDE}"/>
              </a:ext>
            </a:extLst>
          </p:cNvPr>
          <p:cNvSpPr>
            <a:spLocks noGrp="1"/>
          </p:cNvSpPr>
          <p:nvPr>
            <p:ph type="title"/>
          </p:nvPr>
        </p:nvSpPr>
        <p:spPr/>
        <p:txBody>
          <a:bodyPr/>
          <a:lstStyle/>
          <a:p>
            <a:r>
              <a:rPr lang="en-GB" dirty="0"/>
              <a:t>Structure/contents of the Workgroup Report</a:t>
            </a:r>
          </a:p>
        </p:txBody>
      </p:sp>
      <p:sp>
        <p:nvSpPr>
          <p:cNvPr id="3" name="Content Placeholder 2">
            <a:extLst>
              <a:ext uri="{FF2B5EF4-FFF2-40B4-BE49-F238E27FC236}">
                <a16:creationId xmlns:a16="http://schemas.microsoft.com/office/drawing/2014/main" id="{FE3EDC1B-C8E5-4A21-8A37-9CA9BE77821A}"/>
              </a:ext>
            </a:extLst>
          </p:cNvPr>
          <p:cNvSpPr>
            <a:spLocks noGrp="1"/>
          </p:cNvSpPr>
          <p:nvPr>
            <p:ph idx="1"/>
          </p:nvPr>
        </p:nvSpPr>
        <p:spPr>
          <a:xfrm>
            <a:off x="677334" y="1942149"/>
            <a:ext cx="8596668" cy="3880773"/>
          </a:xfrm>
        </p:spPr>
        <p:txBody>
          <a:bodyPr>
            <a:noAutofit/>
          </a:bodyPr>
          <a:lstStyle/>
          <a:p>
            <a:r>
              <a:rPr lang="en-GB" sz="2200" dirty="0"/>
              <a:t>Ofgem’s views</a:t>
            </a:r>
          </a:p>
          <a:p>
            <a:pPr marL="0" indent="0">
              <a:buNone/>
            </a:pPr>
            <a:endParaRPr lang="en-GB" sz="2200" dirty="0"/>
          </a:p>
          <a:p>
            <a:r>
              <a:rPr lang="en-GB" sz="2200" dirty="0"/>
              <a:t>0621 decision letter</a:t>
            </a:r>
          </a:p>
          <a:p>
            <a:endParaRPr lang="en-GB" sz="2200" dirty="0"/>
          </a:p>
          <a:p>
            <a:r>
              <a:rPr lang="en-GB" sz="2200" dirty="0"/>
              <a:t>TAR NC Compliance</a:t>
            </a:r>
          </a:p>
          <a:p>
            <a:endParaRPr lang="en-GB" sz="2200" dirty="0"/>
          </a:p>
          <a:p>
            <a:pPr lvl="1"/>
            <a:r>
              <a:rPr lang="en-GB" sz="2200" dirty="0"/>
              <a:t>Compliance Assessment </a:t>
            </a:r>
          </a:p>
          <a:p>
            <a:pPr lvl="1"/>
            <a:endParaRPr lang="en-GB" sz="2200" dirty="0"/>
          </a:p>
          <a:p>
            <a:r>
              <a:rPr lang="en-GB" sz="2200" dirty="0"/>
              <a:t>Comparison table </a:t>
            </a:r>
          </a:p>
          <a:p>
            <a:pPr marL="0" indent="0">
              <a:buNone/>
            </a:pPr>
            <a:endParaRPr lang="en-GB" sz="2200" dirty="0"/>
          </a:p>
        </p:txBody>
      </p:sp>
      <p:pic>
        <p:nvPicPr>
          <p:cNvPr id="4" name="Picture 3">
            <a:extLst>
              <a:ext uri="{FF2B5EF4-FFF2-40B4-BE49-F238E27FC236}">
                <a16:creationId xmlns:a16="http://schemas.microsoft.com/office/drawing/2014/main" id="{29512C27-DF33-47F8-87FE-2A063CCD9D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955171E4-31D6-4C4D-AE46-76BAE89B73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9322" y="64437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33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C93F-D50B-40F3-9E15-532F13E9F6BB}"/>
              </a:ext>
            </a:extLst>
          </p:cNvPr>
          <p:cNvSpPr>
            <a:spLocks noGrp="1"/>
          </p:cNvSpPr>
          <p:nvPr>
            <p:ph type="title"/>
          </p:nvPr>
        </p:nvSpPr>
        <p:spPr/>
        <p:txBody>
          <a:bodyPr/>
          <a:lstStyle/>
          <a:p>
            <a:r>
              <a:rPr lang="en-GB" dirty="0"/>
              <a:t>0678 – Relevant Objectives and Compliance</a:t>
            </a:r>
          </a:p>
        </p:txBody>
      </p:sp>
      <p:sp>
        <p:nvSpPr>
          <p:cNvPr id="3" name="Content Placeholder 2">
            <a:extLst>
              <a:ext uri="{FF2B5EF4-FFF2-40B4-BE49-F238E27FC236}">
                <a16:creationId xmlns:a16="http://schemas.microsoft.com/office/drawing/2014/main" id="{42890C99-0808-4A45-AC69-8654B7C7B6FD}"/>
              </a:ext>
            </a:extLst>
          </p:cNvPr>
          <p:cNvSpPr>
            <a:spLocks noGrp="1"/>
          </p:cNvSpPr>
          <p:nvPr>
            <p:ph idx="1"/>
          </p:nvPr>
        </p:nvSpPr>
        <p:spPr/>
        <p:txBody>
          <a:bodyPr>
            <a:normAutofit/>
          </a:bodyPr>
          <a:lstStyle/>
          <a:p>
            <a:r>
              <a:rPr lang="en-GB" sz="2200" dirty="0"/>
              <a:t>Assessment against the Relevant Objectives</a:t>
            </a:r>
          </a:p>
          <a:p>
            <a:pPr lvl="1"/>
            <a:r>
              <a:rPr lang="en-GB" sz="2200" dirty="0"/>
              <a:t>TAR NC compliance</a:t>
            </a:r>
          </a:p>
          <a:p>
            <a:endParaRPr lang="en-GB" sz="2200" dirty="0"/>
          </a:p>
          <a:p>
            <a:r>
              <a:rPr lang="en-GB" sz="2200" dirty="0"/>
              <a:t>Review of commentary provided by ACER</a:t>
            </a:r>
          </a:p>
          <a:p>
            <a:endParaRPr lang="en-GB" sz="2200" dirty="0"/>
          </a:p>
          <a:p>
            <a:r>
              <a:rPr lang="en-GB" sz="2200" dirty="0"/>
              <a:t>Consideration of Workgroup views.</a:t>
            </a:r>
          </a:p>
        </p:txBody>
      </p:sp>
      <p:pic>
        <p:nvPicPr>
          <p:cNvPr id="4" name="Picture 3">
            <a:extLst>
              <a:ext uri="{FF2B5EF4-FFF2-40B4-BE49-F238E27FC236}">
                <a16:creationId xmlns:a16="http://schemas.microsoft.com/office/drawing/2014/main" id="{A0FD7448-A109-4A60-99E9-3D77827796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0613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6703</TotalTime>
  <Words>513</Words>
  <Application>Microsoft Office PowerPoint</Application>
  <PresentationFormat>Widescreen</PresentationFormat>
  <Paragraphs>125</Paragraphs>
  <Slides>13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Trebuchet MS</vt:lpstr>
      <vt:lpstr>Wingdings 3</vt:lpstr>
      <vt:lpstr>Facet</vt:lpstr>
      <vt:lpstr>Microsoft Word Document</vt:lpstr>
      <vt:lpstr>Joint Office Presentation  for Modification 0678</vt:lpstr>
      <vt:lpstr>0678 Administration </vt:lpstr>
      <vt:lpstr>0678 Administration  </vt:lpstr>
      <vt:lpstr>0678 Administration </vt:lpstr>
      <vt:lpstr>National Grid Update on 0678 </vt:lpstr>
      <vt:lpstr>0621 Decision Letter</vt:lpstr>
      <vt:lpstr>0678 Urgency Decision Letter </vt:lpstr>
      <vt:lpstr>Structure/contents of the Workgroup Report</vt:lpstr>
      <vt:lpstr>0678 – Relevant Objectives and Compliance</vt:lpstr>
      <vt:lpstr>0678 Overall Timeline </vt:lpstr>
      <vt:lpstr>Alternatives: MR 6.4 </vt:lpstr>
      <vt:lpstr>Impact of Modification 0678 on the Relevant Objectives:</vt:lpstr>
      <vt:lpstr>Impact of Modification 0678 on the Relevant Charging Methodology Objectives: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Bob Fletcher</dc:creator>
  <cp:lastModifiedBy>Rebecca Hailes</cp:lastModifiedBy>
  <cp:revision>249</cp:revision>
  <cp:lastPrinted>2017-12-01T10:55:16Z</cp:lastPrinted>
  <dcterms:created xsi:type="dcterms:W3CDTF">2017-11-05T14:23:39Z</dcterms:created>
  <dcterms:modified xsi:type="dcterms:W3CDTF">2019-01-28T19:16:38Z</dcterms:modified>
</cp:coreProperties>
</file>