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02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4B8DA"/>
    <a:srgbClr val="9C4877"/>
    <a:srgbClr val="E7BB20"/>
    <a:srgbClr val="40D1F5"/>
    <a:srgbClr val="B1D6E8"/>
    <a:srgbClr val="2B80B1"/>
    <a:srgbClr val="9CCB3B"/>
    <a:srgbClr val="F5835D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>
      <p:cViewPr varScale="1">
        <p:scale>
          <a:sx n="92" d="100"/>
          <a:sy n="92" d="100"/>
        </p:scale>
        <p:origin x="-79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Potential Minor Release Drop 4 Timeline &amp; Scope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833198"/>
            <a:ext cx="90364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2"/>
                </a:solidFill>
              </a:rPr>
              <a:t>Potential Scope Items: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chemeClr val="tx2"/>
                </a:solidFill>
              </a:rPr>
              <a:t>XRN4777 -  </a:t>
            </a:r>
            <a:r>
              <a:rPr lang="en-GB" sz="1400" dirty="0" smtClean="0">
                <a:solidFill>
                  <a:schemeClr val="tx2"/>
                </a:solidFill>
              </a:rPr>
              <a:t>Acceptance of Contact Details Updates (currently awaiting </a:t>
            </a:r>
            <a:r>
              <a:rPr lang="en-GB" sz="1400" dirty="0" err="1" smtClean="0">
                <a:solidFill>
                  <a:schemeClr val="tx2"/>
                </a:solidFill>
              </a:rPr>
              <a:t>ChMC</a:t>
            </a:r>
            <a:r>
              <a:rPr lang="en-GB" sz="1400" dirty="0" smtClean="0">
                <a:solidFill>
                  <a:schemeClr val="tx2"/>
                </a:solidFill>
              </a:rPr>
              <a:t> solution approval)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chemeClr val="tx2"/>
                </a:solidFill>
              </a:rPr>
              <a:t>XRN4803 -  </a:t>
            </a:r>
            <a:r>
              <a:rPr lang="en-GB" sz="1400" dirty="0" smtClean="0">
                <a:solidFill>
                  <a:schemeClr val="tx2"/>
                </a:solidFill>
              </a:rPr>
              <a:t>Removal of validation for AQ Correction Reason 4 (currently progressing through Capture)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chemeClr val="tx2"/>
                </a:solidFill>
              </a:rPr>
              <a:t>Mod 655 – </a:t>
            </a:r>
            <a:r>
              <a:rPr lang="en-GB" sz="1400" dirty="0" smtClean="0">
                <a:solidFill>
                  <a:schemeClr val="tx2"/>
                </a:solidFill>
              </a:rPr>
              <a:t>Introduction of suitable classification of </a:t>
            </a:r>
            <a:r>
              <a:rPr lang="en-GB" sz="1400" dirty="0" err="1" smtClean="0">
                <a:solidFill>
                  <a:schemeClr val="tx2"/>
                </a:solidFill>
              </a:rPr>
              <a:t>Ratchetable</a:t>
            </a:r>
            <a:r>
              <a:rPr lang="en-GB" sz="1400" dirty="0" smtClean="0">
                <a:solidFill>
                  <a:schemeClr val="tx2"/>
                </a:solidFill>
              </a:rPr>
              <a:t> Supply Points &amp; Ensuring Accurate Capacity Allocations (SOQ) . (currently going through requirements gathering)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Potential </a:t>
            </a:r>
            <a:r>
              <a:rPr lang="en-GB" sz="1400" dirty="0" err="1" smtClean="0">
                <a:solidFill>
                  <a:schemeClr val="tx2"/>
                </a:solidFill>
              </a:rPr>
              <a:t>Xoserve</a:t>
            </a:r>
            <a:r>
              <a:rPr lang="en-GB" sz="1400" smtClean="0">
                <a:solidFill>
                  <a:schemeClr val="tx2"/>
                </a:solidFill>
              </a:rPr>
              <a:t> internal </a:t>
            </a:r>
            <a:r>
              <a:rPr lang="en-GB" sz="1400" dirty="0" smtClean="0">
                <a:solidFill>
                  <a:schemeClr val="tx2"/>
                </a:solidFill>
              </a:rPr>
              <a:t>Business Improvement </a:t>
            </a:r>
            <a:r>
              <a:rPr lang="en-GB" sz="1400" dirty="0">
                <a:solidFill>
                  <a:schemeClr val="tx2"/>
                </a:solidFill>
              </a:rPr>
              <a:t>c</a:t>
            </a:r>
            <a:r>
              <a:rPr lang="en-GB" sz="1400" dirty="0" smtClean="0">
                <a:solidFill>
                  <a:schemeClr val="tx2"/>
                </a:solidFill>
              </a:rPr>
              <a:t>hanges (TBC)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>
              <a:solidFill>
                <a:schemeClr val="tx2"/>
              </a:solidFill>
            </a:endParaRPr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-13066" y="2500313"/>
            <a:ext cx="9103422" cy="2471737"/>
            <a:chOff x="177" y="1575"/>
            <a:chExt cx="5824" cy="1557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5673" y="160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53" y="1721"/>
              <a:ext cx="475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53" y="1721"/>
              <a:ext cx="475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637" y="1766"/>
              <a:ext cx="11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Jan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920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920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1096" y="1766"/>
              <a:ext cx="1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Feb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1387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1387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1563" y="1766"/>
              <a:ext cx="1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Mar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1854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1854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2038" y="1766"/>
              <a:ext cx="11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Apr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2321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2321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2497" y="1766"/>
              <a:ext cx="128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May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2803" y="1721"/>
              <a:ext cx="444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2803" y="1721"/>
              <a:ext cx="444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969" y="1766"/>
              <a:ext cx="1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Jun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3247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47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431" y="1766"/>
              <a:ext cx="9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Jul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3714" y="1721"/>
              <a:ext cx="468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3714" y="1721"/>
              <a:ext cx="468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3891" y="1766"/>
              <a:ext cx="12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Aug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4182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4182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4358" y="1766"/>
              <a:ext cx="14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Sept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4649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4649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4840" y="1766"/>
              <a:ext cx="11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Oct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5116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5116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5292" y="1766"/>
              <a:ext cx="12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Nov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453" y="1575"/>
              <a:ext cx="5548" cy="13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dirty="0"/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3097" y="1598"/>
              <a:ext cx="2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2019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177" y="1889"/>
              <a:ext cx="268" cy="1243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 rot="16200000">
              <a:off x="226" y="2874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J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 rot="16200000">
              <a:off x="222" y="2824"/>
              <a:ext cx="9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u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 rot="16200000">
              <a:off x="222" y="2778"/>
              <a:ext cx="9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 rot="16200000">
              <a:off x="226" y="2729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 rot="16200000">
              <a:off x="237" y="2694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 rot="16200000">
              <a:off x="226" y="2660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 rot="16200000">
              <a:off x="226" y="2614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 rot="16200000">
              <a:off x="237" y="2578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 rot="16200000">
              <a:off x="226" y="2544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–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 rot="16200000">
              <a:off x="218" y="2475"/>
              <a:ext cx="10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 rot="16200000">
              <a:off x="222" y="2418"/>
              <a:ext cx="9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 rot="16200000">
              <a:off x="214" y="2356"/>
              <a:ext cx="10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 rot="16200000">
              <a:off x="218" y="2291"/>
              <a:ext cx="10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 rot="16200000">
              <a:off x="237" y="2256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 rot="16200000">
              <a:off x="218" y="2214"/>
              <a:ext cx="10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 rot="16200000">
              <a:off x="222" y="2157"/>
              <a:ext cx="9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 rot="16200000">
              <a:off x="233" y="2122"/>
              <a:ext cx="6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 rot="16200000">
              <a:off x="226" y="2077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2"/>
            <p:cNvSpPr>
              <a:spLocks noChangeArrowheads="1"/>
            </p:cNvSpPr>
            <p:nvPr/>
          </p:nvSpPr>
          <p:spPr bwMode="auto">
            <a:xfrm rot="16200000">
              <a:off x="226" y="2038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4"/>
            <p:cNvSpPr>
              <a:spLocks noChangeArrowheads="1"/>
            </p:cNvSpPr>
            <p:nvPr/>
          </p:nvSpPr>
          <p:spPr bwMode="auto">
            <a:xfrm rot="16200000">
              <a:off x="237" y="1950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 rot="16200000">
              <a:off x="322" y="2525"/>
              <a:ext cx="9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6"/>
            <p:cNvSpPr>
              <a:spLocks noChangeArrowheads="1"/>
            </p:cNvSpPr>
            <p:nvPr/>
          </p:nvSpPr>
          <p:spPr bwMode="auto">
            <a:xfrm rot="16200000">
              <a:off x="326" y="2475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 rot="16200000">
              <a:off x="322" y="2425"/>
              <a:ext cx="9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 rot="16200000">
              <a:off x="322" y="2379"/>
              <a:ext cx="9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 rot="16200000">
              <a:off x="326" y="2330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78"/>
            <p:cNvSpPr>
              <a:spLocks noChangeArrowheads="1"/>
            </p:cNvSpPr>
            <p:nvPr/>
          </p:nvSpPr>
          <p:spPr bwMode="auto">
            <a:xfrm>
              <a:off x="2497" y="2372"/>
              <a:ext cx="15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UT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1" name="Rectangle 80"/>
          <p:cNvSpPr/>
          <p:nvPr/>
        </p:nvSpPr>
        <p:spPr>
          <a:xfrm>
            <a:off x="2899948" y="3532982"/>
            <a:ext cx="451811" cy="3349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Design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351759" y="3532982"/>
            <a:ext cx="432048" cy="3349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Build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787305" y="3532982"/>
            <a:ext cx="788590" cy="3349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ST &amp; Assurance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575895" y="3532982"/>
            <a:ext cx="288032" cy="3349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CM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846179" y="3532982"/>
            <a:ext cx="449796" cy="3349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PT / RT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287101" y="3532982"/>
            <a:ext cx="224898" cy="3349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IMP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511999" y="3532982"/>
            <a:ext cx="356145" cy="3349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PIS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9" name="Rectangle 37"/>
          <p:cNvSpPr>
            <a:spLocks noChangeArrowheads="1"/>
          </p:cNvSpPr>
          <p:nvPr/>
        </p:nvSpPr>
        <p:spPr bwMode="auto">
          <a:xfrm>
            <a:off x="8450550" y="2732088"/>
            <a:ext cx="639698" cy="250378"/>
          </a:xfrm>
          <a:prstGeom prst="rect">
            <a:avLst/>
          </a:prstGeom>
          <a:solidFill>
            <a:srgbClr val="A5A5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800"/>
          </a:p>
        </p:txBody>
      </p:sp>
      <p:sp>
        <p:nvSpPr>
          <p:cNvPr id="90" name="Rectangle 39"/>
          <p:cNvSpPr>
            <a:spLocks noChangeArrowheads="1"/>
          </p:cNvSpPr>
          <p:nvPr/>
        </p:nvSpPr>
        <p:spPr bwMode="auto">
          <a:xfrm>
            <a:off x="8676456" y="2807965"/>
            <a:ext cx="189134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b="1" dirty="0" smtClean="0">
                <a:solidFill>
                  <a:srgbClr val="FFFFFF"/>
                </a:solidFill>
              </a:rPr>
              <a:t>Dec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752" y="2998788"/>
            <a:ext cx="352089" cy="15089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91" name="TextBox 90"/>
          <p:cNvSpPr txBox="1"/>
          <p:nvPr/>
        </p:nvSpPr>
        <p:spPr>
          <a:xfrm>
            <a:off x="47109" y="2998788"/>
            <a:ext cx="492443" cy="15891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FFFFFF"/>
                </a:solidFill>
              </a:rPr>
              <a:t>Potential Minor Release Drop 4</a:t>
            </a:r>
            <a:endParaRPr lang="en-GB" sz="1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82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1842</TotalTime>
  <Words>133</Words>
  <Application>Microsoft Office PowerPoint</Application>
  <PresentationFormat>On-screen Show (16:9)</PresentationFormat>
  <Paragraphs>53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Potential Minor Release Drop 4 Timeline &amp; Scope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101</cp:revision>
  <dcterms:created xsi:type="dcterms:W3CDTF">2018-09-02T17:12:15Z</dcterms:created>
  <dcterms:modified xsi:type="dcterms:W3CDTF">2019-02-04T14:54:00Z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1497489971</vt:i4>
  </property>
  <property fmtid="{D5CDD505-2E9C-101B-9397-08002B2CF9AE}" pid="3" name="_NewReviewCycle">
    <vt:lpwstr/>
  </property>
  <property fmtid="{D5CDD505-2E9C-101B-9397-08002B2CF9AE}" pid="4" name="_EmailSubject">
    <vt:lpwstr>ChMC material</vt:lpwstr>
  </property>
  <property fmtid="{D5CDD505-2E9C-101B-9397-08002B2CF9AE}" pid="5" name="_AuthorEmail">
    <vt:lpwstr>Julie.Bretherton@xoserve.com</vt:lpwstr>
  </property>
  <property fmtid="{D5CDD505-2E9C-101B-9397-08002B2CF9AE}" pid="6" name="_AuthorEmailDisplayName">
    <vt:lpwstr>Bretherton, Julie</vt:lpwstr>
  </property>
  <property fmtid="{D5CDD505-2E9C-101B-9397-08002B2CF9AE}" pid="7" name="_PreviousAdHocReviewCycleID">
    <vt:i4>1882490713</vt:i4>
  </property>
  <property fmtid="{D5CDD505-2E9C-101B-9397-08002B2CF9AE}" pid="8" name="ContentTypeId">
    <vt:lpwstr>0x0101006E927B77B7F39148B9CB17AE711C8D35</vt:lpwstr>
  </property>
</Properties>
</file>