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0"/>
  </p:notesMasterIdLst>
  <p:handoutMasterIdLst>
    <p:handoutMasterId r:id="rId11"/>
  </p:handoutMasterIdLst>
  <p:sldIdLst>
    <p:sldId id="339" r:id="rId6"/>
    <p:sldId id="382" r:id="rId7"/>
    <p:sldId id="383" r:id="rId8"/>
    <p:sldId id="384" r:id="rId9"/>
  </p:sldIdLst>
  <p:sldSz cx="9144000" cy="5143500" type="screen16x9"/>
  <p:notesSz cx="6724650" cy="9874250"/>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Foster" initials="LF"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C0C0C0"/>
    <a:srgbClr val="26A412"/>
    <a:srgbClr val="FFCC00"/>
    <a:srgbClr val="F09F0E"/>
    <a:srgbClr val="D2232A"/>
    <a:srgbClr val="1D3E61"/>
    <a:srgbClr val="68A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35" autoAdjust="0"/>
    <p:restoredTop sz="94671" autoAdjust="0"/>
  </p:normalViewPr>
  <p:slideViewPr>
    <p:cSldViewPr snapToObjects="1">
      <p:cViewPr varScale="1">
        <p:scale>
          <a:sx n="93" d="100"/>
          <a:sy n="93" d="100"/>
        </p:scale>
        <p:origin x="-1128"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08/02/2019</a:t>
            </a:fld>
            <a:endParaRPr lang="en-GB"/>
          </a:p>
        </p:txBody>
      </p:sp>
      <p:sp>
        <p:nvSpPr>
          <p:cNvPr id="65540" name="Rectangle 4"/>
          <p:cNvSpPr>
            <a:spLocks noGrp="1" noChangeArrowheads="1"/>
          </p:cNvSpPr>
          <p:nvPr>
            <p:ph type="ftr" sz="quarter" idx="2"/>
          </p:nvPr>
        </p:nvSpPr>
        <p:spPr bwMode="auto">
          <a:xfrm>
            <a:off x="0"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35" tIns="45717" rIns="91435" bIns="45717" rtlCol="0"/>
          <a:lstStyle>
            <a:lvl1pPr algn="l">
              <a:defRPr sz="1200"/>
            </a:lvl1pPr>
          </a:lstStyle>
          <a:p>
            <a:endParaRPr lang="en-GB"/>
          </a:p>
        </p:txBody>
      </p:sp>
      <p:sp>
        <p:nvSpPr>
          <p:cNvPr id="3" name="Date Placeholder 2"/>
          <p:cNvSpPr>
            <a:spLocks noGrp="1"/>
          </p:cNvSpPr>
          <p:nvPr>
            <p:ph type="dt" idx="1"/>
          </p:nvPr>
        </p:nvSpPr>
        <p:spPr>
          <a:xfrm>
            <a:off x="3808414" y="0"/>
            <a:ext cx="2914650" cy="493713"/>
          </a:xfrm>
          <a:prstGeom prst="rect">
            <a:avLst/>
          </a:prstGeom>
        </p:spPr>
        <p:txBody>
          <a:bodyPr vert="horz" lIns="91435" tIns="45717" rIns="91435" bIns="45717" rtlCol="0"/>
          <a:lstStyle>
            <a:lvl1pPr algn="r">
              <a:defRPr sz="1200"/>
            </a:lvl1pPr>
          </a:lstStyle>
          <a:p>
            <a:fld id="{4F0B033A-D7A2-4873-87D3-52E71CC76346}" type="datetimeFigureOut">
              <a:rPr lang="en-GB" smtClean="0"/>
              <a:t>08/02/2019</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35" tIns="45717" rIns="91435"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35" tIns="45717" rIns="91435"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08414" y="9378951"/>
            <a:ext cx="2914650" cy="493713"/>
          </a:xfrm>
          <a:prstGeom prst="rect">
            <a:avLst/>
          </a:prstGeom>
        </p:spPr>
        <p:txBody>
          <a:bodyPr vert="horz" lIns="91435" tIns="45717" rIns="91435" bIns="4571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4" y="4443960"/>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iming>
    <p:tnLst>
      <p:par>
        <p:cTn id="1" dur="indefinite" restart="never" nodeType="tmRoot"/>
      </p:par>
    </p:tnLst>
  </p:timing>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15766"/>
            <a:ext cx="9144000" cy="971550"/>
          </a:xfrm>
        </p:spPr>
        <p:txBody>
          <a:bodyPr>
            <a:normAutofit fontScale="90000"/>
          </a:bodyPr>
          <a:lstStyle/>
          <a:p>
            <a:r>
              <a:rPr lang="en-US" sz="3200" dirty="0" smtClean="0"/>
              <a:t>DSC ChMC CSS update</a:t>
            </a:r>
            <a:r>
              <a:rPr lang="en-US" sz="3200" dirty="0"/>
              <a:t/>
            </a:r>
            <a:br>
              <a:rPr lang="en-US" sz="3200" dirty="0"/>
            </a:br>
            <a:r>
              <a:rPr lang="en-US" sz="3100" dirty="0" smtClean="0"/>
              <a:t>13</a:t>
            </a:r>
            <a:r>
              <a:rPr lang="en-US" sz="3100" baseline="30000" dirty="0" smtClean="0"/>
              <a:t>th </a:t>
            </a:r>
            <a:r>
              <a:rPr lang="en-US" sz="3100" dirty="0" smtClean="0"/>
              <a:t>February </a:t>
            </a:r>
            <a:r>
              <a:rPr lang="en-US" sz="3100" dirty="0" smtClean="0"/>
              <a:t>2019</a:t>
            </a:r>
            <a:r>
              <a:rPr lang="en-US" sz="2400" dirty="0"/>
              <a:t/>
            </a:r>
            <a:br>
              <a:rPr lang="en-US" sz="2400" dirty="0"/>
            </a:br>
            <a:endParaRPr lang="en-US" sz="2000" dirty="0"/>
          </a:p>
        </p:txBody>
      </p:sp>
    </p:spTree>
    <p:extLst>
      <p:ext uri="{BB962C8B-B14F-4D97-AF65-F5344CB8AC3E}">
        <p14:creationId xmlns:p14="http://schemas.microsoft.com/office/powerpoint/2010/main" val="335244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err="1" smtClean="0"/>
              <a:t>Ofgem</a:t>
            </a:r>
            <a:r>
              <a:rPr lang="en-GB" sz="2000" dirty="0" smtClean="0"/>
              <a:t> Switching Programme – Consequential update</a:t>
            </a:r>
            <a:endParaRPr lang="en-GB" sz="2000" dirty="0"/>
          </a:p>
        </p:txBody>
      </p:sp>
      <p:sp>
        <p:nvSpPr>
          <p:cNvPr id="3" name="Content Placeholder 2"/>
          <p:cNvSpPr>
            <a:spLocks noGrp="1"/>
          </p:cNvSpPr>
          <p:nvPr>
            <p:ph idx="1"/>
          </p:nvPr>
        </p:nvSpPr>
        <p:spPr>
          <a:xfrm>
            <a:off x="228600" y="681540"/>
            <a:ext cx="8686800" cy="3978442"/>
          </a:xfrm>
        </p:spPr>
        <p:txBody>
          <a:bodyPr/>
          <a:lstStyle/>
          <a:p>
            <a:pPr marL="0" indent="0">
              <a:buNone/>
            </a:pPr>
            <a:endParaRPr lang="en-GB" sz="1400" dirty="0" smtClean="0"/>
          </a:p>
          <a:p>
            <a:pPr marL="0" indent="0">
              <a:buNone/>
            </a:pPr>
            <a:endParaRPr lang="en-GB" sz="2200" dirty="0"/>
          </a:p>
        </p:txBody>
      </p:sp>
      <p:sp>
        <p:nvSpPr>
          <p:cNvPr id="4" name="Rectangle 3"/>
          <p:cNvSpPr/>
          <p:nvPr/>
        </p:nvSpPr>
        <p:spPr>
          <a:xfrm>
            <a:off x="467544" y="627534"/>
            <a:ext cx="8136904" cy="4708981"/>
          </a:xfrm>
          <a:prstGeom prst="rect">
            <a:avLst/>
          </a:prstGeom>
        </p:spPr>
        <p:txBody>
          <a:bodyPr wrap="square">
            <a:spAutoFit/>
          </a:bodyPr>
          <a:lstStyle/>
          <a:p>
            <a:pPr marL="0" lvl="0" indent="0">
              <a:buNone/>
            </a:pPr>
            <a:r>
              <a:rPr lang="en-GB" sz="1600" b="1" dirty="0" smtClean="0"/>
              <a:t>CSS Consequential Workgroups</a:t>
            </a:r>
          </a:p>
          <a:p>
            <a:endParaRPr lang="en-GB" sz="1200" dirty="0"/>
          </a:p>
          <a:p>
            <a:r>
              <a:rPr lang="en-GB" sz="1400" dirty="0" smtClean="0"/>
              <a:t>The consequential </a:t>
            </a:r>
            <a:r>
              <a:rPr lang="en-GB" sz="1400" dirty="0" smtClean="0"/>
              <a:t>workgroups are continuing, to date we have held six meetings.  We have two further planned meetings, 19</a:t>
            </a:r>
            <a:r>
              <a:rPr lang="en-GB" sz="1400" baseline="30000" dirty="0" smtClean="0"/>
              <a:t>th</a:t>
            </a:r>
            <a:r>
              <a:rPr lang="en-GB" sz="1400" dirty="0" smtClean="0"/>
              <a:t> February and 7</a:t>
            </a:r>
            <a:r>
              <a:rPr lang="en-GB" sz="1400" baseline="30000" dirty="0" smtClean="0"/>
              <a:t>th</a:t>
            </a:r>
            <a:r>
              <a:rPr lang="en-GB" sz="1400" dirty="0" smtClean="0"/>
              <a:t> March.  It is envisaged at the moment that the March meeting will be the last, during this meeting we will re-cap all of the business rules and high level design options that have been approved to date.</a:t>
            </a:r>
          </a:p>
          <a:p>
            <a:endParaRPr lang="en-GB" sz="1400" dirty="0" smtClean="0"/>
          </a:p>
          <a:p>
            <a:r>
              <a:rPr lang="en-GB" sz="1400" dirty="0" smtClean="0"/>
              <a:t>Following completion of the workgroup a number of artefacts will be created to provide our customers with information to take back </a:t>
            </a:r>
            <a:r>
              <a:rPr lang="en-GB" sz="1400" dirty="0" smtClean="0"/>
              <a:t>to your</a:t>
            </a:r>
            <a:r>
              <a:rPr lang="en-GB" sz="1400" dirty="0" smtClean="0"/>
              <a:t> own organisations to allow you to identify the consequential changes to your own internal processes and systems.  These artefacts include:</a:t>
            </a:r>
          </a:p>
          <a:p>
            <a:endParaRPr lang="en-GB" sz="1400" dirty="0"/>
          </a:p>
          <a:p>
            <a:pPr marL="285750" indent="-285750">
              <a:buFont typeface="Arial" panose="020B0604020202020204" pitchFamily="34" charset="0"/>
              <a:buChar char="•"/>
            </a:pPr>
            <a:r>
              <a:rPr lang="en-GB" sz="1400" dirty="0" smtClean="0"/>
              <a:t>External BRD’s</a:t>
            </a:r>
          </a:p>
          <a:p>
            <a:pPr marL="285750" indent="-285750">
              <a:buFont typeface="Arial" panose="020B0604020202020204" pitchFamily="34" charset="0"/>
              <a:buChar char="•"/>
            </a:pPr>
            <a:r>
              <a:rPr lang="en-GB" sz="1400" dirty="0" smtClean="0"/>
              <a:t>Updated heat map</a:t>
            </a:r>
          </a:p>
          <a:p>
            <a:pPr marL="285750" indent="-285750">
              <a:buFont typeface="Arial" panose="020B0604020202020204" pitchFamily="34" charset="0"/>
              <a:buChar char="•"/>
            </a:pPr>
            <a:r>
              <a:rPr lang="en-GB" sz="1400" dirty="0" smtClean="0"/>
              <a:t>To Be Process flows</a:t>
            </a:r>
          </a:p>
          <a:p>
            <a:pPr marL="285750" indent="-285750">
              <a:buFont typeface="Arial" panose="020B0604020202020204" pitchFamily="34" charset="0"/>
              <a:buChar char="•"/>
            </a:pPr>
            <a:r>
              <a:rPr lang="en-GB" sz="1400" dirty="0" smtClean="0"/>
              <a:t>Solution option slides with selected option hi-lighted</a:t>
            </a:r>
          </a:p>
          <a:p>
            <a:endParaRPr lang="en-GB" sz="1400" dirty="0"/>
          </a:p>
          <a:p>
            <a:r>
              <a:rPr lang="en-GB" sz="1400" dirty="0" smtClean="0"/>
              <a:t>All of these artefacts will be created during March/</a:t>
            </a:r>
            <a:r>
              <a:rPr lang="en-GB" sz="1400" dirty="0" smtClean="0"/>
              <a:t>early April and published on a dedicated CSSC web page.</a:t>
            </a:r>
            <a:endParaRPr lang="en-GB" sz="1400" dirty="0" smtClean="0"/>
          </a:p>
          <a:p>
            <a:endParaRPr lang="en-GB" sz="1200" dirty="0" smtClean="0"/>
          </a:p>
          <a:p>
            <a:endParaRPr lang="en-GB" sz="1200" dirty="0"/>
          </a:p>
          <a:p>
            <a:endParaRPr lang="en-GB" sz="1200" dirty="0"/>
          </a:p>
          <a:p>
            <a:endParaRPr lang="en-GB" sz="1200" dirty="0"/>
          </a:p>
        </p:txBody>
      </p:sp>
    </p:spTree>
    <p:extLst>
      <p:ext uri="{BB962C8B-B14F-4D97-AF65-F5344CB8AC3E}">
        <p14:creationId xmlns:p14="http://schemas.microsoft.com/office/powerpoint/2010/main" val="213650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err="1"/>
              <a:t>Ofgem</a:t>
            </a:r>
            <a:r>
              <a:rPr lang="en-GB" sz="2000" dirty="0"/>
              <a:t> Switching Programme – Consequential update</a:t>
            </a:r>
          </a:p>
        </p:txBody>
      </p:sp>
      <p:sp>
        <p:nvSpPr>
          <p:cNvPr id="3" name="Content Placeholder 2"/>
          <p:cNvSpPr>
            <a:spLocks noGrp="1"/>
          </p:cNvSpPr>
          <p:nvPr>
            <p:ph idx="1"/>
          </p:nvPr>
        </p:nvSpPr>
        <p:spPr>
          <a:xfrm>
            <a:off x="457200" y="1059582"/>
            <a:ext cx="8229600" cy="3816424"/>
          </a:xfrm>
        </p:spPr>
        <p:txBody>
          <a:bodyPr>
            <a:normAutofit/>
          </a:bodyPr>
          <a:lstStyle/>
          <a:p>
            <a:pPr marL="0" indent="0">
              <a:buNone/>
            </a:pPr>
            <a:r>
              <a:rPr lang="en-GB" sz="1400" dirty="0" smtClean="0"/>
              <a:t>Our consequential workshops have covered the following topics.  Category 4 data items will be covered at our next meeting on the 19</a:t>
            </a:r>
            <a:r>
              <a:rPr lang="en-GB" sz="1400" baseline="30000" dirty="0" smtClean="0"/>
              <a:t>th</a:t>
            </a:r>
            <a:r>
              <a:rPr lang="en-GB" sz="1400" dirty="0" smtClean="0"/>
              <a:t> February, alongside decisions from our last meeting.</a:t>
            </a:r>
          </a:p>
          <a:p>
            <a:pPr marL="0" indent="0">
              <a:buNone/>
            </a:pPr>
            <a:endParaRPr lang="en-GB" sz="1400" dirty="0" smtClean="0"/>
          </a:p>
          <a:p>
            <a:pPr marL="0" indent="0">
              <a:buNone/>
            </a:pPr>
            <a:endParaRPr lang="en-GB" sz="1400" dirty="0"/>
          </a:p>
        </p:txBody>
      </p:sp>
      <p:graphicFrame>
        <p:nvGraphicFramePr>
          <p:cNvPr id="5" name="Table 4"/>
          <p:cNvGraphicFramePr>
            <a:graphicFrameLocks noGrp="1"/>
          </p:cNvGraphicFramePr>
          <p:nvPr>
            <p:extLst>
              <p:ext uri="{D42A27DB-BD31-4B8C-83A1-F6EECF244321}">
                <p14:modId xmlns:p14="http://schemas.microsoft.com/office/powerpoint/2010/main" val="351651258"/>
              </p:ext>
            </p:extLst>
          </p:nvPr>
        </p:nvGraphicFramePr>
        <p:xfrm>
          <a:off x="1068288" y="1920086"/>
          <a:ext cx="6096000" cy="25958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GB" sz="1400" dirty="0" smtClean="0"/>
                        <a:t>Category</a:t>
                      </a:r>
                      <a:r>
                        <a:rPr lang="en-GB" sz="1400" baseline="0" dirty="0" smtClean="0"/>
                        <a:t> 1</a:t>
                      </a:r>
                      <a:endParaRPr lang="en-GB" sz="1400" dirty="0"/>
                    </a:p>
                  </a:txBody>
                  <a:tcPr/>
                </a:tc>
                <a:tc>
                  <a:txBody>
                    <a:bodyPr/>
                    <a:lstStyle/>
                    <a:p>
                      <a:r>
                        <a:rPr lang="en-GB" sz="1400" dirty="0" smtClean="0"/>
                        <a:t>Category 2</a:t>
                      </a:r>
                      <a:endParaRPr lang="en-GB" sz="1400" dirty="0"/>
                    </a:p>
                  </a:txBody>
                  <a:tcPr/>
                </a:tc>
                <a:tc>
                  <a:txBody>
                    <a:bodyPr/>
                    <a:lstStyle/>
                    <a:p>
                      <a:r>
                        <a:rPr lang="en-GB" sz="1400" dirty="0" smtClean="0"/>
                        <a:t>Category 3</a:t>
                      </a:r>
                      <a:endParaRPr lang="en-GB" sz="1400" dirty="0"/>
                    </a:p>
                  </a:txBody>
                  <a:tcPr/>
                </a:tc>
                <a:tc>
                  <a:txBody>
                    <a:bodyPr/>
                    <a:lstStyle/>
                    <a:p>
                      <a:r>
                        <a:rPr lang="en-GB" sz="1400" dirty="0" smtClean="0"/>
                        <a:t>Category 4</a:t>
                      </a:r>
                      <a:endParaRPr lang="en-GB" sz="1400" dirty="0"/>
                    </a:p>
                  </a:txBody>
                  <a:tcPr/>
                </a:tc>
              </a:tr>
              <a:tr h="370840">
                <a:tc>
                  <a:txBody>
                    <a:bodyPr/>
                    <a:lstStyle/>
                    <a:p>
                      <a:r>
                        <a:rPr lang="en-GB" sz="1100" dirty="0" smtClean="0"/>
                        <a:t>Change</a:t>
                      </a:r>
                      <a:r>
                        <a:rPr lang="en-GB" sz="1100" baseline="0" dirty="0" smtClean="0"/>
                        <a:t> of Shipper</a:t>
                      </a:r>
                      <a:endParaRPr lang="en-GB" sz="1100" dirty="0"/>
                    </a:p>
                  </a:txBody>
                  <a:tcPr/>
                </a:tc>
                <a:tc>
                  <a:txBody>
                    <a:bodyPr/>
                    <a:lstStyle/>
                    <a:p>
                      <a:r>
                        <a:rPr lang="en-GB" sz="1100" dirty="0" smtClean="0"/>
                        <a:t>SPA</a:t>
                      </a:r>
                      <a:r>
                        <a:rPr lang="en-GB" sz="1100" baseline="0" dirty="0" smtClean="0"/>
                        <a:t> Updates</a:t>
                      </a:r>
                      <a:endParaRPr lang="en-GB" sz="1100" dirty="0"/>
                    </a:p>
                  </a:txBody>
                  <a:tcPr/>
                </a:tc>
                <a:tc>
                  <a:txBody>
                    <a:bodyPr/>
                    <a:lstStyle/>
                    <a:p>
                      <a:r>
                        <a:rPr lang="en-GB" sz="1100" dirty="0" smtClean="0"/>
                        <a:t>Master data</a:t>
                      </a:r>
                      <a:endParaRPr lang="en-GB" sz="1100" dirty="0"/>
                    </a:p>
                  </a:txBody>
                  <a:tcPr/>
                </a:tc>
                <a:tc>
                  <a:txBody>
                    <a:bodyPr/>
                    <a:lstStyle/>
                    <a:p>
                      <a:r>
                        <a:rPr lang="en-GB" sz="1100" dirty="0" smtClean="0"/>
                        <a:t>Reporting</a:t>
                      </a:r>
                      <a:endParaRPr lang="en-GB" sz="1100" dirty="0"/>
                    </a:p>
                  </a:txBody>
                  <a:tcPr/>
                </a:tc>
              </a:tr>
              <a:tr h="370840">
                <a:tc>
                  <a:txBody>
                    <a:bodyPr/>
                    <a:lstStyle/>
                    <a:p>
                      <a:r>
                        <a:rPr lang="en-GB" sz="1100" dirty="0" smtClean="0"/>
                        <a:t>Nomination</a:t>
                      </a:r>
                      <a:endParaRPr lang="en-GB" sz="1100" dirty="0"/>
                    </a:p>
                  </a:txBody>
                  <a:tcPr/>
                </a:tc>
                <a:tc>
                  <a:txBody>
                    <a:bodyPr/>
                    <a:lstStyle/>
                    <a:p>
                      <a:r>
                        <a:rPr lang="en-GB" sz="1100" dirty="0" smtClean="0"/>
                        <a:t>RGMA</a:t>
                      </a:r>
                      <a:endParaRPr lang="en-GB" sz="1100" dirty="0"/>
                    </a:p>
                  </a:txBody>
                  <a:tcPr/>
                </a:tc>
                <a:tc>
                  <a:txBody>
                    <a:bodyPr/>
                    <a:lstStyle/>
                    <a:p>
                      <a:r>
                        <a:rPr lang="en-GB" sz="1100" dirty="0" smtClean="0"/>
                        <a:t>Stakeholder</a:t>
                      </a:r>
                      <a:endParaRPr lang="en-GB" sz="1100" dirty="0"/>
                    </a:p>
                  </a:txBody>
                  <a:tcPr/>
                </a:tc>
                <a:tc>
                  <a:txBody>
                    <a:bodyPr/>
                    <a:lstStyle/>
                    <a:p>
                      <a:r>
                        <a:rPr lang="en-GB" sz="1100" dirty="0" smtClean="0"/>
                        <a:t>File</a:t>
                      </a:r>
                      <a:r>
                        <a:rPr lang="en-GB" sz="1100" baseline="0" dirty="0" smtClean="0"/>
                        <a:t> Formats</a:t>
                      </a:r>
                      <a:endParaRPr lang="en-GB" sz="1100" dirty="0"/>
                    </a:p>
                  </a:txBody>
                  <a:tcPr/>
                </a:tc>
              </a:tr>
              <a:tr h="370840">
                <a:tc>
                  <a:txBody>
                    <a:bodyPr/>
                    <a:lstStyle/>
                    <a:p>
                      <a:r>
                        <a:rPr lang="en-GB" sz="1100" dirty="0" smtClean="0"/>
                        <a:t>Settlement data</a:t>
                      </a:r>
                      <a:endParaRPr lang="en-GB" sz="1100" dirty="0"/>
                    </a:p>
                  </a:txBody>
                  <a:tcPr/>
                </a:tc>
                <a:tc>
                  <a:txBody>
                    <a:bodyPr/>
                    <a:lstStyle/>
                    <a:p>
                      <a:r>
                        <a:rPr lang="en-GB" sz="1100" dirty="0" smtClean="0"/>
                        <a:t>Meter sector code</a:t>
                      </a:r>
                      <a:endParaRPr lang="en-GB" sz="1100" dirty="0"/>
                    </a:p>
                  </a:txBody>
                  <a:tcPr/>
                </a:tc>
                <a:tc>
                  <a:txBody>
                    <a:bodyPr/>
                    <a:lstStyle/>
                    <a:p>
                      <a:r>
                        <a:rPr lang="en-GB" sz="1100" dirty="0" smtClean="0"/>
                        <a:t>Data enquiry</a:t>
                      </a:r>
                      <a:endParaRPr lang="en-GB" sz="1100" dirty="0"/>
                    </a:p>
                  </a:txBody>
                  <a:tcPr/>
                </a:tc>
                <a:tc>
                  <a:txBody>
                    <a:bodyPr/>
                    <a:lstStyle/>
                    <a:p>
                      <a:r>
                        <a:rPr lang="en-GB" sz="1100" dirty="0" smtClean="0"/>
                        <a:t>Transition</a:t>
                      </a:r>
                      <a:endParaRPr lang="en-GB" sz="1100" dirty="0"/>
                    </a:p>
                  </a:txBody>
                  <a:tcPr/>
                </a:tc>
              </a:tr>
              <a:tr h="370840">
                <a:tc>
                  <a:txBody>
                    <a:bodyPr/>
                    <a:lstStyle/>
                    <a:p>
                      <a:r>
                        <a:rPr lang="en-GB" sz="1100" dirty="0" smtClean="0"/>
                        <a:t>Supplier switching</a:t>
                      </a:r>
                      <a:endParaRPr lang="en-GB" sz="1100" dirty="0"/>
                    </a:p>
                  </a:txBody>
                  <a:tcPr/>
                </a:tc>
                <a:tc>
                  <a:txBody>
                    <a:bodyPr/>
                    <a:lstStyle/>
                    <a:p>
                      <a:r>
                        <a:rPr lang="en-GB" sz="1100" dirty="0" smtClean="0"/>
                        <a:t>Meter point</a:t>
                      </a:r>
                      <a:r>
                        <a:rPr lang="en-GB" sz="1100" baseline="0" dirty="0" smtClean="0"/>
                        <a:t> creation</a:t>
                      </a:r>
                      <a:endParaRPr lang="en-GB" sz="1100" dirty="0"/>
                    </a:p>
                  </a:txBody>
                  <a:tcPr/>
                </a:tc>
                <a:tc>
                  <a:txBody>
                    <a:bodyPr/>
                    <a:lstStyle/>
                    <a:p>
                      <a:r>
                        <a:rPr lang="en-GB" sz="1100" dirty="0" smtClean="0"/>
                        <a:t>Address data</a:t>
                      </a:r>
                      <a:endParaRPr lang="en-GB" sz="1100" dirty="0"/>
                    </a:p>
                  </a:txBody>
                  <a:tcPr/>
                </a:tc>
                <a:tc>
                  <a:txBody>
                    <a:bodyPr/>
                    <a:lstStyle/>
                    <a:p>
                      <a:endParaRPr lang="en-GB" sz="1100"/>
                    </a:p>
                  </a:txBody>
                  <a:tcPr/>
                </a:tc>
              </a:tr>
              <a:tr h="370840">
                <a:tc>
                  <a:txBody>
                    <a:bodyPr/>
                    <a:lstStyle/>
                    <a:p>
                      <a:endParaRPr lang="en-GB" sz="1100"/>
                    </a:p>
                  </a:txBody>
                  <a:tcPr/>
                </a:tc>
                <a:tc>
                  <a:txBody>
                    <a:bodyPr/>
                    <a:lstStyle/>
                    <a:p>
                      <a:r>
                        <a:rPr lang="en-GB" sz="1100" dirty="0" smtClean="0"/>
                        <a:t>Meter point status</a:t>
                      </a:r>
                      <a:endParaRPr lang="en-GB" sz="1100" dirty="0"/>
                    </a:p>
                  </a:txBody>
                  <a:tcPr/>
                </a:tc>
                <a:tc>
                  <a:txBody>
                    <a:bodyPr/>
                    <a:lstStyle/>
                    <a:p>
                      <a:r>
                        <a:rPr lang="en-GB" sz="1100" dirty="0" smtClean="0"/>
                        <a:t>Meter Reads</a:t>
                      </a:r>
                      <a:endParaRPr lang="en-GB" sz="1100" dirty="0"/>
                    </a:p>
                  </a:txBody>
                  <a:tcPr/>
                </a:tc>
                <a:tc>
                  <a:txBody>
                    <a:bodyPr/>
                    <a:lstStyle/>
                    <a:p>
                      <a:endParaRPr lang="en-GB" sz="1100"/>
                    </a:p>
                  </a:txBody>
                  <a:tcPr/>
                </a:tc>
              </a:tr>
              <a:tr h="370840">
                <a:tc>
                  <a:txBody>
                    <a:bodyPr/>
                    <a:lstStyle/>
                    <a:p>
                      <a:endParaRPr lang="en-GB" sz="1100"/>
                    </a:p>
                  </a:txBody>
                  <a:tcPr/>
                </a:tc>
                <a:tc>
                  <a:txBody>
                    <a:bodyPr/>
                    <a:lstStyle/>
                    <a:p>
                      <a:r>
                        <a:rPr lang="en-GB" sz="1100" dirty="0" smtClean="0"/>
                        <a:t>Gemini</a:t>
                      </a:r>
                      <a:endParaRPr lang="en-GB" sz="1100" dirty="0"/>
                    </a:p>
                  </a:txBody>
                  <a:tcPr/>
                </a:tc>
                <a:tc>
                  <a:txBody>
                    <a:bodyPr/>
                    <a:lstStyle/>
                    <a:p>
                      <a:endParaRPr lang="en-GB" sz="1100"/>
                    </a:p>
                  </a:txBody>
                  <a:tcPr/>
                </a:tc>
                <a:tc>
                  <a:txBody>
                    <a:bodyPr/>
                    <a:lstStyle/>
                    <a:p>
                      <a:endParaRPr lang="en-GB" sz="1100" dirty="0"/>
                    </a:p>
                  </a:txBody>
                  <a:tcPr/>
                </a:tc>
              </a:tr>
            </a:tbl>
          </a:graphicData>
        </a:graphic>
      </p:graphicFrame>
    </p:spTree>
    <p:extLst>
      <p:ext uri="{BB962C8B-B14F-4D97-AF65-F5344CB8AC3E}">
        <p14:creationId xmlns:p14="http://schemas.microsoft.com/office/powerpoint/2010/main" val="4139922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err="1"/>
              <a:t>Ofgem</a:t>
            </a:r>
            <a:r>
              <a:rPr lang="en-GB" sz="2400" dirty="0"/>
              <a:t> Switching Programme – Consequential update</a:t>
            </a:r>
          </a:p>
        </p:txBody>
      </p:sp>
      <p:sp>
        <p:nvSpPr>
          <p:cNvPr id="3" name="Content Placeholder 2"/>
          <p:cNvSpPr>
            <a:spLocks noGrp="1"/>
          </p:cNvSpPr>
          <p:nvPr>
            <p:ph idx="1"/>
          </p:nvPr>
        </p:nvSpPr>
        <p:spPr/>
        <p:txBody>
          <a:bodyPr>
            <a:normAutofit/>
          </a:bodyPr>
          <a:lstStyle/>
          <a:p>
            <a:pPr marL="0" indent="0">
              <a:buNone/>
            </a:pPr>
            <a:r>
              <a:rPr lang="en-GB" sz="1400" dirty="0" smtClean="0"/>
              <a:t>We will shortly be moving into detailed design, this design phase is planned for six months.</a:t>
            </a:r>
          </a:p>
          <a:p>
            <a:pPr marL="0" indent="0">
              <a:buNone/>
            </a:pPr>
            <a:endParaRPr lang="en-GB" sz="1400" dirty="0" smtClean="0"/>
          </a:p>
          <a:p>
            <a:pPr marL="0" indent="0">
              <a:buNone/>
            </a:pPr>
            <a:r>
              <a:rPr lang="en-GB" sz="1400" dirty="0" smtClean="0"/>
              <a:t>This phase will begin before the </a:t>
            </a:r>
            <a:r>
              <a:rPr lang="en-GB" sz="1400" dirty="0" err="1" smtClean="0"/>
              <a:t>Ofgem</a:t>
            </a:r>
            <a:r>
              <a:rPr lang="en-GB" sz="1400" dirty="0" smtClean="0"/>
              <a:t> Switching Programme design phase, we will prioritise the topics areas for this phase based on the dependency on the design decisions from the </a:t>
            </a:r>
            <a:r>
              <a:rPr lang="en-GB" sz="1400" dirty="0" err="1" smtClean="0"/>
              <a:t>Ofgem</a:t>
            </a:r>
            <a:r>
              <a:rPr lang="en-GB" sz="1400" dirty="0" smtClean="0"/>
              <a:t> programme.</a:t>
            </a:r>
          </a:p>
          <a:p>
            <a:pPr marL="0" indent="0">
              <a:buNone/>
            </a:pPr>
            <a:endParaRPr lang="en-GB" sz="1400" dirty="0" smtClean="0"/>
          </a:p>
          <a:p>
            <a:pPr marL="0" indent="0">
              <a:buNone/>
            </a:pPr>
            <a:r>
              <a:rPr lang="en-GB" sz="1400" dirty="0" smtClean="0"/>
              <a:t>Detailed design will continue with the same engagement strategy as high level design, we will again convene an Extraordinary DSG CSSC workgroup.  As soon as our detailed design planning has completed I will share an engagement plan with you.</a:t>
            </a:r>
          </a:p>
          <a:p>
            <a:pPr marL="0" indent="0">
              <a:buNone/>
            </a:pPr>
            <a:endParaRPr lang="en-GB" sz="1400" dirty="0"/>
          </a:p>
          <a:p>
            <a:pPr marL="0" indent="0">
              <a:buNone/>
            </a:pPr>
            <a:r>
              <a:rPr lang="en-GB" sz="1400" dirty="0"/>
              <a:t>Data cleansing updates and requirements will form part of these CSSC workgroups.</a:t>
            </a:r>
          </a:p>
          <a:p>
            <a:pPr marL="0" indent="0">
              <a:buNone/>
            </a:pPr>
            <a:endParaRPr lang="en-GB" sz="1400" dirty="0" smtClean="0"/>
          </a:p>
          <a:p>
            <a:pPr marL="0" indent="0">
              <a:buNone/>
            </a:pPr>
            <a:r>
              <a:rPr lang="en-GB" sz="1400" dirty="0" smtClean="0"/>
              <a:t>Thank you for your input and support for high level design, the meetings have been very informative, well supported with a lot of input and ideas from attendees.</a:t>
            </a:r>
          </a:p>
          <a:p>
            <a:pPr marL="0" indent="0">
              <a:buNone/>
            </a:pPr>
            <a:endParaRPr lang="en-GB" sz="1400" dirty="0"/>
          </a:p>
        </p:txBody>
      </p:sp>
    </p:spTree>
    <p:extLst>
      <p:ext uri="{BB962C8B-B14F-4D97-AF65-F5344CB8AC3E}">
        <p14:creationId xmlns:p14="http://schemas.microsoft.com/office/powerpoint/2010/main" val="2068152250"/>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SS Bid Group 20181016 v3.1">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purl.org/dc/terms/"/>
    <ds:schemaRef ds:uri="http://www.w3.org/XML/1998/namespace"/>
    <ds:schemaRef ds:uri="http://schemas.microsoft.com/office/2006/documentManagement/types"/>
    <ds:schemaRef ds:uri="http://purl.org/dc/elements/1.1/"/>
    <ds:schemaRef ds:uri="2a985eae-c12e-416e-9833-85f34b1ee04e"/>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56877</TotalTime>
  <Words>382</Words>
  <Application>Microsoft Office PowerPoint</Application>
  <PresentationFormat>On-screen Show (16:9)</PresentationFormat>
  <Paragraphs>50</Paragraphs>
  <Slides>4</Slides>
  <Notes>0</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xoserve templates</vt:lpstr>
      <vt:lpstr>CSS Bid Group 20181016 v3.1</vt:lpstr>
      <vt:lpstr>DSC ChMC CSS update 13th February 2019 </vt:lpstr>
      <vt:lpstr>Ofgem Switching Programme – Consequential update</vt:lpstr>
      <vt:lpstr>Ofgem Switching Programme – Consequential update</vt:lpstr>
      <vt:lpstr>Ofgem Switching Programme – Consequential update</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Emma Lyndon</cp:lastModifiedBy>
  <cp:revision>638</cp:revision>
  <cp:lastPrinted>2018-06-05T15:35:35Z</cp:lastPrinted>
  <dcterms:created xsi:type="dcterms:W3CDTF">2011-09-20T14:58:41Z</dcterms:created>
  <dcterms:modified xsi:type="dcterms:W3CDTF">2019-02-08T13:56:56Z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-95052843</vt:i4>
  </property>
  <property fmtid="{D5CDD505-2E9C-101B-9397-08002B2CF9AE}" pid="4" name="_NewReviewCycle">
    <vt:lpwstr/>
  </property>
  <property fmtid="{D5CDD505-2E9C-101B-9397-08002B2CF9AE}" pid="5" name="_EmailSubject">
    <vt:lpwstr>ChMC sides </vt:lpwstr>
  </property>
  <property fmtid="{D5CDD505-2E9C-101B-9397-08002B2CF9AE}" pid="6" name="_AuthorEmail">
    <vt:lpwstr>emma.j.lyndon@xoserve.com</vt:lpwstr>
  </property>
  <property fmtid="{D5CDD505-2E9C-101B-9397-08002B2CF9AE}" pid="7" name="_AuthorEmailDisplayName">
    <vt:lpwstr>Lyndon, Emma J</vt:lpwstr>
  </property>
  <property fmtid="{D5CDD505-2E9C-101B-9397-08002B2CF9AE}" pid="8" name="_PreviousAdHocReviewCycleID">
    <vt:i4>1729976567</vt:i4>
  </property>
</Properties>
</file>