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03" r:id="rId5"/>
    <p:sldId id="304" r:id="rId6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CB3B"/>
    <a:srgbClr val="9C4877"/>
    <a:srgbClr val="E7BB20"/>
    <a:srgbClr val="40D1F5"/>
    <a:srgbClr val="FFFFFF"/>
    <a:srgbClr val="B1D6E8"/>
    <a:srgbClr val="84B8DA"/>
    <a:srgbClr val="2B80B1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EDE4AA0-BEE7-40EF-ADC2-D1B3EAA1B345}"/>
              </a:ext>
            </a:extLst>
          </p:cNvPr>
          <p:cNvGrpSpPr/>
          <p:nvPr/>
        </p:nvGrpSpPr>
        <p:grpSpPr>
          <a:xfrm>
            <a:off x="251520" y="915566"/>
            <a:ext cx="8594612" cy="3432557"/>
            <a:chOff x="137840" y="723530"/>
            <a:chExt cx="8017423" cy="3017441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="" xmlns:a16="http://schemas.microsoft.com/office/drawing/2014/main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35735815"/>
                </p:ext>
              </p:extLst>
            </p:nvPr>
          </p:nvGraphicFramePr>
          <p:xfrm>
            <a:off x="137840" y="723530"/>
            <a:ext cx="8017423" cy="3017441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=""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=""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=""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="" xmlns:a16="http://schemas.microsoft.com/office/drawing/2014/main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=""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27</a:t>
                        </a:r>
                        <a:r>
                          <a:rPr lang="en-GB" sz="1050" kern="1200" baseline="3000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February 2019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=""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The progress against each track is as below:-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Track 1 (13 Changes)</a:t>
                        </a:r>
                      </a:p>
                      <a:p>
                        <a:pPr marL="1085850" lvl="2" indent="-171450">
                          <a:buFont typeface="Arial" panose="020B0604020202020204" pitchFamily="34" charset="0"/>
                          <a:buChar char="•"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PIS Complete. Overall closure report to be issued to </a:t>
                        </a:r>
                        <a:r>
                          <a:rPr lang="en-GB" sz="900" kern="1200" baseline="0" dirty="0" err="1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 following completion of Track 2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Track 2 (XRN 4454 Cadent/ NG)</a:t>
                        </a:r>
                      </a:p>
                      <a:p>
                        <a:pPr marL="1085850" lvl="2" indent="-171450">
                          <a:buFont typeface="Arial" panose="020B0604020202020204" pitchFamily="34" charset="0"/>
                          <a:buChar char="•"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PIS due to complete on 8</a:t>
                        </a:r>
                        <a:r>
                          <a:rPr lang="en-GB" sz="900" kern="1200" baseline="300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 March</a:t>
                        </a:r>
                      </a:p>
                      <a:p>
                        <a:pPr marL="1085850" lvl="2" indent="-171450">
                          <a:buFont typeface="Arial" panose="020B0604020202020204" pitchFamily="34" charset="0"/>
                          <a:buChar char="•"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5 minor defects raised to date. 4 fixed and deployed, 1 fixed and to be deployed this week.</a:t>
                        </a:r>
                      </a:p>
                      <a:p>
                        <a:pPr marL="1085850" lvl="2" indent="-171450">
                          <a:buFont typeface="Arial" panose="020B0604020202020204" pitchFamily="34" charset="0"/>
                          <a:buChar char="•"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Capacity, Commodity, Meter Asset, Amendment and LPG invoices all </a:t>
                        </a:r>
                        <a:r>
                          <a:rPr lang="en-GB" sz="900" kern="1200" baseline="0" dirty="0" err="1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issuedd</a:t>
                        </a: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 successfully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Issue against XRN 4534 RGMA Validation Rules (Unable to Implement in Track 1) </a:t>
                        </a:r>
                      </a:p>
                      <a:p>
                        <a:pPr marL="628650" marR="0" lvl="1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Implementation completed on 1</a:t>
                        </a:r>
                        <a:r>
                          <a:rPr kumimoji="0" lang="en-US" sz="9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st</a:t>
                        </a:r>
                        <a:r>
                          <a:rPr kumimoji="0" lang="en-US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March 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Next step</a:t>
                        </a:r>
                      </a:p>
                      <a:p>
                        <a:pPr marL="628650" marR="0" lvl="1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Conclude PIS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Full Delivery costs approved at </a:t>
                        </a:r>
                        <a:r>
                          <a:rPr lang="en-GB" sz="900" kern="1200" baseline="0" dirty="0" err="1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 in April 2018. Revision to accommodate XRN4454 (Cadent) delivery approved at December </a:t>
                        </a:r>
                        <a:r>
                          <a:rPr lang="en-GB" sz="900" kern="1200" baseline="0" dirty="0" err="1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.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SME resources in place to support XRN4454 Cadent/NG PIS and conclusion of XRN4534 RT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0932F9EA-D945-459F-8F00-091B3CFCAABE}"/>
                </a:ext>
              </a:extLst>
            </p:cNvPr>
            <p:cNvSpPr/>
            <p:nvPr/>
          </p:nvSpPr>
          <p:spPr>
            <a:xfrm>
              <a:off x="7259096" y="1394296"/>
              <a:ext cx="204194" cy="213100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692456"/>
            <a:ext cx="215490" cy="214282"/>
          </a:xfrm>
          <a:prstGeom prst="ellipse">
            <a:avLst/>
          </a:prstGeom>
          <a:solidFill>
            <a:srgbClr val="9CC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709396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709396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XRN4572 UK Link Release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96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Link Release 3 - Plan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303094"/>
              </p:ext>
            </p:extLst>
          </p:nvPr>
        </p:nvGraphicFramePr>
        <p:xfrm>
          <a:off x="35496" y="699542"/>
          <a:ext cx="9083822" cy="3245681"/>
        </p:xfrm>
        <a:graphic>
          <a:graphicData uri="http://schemas.openxmlformats.org/drawingml/2006/table">
            <a:tbl>
              <a:tblPr firstRow="1" bandRow="1"/>
              <a:tblGrid>
                <a:gridCol w="802424"/>
                <a:gridCol w="583581"/>
                <a:gridCol w="583581"/>
                <a:gridCol w="510634"/>
                <a:gridCol w="544116"/>
                <a:gridCol w="648072"/>
                <a:gridCol w="720080"/>
                <a:gridCol w="720080"/>
                <a:gridCol w="648072"/>
                <a:gridCol w="730894"/>
                <a:gridCol w="648072"/>
                <a:gridCol w="720080"/>
                <a:gridCol w="576064"/>
                <a:gridCol w="648072"/>
              </a:tblGrid>
              <a:tr h="426647"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0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&amp; System 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Market Trials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19/10/18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05/11/18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Complete ST synergised with AT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04/02/19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08/03/19**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58075" y="4697331"/>
            <a:ext cx="6217389" cy="250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GB" sz="900" b="1" dirty="0" smtClean="0">
                <a:solidFill>
                  <a:srgbClr val="000000"/>
                </a:solidFill>
              </a:rPr>
              <a:t>RAG Key – Milestones are end dates;</a:t>
            </a:r>
          </a:p>
          <a:p>
            <a:pPr defTabSz="914400"/>
            <a:endParaRPr lang="en-GB" sz="700" dirty="0" smtClean="0">
              <a:solidFill>
                <a:srgbClr val="000000"/>
              </a:solidFill>
            </a:endParaRPr>
          </a:p>
        </p:txBody>
      </p:sp>
      <p:sp>
        <p:nvSpPr>
          <p:cNvPr id="5" name="Flowchart: Decision 4"/>
          <p:cNvSpPr/>
          <p:nvPr/>
        </p:nvSpPr>
        <p:spPr bwMode="auto">
          <a:xfrm>
            <a:off x="5299128" y="4066571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6" name="Flowchart: Decision 5"/>
          <p:cNvSpPr/>
          <p:nvPr/>
        </p:nvSpPr>
        <p:spPr bwMode="auto">
          <a:xfrm>
            <a:off x="3570871" y="4065459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7" name="Flowchart: Decision 6"/>
          <p:cNvSpPr/>
          <p:nvPr/>
        </p:nvSpPr>
        <p:spPr bwMode="auto">
          <a:xfrm>
            <a:off x="1968296" y="4062299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8" name="Flowchart: Decision 7"/>
          <p:cNvSpPr/>
          <p:nvPr/>
        </p:nvSpPr>
        <p:spPr bwMode="auto">
          <a:xfrm>
            <a:off x="7019401" y="4057044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96690" y="4065956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3351" y="4016182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missed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3424" y="4015071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at risk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8679" y="4011910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met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8184" y="4016182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completed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873" y="4015569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Planning/Milestone date to be confirmed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496" y="4337291"/>
            <a:ext cx="6217389" cy="250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GB" sz="700" b="1" dirty="0" smtClean="0">
                <a:solidFill>
                  <a:srgbClr val="000000"/>
                </a:solidFill>
              </a:rPr>
              <a:t>** On track for completion 08/03/19</a:t>
            </a:r>
          </a:p>
          <a:p>
            <a:pPr defTabSz="914400"/>
            <a:endParaRPr lang="en-GB" sz="7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69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333</Words>
  <Application>Microsoft Office PowerPoint</Application>
  <PresentationFormat>On-screen Show (16:9)</PresentationFormat>
  <Paragraphs>112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XRN4572 UK Link Release 3</vt:lpstr>
      <vt:lpstr>UK Link Release 3 - Plan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111</cp:revision>
  <cp:lastPrinted>2019-02-04T10:21:28Z</cp:lastPrinted>
  <dcterms:created xsi:type="dcterms:W3CDTF">2018-09-02T17:12:15Z</dcterms:created>
  <dcterms:modified xsi:type="dcterms:W3CDTF">2019-03-05T16:56:52Z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198842353</vt:i4>
  </property>
  <property fmtid="{D5CDD505-2E9C-101B-9397-08002B2CF9AE}" pid="3" name="_NewReviewCycle">
    <vt:lpwstr/>
  </property>
  <property fmtid="{D5CDD505-2E9C-101B-9397-08002B2CF9AE}" pid="4" name="_EmailSubject">
    <vt:lpwstr>ChMC Reports</vt:lpwstr>
  </property>
  <property fmtid="{D5CDD505-2E9C-101B-9397-08002B2CF9AE}" pid="5" name="_AuthorEmail">
    <vt:lpwstr>thomas.lineham@xoserve.com</vt:lpwstr>
  </property>
  <property fmtid="{D5CDD505-2E9C-101B-9397-08002B2CF9AE}" pid="6" name="_AuthorEmailDisplayName">
    <vt:lpwstr>Lineham, Tom</vt:lpwstr>
  </property>
  <property fmtid="{D5CDD505-2E9C-101B-9397-08002B2CF9AE}" pid="7" name="_PreviousAdHocReviewCycleID">
    <vt:i4>1840918311</vt:i4>
  </property>
  <property fmtid="{D5CDD505-2E9C-101B-9397-08002B2CF9AE}" pid="8" name="ContentTypeId">
    <vt:lpwstr>0x0101006E927B77B7F39148B9CB17AE711C8D35</vt:lpwstr>
  </property>
</Properties>
</file>