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98" r:id="rId5"/>
    <p:sldId id="301" r:id="rId6"/>
    <p:sldId id="302" r:id="rId7"/>
    <p:sldId id="304" r:id="rId8"/>
    <p:sldId id="305" r:id="rId9"/>
    <p:sldId id="306" r:id="rId10"/>
    <p:sldId id="307" r:id="rId11"/>
    <p:sldId id="308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3555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Retail &amp; Networks </a:t>
            </a:r>
            <a:r>
              <a:rPr lang="en-GB" dirty="0" err="1" smtClean="0"/>
              <a:t>ChMC</a:t>
            </a:r>
            <a:r>
              <a:rPr lang="en-GB" dirty="0" smtClean="0"/>
              <a:t> Update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13/03/19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871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November 19 Release – Market Trials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/>
              <a:t>November 2019 Release Scope:</a:t>
            </a:r>
          </a:p>
          <a:p>
            <a:pPr marL="0" indent="0">
              <a:buNone/>
            </a:pPr>
            <a:endParaRPr lang="en-GB" b="1" dirty="0"/>
          </a:p>
          <a:p>
            <a:pPr lvl="1"/>
            <a:r>
              <a:rPr lang="en-GB" b="1" dirty="0"/>
              <a:t>4725</a:t>
            </a:r>
            <a:r>
              <a:rPr lang="en-GB" dirty="0"/>
              <a:t> - New Read Reason Type for LIS Estimate Readings</a:t>
            </a:r>
          </a:p>
          <a:p>
            <a:pPr lvl="1"/>
            <a:r>
              <a:rPr lang="en-GB" b="1" dirty="0"/>
              <a:t>4621</a:t>
            </a:r>
            <a:r>
              <a:rPr lang="en-GB" dirty="0"/>
              <a:t> – Suspension of Validation between Meter Index and Unconverted Index</a:t>
            </a:r>
          </a:p>
          <a:p>
            <a:pPr lvl="1"/>
            <a:r>
              <a:rPr lang="en-GB" b="1" dirty="0"/>
              <a:t>4679</a:t>
            </a:r>
            <a:r>
              <a:rPr lang="en-GB" dirty="0"/>
              <a:t> - Requiring a Meter Read following  a change of Local Distribution Zone or Exit Zone</a:t>
            </a:r>
          </a:p>
          <a:p>
            <a:pPr marL="457200" lvl="1" indent="0">
              <a:buNone/>
            </a:pPr>
            <a:endParaRPr lang="en-GB" dirty="0"/>
          </a:p>
          <a:p>
            <a:pPr marL="57150" indent="0">
              <a:buNone/>
            </a:pPr>
            <a:r>
              <a:rPr lang="en-GB" dirty="0"/>
              <a:t>4621 is the only scope item that may require Market Trials. </a:t>
            </a:r>
          </a:p>
          <a:p>
            <a:pPr marL="457200" lvl="1" indent="0">
              <a:buNone/>
            </a:pPr>
            <a:endParaRPr lang="en-GB" dirty="0"/>
          </a:p>
          <a:p>
            <a:pPr marL="57150" indent="0">
              <a:buNone/>
            </a:pPr>
            <a:r>
              <a:rPr lang="en-GB" dirty="0" smtClean="0"/>
              <a:t>To reduce cost, </a:t>
            </a:r>
            <a:r>
              <a:rPr lang="en-GB" dirty="0" err="1" smtClean="0"/>
              <a:t>Xoserve</a:t>
            </a:r>
            <a:r>
              <a:rPr lang="en-GB" dirty="0" smtClean="0"/>
              <a:t> propose to remove Market Trials from scope and, where acceptable, </a:t>
            </a:r>
            <a:r>
              <a:rPr lang="en-GB" dirty="0"/>
              <a:t>manually test over the </a:t>
            </a:r>
            <a:r>
              <a:rPr lang="en-GB" dirty="0" smtClean="0"/>
              <a:t>IX.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7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Potential Minor Release Drop 4 Timeline &amp;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42" y="699541"/>
            <a:ext cx="8229600" cy="4032448"/>
          </a:xfrm>
        </p:spPr>
        <p:txBody>
          <a:bodyPr/>
          <a:lstStyle/>
          <a:p>
            <a:pPr marL="171450" indent="-171450"/>
            <a:r>
              <a:rPr lang="en-US" sz="1200" b="1" kern="0" dirty="0" err="1">
                <a:solidFill>
                  <a:srgbClr val="000000"/>
                </a:solidFill>
              </a:rPr>
              <a:t>Xoserve</a:t>
            </a:r>
            <a:r>
              <a:rPr lang="en-US" sz="1200" b="1" kern="0" dirty="0">
                <a:solidFill>
                  <a:srgbClr val="000000"/>
                </a:solidFill>
              </a:rPr>
              <a:t> propose to schedule a Minor UK Link Release for July </a:t>
            </a:r>
            <a:r>
              <a:rPr lang="en-US" sz="1200" b="1" kern="0" dirty="0" smtClean="0">
                <a:solidFill>
                  <a:srgbClr val="000000"/>
                </a:solidFill>
              </a:rPr>
              <a:t>2019</a:t>
            </a:r>
            <a:endParaRPr lang="en-US" sz="1200" b="1" kern="0" dirty="0">
              <a:solidFill>
                <a:srgbClr val="000000"/>
              </a:solidFill>
            </a:endParaRPr>
          </a:p>
          <a:p>
            <a:pPr marL="171450" indent="-171450"/>
            <a:r>
              <a:rPr lang="en-US" sz="1200" b="1" kern="0" dirty="0">
                <a:solidFill>
                  <a:srgbClr val="000000"/>
                </a:solidFill>
              </a:rPr>
              <a:t>Potential Scope Items</a:t>
            </a:r>
            <a:r>
              <a:rPr lang="en-US" sz="1200" b="1" kern="0" dirty="0" smtClean="0">
                <a:solidFill>
                  <a:srgbClr val="000000"/>
                </a:solidFill>
              </a:rPr>
              <a:t>:</a:t>
            </a:r>
            <a:endParaRPr lang="en-US" sz="1200" b="1" kern="0" dirty="0">
              <a:solidFill>
                <a:srgbClr val="000000"/>
              </a:solidFill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b="1" kern="0" dirty="0">
                <a:solidFill>
                  <a:srgbClr val="000000"/>
                </a:solidFill>
              </a:rPr>
              <a:t>XRN4777</a:t>
            </a:r>
            <a:r>
              <a:rPr lang="en-US" sz="1200" kern="0" dirty="0">
                <a:solidFill>
                  <a:srgbClr val="000000"/>
                </a:solidFill>
              </a:rPr>
              <a:t> – Acceptance of Contact Details – awaiting </a:t>
            </a:r>
            <a:r>
              <a:rPr lang="en-US" sz="1200" kern="0" dirty="0" err="1">
                <a:solidFill>
                  <a:srgbClr val="000000"/>
                </a:solidFill>
              </a:rPr>
              <a:t>ChMC</a:t>
            </a:r>
            <a:r>
              <a:rPr lang="en-US" sz="1200" kern="0" dirty="0">
                <a:solidFill>
                  <a:srgbClr val="000000"/>
                </a:solidFill>
              </a:rPr>
              <a:t> decision on solution option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b="1" kern="0" dirty="0">
                <a:solidFill>
                  <a:srgbClr val="000000"/>
                </a:solidFill>
              </a:rPr>
              <a:t>XRN4780</a:t>
            </a:r>
            <a:r>
              <a:rPr lang="en-US" sz="1200" kern="0" dirty="0">
                <a:solidFill>
                  <a:srgbClr val="000000"/>
                </a:solidFill>
              </a:rPr>
              <a:t> -  Inclusion of Meter Asset ID Provider Identity (MAPID) in </a:t>
            </a:r>
            <a:r>
              <a:rPr lang="en-US" sz="1200" kern="0" dirty="0" err="1">
                <a:solidFill>
                  <a:srgbClr val="000000"/>
                </a:solidFill>
              </a:rPr>
              <a:t>UKLink</a:t>
            </a:r>
            <a:r>
              <a:rPr lang="en-US" sz="1200" kern="0" dirty="0">
                <a:solidFill>
                  <a:srgbClr val="000000"/>
                </a:solidFill>
              </a:rPr>
              <a:t> – in Capture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b="1" kern="0" dirty="0">
                <a:solidFill>
                  <a:srgbClr val="000000"/>
                </a:solidFill>
              </a:rPr>
              <a:t>XRN4803</a:t>
            </a:r>
            <a:r>
              <a:rPr lang="en-US" sz="1200" kern="0" dirty="0">
                <a:solidFill>
                  <a:srgbClr val="000000"/>
                </a:solidFill>
              </a:rPr>
              <a:t> – Removal of Validation for AQ Correction Reason 4 – Resource constraints may remove this from scope</a:t>
            </a:r>
            <a:r>
              <a:rPr lang="en-US" sz="1200" kern="0" dirty="0" smtClean="0">
                <a:solidFill>
                  <a:srgbClr val="000000"/>
                </a:solidFill>
              </a:rPr>
              <a:t>.</a:t>
            </a:r>
            <a:endParaRPr lang="en-US" sz="1200" kern="0" dirty="0">
              <a:solidFill>
                <a:srgbClr val="000000"/>
              </a:solidFill>
            </a:endParaRPr>
          </a:p>
          <a:p>
            <a:r>
              <a:rPr lang="en-US" sz="1200" b="1" kern="0" dirty="0" smtClean="0">
                <a:solidFill>
                  <a:srgbClr val="000000"/>
                </a:solidFill>
              </a:rPr>
              <a:t>Note</a:t>
            </a:r>
            <a:r>
              <a:rPr lang="en-US" sz="1200" b="1" kern="0" dirty="0">
                <a:solidFill>
                  <a:srgbClr val="000000"/>
                </a:solidFill>
              </a:rPr>
              <a:t>:</a:t>
            </a:r>
          </a:p>
          <a:p>
            <a:pPr lvl="1"/>
            <a:r>
              <a:rPr lang="en-US" sz="1200" b="1" kern="0" dirty="0">
                <a:solidFill>
                  <a:srgbClr val="000000"/>
                </a:solidFill>
              </a:rPr>
              <a:t>MOD665</a:t>
            </a:r>
            <a:r>
              <a:rPr lang="en-US" sz="1200" kern="0" dirty="0">
                <a:solidFill>
                  <a:srgbClr val="000000"/>
                </a:solidFill>
              </a:rPr>
              <a:t> – Introduction of Suitable Classification of </a:t>
            </a:r>
            <a:r>
              <a:rPr lang="en-US" sz="1200" kern="0" dirty="0" err="1">
                <a:solidFill>
                  <a:srgbClr val="000000"/>
                </a:solidFill>
              </a:rPr>
              <a:t>Ratchetable</a:t>
            </a:r>
            <a:r>
              <a:rPr lang="en-US" sz="1200" kern="0" dirty="0">
                <a:solidFill>
                  <a:srgbClr val="000000"/>
                </a:solidFill>
              </a:rPr>
              <a:t> Supply Points and ensuring accurate capacity allocations.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715765"/>
            <a:ext cx="9107487" cy="23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519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Straight Connector 58"/>
          <p:cNvCxnSpPr/>
          <p:nvPr/>
        </p:nvCxnSpPr>
        <p:spPr>
          <a:xfrm>
            <a:off x="1484021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835696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195736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552265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843808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214193" y="132545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563888" y="132545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923928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283968" y="132545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572000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932040" y="132545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300444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652120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012160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372200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6660232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7020272" y="134761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7380312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7740352" y="134761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8100392" y="134761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8460432" y="134761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8820472" y="134761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137373" y="125832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99767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67544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EA3F08-64D0-41F2-864D-9FD93219A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R&amp;N Timeline</a:t>
            </a:r>
            <a:endParaRPr lang="en-GB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516525"/>
              </p:ext>
            </p:extLst>
          </p:nvPr>
        </p:nvGraphicFramePr>
        <p:xfrm>
          <a:off x="107512" y="945780"/>
          <a:ext cx="90009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Oct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Nov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Dec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Jan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Feb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Mar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Apr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May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Jun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Jul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Aug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Sep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Oct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Nov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Dec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Jan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Feb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Mar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Apr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May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Jun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Jul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Aug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Sep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Oct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Nov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174006"/>
              </p:ext>
            </p:extLst>
          </p:nvPr>
        </p:nvGraphicFramePr>
        <p:xfrm>
          <a:off x="107504" y="682260"/>
          <a:ext cx="9000987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240"/>
                <a:gridCol w="4210140"/>
                <a:gridCol w="3774607"/>
              </a:tblGrid>
              <a:tr h="22174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2018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2019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2020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5" name="Right Arrow 34"/>
          <p:cNvSpPr/>
          <p:nvPr/>
        </p:nvSpPr>
        <p:spPr>
          <a:xfrm>
            <a:off x="107504" y="1330332"/>
            <a:ext cx="720080" cy="216024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Release 2</a:t>
            </a:r>
            <a:endParaRPr lang="en-GB" sz="800" dirty="0"/>
          </a:p>
        </p:txBody>
      </p:sp>
      <p:sp>
        <p:nvSpPr>
          <p:cNvPr id="36" name="Right Arrow 35"/>
          <p:cNvSpPr/>
          <p:nvPr/>
        </p:nvSpPr>
        <p:spPr>
          <a:xfrm>
            <a:off x="107504" y="1546356"/>
            <a:ext cx="1368152" cy="216024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Release 3</a:t>
            </a:r>
            <a:endParaRPr lang="en-GB" sz="800" dirty="0"/>
          </a:p>
        </p:txBody>
      </p:sp>
      <p:sp>
        <p:nvSpPr>
          <p:cNvPr id="37" name="Right Arrow 36"/>
          <p:cNvSpPr/>
          <p:nvPr/>
        </p:nvSpPr>
        <p:spPr>
          <a:xfrm>
            <a:off x="1187624" y="1762380"/>
            <a:ext cx="648072" cy="216024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Feb-19</a:t>
            </a:r>
            <a:endParaRPr lang="en-GB" sz="800" dirty="0"/>
          </a:p>
        </p:txBody>
      </p:sp>
      <p:sp>
        <p:nvSpPr>
          <p:cNvPr id="38" name="Right Arrow 37"/>
          <p:cNvSpPr/>
          <p:nvPr/>
        </p:nvSpPr>
        <p:spPr>
          <a:xfrm>
            <a:off x="107504" y="2016210"/>
            <a:ext cx="3456384" cy="216024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June-19</a:t>
            </a:r>
            <a:endParaRPr lang="en-GB" sz="800" dirty="0"/>
          </a:p>
        </p:txBody>
      </p:sp>
      <p:sp>
        <p:nvSpPr>
          <p:cNvPr id="39" name="Right Arrow 38"/>
          <p:cNvSpPr/>
          <p:nvPr/>
        </p:nvSpPr>
        <p:spPr>
          <a:xfrm>
            <a:off x="107504" y="2247511"/>
            <a:ext cx="4680520" cy="216024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Sept-19 (EUC)</a:t>
            </a:r>
            <a:endParaRPr lang="en-GB" sz="800" dirty="0"/>
          </a:p>
        </p:txBody>
      </p:sp>
      <p:sp>
        <p:nvSpPr>
          <p:cNvPr id="40" name="Right Arrow 39"/>
          <p:cNvSpPr/>
          <p:nvPr/>
        </p:nvSpPr>
        <p:spPr>
          <a:xfrm>
            <a:off x="107504" y="2480138"/>
            <a:ext cx="4896544" cy="216024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Nov-19</a:t>
            </a:r>
            <a:endParaRPr lang="en-GB" sz="800" dirty="0"/>
          </a:p>
        </p:txBody>
      </p:sp>
      <p:sp>
        <p:nvSpPr>
          <p:cNvPr id="41" name="Right Arrow 40"/>
          <p:cNvSpPr/>
          <p:nvPr/>
        </p:nvSpPr>
        <p:spPr>
          <a:xfrm>
            <a:off x="467544" y="2696162"/>
            <a:ext cx="1296144" cy="241903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Minor Release D3</a:t>
            </a:r>
            <a:endParaRPr lang="en-GB" sz="800" dirty="0"/>
          </a:p>
        </p:txBody>
      </p:sp>
      <p:sp>
        <p:nvSpPr>
          <p:cNvPr id="42" name="Right Arrow 41"/>
          <p:cNvSpPr/>
          <p:nvPr/>
        </p:nvSpPr>
        <p:spPr>
          <a:xfrm>
            <a:off x="107584" y="2949367"/>
            <a:ext cx="9036416" cy="216024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CSS CC</a:t>
            </a:r>
            <a:endParaRPr lang="en-GB" sz="800" dirty="0"/>
          </a:p>
        </p:txBody>
      </p:sp>
      <p:sp>
        <p:nvSpPr>
          <p:cNvPr id="43" name="Right Arrow 42"/>
          <p:cNvSpPr/>
          <p:nvPr/>
        </p:nvSpPr>
        <p:spPr>
          <a:xfrm>
            <a:off x="2843808" y="3389021"/>
            <a:ext cx="4536504" cy="216024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RETRO</a:t>
            </a:r>
            <a:endParaRPr lang="en-GB" sz="800" dirty="0"/>
          </a:p>
        </p:txBody>
      </p:sp>
      <p:sp>
        <p:nvSpPr>
          <p:cNvPr id="44" name="Right Arrow 43"/>
          <p:cNvSpPr/>
          <p:nvPr/>
        </p:nvSpPr>
        <p:spPr>
          <a:xfrm>
            <a:off x="1115616" y="3605045"/>
            <a:ext cx="8028384" cy="216024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UIG</a:t>
            </a:r>
            <a:endParaRPr lang="en-GB" sz="800" dirty="0"/>
          </a:p>
        </p:txBody>
      </p:sp>
      <p:sp>
        <p:nvSpPr>
          <p:cNvPr id="45" name="Right Arrow 44"/>
          <p:cNvSpPr/>
          <p:nvPr/>
        </p:nvSpPr>
        <p:spPr>
          <a:xfrm>
            <a:off x="107584" y="3850612"/>
            <a:ext cx="4896544" cy="216024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Mod 621 – GB Charging</a:t>
            </a:r>
            <a:endParaRPr lang="en-GB" sz="800" dirty="0"/>
          </a:p>
        </p:txBody>
      </p:sp>
      <p:sp>
        <p:nvSpPr>
          <p:cNvPr id="46" name="Right Arrow 45"/>
          <p:cNvSpPr/>
          <p:nvPr/>
        </p:nvSpPr>
        <p:spPr>
          <a:xfrm>
            <a:off x="5508104" y="3958624"/>
            <a:ext cx="576064" cy="216024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Feb-20</a:t>
            </a:r>
            <a:endParaRPr lang="en-GB" sz="800" dirty="0"/>
          </a:p>
        </p:txBody>
      </p:sp>
      <p:sp>
        <p:nvSpPr>
          <p:cNvPr id="47" name="Right Arrow 46"/>
          <p:cNvSpPr/>
          <p:nvPr/>
        </p:nvSpPr>
        <p:spPr>
          <a:xfrm>
            <a:off x="2915816" y="4189729"/>
            <a:ext cx="4680520" cy="216024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June-20</a:t>
            </a:r>
            <a:endParaRPr lang="en-GB" sz="800" dirty="0"/>
          </a:p>
        </p:txBody>
      </p:sp>
      <p:sp>
        <p:nvSpPr>
          <p:cNvPr id="48" name="Right Arrow 47"/>
          <p:cNvSpPr/>
          <p:nvPr/>
        </p:nvSpPr>
        <p:spPr>
          <a:xfrm>
            <a:off x="4644008" y="4405753"/>
            <a:ext cx="4499992" cy="216024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Nov-20</a:t>
            </a:r>
            <a:endParaRPr lang="en-GB" sz="800" dirty="0"/>
          </a:p>
        </p:txBody>
      </p:sp>
      <p:sp>
        <p:nvSpPr>
          <p:cNvPr id="81" name="TextBox 80"/>
          <p:cNvSpPr txBox="1"/>
          <p:nvPr/>
        </p:nvSpPr>
        <p:spPr>
          <a:xfrm>
            <a:off x="35496" y="458797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 smtClean="0"/>
              <a:t>Assumes February Release continue to be documentation only release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 smtClean="0"/>
              <a:t>Assumes RETRO will be June 2020 Major Release Delivery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 smtClean="0"/>
              <a:t>Please note that this is all potential activity within UK Link over the next 36 months</a:t>
            </a:r>
            <a:endParaRPr lang="en-GB" sz="800" b="1" dirty="0"/>
          </a:p>
        </p:txBody>
      </p:sp>
      <p:sp>
        <p:nvSpPr>
          <p:cNvPr id="49" name="Right Arrow 48"/>
          <p:cNvSpPr/>
          <p:nvPr/>
        </p:nvSpPr>
        <p:spPr>
          <a:xfrm>
            <a:off x="2627784" y="2715766"/>
            <a:ext cx="1296144" cy="241903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Minor Release D4</a:t>
            </a:r>
            <a:endParaRPr lang="en-GB" sz="800" dirty="0"/>
          </a:p>
        </p:txBody>
      </p:sp>
      <p:sp>
        <p:nvSpPr>
          <p:cNvPr id="50" name="Right Arrow 49"/>
          <p:cNvSpPr/>
          <p:nvPr/>
        </p:nvSpPr>
        <p:spPr>
          <a:xfrm>
            <a:off x="107504" y="3162070"/>
            <a:ext cx="1728192" cy="216024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CSSB (Procurement)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79941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Straight Connector 77"/>
          <p:cNvCxnSpPr/>
          <p:nvPr/>
        </p:nvCxnSpPr>
        <p:spPr>
          <a:xfrm>
            <a:off x="971600" y="1203598"/>
            <a:ext cx="0" cy="368686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1484021" y="1192798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2051720" y="1203598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2627784" y="1203598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3203848" y="1131590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707904" y="1203598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4211960" y="1203598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4788024" y="1203598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364088" y="1203598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5868144" y="1203598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6444208" y="1203598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6948264" y="1203598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7524328" y="1203598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8028384" y="1203598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8604448" y="1203598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EA3F08-64D0-41F2-864D-9FD93219A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2018 / 2019 R&amp;N Delivery Timeline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728408"/>
              </p:ext>
            </p:extLst>
          </p:nvPr>
        </p:nvGraphicFramePr>
        <p:xfrm>
          <a:off x="413305" y="1020609"/>
          <a:ext cx="8730688" cy="18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668"/>
                <a:gridCol w="545668"/>
                <a:gridCol w="545668"/>
                <a:gridCol w="545668"/>
                <a:gridCol w="545668"/>
                <a:gridCol w="545668"/>
                <a:gridCol w="545668"/>
                <a:gridCol w="545668"/>
                <a:gridCol w="545668"/>
                <a:gridCol w="545668"/>
                <a:gridCol w="545668"/>
                <a:gridCol w="545668"/>
                <a:gridCol w="545668"/>
                <a:gridCol w="545668"/>
                <a:gridCol w="545668"/>
                <a:gridCol w="545668"/>
              </a:tblGrid>
              <a:tr h="168528"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Oct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Nov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Dec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Jan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Feb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Mar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Apr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May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Jun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Jul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Aug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Sep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Oct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Nov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Dec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Jan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407677"/>
              </p:ext>
            </p:extLst>
          </p:nvPr>
        </p:nvGraphicFramePr>
        <p:xfrm>
          <a:off x="413297" y="757089"/>
          <a:ext cx="8730703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297"/>
                <a:gridCol w="6425807"/>
                <a:gridCol w="628599"/>
              </a:tblGrid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2018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2019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2020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35496" y="1347614"/>
            <a:ext cx="360040" cy="2160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R3</a:t>
            </a:r>
            <a:endParaRPr lang="en-GB" sz="800" b="1" dirty="0"/>
          </a:p>
        </p:txBody>
      </p:sp>
      <p:sp>
        <p:nvSpPr>
          <p:cNvPr id="12" name="Rectangle 11"/>
          <p:cNvSpPr/>
          <p:nvPr/>
        </p:nvSpPr>
        <p:spPr>
          <a:xfrm>
            <a:off x="413284" y="1347614"/>
            <a:ext cx="567190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T1 - Imp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80474" y="1347614"/>
            <a:ext cx="1665058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Testing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496" y="1650107"/>
            <a:ext cx="360040" cy="2160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600" b="1" dirty="0" smtClean="0"/>
              <a:t>Feb-19</a:t>
            </a:r>
            <a:endParaRPr lang="en-GB" sz="600" b="1" dirty="0"/>
          </a:p>
        </p:txBody>
      </p:sp>
      <p:sp>
        <p:nvSpPr>
          <p:cNvPr id="15" name="Rectangle 14"/>
          <p:cNvSpPr/>
          <p:nvPr/>
        </p:nvSpPr>
        <p:spPr>
          <a:xfrm>
            <a:off x="2213484" y="1650107"/>
            <a:ext cx="1008112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Imp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496" y="1938139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600" b="1" dirty="0" smtClean="0"/>
              <a:t>Jun-19</a:t>
            </a:r>
            <a:endParaRPr lang="en-GB" sz="600" b="1" dirty="0"/>
          </a:p>
        </p:txBody>
      </p:sp>
      <p:sp>
        <p:nvSpPr>
          <p:cNvPr id="18" name="Rectangle 17"/>
          <p:cNvSpPr/>
          <p:nvPr/>
        </p:nvSpPr>
        <p:spPr>
          <a:xfrm>
            <a:off x="413284" y="1938139"/>
            <a:ext cx="2205626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Design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627784" y="1938139"/>
            <a:ext cx="792088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Build 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19872" y="1938139"/>
            <a:ext cx="1368152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Testing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788024" y="1938139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Imp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364088" y="1938139"/>
            <a:ext cx="1080120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PIS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5496" y="2211710"/>
            <a:ext cx="360040" cy="2160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700" b="1" dirty="0" smtClean="0"/>
              <a:t>EUC</a:t>
            </a:r>
            <a:endParaRPr lang="en-GB" sz="700" b="1" dirty="0"/>
          </a:p>
        </p:txBody>
      </p:sp>
      <p:sp>
        <p:nvSpPr>
          <p:cNvPr id="27" name="Rectangle 26"/>
          <p:cNvSpPr/>
          <p:nvPr/>
        </p:nvSpPr>
        <p:spPr>
          <a:xfrm>
            <a:off x="980474" y="2226171"/>
            <a:ext cx="1638436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Design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627784" y="2226171"/>
            <a:ext cx="908974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Build 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91880" y="2226171"/>
            <a:ext cx="2160240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Testing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652120" y="2226171"/>
            <a:ext cx="792088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Imp #1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444208" y="2226171"/>
            <a:ext cx="504056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Imp #2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5496" y="2514203"/>
            <a:ext cx="360040" cy="2160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600" b="1" dirty="0" smtClean="0"/>
              <a:t>Nov-19</a:t>
            </a:r>
            <a:endParaRPr lang="en-GB" sz="600" b="1" dirty="0"/>
          </a:p>
        </p:txBody>
      </p:sp>
      <p:sp>
        <p:nvSpPr>
          <p:cNvPr id="39" name="Rectangle 38"/>
          <p:cNvSpPr/>
          <p:nvPr/>
        </p:nvSpPr>
        <p:spPr>
          <a:xfrm>
            <a:off x="413284" y="2514203"/>
            <a:ext cx="1260140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Capture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673423" y="2514203"/>
            <a:ext cx="1408847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Governance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104710" y="2514203"/>
            <a:ext cx="620942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Design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725652" y="2514203"/>
            <a:ext cx="1224136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Build &amp; UT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949788" y="2514203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ST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525852" y="2514203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SIT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101916" y="2514203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UAT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677980" y="2514203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MT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254044" y="2514203"/>
            <a:ext cx="792088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Imp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046132" y="2514203"/>
            <a:ext cx="792088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PIS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5496" y="2802235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MR</a:t>
            </a:r>
            <a:endParaRPr lang="en-GB" sz="800" b="1" dirty="0"/>
          </a:p>
        </p:txBody>
      </p:sp>
      <p:sp>
        <p:nvSpPr>
          <p:cNvPr id="52" name="Rectangle 51"/>
          <p:cNvSpPr/>
          <p:nvPr/>
        </p:nvSpPr>
        <p:spPr>
          <a:xfrm>
            <a:off x="39921" y="3051429"/>
            <a:ext cx="360040" cy="2160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err="1" smtClean="0"/>
              <a:t>cssB</a:t>
            </a:r>
            <a:endParaRPr lang="en-GB" sz="700" b="1" dirty="0"/>
          </a:p>
        </p:txBody>
      </p:sp>
      <p:sp>
        <p:nvSpPr>
          <p:cNvPr id="54" name="Rectangle 53"/>
          <p:cNvSpPr/>
          <p:nvPr/>
        </p:nvSpPr>
        <p:spPr>
          <a:xfrm>
            <a:off x="413283" y="3051429"/>
            <a:ext cx="2758997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Procurement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9630" y="3568796"/>
            <a:ext cx="427914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600" b="1" dirty="0" smtClean="0"/>
              <a:t>Retro</a:t>
            </a:r>
            <a:endParaRPr lang="en-GB" sz="600" b="1" dirty="0"/>
          </a:p>
        </p:txBody>
      </p:sp>
      <p:sp>
        <p:nvSpPr>
          <p:cNvPr id="56" name="Rectangle 55"/>
          <p:cNvSpPr/>
          <p:nvPr/>
        </p:nvSpPr>
        <p:spPr>
          <a:xfrm>
            <a:off x="4775868" y="3597103"/>
            <a:ext cx="4050196" cy="201563"/>
          </a:xfrm>
          <a:prstGeom prst="rect">
            <a:avLst/>
          </a:prstGeom>
          <a:solidFill>
            <a:srgbClr val="BD6AAB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Jun-2020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9630" y="3795886"/>
            <a:ext cx="360040" cy="2160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700" b="1" dirty="0" smtClean="0"/>
              <a:t>UIG</a:t>
            </a:r>
            <a:endParaRPr lang="en-GB" sz="700" b="1" dirty="0"/>
          </a:p>
        </p:txBody>
      </p:sp>
      <p:sp>
        <p:nvSpPr>
          <p:cNvPr id="59" name="Rectangle 58"/>
          <p:cNvSpPr/>
          <p:nvPr/>
        </p:nvSpPr>
        <p:spPr>
          <a:xfrm>
            <a:off x="2141476" y="3862133"/>
            <a:ext cx="6696744" cy="216024"/>
          </a:xfrm>
          <a:prstGeom prst="rect">
            <a:avLst/>
          </a:prstGeom>
          <a:solidFill>
            <a:srgbClr val="BD6AAB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2019 / 2020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5496" y="4083918"/>
            <a:ext cx="360040" cy="51851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700" b="1" dirty="0" smtClean="0"/>
              <a:t>Mod621 – </a:t>
            </a:r>
            <a:r>
              <a:rPr lang="en-GB" sz="700" b="1" dirty="0" err="1" smtClean="0"/>
              <a:t>Uk</a:t>
            </a:r>
            <a:r>
              <a:rPr lang="en-GB" sz="700" b="1" dirty="0" smtClean="0"/>
              <a:t> Link Impacts</a:t>
            </a:r>
            <a:endParaRPr lang="en-GB" sz="700" b="1" dirty="0"/>
          </a:p>
        </p:txBody>
      </p:sp>
      <p:sp>
        <p:nvSpPr>
          <p:cNvPr id="62" name="Rectangle 61"/>
          <p:cNvSpPr/>
          <p:nvPr/>
        </p:nvSpPr>
        <p:spPr>
          <a:xfrm>
            <a:off x="413284" y="4147202"/>
            <a:ext cx="1134380" cy="21602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CUT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557046" y="4147202"/>
            <a:ext cx="1673932" cy="21602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ST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221596" y="4151458"/>
            <a:ext cx="665820" cy="21602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SIT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869668" y="4151458"/>
            <a:ext cx="1566428" cy="21602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UAT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436096" y="4147202"/>
            <a:ext cx="576064" cy="21602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UT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008696" y="4147202"/>
            <a:ext cx="449796" cy="21602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IDR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444208" y="4147202"/>
            <a:ext cx="233772" cy="21602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50" b="1" dirty="0" smtClean="0">
                <a:solidFill>
                  <a:schemeClr val="bg1"/>
                </a:solidFill>
              </a:rPr>
              <a:t>Imp</a:t>
            </a:r>
            <a:endParaRPr lang="en-GB" sz="550" b="1" dirty="0">
              <a:solidFill>
                <a:schemeClr val="bg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677980" y="4146501"/>
            <a:ext cx="1422412" cy="21602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PIS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1259632" y="4386411"/>
            <a:ext cx="953852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UKL CUT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267744" y="4386411"/>
            <a:ext cx="1152128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UKL ST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545632" y="4386411"/>
            <a:ext cx="1008112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UKL AT &amp; RT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949788" y="4386411"/>
            <a:ext cx="486308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UKL PT</a:t>
            </a:r>
            <a:endParaRPr lang="en-GB" sz="800" b="1" dirty="0">
              <a:solidFill>
                <a:schemeClr val="bg1"/>
              </a:solidFill>
            </a:endParaRPr>
          </a:p>
        </p:txBody>
      </p:sp>
      <p:cxnSp>
        <p:nvCxnSpPr>
          <p:cNvPr id="75" name="Elbow Connector 74"/>
          <p:cNvCxnSpPr>
            <a:endCxn id="66" idx="2"/>
          </p:cNvCxnSpPr>
          <p:nvPr/>
        </p:nvCxnSpPr>
        <p:spPr>
          <a:xfrm flipV="1">
            <a:off x="5398520" y="4363226"/>
            <a:ext cx="325608" cy="144016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7585628" y="4299942"/>
            <a:ext cx="4497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solidFill>
                  <a:schemeClr val="bg1"/>
                </a:solidFill>
              </a:rPr>
              <a:t>UKL RT</a:t>
            </a:r>
            <a:endParaRPr lang="en-GB" sz="800" dirty="0">
              <a:solidFill>
                <a:schemeClr val="bg1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5496" y="4731990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 smtClean="0"/>
              <a:t>Assumes February Release continue to be documentation only release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 smtClean="0"/>
              <a:t>Assumes RETRO will be June 2020 Major Release Delivery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 smtClean="0"/>
              <a:t>Please note that this is all potential activity within UK Link over the next 36 months</a:t>
            </a:r>
            <a:endParaRPr lang="en-GB" sz="800" b="1" dirty="0"/>
          </a:p>
        </p:txBody>
      </p:sp>
      <p:sp>
        <p:nvSpPr>
          <p:cNvPr id="96" name="Rectangle 95"/>
          <p:cNvSpPr/>
          <p:nvPr/>
        </p:nvSpPr>
        <p:spPr>
          <a:xfrm>
            <a:off x="4572000" y="4386411"/>
            <a:ext cx="368896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 smtClean="0">
                <a:solidFill>
                  <a:schemeClr val="bg1"/>
                </a:solidFill>
              </a:rPr>
              <a:t>Code Merge</a:t>
            </a:r>
            <a:endParaRPr lang="en-GB" sz="600" b="1" dirty="0">
              <a:solidFill>
                <a:schemeClr val="bg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971600" y="2787774"/>
            <a:ext cx="305780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 smtClean="0">
                <a:solidFill>
                  <a:schemeClr val="bg1"/>
                </a:solidFill>
              </a:rPr>
              <a:t>Design</a:t>
            </a:r>
            <a:endParaRPr lang="en-GB" sz="600" b="1" dirty="0">
              <a:solidFill>
                <a:schemeClr val="bg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1259632" y="2787774"/>
            <a:ext cx="305780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 smtClean="0">
                <a:solidFill>
                  <a:schemeClr val="bg1"/>
                </a:solidFill>
              </a:rPr>
              <a:t>Build</a:t>
            </a:r>
            <a:endParaRPr lang="en-GB" sz="600" b="1" dirty="0">
              <a:solidFill>
                <a:schemeClr val="bg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1547664" y="2787774"/>
            <a:ext cx="665820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 smtClean="0">
                <a:solidFill>
                  <a:schemeClr val="bg1"/>
                </a:solidFill>
              </a:rPr>
              <a:t>ST &amp; Assurance</a:t>
            </a:r>
            <a:endParaRPr lang="en-GB" sz="600" b="1" dirty="0">
              <a:solidFill>
                <a:schemeClr val="bg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2195736" y="2787774"/>
            <a:ext cx="188894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 smtClean="0">
                <a:solidFill>
                  <a:schemeClr val="bg1"/>
                </a:solidFill>
              </a:rPr>
              <a:t>CM</a:t>
            </a:r>
            <a:endParaRPr lang="en-GB" sz="600" b="1" dirty="0">
              <a:solidFill>
                <a:schemeClr val="bg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2394012" y="2787774"/>
            <a:ext cx="449796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 smtClean="0">
                <a:solidFill>
                  <a:schemeClr val="bg1"/>
                </a:solidFill>
              </a:rPr>
              <a:t>PT / RT</a:t>
            </a:r>
            <a:endParaRPr lang="en-GB" sz="600" b="1" dirty="0">
              <a:solidFill>
                <a:schemeClr val="bg1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2843808" y="2787774"/>
            <a:ext cx="152890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 smtClean="0">
                <a:solidFill>
                  <a:schemeClr val="bg1"/>
                </a:solidFill>
              </a:rPr>
              <a:t>IMP</a:t>
            </a:r>
            <a:endParaRPr lang="en-GB" sz="600" b="1" dirty="0">
              <a:solidFill>
                <a:schemeClr val="bg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2987824" y="2787774"/>
            <a:ext cx="233772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 smtClean="0">
                <a:solidFill>
                  <a:schemeClr val="bg1"/>
                </a:solidFill>
              </a:rPr>
              <a:t>PIS</a:t>
            </a:r>
            <a:endParaRPr lang="en-GB" sz="600" b="1" dirty="0">
              <a:solidFill>
                <a:schemeClr val="bg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4211960" y="2787774"/>
            <a:ext cx="2232248" cy="216024"/>
          </a:xfrm>
          <a:prstGeom prst="rect">
            <a:avLst/>
          </a:prstGeom>
          <a:solidFill>
            <a:srgbClr val="BD6AAB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Potential Activity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628379" y="1347614"/>
            <a:ext cx="305780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00" b="1" dirty="0" smtClean="0">
                <a:solidFill>
                  <a:schemeClr val="bg1"/>
                </a:solidFill>
              </a:rPr>
              <a:t>T2 - IMP</a:t>
            </a:r>
            <a:endParaRPr lang="en-GB" sz="500" b="1" dirty="0">
              <a:solidFill>
                <a:schemeClr val="bg1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2915816" y="1347614"/>
            <a:ext cx="1665058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Closedown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37791" y="3315393"/>
            <a:ext cx="360040" cy="2160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600" b="1" dirty="0" smtClean="0"/>
              <a:t>CSS CC</a:t>
            </a:r>
            <a:endParaRPr lang="en-GB" sz="600" b="1" dirty="0"/>
          </a:p>
        </p:txBody>
      </p:sp>
      <p:sp>
        <p:nvSpPr>
          <p:cNvPr id="108" name="Rectangle 107"/>
          <p:cNvSpPr/>
          <p:nvPr/>
        </p:nvSpPr>
        <p:spPr>
          <a:xfrm>
            <a:off x="413284" y="3311841"/>
            <a:ext cx="1070737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Procurement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1476554" y="3310666"/>
            <a:ext cx="1695727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High Level Design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3172281" y="3315393"/>
            <a:ext cx="3271927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Detailed Design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6458492" y="3315393"/>
            <a:ext cx="2365630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Build / Test</a:t>
            </a:r>
            <a:endParaRPr lang="en-GB" sz="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46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Box 141"/>
          <p:cNvSpPr txBox="1"/>
          <p:nvPr/>
        </p:nvSpPr>
        <p:spPr>
          <a:xfrm>
            <a:off x="3131840" y="2047949"/>
            <a:ext cx="1129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BER Approval</a:t>
            </a:r>
          </a:p>
          <a:p>
            <a:pPr algn="ctr"/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10/04/18 </a:t>
            </a:r>
            <a:endParaRPr lang="en-GB" sz="7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13284" y="1491630"/>
            <a:ext cx="1008112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47676" y="1491630"/>
            <a:ext cx="1008112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79512" y="1457424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Change Pack Issue</a:t>
            </a:r>
          </a:p>
          <a:p>
            <a:pPr algn="ctr"/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09/11/18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421396" y="2067694"/>
            <a:ext cx="93610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13284" y="2067694"/>
            <a:ext cx="1008112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415404" y="2047949"/>
            <a:ext cx="1492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err="1" smtClean="0">
                <a:solidFill>
                  <a:schemeClr val="bg1">
                    <a:lumMod val="95000"/>
                  </a:schemeClr>
                </a:solidFill>
              </a:rPr>
              <a:t>ChMC</a:t>
            </a:r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 Scope Approval</a:t>
            </a:r>
          </a:p>
          <a:p>
            <a:pPr algn="ctr"/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12/12/18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357500" y="2067694"/>
            <a:ext cx="1368152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2866095" y="2047949"/>
            <a:ext cx="1129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EQR Approval</a:t>
            </a:r>
          </a:p>
          <a:p>
            <a:pPr algn="ctr"/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06/02/18 </a:t>
            </a:r>
            <a:endParaRPr lang="en-GB" sz="7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EA3F08-64D0-41F2-864D-9FD93219A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2018 / 2019 R&amp;N Governance Timeline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507501"/>
              </p:ext>
            </p:extLst>
          </p:nvPr>
        </p:nvGraphicFramePr>
        <p:xfrm>
          <a:off x="413305" y="948601"/>
          <a:ext cx="8730688" cy="18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668"/>
                <a:gridCol w="545668"/>
                <a:gridCol w="545668"/>
                <a:gridCol w="545668"/>
                <a:gridCol w="545668"/>
                <a:gridCol w="545668"/>
                <a:gridCol w="545668"/>
                <a:gridCol w="545668"/>
                <a:gridCol w="545668"/>
                <a:gridCol w="545668"/>
                <a:gridCol w="545668"/>
                <a:gridCol w="545668"/>
                <a:gridCol w="545668"/>
                <a:gridCol w="545668"/>
                <a:gridCol w="545668"/>
                <a:gridCol w="545668"/>
              </a:tblGrid>
              <a:tr h="168528"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Oct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Nov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Dec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Jan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Feb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Mar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Apr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May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Jun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Jul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Aug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Sep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Oct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Nov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Dec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Jan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107291"/>
              </p:ext>
            </p:extLst>
          </p:nvPr>
        </p:nvGraphicFramePr>
        <p:xfrm>
          <a:off x="413297" y="685081"/>
          <a:ext cx="8730703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297"/>
                <a:gridCol w="6425807"/>
                <a:gridCol w="628599"/>
              </a:tblGrid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2018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2019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2020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35496" y="1203598"/>
            <a:ext cx="360040" cy="2160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600" b="1" dirty="0" smtClean="0">
                <a:solidFill>
                  <a:prstClr val="white"/>
                </a:solidFill>
              </a:rPr>
              <a:t>Feb-19</a:t>
            </a:r>
            <a:endParaRPr lang="en-GB" sz="600" b="1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67856" y="1203598"/>
            <a:ext cx="1153740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496" y="1506091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500" b="1" dirty="0" smtClean="0">
                <a:solidFill>
                  <a:prstClr val="white"/>
                </a:solidFill>
              </a:rPr>
              <a:t>Jun-19</a:t>
            </a:r>
            <a:endParaRPr lang="en-GB" sz="500" b="1" dirty="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421396" y="1491630"/>
            <a:ext cx="1224136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645532" y="1491630"/>
            <a:ext cx="3456384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5496" y="1779661"/>
            <a:ext cx="360040" cy="2160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600" b="1" dirty="0" smtClean="0">
                <a:solidFill>
                  <a:prstClr val="white"/>
                </a:solidFill>
              </a:rPr>
              <a:t>Sep-19 / EUC</a:t>
            </a:r>
            <a:endParaRPr lang="en-GB" sz="600" b="1" dirty="0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13284" y="1779662"/>
            <a:ext cx="792088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13484" y="1779662"/>
            <a:ext cx="1008112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221596" y="1779662"/>
            <a:ext cx="648072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517740" y="1779662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869668" y="1779662"/>
            <a:ext cx="648072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93804" y="1779662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669868" y="1779662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245932" y="1779662"/>
            <a:ext cx="432048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205372" y="1779662"/>
            <a:ext cx="1008112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677980" y="1779662"/>
            <a:ext cx="432048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5496" y="2067694"/>
            <a:ext cx="360040" cy="2160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600" b="1" dirty="0" smtClean="0">
                <a:solidFill>
                  <a:prstClr val="white"/>
                </a:solidFill>
              </a:rPr>
              <a:t>Nov-19</a:t>
            </a:r>
            <a:endParaRPr lang="en-GB" sz="600" b="1" dirty="0">
              <a:solidFill>
                <a:prstClr val="white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725652" y="2067694"/>
            <a:ext cx="1224136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949788" y="2067694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525852" y="2067694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101916" y="2067694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677980" y="2067694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254044" y="2067694"/>
            <a:ext cx="792088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046132" y="2067694"/>
            <a:ext cx="558316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5496" y="2355726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prstClr val="white"/>
                </a:solidFill>
              </a:rPr>
              <a:t>MR</a:t>
            </a:r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71600" y="2355726"/>
            <a:ext cx="2077088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5496" y="2643758"/>
            <a:ext cx="360040" cy="2160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err="1" smtClean="0">
                <a:solidFill>
                  <a:prstClr val="white"/>
                </a:solidFill>
              </a:rPr>
              <a:t>cssB</a:t>
            </a:r>
            <a:endParaRPr lang="en-GB" sz="700" b="1" dirty="0">
              <a:solidFill>
                <a:prstClr val="white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141476" y="2643758"/>
            <a:ext cx="6696744" cy="216024"/>
          </a:xfrm>
          <a:prstGeom prst="rect">
            <a:avLst/>
          </a:prstGeom>
          <a:solidFill>
            <a:srgbClr val="BD6AAB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13284" y="2643757"/>
            <a:ext cx="2376264" cy="216371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prstClr val="white"/>
                </a:solidFill>
              </a:rPr>
              <a:t>Procurement</a:t>
            </a:r>
            <a:endParaRPr lang="en-GB" sz="800" dirty="0">
              <a:solidFill>
                <a:prstClr val="white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5496" y="3291830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600" b="1" dirty="0" smtClean="0">
                <a:solidFill>
                  <a:prstClr val="white"/>
                </a:solidFill>
              </a:rPr>
              <a:t>RETRO</a:t>
            </a:r>
            <a:endParaRPr lang="en-GB" sz="600" b="1" dirty="0">
              <a:solidFill>
                <a:prstClr val="white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141476" y="3277369"/>
            <a:ext cx="6696744" cy="216024"/>
          </a:xfrm>
          <a:prstGeom prst="rect">
            <a:avLst/>
          </a:prstGeom>
          <a:solidFill>
            <a:srgbClr val="BD6AAB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prstClr val="white"/>
                </a:solidFill>
              </a:rPr>
              <a:t>Potential Activity</a:t>
            </a:r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1937" y="3579862"/>
            <a:ext cx="288032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700" b="1" dirty="0" smtClean="0">
                <a:solidFill>
                  <a:prstClr val="white"/>
                </a:solidFill>
              </a:rPr>
              <a:t>Mod621 – </a:t>
            </a:r>
            <a:r>
              <a:rPr lang="en-GB" sz="700" b="1" dirty="0" err="1" smtClean="0">
                <a:solidFill>
                  <a:prstClr val="white"/>
                </a:solidFill>
              </a:rPr>
              <a:t>Uk</a:t>
            </a:r>
            <a:r>
              <a:rPr lang="en-GB" sz="700" b="1" dirty="0" smtClean="0">
                <a:solidFill>
                  <a:prstClr val="white"/>
                </a:solidFill>
              </a:rPr>
              <a:t> Link Impacts</a:t>
            </a:r>
            <a:endParaRPr lang="en-GB" sz="700" b="1" dirty="0">
              <a:solidFill>
                <a:prstClr val="white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95536" y="3586509"/>
            <a:ext cx="1152128" cy="21602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530524" y="3586509"/>
            <a:ext cx="1673932" cy="21602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194342" y="3587246"/>
            <a:ext cx="308681" cy="21602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503022" y="3586509"/>
            <a:ext cx="5335197" cy="21676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1455788" y="1491630"/>
            <a:ext cx="1224136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1" y="2335981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Change Pack Issue 07/12/18</a:t>
            </a:r>
            <a:endParaRPr lang="en-GB" sz="700" dirty="0"/>
          </a:p>
        </p:txBody>
      </p:sp>
      <p:sp>
        <p:nvSpPr>
          <p:cNvPr id="7" name="5-Point Star 6"/>
          <p:cNvSpPr/>
          <p:nvPr/>
        </p:nvSpPr>
        <p:spPr>
          <a:xfrm>
            <a:off x="1115616" y="1477169"/>
            <a:ext cx="288032" cy="201563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2" name="5-Point Star 111"/>
          <p:cNvSpPr/>
          <p:nvPr/>
        </p:nvSpPr>
        <p:spPr>
          <a:xfrm>
            <a:off x="1331640" y="2355726"/>
            <a:ext cx="288032" cy="201563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5-Point Star 113"/>
          <p:cNvSpPr/>
          <p:nvPr/>
        </p:nvSpPr>
        <p:spPr>
          <a:xfrm>
            <a:off x="1619672" y="2053233"/>
            <a:ext cx="288032" cy="201563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0" name="5-Point Star 119"/>
          <p:cNvSpPr/>
          <p:nvPr/>
        </p:nvSpPr>
        <p:spPr>
          <a:xfrm>
            <a:off x="4427984" y="2053233"/>
            <a:ext cx="288032" cy="201563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TextBox 120"/>
          <p:cNvSpPr txBox="1"/>
          <p:nvPr/>
        </p:nvSpPr>
        <p:spPr>
          <a:xfrm>
            <a:off x="4644008" y="2047949"/>
            <a:ext cx="1129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Change Pack Issue</a:t>
            </a:r>
          </a:p>
          <a:p>
            <a:pPr algn="ctr"/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14/06/18</a:t>
            </a:r>
            <a:endParaRPr lang="en-GB" sz="7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2" name="5-Point Star 121"/>
          <p:cNvSpPr/>
          <p:nvPr/>
        </p:nvSpPr>
        <p:spPr>
          <a:xfrm>
            <a:off x="2051720" y="1477169"/>
            <a:ext cx="288032" cy="201563"/>
          </a:xfrm>
          <a:prstGeom prst="star5">
            <a:avLst/>
          </a:prstGeom>
          <a:solidFill>
            <a:srgbClr val="40D1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TextBox 122"/>
          <p:cNvSpPr txBox="1"/>
          <p:nvPr/>
        </p:nvSpPr>
        <p:spPr>
          <a:xfrm>
            <a:off x="2249996" y="1493138"/>
            <a:ext cx="131389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BER Approval 09/01/19</a:t>
            </a:r>
            <a:endParaRPr lang="en-GB" sz="7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71800" y="2629297"/>
            <a:ext cx="40324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>
                    <a:lumMod val="95000"/>
                  </a:schemeClr>
                </a:solidFill>
              </a:rPr>
              <a:t>No Governance planned - Awaiting BID Outcome Feb 2019</a:t>
            </a:r>
            <a:endParaRPr lang="en-GB" sz="9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-36512" y="4513555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 smtClean="0"/>
              <a:t>Assumes February Release continue to be documentation only release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 smtClean="0"/>
              <a:t>Assumes RAASP will be June 2020 Major Release Delivery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 smtClean="0"/>
              <a:t>Please note that this is all potential activity within UK Link over the next 36 months</a:t>
            </a:r>
            <a:endParaRPr lang="en-GB" sz="800" b="1" dirty="0"/>
          </a:p>
        </p:txBody>
      </p:sp>
      <p:sp>
        <p:nvSpPr>
          <p:cNvPr id="143" name="5-Point Star 142"/>
          <p:cNvSpPr/>
          <p:nvPr/>
        </p:nvSpPr>
        <p:spPr>
          <a:xfrm>
            <a:off x="467544" y="1203598"/>
            <a:ext cx="288032" cy="201563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TextBox 143"/>
          <p:cNvSpPr txBox="1"/>
          <p:nvPr/>
        </p:nvSpPr>
        <p:spPr>
          <a:xfrm>
            <a:off x="755576" y="1203598"/>
            <a:ext cx="1129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Change Pack Issued</a:t>
            </a:r>
          </a:p>
          <a:p>
            <a:pPr algn="ctr"/>
            <a:r>
              <a:rPr lang="en-GB" sz="700" dirty="0" smtClean="0"/>
              <a:t>June 18</a:t>
            </a:r>
            <a:endParaRPr lang="en-GB" sz="700" dirty="0"/>
          </a:p>
        </p:txBody>
      </p:sp>
      <p:sp>
        <p:nvSpPr>
          <p:cNvPr id="153" name="TextBox 152"/>
          <p:cNvSpPr txBox="1"/>
          <p:nvPr/>
        </p:nvSpPr>
        <p:spPr>
          <a:xfrm>
            <a:off x="3481319" y="3595831"/>
            <a:ext cx="1129841" cy="20005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Change Pack Issue</a:t>
            </a:r>
            <a:endParaRPr lang="en-GB" sz="7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6" name="5-Point Star 85"/>
          <p:cNvSpPr/>
          <p:nvPr/>
        </p:nvSpPr>
        <p:spPr>
          <a:xfrm>
            <a:off x="1619672" y="2370187"/>
            <a:ext cx="288032" cy="201563"/>
          </a:xfrm>
          <a:prstGeom prst="star5">
            <a:avLst/>
          </a:prstGeom>
          <a:solidFill>
            <a:srgbClr val="40D1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TextBox 86"/>
          <p:cNvSpPr txBox="1"/>
          <p:nvPr/>
        </p:nvSpPr>
        <p:spPr>
          <a:xfrm>
            <a:off x="1857983" y="2355726"/>
            <a:ext cx="112984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BER Approval 09/01/10 </a:t>
            </a:r>
            <a:endParaRPr lang="en-GB" sz="7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395536" y="1779662"/>
            <a:ext cx="1008112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1403648" y="1779662"/>
            <a:ext cx="1224136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429928" y="1779662"/>
            <a:ext cx="1008112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1438040" y="1779662"/>
            <a:ext cx="1224136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92" name="5-Point Star 91"/>
          <p:cNvSpPr/>
          <p:nvPr/>
        </p:nvSpPr>
        <p:spPr>
          <a:xfrm>
            <a:off x="1547664" y="1765201"/>
            <a:ext cx="288032" cy="201563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3" name="5-Point Star 92"/>
          <p:cNvSpPr/>
          <p:nvPr/>
        </p:nvSpPr>
        <p:spPr>
          <a:xfrm>
            <a:off x="2033972" y="1765201"/>
            <a:ext cx="288032" cy="201563"/>
          </a:xfrm>
          <a:prstGeom prst="star5">
            <a:avLst/>
          </a:prstGeom>
          <a:solidFill>
            <a:srgbClr val="40D1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TextBox 93"/>
          <p:cNvSpPr txBox="1"/>
          <p:nvPr/>
        </p:nvSpPr>
        <p:spPr>
          <a:xfrm>
            <a:off x="2232248" y="1781170"/>
            <a:ext cx="131389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BER Approval 09/01/19</a:t>
            </a:r>
            <a:endParaRPr lang="en-GB" sz="7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67544" y="1759917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Change Pack Issue</a:t>
            </a:r>
          </a:p>
          <a:p>
            <a:pPr algn="ctr"/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21/12/18</a:t>
            </a:r>
          </a:p>
        </p:txBody>
      </p:sp>
      <p:sp>
        <p:nvSpPr>
          <p:cNvPr id="118" name="5-Point Star 117"/>
          <p:cNvSpPr/>
          <p:nvPr/>
        </p:nvSpPr>
        <p:spPr>
          <a:xfrm>
            <a:off x="2794087" y="2053233"/>
            <a:ext cx="288032" cy="201563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C000"/>
              </a:solidFill>
            </a:endParaRPr>
          </a:p>
        </p:txBody>
      </p:sp>
      <p:sp>
        <p:nvSpPr>
          <p:cNvPr id="152" name="5-Point Star 151"/>
          <p:cNvSpPr/>
          <p:nvPr/>
        </p:nvSpPr>
        <p:spPr>
          <a:xfrm>
            <a:off x="7544540" y="4250724"/>
            <a:ext cx="288032" cy="201563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Rectangle 95"/>
          <p:cNvSpPr/>
          <p:nvPr/>
        </p:nvSpPr>
        <p:spPr>
          <a:xfrm>
            <a:off x="35496" y="2931790"/>
            <a:ext cx="360040" cy="2160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err="1" smtClean="0">
                <a:solidFill>
                  <a:prstClr val="white"/>
                </a:solidFill>
              </a:rPr>
              <a:t>cssCC</a:t>
            </a:r>
            <a:endParaRPr lang="en-GB" sz="700" b="1" dirty="0">
              <a:solidFill>
                <a:prstClr val="white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429928" y="2931790"/>
            <a:ext cx="8408292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79" name="5-Point Star 78"/>
          <p:cNvSpPr/>
          <p:nvPr/>
        </p:nvSpPr>
        <p:spPr>
          <a:xfrm>
            <a:off x="7544540" y="4497641"/>
            <a:ext cx="288032" cy="20156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C000"/>
              </a:solidFill>
            </a:endParaRPr>
          </a:p>
        </p:txBody>
      </p:sp>
      <p:sp>
        <p:nvSpPr>
          <p:cNvPr id="81" name="5-Point Star 80"/>
          <p:cNvSpPr/>
          <p:nvPr/>
        </p:nvSpPr>
        <p:spPr>
          <a:xfrm>
            <a:off x="7544540" y="3991402"/>
            <a:ext cx="288032" cy="201563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7950282" y="4066944"/>
            <a:ext cx="1080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Complete</a:t>
            </a:r>
            <a:endParaRPr lang="en-GB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7959084" y="4286181"/>
            <a:ext cx="6480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On track</a:t>
            </a:r>
            <a:endParaRPr lang="en-GB" sz="800" dirty="0"/>
          </a:p>
        </p:txBody>
      </p:sp>
      <p:sp>
        <p:nvSpPr>
          <p:cNvPr id="5" name="TextBox 4"/>
          <p:cNvSpPr txBox="1"/>
          <p:nvPr/>
        </p:nvSpPr>
        <p:spPr>
          <a:xfrm>
            <a:off x="7965494" y="4501625"/>
            <a:ext cx="5583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At risk</a:t>
            </a:r>
            <a:endParaRPr lang="en-GB" sz="800" dirty="0"/>
          </a:p>
        </p:txBody>
      </p:sp>
      <p:sp>
        <p:nvSpPr>
          <p:cNvPr id="11" name="TextBox 10"/>
          <p:cNvSpPr txBox="1"/>
          <p:nvPr/>
        </p:nvSpPr>
        <p:spPr>
          <a:xfrm>
            <a:off x="8046132" y="3803270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Key</a:t>
            </a:r>
            <a:endParaRPr lang="en-GB" sz="1000" b="1" dirty="0"/>
          </a:p>
        </p:txBody>
      </p:sp>
      <p:sp>
        <p:nvSpPr>
          <p:cNvPr id="84" name="Rectangle 83"/>
          <p:cNvSpPr/>
          <p:nvPr/>
        </p:nvSpPr>
        <p:spPr>
          <a:xfrm>
            <a:off x="4211960" y="2355726"/>
            <a:ext cx="2232248" cy="216024"/>
          </a:xfrm>
          <a:prstGeom prst="rect">
            <a:avLst/>
          </a:prstGeom>
          <a:solidFill>
            <a:srgbClr val="BD6AAB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Potential Activity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00" name="5-Point Star 99"/>
          <p:cNvSpPr/>
          <p:nvPr/>
        </p:nvSpPr>
        <p:spPr>
          <a:xfrm>
            <a:off x="3347864" y="2355726"/>
            <a:ext cx="288032" cy="201563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TextBox 100"/>
          <p:cNvSpPr txBox="1"/>
          <p:nvPr/>
        </p:nvSpPr>
        <p:spPr>
          <a:xfrm>
            <a:off x="3439740" y="2335981"/>
            <a:ext cx="1492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err="1" smtClean="0"/>
              <a:t>ChMC</a:t>
            </a:r>
            <a:r>
              <a:rPr lang="en-GB" sz="700" dirty="0" smtClean="0"/>
              <a:t> Scope Approval</a:t>
            </a:r>
          </a:p>
          <a:p>
            <a:pPr algn="ctr"/>
            <a:r>
              <a:rPr lang="en-GB" sz="700" dirty="0" smtClean="0"/>
              <a:t>13/03/18</a:t>
            </a:r>
          </a:p>
        </p:txBody>
      </p:sp>
    </p:spTree>
    <p:extLst>
      <p:ext uri="{BB962C8B-B14F-4D97-AF65-F5344CB8AC3E}">
        <p14:creationId xmlns:p14="http://schemas.microsoft.com/office/powerpoint/2010/main" val="266869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6C73B39C-CBC9-4A5E-8E2F-8A8C75D453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612834"/>
              </p:ext>
            </p:extLst>
          </p:nvPr>
        </p:nvGraphicFramePr>
        <p:xfrm>
          <a:off x="35496" y="699542"/>
          <a:ext cx="9009941" cy="3059344"/>
        </p:xfrm>
        <a:graphic>
          <a:graphicData uri="http://schemas.openxmlformats.org/drawingml/2006/table">
            <a:tbl>
              <a:tblPr/>
              <a:tblGrid>
                <a:gridCol w="505908">
                  <a:extLst>
                    <a:ext uri="{9D8B030D-6E8A-4147-A177-3AD203B41FA5}">
                      <a16:colId xmlns:a16="http://schemas.microsoft.com/office/drawing/2014/main" xmlns="" val="594677324"/>
                    </a:ext>
                  </a:extLst>
                </a:gridCol>
                <a:gridCol w="437530">
                  <a:extLst>
                    <a:ext uri="{9D8B030D-6E8A-4147-A177-3AD203B41FA5}">
                      <a16:colId xmlns:a16="http://schemas.microsoft.com/office/drawing/2014/main" xmlns="" val="1212485833"/>
                    </a:ext>
                  </a:extLst>
                </a:gridCol>
                <a:gridCol w="3378321">
                  <a:extLst>
                    <a:ext uri="{9D8B030D-6E8A-4147-A177-3AD203B41FA5}">
                      <a16:colId xmlns:a16="http://schemas.microsoft.com/office/drawing/2014/main" xmlns="" val="2588561940"/>
                    </a:ext>
                  </a:extLst>
                </a:gridCol>
                <a:gridCol w="15202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92410">
                  <a:extLst>
                    <a:ext uri="{9D8B030D-6E8A-4147-A177-3AD203B41FA5}">
                      <a16:colId xmlns:a16="http://schemas.microsoft.com/office/drawing/2014/main" xmlns="" val="4176577047"/>
                    </a:ext>
                  </a:extLst>
                </a:gridCol>
                <a:gridCol w="720373">
                  <a:extLst>
                    <a:ext uri="{9D8B030D-6E8A-4147-A177-3AD203B41FA5}">
                      <a16:colId xmlns:a16="http://schemas.microsoft.com/office/drawing/2014/main" xmlns="" val="198435945"/>
                    </a:ext>
                  </a:extLst>
                </a:gridCol>
                <a:gridCol w="864447">
                  <a:extLst>
                    <a:ext uri="{9D8B030D-6E8A-4147-A177-3AD203B41FA5}">
                      <a16:colId xmlns:a16="http://schemas.microsoft.com/office/drawing/2014/main" xmlns="" val="2619778090"/>
                    </a:ext>
                  </a:extLst>
                </a:gridCol>
                <a:gridCol w="790736">
                  <a:extLst>
                    <a:ext uri="{9D8B030D-6E8A-4147-A177-3AD203B41FA5}">
                      <a16:colId xmlns:a16="http://schemas.microsoft.com/office/drawing/2014/main" xmlns="" val="1022559495"/>
                    </a:ext>
                  </a:extLst>
                </a:gridCol>
              </a:tblGrid>
              <a:tr h="27509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Proposed Release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XRN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Change Title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Current </a:t>
                      </a:r>
                      <a:r>
                        <a:rPr lang="en-GB" sz="7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Status</a:t>
                      </a:r>
                      <a:endParaRPr lang="en-GB" sz="7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Xos</a:t>
                      </a:r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Proposed </a:t>
                      </a:r>
                      <a:r>
                        <a:rPr lang="en-GB" sz="7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Prioritsation</a:t>
                      </a:r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Score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Proposed R&amp;N </a:t>
                      </a:r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Release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Complexity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Finance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15720419"/>
                  </a:ext>
                </a:extLst>
              </a:tr>
              <a:tr h="225764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Reject a replacement read, where the read provided is identical to that already held in UK Link for the same read 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Delivery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27%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Xoserve</a:t>
                      </a:r>
                      <a:endParaRPr lang="en-GB" sz="7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39357169"/>
                  </a:ext>
                </a:extLst>
              </a:tr>
              <a:tr h="174276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PSR updates for large domestic sites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</a:t>
                      </a:r>
                      <a:r>
                        <a:rPr lang="en-GB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Delivery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20296342"/>
                  </a:ext>
                </a:extLst>
              </a:tr>
              <a:tr h="14401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Reconciliation issues with reads recorded between D-1 to D-5.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Delivery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67%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Xoserve</a:t>
                      </a:r>
                      <a:endParaRPr lang="en-GB" sz="7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Feb-19</a:t>
                      </a:r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4454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Cadent Billing – DN Sales (outbound services)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Delivery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61%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Feb 2019</a:t>
                      </a:r>
                      <a:endParaRPr kumimoji="0" lang="en-GB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High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Cadent Gas</a:t>
                      </a:r>
                      <a:endParaRPr lang="en-GB" sz="7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 row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 19 Doc Release</a:t>
                      </a:r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4453.1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Amendment to Job/UPD hierarchies to show ‘irrelevant’ datasets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Feb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Tbc</a:t>
                      </a:r>
                      <a:endParaRPr lang="en-GB" sz="7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44016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4770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NDM Sample Data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– Mod 0654 Delivery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Awaiting HLE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35%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Feb 2019</a:t>
                      </a:r>
                      <a:endParaRPr kumimoji="0" lang="en-GB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Medium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Tbc </a:t>
                      </a:r>
                      <a:endParaRPr lang="en-GB" sz="7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44016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1972.7 Ability to Accept Extended Reading Indexes of up to 12 characters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Feb 2019</a:t>
                      </a:r>
                      <a:endParaRPr kumimoji="0" lang="en-GB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Tbc</a:t>
                      </a:r>
                      <a:endParaRPr lang="en-GB" sz="7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44016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-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2024 The inclusion of rejection code  SAN00001 in the rejection code list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Feb 2019</a:t>
                      </a:r>
                      <a:endParaRPr kumimoji="0" lang="en-GB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Tbc</a:t>
                      </a:r>
                      <a:endParaRPr lang="en-GB" sz="7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08772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Sept</a:t>
                      </a:r>
                      <a:r>
                        <a:rPr lang="en-GB" sz="700" b="1" i="0" u="none" strike="noStrike" kern="1200" baseline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7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4376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GB Charging &amp; Incremental (IP PARCA) Capacity Allocation Change Delivery (2019)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Delivery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September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High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0" i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00523622"/>
                  </a:ext>
                </a:extLst>
              </a:tr>
              <a:tr h="208772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Creation of new End User Categories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Delivery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52%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June/Sep-2019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High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0" i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91021043"/>
                  </a:ext>
                </a:extLst>
              </a:tr>
              <a:tr h="208772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Minor Release Drop 3</a:t>
                      </a:r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Actual read following estimated transfer read calculating AQ of 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Delivery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32%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Feb 2019</a:t>
                      </a:r>
                      <a:endParaRPr kumimoji="0" lang="en-GB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7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4717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Use of up to date Forecast weather data in first NDM Nominations Run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Undergoing HLSOIA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35%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Feb</a:t>
                      </a:r>
                      <a:r>
                        <a:rPr lang="en-GB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2019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High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72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Nov-19</a:t>
                      </a:r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Requiring a Meter Reading following a change of Local Distribution Zone or Exit Zone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CP high level solution approved at </a:t>
                      </a:r>
                      <a:r>
                        <a:rPr lang="en-US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ChMC</a:t>
                      </a:r>
                      <a:endParaRPr lang="en-US" sz="7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41%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November 2019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Xoserve</a:t>
                      </a:r>
                      <a:endParaRPr lang="en-GB" sz="7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7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4725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New read reason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type for LIS estimate readings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CP high level solution approved at ChMC</a:t>
                      </a:r>
                      <a:endParaRPr lang="en-US" sz="7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28%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November</a:t>
                      </a:r>
                      <a:r>
                        <a:rPr lang="en-GB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2019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Medium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Xoserve</a:t>
                      </a:r>
                      <a:endParaRPr lang="en-GB" sz="7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7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4621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Suspension of the validation between  meter index and  unconverted index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CP high level solution approved at ChMC</a:t>
                      </a:r>
                      <a:endParaRPr lang="en-US" sz="7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29%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November 2019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Tbc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</a:t>
                      </a:r>
                      <a:endParaRPr lang="en-GB" sz="7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xmlns="" id="{AAB7F775-B62D-4B10-B2D6-35D8917FF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29" y="0"/>
            <a:ext cx="8688388" cy="525878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Change </a:t>
            </a:r>
            <a:r>
              <a:rPr lang="en-GB" dirty="0" smtClean="0"/>
              <a:t>Index – R&amp;N Allocated Change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756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6C73B39C-CBC9-4A5E-8E2F-8A8C75D453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036693"/>
              </p:ext>
            </p:extLst>
          </p:nvPr>
        </p:nvGraphicFramePr>
        <p:xfrm>
          <a:off x="35496" y="550514"/>
          <a:ext cx="9009941" cy="4268226"/>
        </p:xfrm>
        <a:graphic>
          <a:graphicData uri="http://schemas.openxmlformats.org/drawingml/2006/table">
            <a:tbl>
              <a:tblPr/>
              <a:tblGrid>
                <a:gridCol w="575700">
                  <a:extLst>
                    <a:ext uri="{9D8B030D-6E8A-4147-A177-3AD203B41FA5}">
                      <a16:colId xmlns:a16="http://schemas.microsoft.com/office/drawing/2014/main" xmlns="" val="594677324"/>
                    </a:ext>
                  </a:extLst>
                </a:gridCol>
                <a:gridCol w="367738">
                  <a:extLst>
                    <a:ext uri="{9D8B030D-6E8A-4147-A177-3AD203B41FA5}">
                      <a16:colId xmlns:a16="http://schemas.microsoft.com/office/drawing/2014/main" xmlns="" val="1212485833"/>
                    </a:ext>
                  </a:extLst>
                </a:gridCol>
                <a:gridCol w="3378321">
                  <a:extLst>
                    <a:ext uri="{9D8B030D-6E8A-4147-A177-3AD203B41FA5}">
                      <a16:colId xmlns:a16="http://schemas.microsoft.com/office/drawing/2014/main" xmlns="" val="2588561940"/>
                    </a:ext>
                  </a:extLst>
                </a:gridCol>
                <a:gridCol w="15108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01737">
                  <a:extLst>
                    <a:ext uri="{9D8B030D-6E8A-4147-A177-3AD203B41FA5}">
                      <a16:colId xmlns:a16="http://schemas.microsoft.com/office/drawing/2014/main" xmlns="" val="4176577047"/>
                    </a:ext>
                  </a:extLst>
                </a:gridCol>
                <a:gridCol w="720373">
                  <a:extLst>
                    <a:ext uri="{9D8B030D-6E8A-4147-A177-3AD203B41FA5}">
                      <a16:colId xmlns:a16="http://schemas.microsoft.com/office/drawing/2014/main" xmlns="" val="198435945"/>
                    </a:ext>
                  </a:extLst>
                </a:gridCol>
                <a:gridCol w="864447">
                  <a:extLst>
                    <a:ext uri="{9D8B030D-6E8A-4147-A177-3AD203B41FA5}">
                      <a16:colId xmlns:a16="http://schemas.microsoft.com/office/drawing/2014/main" xmlns="" val="2619778090"/>
                    </a:ext>
                  </a:extLst>
                </a:gridCol>
                <a:gridCol w="790736">
                  <a:extLst>
                    <a:ext uri="{9D8B030D-6E8A-4147-A177-3AD203B41FA5}">
                      <a16:colId xmlns:a16="http://schemas.microsoft.com/office/drawing/2014/main" xmlns="" val="1022559495"/>
                    </a:ext>
                  </a:extLst>
                </a:gridCol>
              </a:tblGrid>
              <a:tr h="27509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Proposed Release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XRN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Change Title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Current </a:t>
                      </a:r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Status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Xos</a:t>
                      </a:r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Proposed </a:t>
                      </a:r>
                      <a:r>
                        <a:rPr lang="en-GB" sz="7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Prioritsation</a:t>
                      </a:r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Score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Indicative </a:t>
                      </a:r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R&amp;N Release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Complexity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Finance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15720419"/>
                  </a:ext>
                </a:extLst>
              </a:tr>
              <a:tr h="225764">
                <a:tc rowSpan="19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Unallocated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Delivery of Retro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A9 - Internal change progressing through capture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9417920"/>
                  </a:ext>
                </a:extLst>
              </a:tr>
              <a:tr h="183395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Central Switching Services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A9 - Internal change progressing through capture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2019/2020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Shippers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Consequential Central Switching Services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B1 - Start Up In Progress (Awaiting PAT/RACI)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2019/2020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Shippers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4645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rejection of incrementing reads submitted for an Isolated Supply Meter Point (RGMA flows)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A5a </a:t>
                      </a:r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Solution Development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Unallocated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Shippers/DN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Actual read following estimated transfer read calculating AQ of 1 (linked to XRN4690)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A5b - Undergoing Solution Impact Assessment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Unallocated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Composite Weather Variable (CWV) Improvements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A7 - CP awaiting </a:t>
                      </a:r>
                      <a:r>
                        <a:rPr lang="en-US" sz="7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solution approval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Unallocated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Shippers / DN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4780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Inclusion of Meter Asset Provider Identity (MAP Id) in the UK Link system (CSS Consequential Change)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A5 - CP in capture with DSG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Unallocated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4795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Amendments to the PARR (520a) reporting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A7 - CP awaiting </a:t>
                      </a:r>
                      <a:r>
                        <a:rPr lang="en-US" sz="7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solution approval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Approved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delivery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4801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Additional information to be made viewable on DES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A5 - CP in capture with DSG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Unallocated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Acceptance of Contact Details Updates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A7 - CP awaiting </a:t>
                      </a:r>
                      <a:r>
                        <a:rPr lang="en-US" sz="7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solution approval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Minor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Release Drop 4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Shippers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4674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Corrective meter exchange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be reflective on DES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A9 - Internal change progressing through capture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Unallocated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4803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Removal of validation for AQ Correction Reason 4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A5 - CP in capture with DSG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Minor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Release Drop 4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Shippers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4850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Notification of Customer Contact Details to Transporters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A2 - CP proposed for </a:t>
                      </a:r>
                      <a:r>
                        <a:rPr lang="en-US" sz="7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Unallocated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4851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 Market Participant Ownership from SPAA to UNC/DSC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A2 - CP proposed for </a:t>
                      </a:r>
                      <a:r>
                        <a:rPr lang="en-US" sz="7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endParaRPr lang="en-US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Unallocated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4853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UIG Recommendation 3.1 option 5 – Interim process to monitor &amp; manually load rejected reads into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UK Link where to read was rejected for reason code MRE00458 only.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A2 - CP proposed for </a:t>
                      </a:r>
                      <a:r>
                        <a:rPr lang="en-US" sz="7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endParaRPr lang="en-US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Unallocated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4854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Transfer of NDM sampling obligations from Distribution Network Operators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the CDSP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A5 - CP in capture with DSG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Unallocated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4856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Amendment to Treatment and Reporting of CYCL Reads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A2 - CP proposed for </a:t>
                      </a:r>
                      <a:r>
                        <a:rPr lang="en-US" sz="7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Unallocated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4866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UIG Recommendation – removal of validation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 uncorrected read 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A3 - CP within initial view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Nov-19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4871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Modification 0665-Changes to Ratchet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Regime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A3 – CP within initial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view </a:t>
                      </a:r>
                      <a:endParaRPr lang="en-US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Unallocated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xmlns="" id="{AAB7F775-B62D-4B10-B2D6-35D8917FF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29" y="29648"/>
            <a:ext cx="8688388" cy="525878"/>
          </a:xfrm>
        </p:spPr>
        <p:txBody>
          <a:bodyPr>
            <a:normAutofit/>
          </a:bodyPr>
          <a:lstStyle/>
          <a:p>
            <a:pPr algn="l"/>
            <a:r>
              <a:rPr lang="en-GB" sz="2000" dirty="0"/>
              <a:t>Change </a:t>
            </a:r>
            <a:r>
              <a:rPr lang="en-GB" sz="2000" dirty="0" smtClean="0"/>
              <a:t>Index – R&amp;N Unallocated External Impacting Changes 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5353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Tags xmlns="2a985eae-c12e-416e-9833-85f34b1ee04e">
      <Url>http://infonet2/sites/XOServe/Pages/Our_Business_CorporateIdentity.aspx</Url>
      <Description>http://infonet2/sites/XOServe/Pages/Our_Business_CorporateIdentity.aspx</Description>
    </Tags>
    <Image_x0020_Group xmlns="2a985eae-c12e-416e-9833-85f34b1ee04e">Document</Image_x0020_Group>
    <Department xmlns="2a985eae-c12e-416e-9833-85f34b1ee04e">Other</Departmen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966AA5-3D01-4B81-BAE0-8020A2E16EFF}">
  <ds:schemaRefs>
    <ds:schemaRef ds:uri="http://www.w3.org/XML/1998/namespace"/>
    <ds:schemaRef ds:uri="http://purl.org/dc/terms/"/>
    <ds:schemaRef ds:uri="http://purl.org/dc/elements/1.1/"/>
    <ds:schemaRef ds:uri="http://schemas.microsoft.com/office/2006/documentManagement/types"/>
    <ds:schemaRef ds:uri="2a985eae-c12e-416e-9833-85f34b1ee04e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7BD8620-4094-442C-8DED-0A140BB7C2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817</TotalTime>
  <Words>1384</Words>
  <Application>Microsoft Office PowerPoint</Application>
  <PresentationFormat>On-screen Show (16:9)</PresentationFormat>
  <Paragraphs>481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Retail &amp; Networks ChMC Update</vt:lpstr>
      <vt:lpstr>November 19 Release – Market Trials</vt:lpstr>
      <vt:lpstr>Potential Minor Release Drop 4 Timeline &amp; Scope</vt:lpstr>
      <vt:lpstr>R&amp;N Timeline</vt:lpstr>
      <vt:lpstr>2018 / 2019 R&amp;N Delivery Timeline</vt:lpstr>
      <vt:lpstr>2018 / 2019 R&amp;N Governance Timeline</vt:lpstr>
      <vt:lpstr>Change Index – R&amp;N Allocated Change</vt:lpstr>
      <vt:lpstr>Change Index – R&amp;N Unallocated External Impacting Changes  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65</cp:revision>
  <dcterms:created xsi:type="dcterms:W3CDTF">2018-09-02T17:12:15Z</dcterms:created>
  <dcterms:modified xsi:type="dcterms:W3CDTF">2019-03-05T16:53:00Z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431704696</vt:i4>
  </property>
  <property fmtid="{D5CDD505-2E9C-101B-9397-08002B2CF9AE}" pid="3" name="_NewReviewCycle">
    <vt:lpwstr/>
  </property>
  <property fmtid="{D5CDD505-2E9C-101B-9397-08002B2CF9AE}" pid="4" name="_EmailSubject">
    <vt:lpwstr>R&amp;N Platform ChMC Slides and POAP</vt:lpwstr>
  </property>
  <property fmtid="{D5CDD505-2E9C-101B-9397-08002B2CF9AE}" pid="5" name="_AuthorEmail">
    <vt:lpwstr>Richard.Hadfield@xoserve.com</vt:lpwstr>
  </property>
  <property fmtid="{D5CDD505-2E9C-101B-9397-08002B2CF9AE}" pid="6" name="_AuthorEmailDisplayName">
    <vt:lpwstr>Hadfield, Richard</vt:lpwstr>
  </property>
  <property fmtid="{D5CDD505-2E9C-101B-9397-08002B2CF9AE}" pid="7" name="_PreviousAdHocReviewCycleID">
    <vt:i4>1696637420</vt:i4>
  </property>
  <property fmtid="{D5CDD505-2E9C-101B-9397-08002B2CF9AE}" pid="8" name="ContentTypeId">
    <vt:lpwstr>0x010100EC027A3842200A4881B078E78C741B39</vt:lpwstr>
  </property>
</Properties>
</file>