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03" r:id="rId5"/>
    <p:sldId id="302" r:id="rId6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E7BB20"/>
    <a:srgbClr val="40D1F5"/>
    <a:srgbClr val="FFFFFF"/>
    <a:srgbClr val="B1D6E8"/>
    <a:srgbClr val="84B8DA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E4AA0-BEE7-40EF-ADC2-D1B3EAA1B345}"/>
              </a:ext>
            </a:extLst>
          </p:cNvPr>
          <p:cNvGrpSpPr/>
          <p:nvPr/>
        </p:nvGrpSpPr>
        <p:grpSpPr>
          <a:xfrm>
            <a:off x="251520" y="1059582"/>
            <a:ext cx="8594612" cy="3645972"/>
            <a:chOff x="137840" y="723530"/>
            <a:chExt cx="8017423" cy="3205044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xmlns="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34198234"/>
                </p:ext>
              </p:extLst>
            </p:nvPr>
          </p:nvGraphicFramePr>
          <p:xfrm>
            <a:off x="137840" y="723530"/>
            <a:ext cx="8017423" cy="3205044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6</a:t>
                        </a:r>
                        <a:r>
                          <a:rPr lang="en-GB" sz="1050" kern="1200" baseline="3000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February 2019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RFQ (request for quote):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Aiming for contract approval by no later than 22/03/19 (a week later than original plan)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Plan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Planning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for the  Design Phase in progress with Design execution to commence on 08/04/19.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end of Detailed Design the proposed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Nov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19 implementation date will seek approval by the ChMC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BER for full delivery to be presented to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in April 2019 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the Nov 19 Release may be impacted by Pre-Production environment congestion due to multiple deliveries running in parallel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due to multiple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UKLink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deliveries running in parallel there may be limited access to resources.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High-level, estimated, costs for each change were provided within the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completed HLSOs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. </a:t>
                        </a:r>
                        <a:endPara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with full delivery costs will be presented to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in April 2019.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Xoserve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SME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ongoing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Full project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mobilisation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to commence on appointment of preferred supplier.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932F9EA-D945-459F-8F00-091B3CFCAABE}"/>
                </a:ext>
              </a:extLst>
            </p:cNvPr>
            <p:cNvSpPr/>
            <p:nvPr/>
          </p:nvSpPr>
          <p:spPr>
            <a:xfrm>
              <a:off x="7259096" y="1394296"/>
              <a:ext cx="204194" cy="213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6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704766"/>
            <a:ext cx="9036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2"/>
                </a:solidFill>
              </a:rPr>
              <a:t>Key Milestone Dates</a:t>
            </a:r>
            <a:r>
              <a:rPr lang="en-GB" sz="1000" b="1" dirty="0" smtClean="0">
                <a:solidFill>
                  <a:schemeClr val="tx2"/>
                </a:solidFill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Receive supplier responses – 13/02/19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Shortlist preferred supplier – </a:t>
            </a:r>
            <a:r>
              <a:rPr lang="en-GB" sz="1000" dirty="0" smtClean="0">
                <a:solidFill>
                  <a:schemeClr val="tx2"/>
                </a:solidFill>
              </a:rPr>
              <a:t>07/03/19</a:t>
            </a:r>
            <a:endParaRPr lang="en-GB" sz="10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Supplier contract approval – </a:t>
            </a:r>
            <a:r>
              <a:rPr lang="en-GB" sz="1000" dirty="0" smtClean="0">
                <a:solidFill>
                  <a:schemeClr val="tx2"/>
                </a:solidFill>
              </a:rPr>
              <a:t>22/03/19</a:t>
            </a:r>
            <a:endParaRPr lang="en-GB" sz="10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chemeClr val="tx2"/>
                </a:solidFill>
              </a:rPr>
              <a:t>Approve and </a:t>
            </a:r>
            <a:r>
              <a:rPr lang="en-GB" sz="1000" b="1" dirty="0">
                <a:solidFill>
                  <a:schemeClr val="tx2"/>
                </a:solidFill>
              </a:rPr>
              <a:t>issue EQR – 04/02/19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Gain business Case approval at IRC - 27/02/19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PID approval </a:t>
            </a:r>
            <a:r>
              <a:rPr lang="en-GB" sz="1000" dirty="0" smtClean="0">
                <a:solidFill>
                  <a:schemeClr val="tx2"/>
                </a:solidFill>
              </a:rPr>
              <a:t>28/03/19</a:t>
            </a:r>
            <a:endParaRPr lang="en-GB" sz="10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Detailed Delivery Plan approved – </a:t>
            </a:r>
            <a:r>
              <a:rPr lang="en-GB" sz="1000" dirty="0" smtClean="0">
                <a:solidFill>
                  <a:schemeClr val="tx2"/>
                </a:solidFill>
              </a:rPr>
              <a:t>01/04/19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2"/>
                </a:solidFill>
              </a:rPr>
              <a:t>BER Approval – </a:t>
            </a:r>
            <a:r>
              <a:rPr lang="en-GB" sz="1000" b="1" dirty="0" smtClean="0">
                <a:solidFill>
                  <a:schemeClr val="tx2"/>
                </a:solidFill>
              </a:rPr>
              <a:t>10/04/19</a:t>
            </a:r>
            <a:endParaRPr lang="en-GB" sz="10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2"/>
                </a:solidFill>
              </a:rPr>
              <a:t>Design Change Packs Submitted to Industry –08/05/19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Test Plan approval – </a:t>
            </a:r>
            <a:r>
              <a:rPr lang="en-GB" sz="1000" dirty="0" smtClean="0">
                <a:solidFill>
                  <a:schemeClr val="tx2"/>
                </a:solidFill>
              </a:rPr>
              <a:t>05/04/19</a:t>
            </a:r>
          </a:p>
          <a:p>
            <a:endParaRPr lang="en-GB" sz="1000" b="1" dirty="0">
              <a:solidFill>
                <a:schemeClr val="tx2"/>
              </a:solidFill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32264" y="2500313"/>
            <a:ext cx="9058092" cy="2227262"/>
            <a:chOff x="206" y="1575"/>
            <a:chExt cx="5795" cy="1403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923" y="1575"/>
              <a:ext cx="4078" cy="13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673" y="1604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2020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" y="1721"/>
              <a:ext cx="475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53" y="1721"/>
              <a:ext cx="475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37" y="1766"/>
              <a:ext cx="11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Feb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920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920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096" y="1766"/>
              <a:ext cx="11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Mar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387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387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563" y="1766"/>
              <a:ext cx="11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Apr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854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854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038" y="1766"/>
              <a:ext cx="12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May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321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321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497" y="1766"/>
              <a:ext cx="11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Jun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803" y="1721"/>
              <a:ext cx="444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803" y="1721"/>
              <a:ext cx="444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969" y="1766"/>
              <a:ext cx="9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Jul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247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47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431" y="1766"/>
              <a:ext cx="12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Aug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14" y="1721"/>
              <a:ext cx="468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3714" y="1721"/>
              <a:ext cx="468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891" y="1766"/>
              <a:ext cx="1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Sept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182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4182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358" y="1766"/>
              <a:ext cx="1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Oct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649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649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840" y="1766"/>
              <a:ext cx="12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Nov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116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5116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5292" y="176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Dec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453" y="1575"/>
              <a:ext cx="1470" cy="13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1096" y="1598"/>
              <a:ext cx="19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2019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 rot="16200000">
              <a:off x="226" y="287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J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 rot="16200000">
              <a:off x="222" y="2824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 rot="16200000">
              <a:off x="222" y="2778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 rot="16200000">
              <a:off x="226" y="2729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 rot="16200000">
              <a:off x="237" y="2694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 rot="16200000">
              <a:off x="226" y="2660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 rot="16200000">
              <a:off x="226" y="261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 rot="16200000">
              <a:off x="237" y="2578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 rot="16200000">
              <a:off x="226" y="254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 rot="16200000">
              <a:off x="218" y="2475"/>
              <a:ext cx="10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 rot="16200000">
              <a:off x="222" y="2418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 rot="16200000">
              <a:off x="214" y="2356"/>
              <a:ext cx="10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 rot="16200000">
              <a:off x="218" y="2291"/>
              <a:ext cx="10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 rot="16200000">
              <a:off x="237" y="2256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 rot="16200000">
              <a:off x="218" y="2214"/>
              <a:ext cx="10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 rot="16200000">
              <a:off x="222" y="2157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 rot="16200000">
              <a:off x="233" y="2122"/>
              <a:ext cx="6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 rot="16200000">
              <a:off x="226" y="2077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 rot="16200000">
              <a:off x="226" y="2038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 rot="16200000">
              <a:off x="222" y="1988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 rot="16200000">
              <a:off x="237" y="1950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 rot="16200000">
              <a:off x="322" y="2525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 rot="16200000">
              <a:off x="326" y="2475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 rot="16200000">
              <a:off x="322" y="2425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 rot="16200000">
              <a:off x="322" y="2379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 rot="16200000">
              <a:off x="326" y="2330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2895" y="2426"/>
              <a:ext cx="3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2214" y="2372"/>
              <a:ext cx="2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Build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2497" y="2372"/>
              <a:ext cx="1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UT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4449" y="2372"/>
              <a:ext cx="17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Imp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438" y="2242"/>
              <a:ext cx="1056" cy="368"/>
            </a:xfrm>
            <a:prstGeom prst="rect">
              <a:avLst/>
            </a:prstGeom>
            <a:solidFill>
              <a:srgbClr val="173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438" y="2250"/>
              <a:ext cx="1056" cy="368"/>
            </a:xfrm>
            <a:prstGeom prst="rect">
              <a:avLst/>
            </a:prstGeom>
            <a:noFill/>
            <a:ln w="23813" cap="rnd">
              <a:solidFill>
                <a:srgbClr val="A5A5A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669" y="2334"/>
              <a:ext cx="53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Mobilisation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Oval 116"/>
            <p:cNvSpPr>
              <a:spLocks noChangeArrowheads="1"/>
            </p:cNvSpPr>
            <p:nvPr/>
          </p:nvSpPr>
          <p:spPr bwMode="auto">
            <a:xfrm>
              <a:off x="669" y="2684"/>
              <a:ext cx="81" cy="69"/>
            </a:xfrm>
            <a:prstGeom prst="ellipse">
              <a:avLst/>
            </a:prstGeom>
            <a:solidFill>
              <a:srgbClr val="0070C0"/>
            </a:solidFill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26" name="Rectangle 37"/>
          <p:cNvSpPr>
            <a:spLocks noChangeArrowheads="1"/>
          </p:cNvSpPr>
          <p:nvPr/>
        </p:nvSpPr>
        <p:spPr bwMode="auto">
          <a:xfrm>
            <a:off x="8450550" y="2732088"/>
            <a:ext cx="639698" cy="260473"/>
          </a:xfrm>
          <a:prstGeom prst="rect">
            <a:avLst/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Rectangle 39"/>
          <p:cNvSpPr>
            <a:spLocks noChangeArrowheads="1"/>
          </p:cNvSpPr>
          <p:nvPr/>
        </p:nvSpPr>
        <p:spPr bwMode="auto">
          <a:xfrm>
            <a:off x="8676456" y="2807965"/>
            <a:ext cx="17793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b="1" dirty="0" smtClean="0">
                <a:solidFill>
                  <a:srgbClr val="FFFFFF"/>
                </a:solidFill>
              </a:rPr>
              <a:t>Jan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95"/>
          <p:cNvSpPr>
            <a:spLocks noChangeArrowheads="1"/>
          </p:cNvSpPr>
          <p:nvPr/>
        </p:nvSpPr>
        <p:spPr bwMode="auto">
          <a:xfrm>
            <a:off x="2070636" y="3571726"/>
            <a:ext cx="739234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0" name="Rectangle 96"/>
          <p:cNvSpPr>
            <a:spLocks noChangeArrowheads="1"/>
          </p:cNvSpPr>
          <p:nvPr/>
        </p:nvSpPr>
        <p:spPr bwMode="auto">
          <a:xfrm>
            <a:off x="2217328" y="3723878"/>
            <a:ext cx="49875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Design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Rectangle 95"/>
          <p:cNvSpPr>
            <a:spLocks noChangeArrowheads="1"/>
          </p:cNvSpPr>
          <p:nvPr/>
        </p:nvSpPr>
        <p:spPr bwMode="auto">
          <a:xfrm>
            <a:off x="2824654" y="3571726"/>
            <a:ext cx="739234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2" name="Rectangle 96"/>
          <p:cNvSpPr>
            <a:spLocks noChangeArrowheads="1"/>
          </p:cNvSpPr>
          <p:nvPr/>
        </p:nvSpPr>
        <p:spPr bwMode="auto">
          <a:xfrm>
            <a:off x="2879812" y="3723878"/>
            <a:ext cx="68407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Build &amp; UT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95"/>
          <p:cNvSpPr>
            <a:spLocks noChangeArrowheads="1"/>
          </p:cNvSpPr>
          <p:nvPr/>
        </p:nvSpPr>
        <p:spPr bwMode="auto">
          <a:xfrm>
            <a:off x="3563887" y="3571726"/>
            <a:ext cx="874719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4" name="Rectangle 96"/>
          <p:cNvSpPr>
            <a:spLocks noChangeArrowheads="1"/>
          </p:cNvSpPr>
          <p:nvPr/>
        </p:nvSpPr>
        <p:spPr bwMode="auto">
          <a:xfrm>
            <a:off x="3635896" y="3723878"/>
            <a:ext cx="100811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System Test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95"/>
          <p:cNvSpPr>
            <a:spLocks noChangeArrowheads="1"/>
          </p:cNvSpPr>
          <p:nvPr/>
        </p:nvSpPr>
        <p:spPr bwMode="auto">
          <a:xfrm>
            <a:off x="4427984" y="3571726"/>
            <a:ext cx="645237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6" name="Rectangle 96"/>
          <p:cNvSpPr>
            <a:spLocks noChangeArrowheads="1"/>
          </p:cNvSpPr>
          <p:nvPr/>
        </p:nvSpPr>
        <p:spPr bwMode="auto">
          <a:xfrm>
            <a:off x="4649307" y="3723878"/>
            <a:ext cx="49875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SIT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95"/>
          <p:cNvSpPr>
            <a:spLocks noChangeArrowheads="1"/>
          </p:cNvSpPr>
          <p:nvPr/>
        </p:nvSpPr>
        <p:spPr bwMode="auto">
          <a:xfrm>
            <a:off x="5076056" y="3571726"/>
            <a:ext cx="645237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8" name="Rectangle 96"/>
          <p:cNvSpPr>
            <a:spLocks noChangeArrowheads="1"/>
          </p:cNvSpPr>
          <p:nvPr/>
        </p:nvSpPr>
        <p:spPr bwMode="auto">
          <a:xfrm>
            <a:off x="5220072" y="3723878"/>
            <a:ext cx="49875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UAT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95"/>
          <p:cNvSpPr>
            <a:spLocks noChangeArrowheads="1"/>
          </p:cNvSpPr>
          <p:nvPr/>
        </p:nvSpPr>
        <p:spPr bwMode="auto">
          <a:xfrm>
            <a:off x="5724129" y="3571726"/>
            <a:ext cx="432048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Rectangle 96"/>
          <p:cNvSpPr>
            <a:spLocks noChangeArrowheads="1"/>
          </p:cNvSpPr>
          <p:nvPr/>
        </p:nvSpPr>
        <p:spPr bwMode="auto">
          <a:xfrm>
            <a:off x="5729427" y="3723878"/>
            <a:ext cx="4987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RT &amp; PT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95"/>
          <p:cNvSpPr>
            <a:spLocks noChangeArrowheads="1"/>
          </p:cNvSpPr>
          <p:nvPr/>
        </p:nvSpPr>
        <p:spPr bwMode="auto">
          <a:xfrm>
            <a:off x="6156176" y="3571726"/>
            <a:ext cx="508268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Rectangle 96"/>
          <p:cNvSpPr>
            <a:spLocks noChangeArrowheads="1"/>
          </p:cNvSpPr>
          <p:nvPr/>
        </p:nvSpPr>
        <p:spPr bwMode="auto">
          <a:xfrm>
            <a:off x="6156176" y="3723878"/>
            <a:ext cx="4987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Market Trials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95"/>
          <p:cNvSpPr>
            <a:spLocks noChangeArrowheads="1"/>
          </p:cNvSpPr>
          <p:nvPr/>
        </p:nvSpPr>
        <p:spPr bwMode="auto">
          <a:xfrm>
            <a:off x="6660232" y="3571726"/>
            <a:ext cx="508268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Rectangle 96"/>
          <p:cNvSpPr>
            <a:spLocks noChangeArrowheads="1"/>
          </p:cNvSpPr>
          <p:nvPr/>
        </p:nvSpPr>
        <p:spPr bwMode="auto">
          <a:xfrm>
            <a:off x="6665531" y="3648095"/>
            <a:ext cx="49875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IMP (</a:t>
            </a:r>
            <a:r>
              <a:rPr lang="en-US" altLang="en-US" sz="1100" dirty="0" err="1" smtClean="0">
                <a:solidFill>
                  <a:srgbClr val="FFFFFF"/>
                </a:solidFill>
              </a:rPr>
              <a:t>Inc</a:t>
            </a:r>
            <a:r>
              <a:rPr lang="en-US" altLang="en-US" sz="1100" dirty="0" smtClean="0">
                <a:solidFill>
                  <a:srgbClr val="FFFFFF"/>
                </a:solidFill>
              </a:rPr>
              <a:t> IDR)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95"/>
          <p:cNvSpPr>
            <a:spLocks noChangeArrowheads="1"/>
          </p:cNvSpPr>
          <p:nvPr/>
        </p:nvSpPr>
        <p:spPr bwMode="auto">
          <a:xfrm>
            <a:off x="7164287" y="3571726"/>
            <a:ext cx="817839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Rectangle 96"/>
          <p:cNvSpPr>
            <a:spLocks noChangeArrowheads="1"/>
          </p:cNvSpPr>
          <p:nvPr/>
        </p:nvSpPr>
        <p:spPr bwMode="auto">
          <a:xfrm>
            <a:off x="7308304" y="3698617"/>
            <a:ext cx="49875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PIS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95"/>
          <p:cNvSpPr>
            <a:spLocks noChangeArrowheads="1"/>
          </p:cNvSpPr>
          <p:nvPr/>
        </p:nvSpPr>
        <p:spPr bwMode="auto">
          <a:xfrm>
            <a:off x="8002633" y="3571726"/>
            <a:ext cx="817839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Rectangle 96"/>
          <p:cNvSpPr>
            <a:spLocks noChangeArrowheads="1"/>
          </p:cNvSpPr>
          <p:nvPr/>
        </p:nvSpPr>
        <p:spPr bwMode="auto">
          <a:xfrm>
            <a:off x="8106327" y="3723878"/>
            <a:ext cx="71414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Closedown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114"/>
          <p:cNvSpPr>
            <a:spLocks noChangeArrowheads="1"/>
          </p:cNvSpPr>
          <p:nvPr/>
        </p:nvSpPr>
        <p:spPr bwMode="auto">
          <a:xfrm>
            <a:off x="467544" y="4413761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solidFill>
                  <a:srgbClr val="000000"/>
                </a:solidFill>
              </a:rPr>
              <a:t>04/02: EQR Approval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Oval 116"/>
          <p:cNvSpPr>
            <a:spLocks noChangeArrowheads="1"/>
          </p:cNvSpPr>
          <p:nvPr/>
        </p:nvSpPr>
        <p:spPr bwMode="auto">
          <a:xfrm>
            <a:off x="2326877" y="4296568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Rectangle 114"/>
          <p:cNvSpPr>
            <a:spLocks noChangeArrowheads="1"/>
          </p:cNvSpPr>
          <p:nvPr/>
        </p:nvSpPr>
        <p:spPr bwMode="auto">
          <a:xfrm>
            <a:off x="1996535" y="4447916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solidFill>
                  <a:srgbClr val="000000"/>
                </a:solidFill>
              </a:rPr>
              <a:t>10/04: BER Approval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Oval 116"/>
          <p:cNvSpPr>
            <a:spLocks noChangeArrowheads="1"/>
          </p:cNvSpPr>
          <p:nvPr/>
        </p:nvSpPr>
        <p:spPr bwMode="auto">
          <a:xfrm>
            <a:off x="2915816" y="4262413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Rectangle 114"/>
          <p:cNvSpPr>
            <a:spLocks noChangeArrowheads="1"/>
          </p:cNvSpPr>
          <p:nvPr/>
        </p:nvSpPr>
        <p:spPr bwMode="auto">
          <a:xfrm>
            <a:off x="2644607" y="4413761"/>
            <a:ext cx="7032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solidFill>
                  <a:srgbClr val="000000"/>
                </a:solidFill>
              </a:rPr>
              <a:t>08/05: Change Pack Submission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-4574" y="3003798"/>
            <a:ext cx="400110" cy="19988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Nov-19 Timeline</a:t>
            </a:r>
            <a:endParaRPr lang="en-GB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8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359</Words>
  <Application>Microsoft Office PowerPoint</Application>
  <PresentationFormat>On-screen Show (16:9)</PresentationFormat>
  <Paragraphs>93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XRN4828 - Nov 19 Release -  Status Update</vt:lpstr>
      <vt:lpstr>XRN4828 - Nov 19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107</cp:revision>
  <cp:lastPrinted>2019-02-04T10:21:28Z</cp:lastPrinted>
  <dcterms:created xsi:type="dcterms:W3CDTF">2018-09-02T17:12:15Z</dcterms:created>
  <dcterms:modified xsi:type="dcterms:W3CDTF">2019-03-05T16:58:05Z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96562010</vt:i4>
  </property>
  <property fmtid="{D5CDD505-2E9C-101B-9397-08002B2CF9AE}" pid="3" name="_NewReviewCycle">
    <vt:lpwstr/>
  </property>
  <property fmtid="{D5CDD505-2E9C-101B-9397-08002B2CF9AE}" pid="4" name="_EmailSubject">
    <vt:lpwstr>ChMC Reports</vt:lpwstr>
  </property>
  <property fmtid="{D5CDD505-2E9C-101B-9397-08002B2CF9AE}" pid="5" name="_AuthorEmail">
    <vt:lpwstr>thomas.lineham@xoserve.com</vt:lpwstr>
  </property>
  <property fmtid="{D5CDD505-2E9C-101B-9397-08002B2CF9AE}" pid="6" name="_AuthorEmailDisplayName">
    <vt:lpwstr>Lineham, Tom</vt:lpwstr>
  </property>
  <property fmtid="{D5CDD505-2E9C-101B-9397-08002B2CF9AE}" pid="7" name="_PreviousAdHocReviewCycleID">
    <vt:i4>1558922825</vt:i4>
  </property>
  <property fmtid="{D5CDD505-2E9C-101B-9397-08002B2CF9AE}" pid="8" name="ContentTypeId">
    <vt:lpwstr>0x0101006E927B77B7F39148B9CB17AE711C8D35</vt:lpwstr>
  </property>
</Properties>
</file>