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98" r:id="rId5"/>
    <p:sldId id="299" r:id="rId6"/>
    <p:sldId id="320" r:id="rId7"/>
    <p:sldId id="315" r:id="rId8"/>
    <p:sldId id="316" r:id="rId9"/>
    <p:sldId id="317" r:id="rId10"/>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CCB3B"/>
    <a:srgbClr val="40D1F5"/>
    <a:srgbClr val="2B80B1"/>
    <a:srgbClr val="FFFFFF"/>
    <a:srgbClr val="B1D6E8"/>
    <a:srgbClr val="84B8DA"/>
    <a:srgbClr val="9C4877"/>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6" autoAdjust="0"/>
    <p:restoredTop sz="94660"/>
  </p:normalViewPr>
  <p:slideViewPr>
    <p:cSldViewPr>
      <p:cViewPr>
        <p:scale>
          <a:sx n="90" d="100"/>
          <a:sy n="90" d="100"/>
        </p:scale>
        <p:origin x="-780" y="-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
        <c:idx val="12"/>
        <c:marker>
          <c:symbol val="none"/>
        </c:marker>
        <c:dLbl>
          <c:idx val="0"/>
          <c:spPr/>
          <c:txPr>
            <a:bodyPr/>
            <a:lstStyle/>
            <a:p>
              <a:pPr>
                <a:defRPr/>
              </a:pPr>
              <a:endParaRPr lang="en-US"/>
            </a:p>
          </c:txPr>
          <c:showLegendKey val="0"/>
          <c:showVal val="0"/>
          <c:showCatName val="1"/>
          <c:showSerName val="0"/>
          <c:showPercent val="1"/>
          <c:showBubbleSize val="0"/>
        </c:dLbl>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4"/>
              </a:solidFill>
            </c:spPr>
          </c:dPt>
          <c:dPt>
            <c:idx val="1"/>
            <c:bubble3D val="0"/>
            <c:spPr>
              <a:solidFill>
                <a:schemeClr val="accent6"/>
              </a:solidFill>
            </c:spPr>
          </c:dPt>
          <c:cat>
            <c:strRef>
              <c:f>'Question 1 Pivot'!$A$5:$A$7</c:f>
              <c:strCache>
                <c:ptCount val="2"/>
                <c:pt idx="0">
                  <c:v>Rarely</c:v>
                </c:pt>
                <c:pt idx="1">
                  <c:v>Usually</c:v>
                </c:pt>
              </c:strCache>
            </c:strRef>
          </c:cat>
          <c:val>
            <c:numRef>
              <c:f>'Question 1 Pivot'!$B$5:$B$7</c:f>
              <c:numCache>
                <c:formatCode>General</c:formatCode>
                <c:ptCount val="2"/>
                <c:pt idx="0">
                  <c:v>4</c:v>
                </c:pt>
                <c:pt idx="1">
                  <c:v>14</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5 pivot!PivotTable10</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2"/>
          </a:solidFill>
        </c:spPr>
      </c:pivotFmt>
      <c:pivotFmt>
        <c:idx val="6"/>
        <c:spPr>
          <a:solidFill>
            <a:schemeClr val="accent4"/>
          </a:solidFill>
        </c:spPr>
      </c:pivotFmt>
      <c:pivotFmt>
        <c:idx val="7"/>
        <c:marker>
          <c:symbol val="none"/>
        </c:marker>
        <c:dLbl>
          <c:idx val="0"/>
          <c:spPr/>
          <c:txPr>
            <a:bodyPr/>
            <a:lstStyle/>
            <a:p>
              <a:pPr>
                <a:defRPr/>
              </a:pPr>
              <a:endParaRPr lang="en-US"/>
            </a:p>
          </c:txPr>
          <c:showLegendKey val="0"/>
          <c:showVal val="0"/>
          <c:showCatName val="1"/>
          <c:showSerName val="0"/>
          <c:showPercent val="1"/>
          <c:showBubbleSize val="0"/>
        </c:dLbl>
      </c:pivotFmt>
      <c:pivotFmt>
        <c:idx val="8"/>
        <c:spPr>
          <a:solidFill>
            <a:schemeClr val="accent4"/>
          </a:solidFill>
        </c:spPr>
      </c:pivotFmt>
      <c:pivotFmt>
        <c:idx val="9"/>
        <c:spPr>
          <a:solidFill>
            <a:schemeClr val="accent6"/>
          </a:solidFill>
        </c:spPr>
      </c:pivotFmt>
      <c:pivotFmt>
        <c:idx val="10"/>
        <c:marker>
          <c:symbol val="none"/>
        </c:marker>
        <c:dLbl>
          <c:idx val="0"/>
          <c:spPr/>
          <c:txPr>
            <a:bodyPr/>
            <a:lstStyle/>
            <a:p>
              <a:pPr>
                <a:defRPr/>
              </a:pPr>
              <a:endParaRPr lang="en-US"/>
            </a:p>
          </c:txPr>
          <c:showLegendKey val="0"/>
          <c:showVal val="0"/>
          <c:showCatName val="1"/>
          <c:showSerName val="0"/>
          <c:showPercent val="1"/>
          <c:showBubbleSize val="0"/>
        </c:dLbl>
      </c:pivotFmt>
      <c:pivotFmt>
        <c:idx val="11"/>
        <c:spPr>
          <a:solidFill>
            <a:schemeClr val="accent4"/>
          </a:solidFill>
        </c:spPr>
      </c:pivotFmt>
      <c:pivotFmt>
        <c:idx val="12"/>
        <c:spPr>
          <a:solidFill>
            <a:schemeClr val="accent6"/>
          </a:solidFill>
        </c:spPr>
      </c:pivotFmt>
    </c:pivotFmts>
    <c:plotArea>
      <c:layout/>
      <c:pieChart>
        <c:varyColors val="1"/>
        <c:ser>
          <c:idx val="0"/>
          <c:order val="0"/>
          <c:tx>
            <c:strRef>
              <c:f>'Question 5 pivot'!$B$4</c:f>
              <c:strCache>
                <c:ptCount val="1"/>
                <c:pt idx="0">
                  <c:v>Total</c:v>
                </c:pt>
              </c:strCache>
            </c:strRef>
          </c:tx>
          <c:dPt>
            <c:idx val="0"/>
            <c:bubble3D val="0"/>
            <c:spPr>
              <a:solidFill>
                <a:schemeClr val="accent4"/>
              </a:solidFill>
            </c:spPr>
          </c:dPt>
          <c:dPt>
            <c:idx val="1"/>
            <c:bubble3D val="0"/>
            <c:spPr>
              <a:solidFill>
                <a:schemeClr val="accent6"/>
              </a:solidFill>
            </c:spPr>
          </c:dPt>
          <c:dPt>
            <c:idx val="2"/>
            <c:bubble3D val="0"/>
          </c:dPt>
          <c:dLbls>
            <c:txPr>
              <a:bodyPr/>
              <a:lstStyle/>
              <a:p>
                <a:pPr>
                  <a:defRPr/>
                </a:pPr>
                <a:endParaRPr lang="en-US"/>
              </a:p>
            </c:txPr>
            <c:showLegendKey val="0"/>
            <c:showVal val="0"/>
            <c:showCatName val="1"/>
            <c:showSerName val="0"/>
            <c:showPercent val="1"/>
            <c:showBubbleSize val="0"/>
            <c:showLeaderLines val="1"/>
          </c:dLbls>
          <c:cat>
            <c:strRef>
              <c:f>'Question 5 pivot'!$A$5:$A$7</c:f>
              <c:strCache>
                <c:ptCount val="2"/>
                <c:pt idx="0">
                  <c:v>Rarely</c:v>
                </c:pt>
                <c:pt idx="1">
                  <c:v>Usually</c:v>
                </c:pt>
              </c:strCache>
            </c:strRef>
          </c:cat>
          <c:val>
            <c:numRef>
              <c:f>'Question 5 pivot'!$B$5:$B$7</c:f>
              <c:numCache>
                <c:formatCode>General</c:formatCode>
                <c:ptCount val="2"/>
                <c:pt idx="0">
                  <c:v>4</c:v>
                </c:pt>
                <c:pt idx="1">
                  <c:v>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
        <c:idx val="12"/>
        <c:marker>
          <c:symbol val="none"/>
        </c:marker>
        <c:dLbl>
          <c:idx val="0"/>
          <c:spPr/>
          <c:txPr>
            <a:bodyPr/>
            <a:lstStyle/>
            <a:p>
              <a:pPr>
                <a:defRPr/>
              </a:pPr>
              <a:endParaRPr lang="en-US"/>
            </a:p>
          </c:txPr>
          <c:showLegendKey val="0"/>
          <c:showVal val="0"/>
          <c:showCatName val="1"/>
          <c:showSerName val="0"/>
          <c:showPercent val="1"/>
          <c:showBubbleSize val="0"/>
        </c:dLbl>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4"/>
              </a:solidFill>
            </c:spPr>
          </c:dPt>
          <c:dPt>
            <c:idx val="1"/>
            <c:bubble3D val="0"/>
            <c:spPr>
              <a:solidFill>
                <a:schemeClr val="accent6"/>
              </a:solidFill>
            </c:spPr>
          </c:dPt>
          <c:cat>
            <c:strRef>
              <c:f>'Question 1 Pivot'!$A$5:$A$7</c:f>
              <c:strCache>
                <c:ptCount val="2"/>
                <c:pt idx="0">
                  <c:v>Rarely</c:v>
                </c:pt>
                <c:pt idx="1">
                  <c:v>Usually</c:v>
                </c:pt>
              </c:strCache>
            </c:strRef>
          </c:cat>
          <c:val>
            <c:numRef>
              <c:f>'Question 1 Pivot'!$B$5:$B$7</c:f>
              <c:numCache>
                <c:formatCode>General</c:formatCode>
                <c:ptCount val="2"/>
                <c:pt idx="0">
                  <c:v>4</c:v>
                </c:pt>
                <c:pt idx="1">
                  <c:v>14</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3 Pivot!PivotTable8</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3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3 Pivot'!$A$5:$A$8</c:f>
              <c:strCache>
                <c:ptCount val="3"/>
                <c:pt idx="0">
                  <c:v>Always</c:v>
                </c:pt>
                <c:pt idx="1">
                  <c:v>Rarely</c:v>
                </c:pt>
                <c:pt idx="2">
                  <c:v>Usually</c:v>
                </c:pt>
              </c:strCache>
            </c:strRef>
          </c:cat>
          <c:val>
            <c:numRef>
              <c:f>'Question 3 Pivot'!$B$5:$B$8</c:f>
              <c:numCache>
                <c:formatCode>General</c:formatCode>
                <c:ptCount val="3"/>
                <c:pt idx="0">
                  <c:v>1</c:v>
                </c:pt>
                <c:pt idx="1">
                  <c:v>6</c:v>
                </c:pt>
                <c:pt idx="2">
                  <c:v>11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4 pivot!PivotTable9</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4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4 pivot'!$A$5:$A$8</c:f>
              <c:strCache>
                <c:ptCount val="3"/>
                <c:pt idx="0">
                  <c:v>Always</c:v>
                </c:pt>
                <c:pt idx="1">
                  <c:v>Rarely</c:v>
                </c:pt>
                <c:pt idx="2">
                  <c:v>Usually</c:v>
                </c:pt>
              </c:strCache>
            </c:strRef>
          </c:cat>
          <c:val>
            <c:numRef>
              <c:f>'Question 4 pivot'!$B$5:$B$8</c:f>
              <c:numCache>
                <c:formatCode>General</c:formatCode>
                <c:ptCount val="3"/>
                <c:pt idx="0">
                  <c:v>3</c:v>
                </c:pt>
                <c:pt idx="1">
                  <c:v>5</c:v>
                </c:pt>
                <c:pt idx="2">
                  <c:v>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5 pivot!PivotTable10</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2"/>
          </a:solidFill>
        </c:spPr>
      </c:pivotFmt>
      <c:pivotFmt>
        <c:idx val="6"/>
        <c:spPr>
          <a:solidFill>
            <a:schemeClr val="accent4"/>
          </a:solidFill>
        </c:spPr>
      </c:pivotFmt>
      <c:pivotFmt>
        <c:idx val="7"/>
        <c:marker>
          <c:symbol val="none"/>
        </c:marker>
        <c:dLbl>
          <c:idx val="0"/>
          <c:spPr/>
          <c:txPr>
            <a:bodyPr/>
            <a:lstStyle/>
            <a:p>
              <a:pPr>
                <a:defRPr/>
              </a:pPr>
              <a:endParaRPr lang="en-US"/>
            </a:p>
          </c:txPr>
          <c:showLegendKey val="0"/>
          <c:showVal val="0"/>
          <c:showCatName val="1"/>
          <c:showSerName val="0"/>
          <c:showPercent val="1"/>
          <c:showBubbleSize val="0"/>
        </c:dLbl>
      </c:pivotFmt>
      <c:pivotFmt>
        <c:idx val="8"/>
        <c:spPr>
          <a:solidFill>
            <a:schemeClr val="accent2"/>
          </a:solidFill>
        </c:spPr>
      </c:pivotFmt>
      <c:pivotFmt>
        <c:idx val="9"/>
        <c:spPr>
          <a:solidFill>
            <a:schemeClr val="accent4"/>
          </a:solidFill>
        </c:spPr>
      </c:pivotFmt>
      <c:pivotFmt>
        <c:idx val="10"/>
        <c:spPr>
          <a:solidFill>
            <a:schemeClr val="accent6"/>
          </a:solidFill>
        </c:spPr>
      </c:pivotFmt>
      <c:pivotFmt>
        <c:idx val="11"/>
        <c:marker>
          <c:symbol val="none"/>
        </c:marker>
        <c:dLbl>
          <c:idx val="0"/>
          <c:spPr/>
          <c:txPr>
            <a:bodyPr/>
            <a:lstStyle/>
            <a:p>
              <a:pPr>
                <a:defRPr/>
              </a:pPr>
              <a:endParaRPr lang="en-US"/>
            </a:p>
          </c:txPr>
          <c:showLegendKey val="0"/>
          <c:showVal val="0"/>
          <c:showCatName val="1"/>
          <c:showSerName val="0"/>
          <c:showPercent val="1"/>
          <c:showBubbleSize val="0"/>
        </c:dLbl>
      </c:pivotFmt>
      <c:pivotFmt>
        <c:idx val="12"/>
        <c:spPr>
          <a:solidFill>
            <a:schemeClr val="accent2"/>
          </a:solidFill>
        </c:spPr>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5 pivot'!$B$4</c:f>
              <c:strCache>
                <c:ptCount val="1"/>
                <c:pt idx="0">
                  <c:v>Total</c:v>
                </c:pt>
              </c:strCache>
            </c:strRef>
          </c:tx>
          <c:dPt>
            <c:idx val="0"/>
            <c:bubble3D val="0"/>
            <c:spPr>
              <a:solidFill>
                <a:schemeClr val="accent2"/>
              </a:solidFill>
            </c:spPr>
          </c:dPt>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5 pivot'!$A$5:$A$8</c:f>
              <c:strCache>
                <c:ptCount val="3"/>
                <c:pt idx="0">
                  <c:v>Never</c:v>
                </c:pt>
                <c:pt idx="1">
                  <c:v>Rarely</c:v>
                </c:pt>
                <c:pt idx="2">
                  <c:v>Usually</c:v>
                </c:pt>
              </c:strCache>
            </c:strRef>
          </c:cat>
          <c:val>
            <c:numRef>
              <c:f>'Question 5 pivot'!$B$5:$B$8</c:f>
              <c:numCache>
                <c:formatCode>General</c:formatCode>
                <c:ptCount val="3"/>
                <c:pt idx="0">
                  <c:v>2</c:v>
                </c:pt>
                <c:pt idx="1">
                  <c:v>8</c:v>
                </c:pt>
                <c:pt idx="2">
                  <c:v>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1"/>
          </a:solidFill>
        </c:spPr>
      </c:pivotFmt>
      <c:pivotFmt>
        <c:idx val="11"/>
        <c:spPr>
          <a:solidFill>
            <a:schemeClr val="accent4"/>
          </a:solidFill>
        </c:spPr>
      </c:pivotFmt>
      <c:pivotFmt>
        <c:idx val="12"/>
        <c:spPr>
          <a:solidFill>
            <a:schemeClr val="accent6"/>
          </a:solidFill>
        </c:spPr>
      </c:pivotFmt>
      <c:pivotFmt>
        <c:idx val="13"/>
        <c:marker>
          <c:symbol val="none"/>
        </c:marker>
        <c:dLbl>
          <c:idx val="0"/>
          <c:spPr/>
          <c:txPr>
            <a:bodyPr/>
            <a:lstStyle/>
            <a:p>
              <a:pPr>
                <a:defRPr/>
              </a:pPr>
              <a:endParaRPr lang="en-US"/>
            </a:p>
          </c:txPr>
          <c:showLegendKey val="0"/>
          <c:showVal val="0"/>
          <c:showCatName val="1"/>
          <c:showSerName val="0"/>
          <c:showPercent val="1"/>
          <c:showBubbleSize val="0"/>
        </c:dLbl>
      </c:pivotFmt>
      <c:pivotFmt>
        <c:idx val="14"/>
        <c:spPr>
          <a:solidFill>
            <a:schemeClr val="accent1"/>
          </a:solidFill>
        </c:spPr>
      </c:pivotFmt>
      <c:pivotFmt>
        <c:idx val="15"/>
        <c:spPr>
          <a:solidFill>
            <a:schemeClr val="accent4"/>
          </a:solidFill>
        </c:spPr>
      </c:pivotFmt>
      <c:pivotFmt>
        <c:idx val="16"/>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1"/>
              </a:solidFill>
            </c:spPr>
          </c:dPt>
          <c:dPt>
            <c:idx val="1"/>
            <c:bubble3D val="0"/>
            <c:spPr>
              <a:solidFill>
                <a:schemeClr val="accent4"/>
              </a:solidFill>
            </c:spPr>
          </c:dPt>
          <c:dPt>
            <c:idx val="2"/>
            <c:bubble3D val="0"/>
            <c:spPr>
              <a:solidFill>
                <a:schemeClr val="accent6"/>
              </a:solidFill>
            </c:spPr>
          </c:dPt>
          <c:dPt>
            <c:idx val="3"/>
            <c:bubble3D val="0"/>
          </c:dPt>
          <c:cat>
            <c:strRef>
              <c:f>'Question 1 Pivot'!$A$5:$A$8</c:f>
              <c:strCache>
                <c:ptCount val="3"/>
                <c:pt idx="0">
                  <c:v>Always</c:v>
                </c:pt>
                <c:pt idx="1">
                  <c:v>Rarely</c:v>
                </c:pt>
                <c:pt idx="2">
                  <c:v>Usually</c:v>
                </c:pt>
              </c:strCache>
            </c:strRef>
          </c:cat>
          <c:val>
            <c:numRef>
              <c:f>'Question 1 Pivot'!$B$5:$B$8</c:f>
              <c:numCache>
                <c:formatCode>General</c:formatCode>
                <c:ptCount val="3"/>
                <c:pt idx="0">
                  <c:v>1</c:v>
                </c:pt>
                <c:pt idx="1">
                  <c:v>1</c:v>
                </c:pt>
                <c:pt idx="2">
                  <c:v>7</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2 Pivot!PivotTable7</c:name>
    <c:fmtId val="-1"/>
  </c:pivotSource>
  <c:chart>
    <c:autoTitleDeleted val="1"/>
    <c:pivotFmts>
      <c:pivotFmt>
        <c:idx val="0"/>
        <c:marker>
          <c:symbol val="none"/>
        </c:marker>
      </c:pivotFmt>
      <c:pivotFmt>
        <c:idx val="1"/>
        <c:marker>
          <c:symbol val="none"/>
        </c:marker>
      </c:pivotFmt>
      <c:pivotFmt>
        <c:idx val="2"/>
        <c:spPr>
          <a:ln>
            <a:solidFill>
              <a:srgbClr val="0070C0"/>
            </a:solidFill>
          </a:ln>
        </c:spPr>
        <c:marker>
          <c:symbol val="none"/>
        </c:marker>
        <c:dLbl>
          <c:idx val="0"/>
          <c:spPr/>
          <c:txPr>
            <a:bodyPr/>
            <a:lstStyle/>
            <a:p>
              <a:pPr>
                <a:defRPr/>
              </a:pPr>
              <a:endParaRPr lang="en-US"/>
            </a:p>
          </c:txPr>
          <c:showLegendKey val="0"/>
          <c:showVal val="0"/>
          <c:showCatName val="1"/>
          <c:showSerName val="0"/>
          <c:showPercent val="1"/>
          <c:showBubbleSize val="0"/>
        </c:dLbl>
      </c:pivotFmt>
      <c:pivotFmt>
        <c:idx val="3"/>
        <c:spPr>
          <a:solidFill>
            <a:schemeClr val="accent6"/>
          </a:solidFill>
          <a:ln>
            <a:solidFill>
              <a:schemeClr val="accent6"/>
            </a:solidFill>
          </a:ln>
        </c:spPr>
      </c:pivotFmt>
      <c:pivotFmt>
        <c:idx val="4"/>
        <c:spPr>
          <a:solidFill>
            <a:schemeClr val="accent1"/>
          </a:solidFill>
          <a:ln>
            <a:solidFill>
              <a:srgbClr val="0070C0"/>
            </a:solidFill>
          </a:ln>
        </c:spPr>
      </c:pivotFmt>
      <c:pivotFmt>
        <c:idx val="5"/>
        <c:spPr>
          <a:ln>
            <a:solidFill>
              <a:srgbClr val="0070C0"/>
            </a:solidFill>
          </a:ln>
        </c:spPr>
        <c:marker>
          <c:symbol val="none"/>
        </c:marker>
        <c:dLbl>
          <c:idx val="0"/>
          <c:spPr/>
          <c:txPr>
            <a:bodyPr/>
            <a:lstStyle/>
            <a:p>
              <a:pPr>
                <a:defRPr/>
              </a:pPr>
              <a:endParaRPr lang="en-US"/>
            </a:p>
          </c:txPr>
          <c:showLegendKey val="0"/>
          <c:showVal val="0"/>
          <c:showCatName val="1"/>
          <c:showSerName val="0"/>
          <c:showPercent val="1"/>
          <c:showBubbleSize val="0"/>
        </c:dLbl>
      </c:pivotFmt>
      <c:pivotFmt>
        <c:idx val="6"/>
        <c:spPr>
          <a:solidFill>
            <a:schemeClr val="accent6"/>
          </a:solidFill>
          <a:ln>
            <a:solidFill>
              <a:schemeClr val="accent6"/>
            </a:solidFill>
          </a:ln>
        </c:spPr>
      </c:pivotFmt>
      <c:pivotFmt>
        <c:idx val="7"/>
        <c:spPr>
          <a:solidFill>
            <a:schemeClr val="accent1"/>
          </a:solidFill>
          <a:ln>
            <a:solidFill>
              <a:srgbClr val="0070C0"/>
            </a:solidFill>
          </a:ln>
        </c:spPr>
      </c:pivotFmt>
      <c:pivotFmt>
        <c:idx val="8"/>
        <c:spPr>
          <a:ln>
            <a:solidFill>
              <a:srgbClr val="0070C0"/>
            </a:solidFill>
          </a:ln>
        </c:spPr>
        <c:marker>
          <c:symbol val="none"/>
        </c:marker>
        <c:dLbl>
          <c:idx val="0"/>
          <c:spPr/>
          <c:txPr>
            <a:bodyPr/>
            <a:lstStyle/>
            <a:p>
              <a:pPr>
                <a:defRPr/>
              </a:pPr>
              <a:endParaRPr lang="en-US"/>
            </a:p>
          </c:txPr>
          <c:showLegendKey val="0"/>
          <c:showVal val="0"/>
          <c:showCatName val="1"/>
          <c:showSerName val="0"/>
          <c:showPercent val="1"/>
          <c:showBubbleSize val="0"/>
        </c:dLbl>
      </c:pivotFmt>
      <c:pivotFmt>
        <c:idx val="9"/>
        <c:spPr>
          <a:solidFill>
            <a:schemeClr val="accent6"/>
          </a:solidFill>
          <a:ln>
            <a:solidFill>
              <a:schemeClr val="accent6"/>
            </a:solidFill>
          </a:ln>
        </c:spPr>
      </c:pivotFmt>
      <c:pivotFmt>
        <c:idx val="10"/>
        <c:spPr>
          <a:solidFill>
            <a:schemeClr val="accent1"/>
          </a:solidFill>
          <a:ln>
            <a:solidFill>
              <a:srgbClr val="0070C0"/>
            </a:solidFill>
          </a:ln>
        </c:spPr>
      </c:pivotFmt>
    </c:pivotFmts>
    <c:plotArea>
      <c:layout/>
      <c:pieChart>
        <c:varyColors val="1"/>
        <c:ser>
          <c:idx val="0"/>
          <c:order val="0"/>
          <c:tx>
            <c:strRef>
              <c:f>'Question 2 Pivot'!$B$4</c:f>
              <c:strCache>
                <c:ptCount val="1"/>
                <c:pt idx="0">
                  <c:v>Total</c:v>
                </c:pt>
              </c:strCache>
            </c:strRef>
          </c:tx>
          <c:spPr>
            <a:ln>
              <a:solidFill>
                <a:srgbClr val="0070C0"/>
              </a:solidFill>
            </a:ln>
          </c:spPr>
          <c:dPt>
            <c:idx val="0"/>
            <c:bubble3D val="0"/>
            <c:spPr>
              <a:solidFill>
                <a:schemeClr val="accent6"/>
              </a:solidFill>
              <a:ln>
                <a:solidFill>
                  <a:schemeClr val="accent6"/>
                </a:solidFill>
              </a:ln>
            </c:spPr>
          </c:dPt>
          <c:dPt>
            <c:idx val="1"/>
            <c:bubble3D val="0"/>
            <c:spPr>
              <a:solidFill>
                <a:schemeClr val="accent1"/>
              </a:solidFill>
              <a:ln>
                <a:solidFill>
                  <a:srgbClr val="0070C0"/>
                </a:solidFill>
              </a:ln>
            </c:spPr>
          </c:dPt>
          <c:dLbls>
            <c:txPr>
              <a:bodyPr/>
              <a:lstStyle/>
              <a:p>
                <a:pPr>
                  <a:defRPr/>
                </a:pPr>
                <a:endParaRPr lang="en-US"/>
              </a:p>
            </c:txPr>
            <c:showLegendKey val="0"/>
            <c:showVal val="0"/>
            <c:showCatName val="1"/>
            <c:showSerName val="0"/>
            <c:showPercent val="1"/>
            <c:showBubbleSize val="0"/>
            <c:showLeaderLines val="1"/>
          </c:dLbls>
          <c:cat>
            <c:strRef>
              <c:f>'Question 2 Pivot'!$A$5:$A$7</c:f>
              <c:strCache>
                <c:ptCount val="2"/>
                <c:pt idx="0">
                  <c:v>Usually</c:v>
                </c:pt>
                <c:pt idx="1">
                  <c:v>Always</c:v>
                </c:pt>
              </c:strCache>
            </c:strRef>
          </c:cat>
          <c:val>
            <c:numRef>
              <c:f>'Question 2 Pivot'!$B$5:$B$7</c:f>
              <c:numCache>
                <c:formatCode>General</c:formatCode>
                <c:ptCount val="2"/>
                <c:pt idx="0">
                  <c:v>7</c:v>
                </c:pt>
                <c:pt idx="1">
                  <c:v>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3 Pivot!PivotTable8</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3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3 Pivot'!$A$5:$A$8</c:f>
              <c:strCache>
                <c:ptCount val="3"/>
                <c:pt idx="0">
                  <c:v>Always</c:v>
                </c:pt>
                <c:pt idx="1">
                  <c:v>Rarely</c:v>
                </c:pt>
                <c:pt idx="2">
                  <c:v>Usually</c:v>
                </c:pt>
              </c:strCache>
            </c:strRef>
          </c:cat>
          <c:val>
            <c:numRef>
              <c:f>'Question 3 Pivot'!$B$5:$B$8</c:f>
              <c:numCache>
                <c:formatCode>General</c:formatCode>
                <c:ptCount val="3"/>
                <c:pt idx="0">
                  <c:v>2</c:v>
                </c:pt>
                <c:pt idx="1">
                  <c:v>1</c:v>
                </c:pt>
                <c:pt idx="2">
                  <c:v>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4 pivot!PivotTable9</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6"/>
          </a:solidFill>
        </c:spPr>
      </c:pivotFmt>
      <c:pivotFmt>
        <c:idx val="8"/>
        <c:marker>
          <c:symbol val="none"/>
        </c:marker>
        <c:dLbl>
          <c:idx val="0"/>
          <c:spPr/>
          <c:txPr>
            <a:bodyPr/>
            <a:lstStyle/>
            <a:p>
              <a:pPr>
                <a:defRPr/>
              </a:pPr>
              <a:endParaRPr lang="en-US"/>
            </a:p>
          </c:txPr>
          <c:showLegendKey val="0"/>
          <c:showVal val="0"/>
          <c:showCatName val="1"/>
          <c:showSerName val="0"/>
          <c:showPercent val="1"/>
          <c:showBubbleSize val="0"/>
        </c:dLbl>
      </c:pivotFmt>
      <c:pivotFmt>
        <c:idx val="9"/>
        <c:spPr>
          <a:solidFill>
            <a:schemeClr val="accent6"/>
          </a:solidFill>
        </c:spPr>
      </c:pivotFmt>
    </c:pivotFmts>
    <c:plotArea>
      <c:layout/>
      <c:pieChart>
        <c:varyColors val="1"/>
        <c:ser>
          <c:idx val="0"/>
          <c:order val="0"/>
          <c:tx>
            <c:strRef>
              <c:f>'Question 4 pivot'!$B$4</c:f>
              <c:strCache>
                <c:ptCount val="1"/>
                <c:pt idx="0">
                  <c:v>Total</c:v>
                </c:pt>
              </c:strCache>
            </c:strRef>
          </c:tx>
          <c:dPt>
            <c:idx val="1"/>
            <c:bubble3D val="0"/>
            <c:spPr>
              <a:solidFill>
                <a:schemeClr val="accent6"/>
              </a:solidFill>
            </c:spPr>
          </c:dPt>
          <c:dPt>
            <c:idx val="2"/>
            <c:bubble3D val="0"/>
          </c:dPt>
          <c:dLbls>
            <c:txPr>
              <a:bodyPr/>
              <a:lstStyle/>
              <a:p>
                <a:pPr>
                  <a:defRPr/>
                </a:pPr>
                <a:endParaRPr lang="en-US"/>
              </a:p>
            </c:txPr>
            <c:showLegendKey val="0"/>
            <c:showVal val="0"/>
            <c:showCatName val="1"/>
            <c:showSerName val="0"/>
            <c:showPercent val="1"/>
            <c:showBubbleSize val="0"/>
            <c:showLeaderLines val="1"/>
          </c:dLbls>
          <c:cat>
            <c:strRef>
              <c:f>'Question 4 pivot'!$A$5:$A$7</c:f>
              <c:strCache>
                <c:ptCount val="2"/>
                <c:pt idx="0">
                  <c:v>Always</c:v>
                </c:pt>
                <c:pt idx="1">
                  <c:v>Usually</c:v>
                </c:pt>
              </c:strCache>
            </c:strRef>
          </c:cat>
          <c:val>
            <c:numRef>
              <c:f>'Question 4 pivot'!$B$5:$B$7</c:f>
              <c:numCache>
                <c:formatCode>General</c:formatCode>
                <c:ptCount val="2"/>
                <c:pt idx="0">
                  <c:v>4</c:v>
                </c:pt>
                <c:pt idx="1">
                  <c:v>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0CC7C86-2D66-4C55-8F99-E153512351BA}" type="datetimeFigureOut">
              <a:rPr lang="en-GB" smtClean="0"/>
              <a:t>04/03/2019</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1505767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ctrTitle"/>
          </p:nvPr>
        </p:nvSpPr>
        <p:spPr>
          <a:xfrm>
            <a:off x="899592" y="2067694"/>
            <a:ext cx="7772400" cy="1514475"/>
          </a:xfrm>
        </p:spPr>
        <p:txBody>
          <a:bodyPr>
            <a:normAutofit fontScale="90000"/>
          </a:bodyPr>
          <a:lstStyle/>
          <a:p>
            <a:r>
              <a:rPr lang="en-GB" sz="2800" dirty="0" smtClean="0">
                <a:latin typeface="+mn-lt"/>
                <a:ea typeface="Segoe UI" panose="020B0502040204020203" pitchFamily="34" charset="0"/>
                <a:cs typeface="Segoe UI" panose="020B0502040204020203" pitchFamily="34" charset="0"/>
              </a:rPr>
              <a:t>KVI Change Management Survey </a:t>
            </a:r>
            <a:br>
              <a:rPr lang="en-GB" sz="2800" dirty="0" smtClean="0">
                <a:latin typeface="+mn-lt"/>
                <a:ea typeface="Segoe UI" panose="020B0502040204020203" pitchFamily="34" charset="0"/>
                <a:cs typeface="Segoe UI" panose="020B0502040204020203" pitchFamily="34" charset="0"/>
              </a:rPr>
            </a:br>
            <a:r>
              <a:rPr lang="en-GB" dirty="0" smtClean="0">
                <a:latin typeface="+mn-lt"/>
                <a:ea typeface="Segoe UI" panose="020B0502040204020203" pitchFamily="34" charset="0"/>
                <a:cs typeface="Segoe UI" panose="020B0502040204020203" pitchFamily="34" charset="0"/>
              </a:rPr>
              <a:t>January 2019 </a:t>
            </a:r>
            <a:r>
              <a:rPr lang="en-GB" dirty="0" smtClean="0">
                <a:latin typeface="+mn-lt"/>
                <a:ea typeface="Segoe UI" panose="020B0502040204020203" pitchFamily="34" charset="0"/>
                <a:cs typeface="Segoe UI" panose="020B0502040204020203" pitchFamily="34" charset="0"/>
              </a:rPr>
              <a:t>– Update</a:t>
            </a:r>
            <a:br>
              <a:rPr lang="en-GB" dirty="0" smtClean="0">
                <a:latin typeface="+mn-lt"/>
                <a:ea typeface="Segoe UI" panose="020B0502040204020203" pitchFamily="34" charset="0"/>
                <a:cs typeface="Segoe UI" panose="020B0502040204020203" pitchFamily="34" charset="0"/>
              </a:rPr>
            </a:br>
            <a:r>
              <a:rPr lang="en-GB" dirty="0" smtClean="0">
                <a:latin typeface="+mn-lt"/>
                <a:ea typeface="Segoe UI" panose="020B0502040204020203" pitchFamily="34" charset="0"/>
                <a:cs typeface="Segoe UI" panose="020B0502040204020203" pitchFamily="34" charset="0"/>
              </a:rPr>
              <a:t>You Said – We Did</a:t>
            </a:r>
            <a:r>
              <a:rPr lang="en-GB" dirty="0" smtClean="0">
                <a:latin typeface="+mn-lt"/>
                <a:ea typeface="Segoe UI" panose="020B0502040204020203" pitchFamily="34" charset="0"/>
                <a:cs typeface="Segoe UI" panose="020B0502040204020203" pitchFamily="34" charset="0"/>
              </a:rPr>
              <a:t/>
            </a:r>
            <a:br>
              <a:rPr lang="en-GB" dirty="0" smtClean="0">
                <a:latin typeface="+mn-lt"/>
                <a:ea typeface="Segoe UI" panose="020B0502040204020203" pitchFamily="34" charset="0"/>
                <a:cs typeface="Segoe UI" panose="020B0502040204020203" pitchFamily="34" charset="0"/>
              </a:rPr>
            </a:br>
            <a:endParaRPr lang="en-GB" sz="2800" dirty="0" smtClean="0">
              <a:latin typeface="+mn-lt"/>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49871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a:xfrm>
            <a:off x="467544" y="771550"/>
            <a:ext cx="8229600" cy="4104456"/>
          </a:xfrm>
        </p:spPr>
        <p:txBody>
          <a:bodyPr>
            <a:normAutofit fontScale="62500" lnSpcReduction="20000"/>
          </a:bodyPr>
          <a:lstStyle/>
          <a:p>
            <a:r>
              <a:rPr lang="en-GB" dirty="0" smtClean="0"/>
              <a:t>3 Surveys completed for year  2018/2019  - July, October and January.</a:t>
            </a:r>
          </a:p>
          <a:p>
            <a:r>
              <a:rPr lang="en-GB" dirty="0" smtClean="0"/>
              <a:t>Issued to approx. 450 Industry contacts</a:t>
            </a:r>
          </a:p>
          <a:p>
            <a:endParaRPr lang="en-GB" dirty="0" smtClean="0"/>
          </a:p>
          <a:p>
            <a:r>
              <a:rPr lang="en-GB" dirty="0" smtClean="0"/>
              <a:t>KVI achieved against </a:t>
            </a:r>
            <a:r>
              <a:rPr lang="en-GB" dirty="0"/>
              <a:t>our target of 90% rated as ‘Always’ or ‘Usually’</a:t>
            </a:r>
            <a:r>
              <a:rPr lang="en-GB" dirty="0" smtClean="0"/>
              <a:t>:</a:t>
            </a:r>
          </a:p>
          <a:p>
            <a:pPr lvl="1"/>
            <a:r>
              <a:rPr lang="en-GB" dirty="0" smtClean="0"/>
              <a:t>July 				82.2%</a:t>
            </a:r>
          </a:p>
          <a:p>
            <a:pPr lvl="1"/>
            <a:r>
              <a:rPr lang="en-GB" dirty="0" smtClean="0"/>
              <a:t>October 				67.8%</a:t>
            </a:r>
          </a:p>
          <a:p>
            <a:pPr lvl="1"/>
            <a:r>
              <a:rPr lang="en-GB" dirty="0" smtClean="0"/>
              <a:t>January 				86.7%</a:t>
            </a:r>
          </a:p>
          <a:p>
            <a:pPr lvl="1"/>
            <a:r>
              <a:rPr lang="en-GB" b="1" dirty="0" smtClean="0"/>
              <a:t>Overall score for the year		76.1% </a:t>
            </a:r>
          </a:p>
          <a:p>
            <a:pPr lvl="1"/>
            <a:endParaRPr lang="en-GB" b="1" dirty="0"/>
          </a:p>
          <a:p>
            <a:r>
              <a:rPr lang="en-GB" dirty="0" smtClean="0"/>
              <a:t>Improvement of almost 20% made between October 2018 and January 2019</a:t>
            </a:r>
          </a:p>
          <a:p>
            <a:endParaRPr lang="en-GB" dirty="0" smtClean="0"/>
          </a:p>
          <a:p>
            <a:r>
              <a:rPr lang="en-GB" dirty="0" smtClean="0"/>
              <a:t>Nine </a:t>
            </a:r>
            <a:r>
              <a:rPr lang="en-GB" dirty="0"/>
              <a:t>responses received in </a:t>
            </a:r>
            <a:r>
              <a:rPr lang="en-GB" dirty="0" smtClean="0"/>
              <a:t>total for the January 2019 Survey</a:t>
            </a:r>
          </a:p>
          <a:p>
            <a:endParaRPr lang="en-GB" dirty="0" smtClean="0"/>
          </a:p>
          <a:p>
            <a:r>
              <a:rPr lang="en-GB" dirty="0" smtClean="0"/>
              <a:t>Six </a:t>
            </a:r>
            <a:r>
              <a:rPr lang="en-GB" dirty="0"/>
              <a:t>reviewers provided further comments on the Change management </a:t>
            </a:r>
            <a:r>
              <a:rPr lang="en-GB" dirty="0" smtClean="0"/>
              <a:t>process. Their feedback and </a:t>
            </a:r>
            <a:r>
              <a:rPr lang="en-GB" dirty="0" err="1" smtClean="0"/>
              <a:t>Xoserve’s</a:t>
            </a:r>
            <a:r>
              <a:rPr lang="en-GB" dirty="0" smtClean="0"/>
              <a:t> responses are detailed in this presentation</a:t>
            </a:r>
          </a:p>
          <a:p>
            <a:endParaRPr lang="en-GB" dirty="0" smtClean="0"/>
          </a:p>
          <a:p>
            <a:r>
              <a:rPr lang="en-GB" dirty="0" smtClean="0"/>
              <a:t>Next Survey will be issued in April 2019</a:t>
            </a:r>
            <a:endParaRPr lang="en-GB" dirty="0"/>
          </a:p>
          <a:p>
            <a:pPr lvl="1"/>
            <a:endParaRPr lang="en-GB" b="1" dirty="0" smtClean="0"/>
          </a:p>
          <a:p>
            <a:pPr lvl="1"/>
            <a:endParaRPr lang="en-GB" dirty="0" smtClean="0"/>
          </a:p>
          <a:p>
            <a:pPr lvl="1"/>
            <a:endParaRPr lang="en-GB" dirty="0" smtClean="0"/>
          </a:p>
          <a:p>
            <a:pPr lvl="1"/>
            <a:endParaRPr lang="en-GB" dirty="0" smtClean="0"/>
          </a:p>
          <a:p>
            <a:endParaRPr lang="en-GB" dirty="0"/>
          </a:p>
        </p:txBody>
      </p:sp>
    </p:spTree>
    <p:extLst>
      <p:ext uri="{BB962C8B-B14F-4D97-AF65-F5344CB8AC3E}">
        <p14:creationId xmlns:p14="http://schemas.microsoft.com/office/powerpoint/2010/main" val="242900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06" y="596048"/>
            <a:ext cx="1666528" cy="637580"/>
          </a:xfrm>
        </p:spPr>
        <p:txBody>
          <a:bodyPr>
            <a:noAutofit/>
          </a:bodyPr>
          <a:lstStyle/>
          <a:p>
            <a:r>
              <a:rPr lang="en-US" sz="1000" dirty="0"/>
              <a:t>I receive timely and fit for purpose information to enable me to manage new changes that impact my </a:t>
            </a:r>
            <a:r>
              <a:rPr lang="en-US" sz="1000" dirty="0" err="1"/>
              <a:t>organisation</a:t>
            </a:r>
            <a:endParaRPr lang="en-GB" sz="1000" dirty="0"/>
          </a:p>
        </p:txBody>
      </p:sp>
      <p:graphicFrame>
        <p:nvGraphicFramePr>
          <p:cNvPr id="9" name="Chart 8"/>
          <p:cNvGraphicFramePr>
            <a:graphicFrameLocks/>
          </p:cNvGraphicFramePr>
          <p:nvPr>
            <p:extLst>
              <p:ext uri="{D42A27DB-BD31-4B8C-83A1-F6EECF244321}">
                <p14:modId xmlns:p14="http://schemas.microsoft.com/office/powerpoint/2010/main" val="1172789494"/>
              </p:ext>
            </p:extLst>
          </p:nvPr>
        </p:nvGraphicFramePr>
        <p:xfrm>
          <a:off x="-575233" y="3183642"/>
          <a:ext cx="3407359" cy="210831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1419622"/>
            <a:ext cx="936104" cy="523220"/>
          </a:xfrm>
          <a:prstGeom prst="rect">
            <a:avLst/>
          </a:prstGeom>
          <a:noFill/>
        </p:spPr>
        <p:txBody>
          <a:bodyPr wrap="square" rtlCol="0">
            <a:spAutoFit/>
          </a:bodyPr>
          <a:lstStyle/>
          <a:p>
            <a:r>
              <a:rPr lang="en-GB" sz="1400" dirty="0" smtClean="0"/>
              <a:t>Jan 19 (9)</a:t>
            </a:r>
            <a:endParaRPr lang="en-GB" sz="1400" dirty="0"/>
          </a:p>
        </p:txBody>
      </p:sp>
      <p:sp>
        <p:nvSpPr>
          <p:cNvPr id="11" name="TextBox 10"/>
          <p:cNvSpPr txBox="1"/>
          <p:nvPr/>
        </p:nvSpPr>
        <p:spPr>
          <a:xfrm>
            <a:off x="0" y="3183642"/>
            <a:ext cx="1410463" cy="523220"/>
          </a:xfrm>
          <a:prstGeom prst="rect">
            <a:avLst/>
          </a:prstGeom>
          <a:noFill/>
        </p:spPr>
        <p:txBody>
          <a:bodyPr wrap="square" rtlCol="0">
            <a:spAutoFit/>
          </a:bodyPr>
          <a:lstStyle/>
          <a:p>
            <a:r>
              <a:rPr lang="en-GB" sz="1400" dirty="0" smtClean="0"/>
              <a:t>October 18 (18)</a:t>
            </a:r>
            <a:endParaRPr lang="en-GB" sz="1400" dirty="0"/>
          </a:p>
        </p:txBody>
      </p:sp>
      <p:sp>
        <p:nvSpPr>
          <p:cNvPr id="26" name="Title 1"/>
          <p:cNvSpPr txBox="1">
            <a:spLocks/>
          </p:cNvSpPr>
          <p:nvPr/>
        </p:nvSpPr>
        <p:spPr>
          <a:xfrm>
            <a:off x="306150" y="-11006"/>
            <a:ext cx="8229600" cy="63758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smtClean="0"/>
              <a:t>Individual question responses Oct 2018 vs Jan 2019</a:t>
            </a:r>
            <a:endParaRPr lang="en-GB" dirty="0"/>
          </a:p>
        </p:txBody>
      </p:sp>
      <p:sp>
        <p:nvSpPr>
          <p:cNvPr id="27" name="Title 1"/>
          <p:cNvSpPr txBox="1">
            <a:spLocks/>
          </p:cNvSpPr>
          <p:nvPr/>
        </p:nvSpPr>
        <p:spPr>
          <a:xfrm>
            <a:off x="1979712" y="600161"/>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smtClean="0"/>
              <a:t> Xoserve </a:t>
            </a:r>
            <a:r>
              <a:rPr lang="en-US" sz="1000" dirty="0"/>
              <a:t>presents a range of solution options for each change to enable choice</a:t>
            </a:r>
          </a:p>
          <a:p>
            <a:endParaRPr lang="en-GB" sz="1000" dirty="0"/>
          </a:p>
        </p:txBody>
      </p:sp>
      <p:sp>
        <p:nvSpPr>
          <p:cNvPr id="28" name="Title 1"/>
          <p:cNvSpPr txBox="1">
            <a:spLocks/>
          </p:cNvSpPr>
          <p:nvPr/>
        </p:nvSpPr>
        <p:spPr>
          <a:xfrm>
            <a:off x="3851920" y="566018"/>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I trust Xoserve to identify solutions that benefit the whole Industry where possible</a:t>
            </a:r>
          </a:p>
        </p:txBody>
      </p:sp>
      <p:sp>
        <p:nvSpPr>
          <p:cNvPr id="29" name="Title 1"/>
          <p:cNvSpPr txBox="1">
            <a:spLocks/>
          </p:cNvSpPr>
          <p:nvPr/>
        </p:nvSpPr>
        <p:spPr>
          <a:xfrm>
            <a:off x="5724128" y="600161"/>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Xoserve supports the ability for me to fully engage me in the change process, should I choose to</a:t>
            </a:r>
          </a:p>
        </p:txBody>
      </p:sp>
      <p:sp>
        <p:nvSpPr>
          <p:cNvPr id="30" name="Title 1"/>
          <p:cNvSpPr txBox="1">
            <a:spLocks/>
          </p:cNvSpPr>
          <p:nvPr/>
        </p:nvSpPr>
        <p:spPr>
          <a:xfrm>
            <a:off x="7524328" y="566018"/>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I trust Xoserve to deliver changes to agreed costs, timescales and quality</a:t>
            </a:r>
          </a:p>
        </p:txBody>
      </p:sp>
      <p:graphicFrame>
        <p:nvGraphicFramePr>
          <p:cNvPr id="35" name="Chart 34"/>
          <p:cNvGraphicFramePr>
            <a:graphicFrameLocks/>
          </p:cNvGraphicFramePr>
          <p:nvPr>
            <p:extLst>
              <p:ext uri="{D42A27DB-BD31-4B8C-83A1-F6EECF244321}">
                <p14:modId xmlns:p14="http://schemas.microsoft.com/office/powerpoint/2010/main" val="4252739460"/>
              </p:ext>
            </p:extLst>
          </p:nvPr>
        </p:nvGraphicFramePr>
        <p:xfrm>
          <a:off x="1410463" y="3183642"/>
          <a:ext cx="2945513" cy="212441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Chart 35"/>
          <p:cNvGraphicFramePr>
            <a:graphicFrameLocks/>
          </p:cNvGraphicFramePr>
          <p:nvPr>
            <p:extLst>
              <p:ext uri="{D42A27DB-BD31-4B8C-83A1-F6EECF244321}">
                <p14:modId xmlns:p14="http://schemas.microsoft.com/office/powerpoint/2010/main" val="2696727102"/>
              </p:ext>
            </p:extLst>
          </p:nvPr>
        </p:nvGraphicFramePr>
        <p:xfrm>
          <a:off x="2915816" y="3183643"/>
          <a:ext cx="3456384" cy="212441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Chart 37"/>
          <p:cNvGraphicFramePr>
            <a:graphicFrameLocks/>
          </p:cNvGraphicFramePr>
          <p:nvPr>
            <p:extLst>
              <p:ext uri="{D42A27DB-BD31-4B8C-83A1-F6EECF244321}">
                <p14:modId xmlns:p14="http://schemas.microsoft.com/office/powerpoint/2010/main" val="2177456562"/>
              </p:ext>
            </p:extLst>
          </p:nvPr>
        </p:nvGraphicFramePr>
        <p:xfrm>
          <a:off x="5220072" y="3194776"/>
          <a:ext cx="2556334" cy="213448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0" name="Chart 39"/>
          <p:cNvGraphicFramePr>
            <a:graphicFrameLocks/>
          </p:cNvGraphicFramePr>
          <p:nvPr>
            <p:extLst>
              <p:ext uri="{D42A27DB-BD31-4B8C-83A1-F6EECF244321}">
                <p14:modId xmlns:p14="http://schemas.microsoft.com/office/powerpoint/2010/main" val="3672945330"/>
              </p:ext>
            </p:extLst>
          </p:nvPr>
        </p:nvGraphicFramePr>
        <p:xfrm>
          <a:off x="7092280" y="3159581"/>
          <a:ext cx="2324840" cy="214847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3" name="Chart 22"/>
          <p:cNvGraphicFramePr>
            <a:graphicFrameLocks/>
          </p:cNvGraphicFramePr>
          <p:nvPr>
            <p:extLst>
              <p:ext uri="{D42A27DB-BD31-4B8C-83A1-F6EECF244321}">
                <p14:modId xmlns:p14="http://schemas.microsoft.com/office/powerpoint/2010/main" val="2540233988"/>
              </p:ext>
            </p:extLst>
          </p:nvPr>
        </p:nvGraphicFramePr>
        <p:xfrm>
          <a:off x="-180528" y="1203598"/>
          <a:ext cx="2627784" cy="224165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4" name="Chart 33"/>
          <p:cNvGraphicFramePr>
            <a:graphicFrameLocks/>
          </p:cNvGraphicFramePr>
          <p:nvPr>
            <p:extLst>
              <p:ext uri="{D42A27DB-BD31-4B8C-83A1-F6EECF244321}">
                <p14:modId xmlns:p14="http://schemas.microsoft.com/office/powerpoint/2010/main" val="3264284515"/>
              </p:ext>
            </p:extLst>
          </p:nvPr>
        </p:nvGraphicFramePr>
        <p:xfrm>
          <a:off x="1547664" y="1227246"/>
          <a:ext cx="2721998" cy="220751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7" name="Chart 36"/>
          <p:cNvGraphicFramePr>
            <a:graphicFrameLocks/>
          </p:cNvGraphicFramePr>
          <p:nvPr>
            <p:extLst>
              <p:ext uri="{D42A27DB-BD31-4B8C-83A1-F6EECF244321}">
                <p14:modId xmlns:p14="http://schemas.microsoft.com/office/powerpoint/2010/main" val="4084112079"/>
              </p:ext>
            </p:extLst>
          </p:nvPr>
        </p:nvGraphicFramePr>
        <p:xfrm>
          <a:off x="3466220" y="1233542"/>
          <a:ext cx="2437928" cy="221171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9" name="Chart 38"/>
          <p:cNvGraphicFramePr>
            <a:graphicFrameLocks/>
          </p:cNvGraphicFramePr>
          <p:nvPr>
            <p:extLst>
              <p:ext uri="{D42A27DB-BD31-4B8C-83A1-F6EECF244321}">
                <p14:modId xmlns:p14="http://schemas.microsoft.com/office/powerpoint/2010/main" val="3616230575"/>
              </p:ext>
            </p:extLst>
          </p:nvPr>
        </p:nvGraphicFramePr>
        <p:xfrm>
          <a:off x="5076056" y="1203598"/>
          <a:ext cx="2808312" cy="224165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1" name="Chart 40"/>
          <p:cNvGraphicFramePr>
            <a:graphicFrameLocks/>
          </p:cNvGraphicFramePr>
          <p:nvPr>
            <p:extLst>
              <p:ext uri="{D42A27DB-BD31-4B8C-83A1-F6EECF244321}">
                <p14:modId xmlns:p14="http://schemas.microsoft.com/office/powerpoint/2010/main" val="3629805882"/>
              </p:ext>
            </p:extLst>
          </p:nvPr>
        </p:nvGraphicFramePr>
        <p:xfrm>
          <a:off x="6876256" y="1203598"/>
          <a:ext cx="2808312" cy="2241654"/>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776186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said – We did </a:t>
            </a:r>
            <a:r>
              <a:rPr lang="en-GB" dirty="0" smtClean="0"/>
              <a:t> </a:t>
            </a:r>
            <a:r>
              <a:rPr lang="en-GB" dirty="0" smtClean="0"/>
              <a:t>January 2019</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5771470"/>
              </p:ext>
            </p:extLst>
          </p:nvPr>
        </p:nvGraphicFramePr>
        <p:xfrm>
          <a:off x="179512" y="699542"/>
          <a:ext cx="8784976" cy="4230370"/>
        </p:xfrm>
        <a:graphic>
          <a:graphicData uri="http://schemas.openxmlformats.org/drawingml/2006/table">
            <a:tbl>
              <a:tblPr firstRow="1" bandRow="1">
                <a:tableStyleId>{5C22544A-7EE6-4342-B048-85BDC9FD1C3A}</a:tableStyleId>
              </a:tblPr>
              <a:tblGrid>
                <a:gridCol w="3744416"/>
                <a:gridCol w="5040560"/>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370840">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For question 4,  I have put usually as we don't always see changes which Xoserve deem to be Xoserve impacting only for us to ascertain whether we believe this to be true. Example of this is XRN4740 AQ Calculation for Class 4 with AMR fitted where it is down to be delivered as Xoserve only but we have no way of knowing anything about this change apart from the title. This I don't feel is completely transparent or the correct way to manage these type of changes</a:t>
                      </a:r>
                    </a:p>
                  </a:txBody>
                  <a:tcPr marL="9525" marR="9525" marT="9525" marB="0"/>
                </a:tc>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Alison Cross (Xoserve) met with the customer  to discuss the </a:t>
                      </a:r>
                      <a:r>
                        <a:rPr lang="en-US" sz="900" b="0" i="0" u="none" strike="noStrike" dirty="0" err="1">
                          <a:solidFill>
                            <a:srgbClr val="000000"/>
                          </a:solidFill>
                          <a:effectLst/>
                          <a:latin typeface="Arial" panose="020B0604020202020204" pitchFamily="34" charset="0"/>
                          <a:cs typeface="Arial" panose="020B0604020202020204" pitchFamily="34" charset="0"/>
                        </a:rPr>
                        <a:t>feedbcack</a:t>
                      </a:r>
                      <a:r>
                        <a:rPr lang="en-US" sz="900" b="0" i="0" u="none" strike="noStrike" dirty="0">
                          <a:solidFill>
                            <a:srgbClr val="000000"/>
                          </a:solidFill>
                          <a:effectLst/>
                          <a:latin typeface="Arial" panose="020B0604020202020204" pitchFamily="34" charset="0"/>
                          <a:cs typeface="Arial" panose="020B0604020202020204" pitchFamily="34" charset="0"/>
                        </a:rPr>
                        <a:t> in more detail:</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Thank you for taking the time to complete our January KVI Change management survey - your feedback is much appreciated. I understand that XRN4740 has since been discussed at DSG, providing clarification that this was a defect 'CR' that was tracked on the AQ Defect log.  We did however talk about the lack of </a:t>
                      </a:r>
                      <a:r>
                        <a:rPr lang="en-US" sz="900" b="0" i="0" u="none" strike="noStrike" dirty="0" err="1">
                          <a:solidFill>
                            <a:srgbClr val="000000"/>
                          </a:solidFill>
                          <a:effectLst/>
                          <a:latin typeface="Arial" panose="020B0604020202020204" pitchFamily="34" charset="0"/>
                          <a:cs typeface="Arial" panose="020B0604020202020204" pitchFamily="34" charset="0"/>
                        </a:rPr>
                        <a:t>transparancy</a:t>
                      </a:r>
                      <a:r>
                        <a:rPr lang="en-US" sz="900" b="0" i="0" u="none" strike="noStrike" dirty="0">
                          <a:solidFill>
                            <a:srgbClr val="000000"/>
                          </a:solidFill>
                          <a:effectLst/>
                          <a:latin typeface="Arial" panose="020B0604020202020204" pitchFamily="34" charset="0"/>
                          <a:cs typeface="Arial" panose="020B0604020202020204" pitchFamily="34" charset="0"/>
                        </a:rPr>
                        <a:t> for internal CRs and defects and their potential impacts to our customers as you felt this was an area that feels unfinished at the moment. Who decides there are no impacts?  How are impacts to other </a:t>
                      </a:r>
                      <a:r>
                        <a:rPr lang="en-US" sz="900" b="0" i="0" u="none" strike="noStrike" dirty="0" err="1">
                          <a:solidFill>
                            <a:srgbClr val="000000"/>
                          </a:solidFill>
                          <a:effectLst/>
                          <a:latin typeface="Arial" panose="020B0604020202020204" pitchFamily="34" charset="0"/>
                          <a:cs typeface="Arial" panose="020B0604020202020204" pitchFamily="34" charset="0"/>
                        </a:rPr>
                        <a:t>organisations</a:t>
                      </a:r>
                      <a:r>
                        <a:rPr lang="en-US" sz="900" b="0" i="0" u="none" strike="noStrike" dirty="0">
                          <a:solidFill>
                            <a:srgbClr val="000000"/>
                          </a:solidFill>
                          <a:effectLst/>
                          <a:latin typeface="Arial" panose="020B0604020202020204" pitchFamily="34" charset="0"/>
                          <a:cs typeface="Arial" panose="020B0604020202020204" pitchFamily="34" charset="0"/>
                        </a:rPr>
                        <a:t> communicated out when a defect or internal CR is raised? Xoserve has a dedicated resource in place who is currently reviewing the process of defect and issue management to recommend improvements on how these are rated/scored and communicated out. You also suggested we could add a weekly update to Xoserve.com for these types of changes. </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Thank you for your </a:t>
                      </a:r>
                      <a:r>
                        <a:rPr lang="en-US" sz="900" b="0" i="0" u="none" strike="noStrike" dirty="0" err="1">
                          <a:solidFill>
                            <a:srgbClr val="000000"/>
                          </a:solidFill>
                          <a:effectLst/>
                          <a:latin typeface="Arial" panose="020B0604020202020204" pitchFamily="34" charset="0"/>
                          <a:cs typeface="Arial" panose="020B0604020202020204" pitchFamily="34" charset="0"/>
                        </a:rPr>
                        <a:t>postive</a:t>
                      </a:r>
                      <a:r>
                        <a:rPr lang="en-US" sz="900" b="0" i="0" u="none" strike="noStrike" dirty="0">
                          <a:solidFill>
                            <a:srgbClr val="000000"/>
                          </a:solidFill>
                          <a:effectLst/>
                          <a:latin typeface="Arial" panose="020B0604020202020204" pitchFamily="34" charset="0"/>
                          <a:cs typeface="Arial" panose="020B0604020202020204" pitchFamily="34" charset="0"/>
                        </a:rPr>
                        <a:t> feedback on how the change process is going in the right direction and on our new Xoserve.com. We look forward to implementing further improvements to both during 2019. </a:t>
                      </a:r>
                    </a:p>
                  </a:txBody>
                  <a:tcPr marL="9525" marR="9525" marT="9525" marB="0"/>
                </a:tc>
              </a:tr>
              <a:tr h="370840">
                <a:tc>
                  <a:txBody>
                    <a:bodyPr/>
                    <a:lstStyle/>
                    <a:p>
                      <a:pPr algn="l" fontAlgn="t"/>
                      <a:r>
                        <a:rPr lang="en-US" sz="900" b="0" i="0" u="none" strike="noStrike">
                          <a:solidFill>
                            <a:srgbClr val="000000"/>
                          </a:solidFill>
                          <a:effectLst/>
                          <a:latin typeface="Arial" panose="020B0604020202020204" pitchFamily="34" charset="0"/>
                          <a:cs typeface="Arial" panose="020B0604020202020204" pitchFamily="34" charset="0"/>
                        </a:rPr>
                        <a:t>The change process is now getting into the swing of the evolved process which has been refined throughout 2018. The solutions are more customer centric and there are options presented where necessary (sometimes there isn't multiple options). </a:t>
                      </a:r>
                      <a:br>
                        <a:rPr lang="en-US" sz="900" b="0" i="0" u="none" strike="noStrike">
                          <a:solidFill>
                            <a:srgbClr val="000000"/>
                          </a:solidFill>
                          <a:effectLst/>
                          <a:latin typeface="Arial" panose="020B0604020202020204" pitchFamily="34" charset="0"/>
                          <a:cs typeface="Arial" panose="020B0604020202020204" pitchFamily="34" charset="0"/>
                        </a:rPr>
                      </a:br>
                      <a:r>
                        <a:rPr lang="en-US" sz="900" b="0" i="0" u="none" strike="noStrike">
                          <a:solidFill>
                            <a:srgbClr val="000000"/>
                          </a:solidFill>
                          <a:effectLst/>
                          <a:latin typeface="Arial" panose="020B0604020202020204" pitchFamily="34" charset="0"/>
                          <a:cs typeface="Arial" panose="020B0604020202020204" pitchFamily="34" charset="0"/>
                        </a:rPr>
                        <a:t>The next step is the relationship with the change process and wider groups e.g. DESC (UNC) and SEG (SPAA) as changes in processes might originate from there as well. </a:t>
                      </a:r>
                      <a:br>
                        <a:rPr lang="en-US" sz="900" b="0" i="0" u="none" strike="noStrike">
                          <a:solidFill>
                            <a:srgbClr val="000000"/>
                          </a:solidFill>
                          <a:effectLst/>
                          <a:latin typeface="Arial" panose="020B0604020202020204" pitchFamily="34" charset="0"/>
                          <a:cs typeface="Arial" panose="020B0604020202020204" pitchFamily="34" charset="0"/>
                        </a:rPr>
                      </a:br>
                      <a:r>
                        <a:rPr lang="en-US" sz="900" b="0" i="0" u="none" strike="noStrike">
                          <a:solidFill>
                            <a:srgbClr val="000000"/>
                          </a:solidFill>
                          <a:effectLst/>
                          <a:latin typeface="Arial" panose="020B0604020202020204" pitchFamily="34" charset="0"/>
                          <a:cs typeface="Arial" panose="020B0604020202020204" pitchFamily="34" charset="0"/>
                        </a:rPr>
                        <a:t>The UIG Task Force has been unique but it has been confusing where updates are going and whom is the decision maker and with the on-going UIG developments (post task-force closure) it needs to be understood who does what and what part the ChMC plays in this and how the CDSP supports the different customer groups and views on where things should be developed. </a:t>
                      </a:r>
                    </a:p>
                  </a:txBody>
                  <a:tcPr marL="9525" marR="9525" marT="9525" marB="0"/>
                </a:tc>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Alison Cross (Xoserve) met with the customer  to discuss the feedback in more detail:</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Thank you for taking the time to complete our January KVI Change management survey - your feedback is much appreciated. It is good to hear that you </a:t>
                      </a:r>
                      <a:r>
                        <a:rPr lang="en-US" sz="900" b="0" i="0" u="none" strike="noStrike" dirty="0" err="1">
                          <a:solidFill>
                            <a:srgbClr val="000000"/>
                          </a:solidFill>
                          <a:effectLst/>
                          <a:latin typeface="Arial" panose="020B0604020202020204" pitchFamily="34" charset="0"/>
                          <a:cs typeface="Arial" panose="020B0604020202020204" pitchFamily="34" charset="0"/>
                        </a:rPr>
                        <a:t>recognise</a:t>
                      </a:r>
                      <a:r>
                        <a:rPr lang="en-US" sz="900" b="0" i="0" u="none" strike="noStrike" dirty="0">
                          <a:solidFill>
                            <a:srgbClr val="000000"/>
                          </a:solidFill>
                          <a:effectLst/>
                          <a:latin typeface="Arial" panose="020B0604020202020204" pitchFamily="34" charset="0"/>
                          <a:cs typeface="Arial" panose="020B0604020202020204" pitchFamily="34" charset="0"/>
                        </a:rPr>
                        <a:t> the refinements we have made to the change process during 2018 and that we are presenting more customer centric options. </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We discussed DESC and SEG (SPAA) and how you can see opportunities in these forums for Xoserve to be more pro-active in progressing changes discussed there. We already have Xoserve Customer Change representative at SPAA who progresses changes discussed there  and will look to ensure Customer change is represented at DESC going forward. </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Thank you for your feedback on the UIG task force and its governance arrangements. We will make sure any further changes in respect of UIG will follow the appropriate governance route - for Modifications (Mods) this is the UIG work group or as determined by the Mod Panel , for Change Proposals it is DSC Change Management committee. We will investigate how best to identify groups necessary to be consulted in Change proposal development. </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3527438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958"/>
            <a:ext cx="8229600" cy="637580"/>
          </a:xfrm>
        </p:spPr>
        <p:txBody>
          <a:bodyPr/>
          <a:lstStyle/>
          <a:p>
            <a:r>
              <a:rPr lang="en-GB" dirty="0" smtClean="0"/>
              <a:t>You said – We did </a:t>
            </a:r>
            <a:r>
              <a:rPr lang="en-GB" dirty="0" smtClean="0"/>
              <a:t> </a:t>
            </a:r>
            <a:r>
              <a:rPr lang="en-GB" dirty="0" smtClean="0"/>
              <a:t>January 2019</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3750234"/>
              </p:ext>
            </p:extLst>
          </p:nvPr>
        </p:nvGraphicFramePr>
        <p:xfrm>
          <a:off x="251520" y="555526"/>
          <a:ext cx="8712968" cy="3544570"/>
        </p:xfrm>
        <a:graphic>
          <a:graphicData uri="http://schemas.openxmlformats.org/drawingml/2006/table">
            <a:tbl>
              <a:tblPr firstRow="1" bandRow="1">
                <a:tableStyleId>{5C22544A-7EE6-4342-B048-85BDC9FD1C3A}</a:tableStyleId>
              </a:tblPr>
              <a:tblGrid>
                <a:gridCol w="3600400"/>
                <a:gridCol w="5112568"/>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370840">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The change process has come a long way since Nexus and I feel fully engaged in it through DSG. For Q8 I have dropped to usually only due to a couple of recent delays however these have been managed well.</a:t>
                      </a:r>
                    </a:p>
                  </a:txBody>
                  <a:tcPr marL="9525" marR="9525" marT="9525" marB="0"/>
                </a:tc>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Thank you for taking the time to complete our January KVI Change management survey - your feedback is much appreciated. We are pleased to hear  you </a:t>
                      </a:r>
                      <a:r>
                        <a:rPr lang="en-US" sz="900" b="0" i="0" u="none" strike="noStrike" dirty="0" err="1">
                          <a:solidFill>
                            <a:srgbClr val="000000"/>
                          </a:solidFill>
                          <a:effectLst/>
                          <a:latin typeface="Arial" panose="020B0604020202020204" pitchFamily="34" charset="0"/>
                          <a:cs typeface="Arial" panose="020B0604020202020204" pitchFamily="34" charset="0"/>
                        </a:rPr>
                        <a:t>recognise</a:t>
                      </a:r>
                      <a:r>
                        <a:rPr lang="en-US" sz="900" b="0" i="0" u="none" strike="noStrike" dirty="0">
                          <a:solidFill>
                            <a:srgbClr val="000000"/>
                          </a:solidFill>
                          <a:effectLst/>
                          <a:latin typeface="Arial" panose="020B0604020202020204" pitchFamily="34" charset="0"/>
                          <a:cs typeface="Arial" panose="020B0604020202020204" pitchFamily="34" charset="0"/>
                        </a:rPr>
                        <a:t> that  the change process has come along way since Nexus and would like to thank you for your regular attendance and valuable input at DSG. </a:t>
                      </a:r>
                      <a:br>
                        <a:rPr lang="en-US" sz="900" b="0" i="0" u="none" strike="noStrike" dirty="0">
                          <a:solidFill>
                            <a:srgbClr val="000000"/>
                          </a:solidFill>
                          <a:effectLst/>
                          <a:latin typeface="Arial" panose="020B0604020202020204" pitchFamily="34" charset="0"/>
                          <a:cs typeface="Arial" panose="020B0604020202020204" pitchFamily="34" charset="0"/>
                        </a:rPr>
                      </a:br>
                      <a:r>
                        <a:rPr lang="en-US" sz="900" b="0" i="0" u="none" strike="noStrike" dirty="0">
                          <a:solidFill>
                            <a:srgbClr val="000000"/>
                          </a:solidFill>
                          <a:effectLst/>
                          <a:latin typeface="Arial" panose="020B0604020202020204" pitchFamily="34" charset="0"/>
                          <a:cs typeface="Arial" panose="020B0604020202020204" pitchFamily="34" charset="0"/>
                        </a:rPr>
                        <a:t>We acknowledge your feedback on the delays, which Xoserve have felt inevitable to ensure our successful delivery. We try to ensure our customers are kept informed at all times of progress through these delays so it is good to hear you feel we have been managing this well. </a:t>
                      </a:r>
                      <a:endParaRPr lang="en-US" sz="900" b="0" i="0" u="none" strike="noStrike" dirty="0" smtClean="0">
                        <a:solidFill>
                          <a:srgbClr val="000000"/>
                        </a:solidFill>
                        <a:effectLst/>
                        <a:latin typeface="Arial" panose="020B0604020202020204" pitchFamily="34" charset="0"/>
                        <a:cs typeface="Arial" panose="020B0604020202020204" pitchFamily="34" charset="0"/>
                      </a:endParaRPr>
                    </a:p>
                    <a:p>
                      <a:pPr algn="l" fontAlgn="t"/>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718523">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IGTs have continued to see consistent failings in </a:t>
                      </a:r>
                      <a:r>
                        <a:rPr lang="en-US" sz="900" b="0" i="0" u="none" strike="noStrike" dirty="0" err="1">
                          <a:solidFill>
                            <a:srgbClr val="000000"/>
                          </a:solidFill>
                          <a:effectLst/>
                          <a:latin typeface="Arial" panose="020B0604020202020204" pitchFamily="34" charset="0"/>
                          <a:cs typeface="Arial" panose="020B0604020202020204" pitchFamily="34" charset="0"/>
                        </a:rPr>
                        <a:t>Xoserve's</a:t>
                      </a:r>
                      <a:r>
                        <a:rPr lang="en-US" sz="900" b="0" i="0" u="none" strike="noStrike" dirty="0">
                          <a:solidFill>
                            <a:srgbClr val="000000"/>
                          </a:solidFill>
                          <a:effectLst/>
                          <a:latin typeface="Arial" panose="020B0604020202020204" pitchFamily="34" charset="0"/>
                          <a:cs typeface="Arial" panose="020B0604020202020204" pitchFamily="34" charset="0"/>
                        </a:rPr>
                        <a:t> delivery of IGT related changes. The most recent example being the HSE report and sign-off of Release 2.  </a:t>
                      </a:r>
                    </a:p>
                  </a:txBody>
                  <a:tcPr marL="9525" marR="9525" marT="9525" marB="0"/>
                </a:tc>
                <a:tc>
                  <a:txBody>
                    <a:bodyPr/>
                    <a:lstStyle/>
                    <a:p>
                      <a:pPr algn="l" fontAlgn="t"/>
                      <a:r>
                        <a:rPr lang="en-US" sz="900" b="0" i="0" u="none" strike="noStrike" dirty="0" smtClean="0">
                          <a:solidFill>
                            <a:srgbClr val="000000"/>
                          </a:solidFill>
                          <a:effectLst/>
                          <a:latin typeface="Arial" panose="020B0604020202020204" pitchFamily="34" charset="0"/>
                          <a:cs typeface="Arial" panose="020B0604020202020204" pitchFamily="34" charset="0"/>
                        </a:rPr>
                        <a:t>Alison Cross (Xoserve) met with the customer  to discuss the feedback in more detail:</a:t>
                      </a:r>
                    </a:p>
                    <a:p>
                      <a:pPr algn="l" fontAlgn="t"/>
                      <a:r>
                        <a:rPr lang="en-US" sz="900" b="0" i="0" u="none" strike="noStrike" dirty="0" smtClean="0">
                          <a:solidFill>
                            <a:srgbClr val="000000"/>
                          </a:solidFill>
                          <a:effectLst/>
                          <a:latin typeface="Arial" panose="020B0604020202020204" pitchFamily="34" charset="0"/>
                          <a:cs typeface="Arial" panose="020B0604020202020204" pitchFamily="34" charset="0"/>
                        </a:rPr>
                        <a:t>Thank you for taking the time to complete our January KVI Change management survey - your feedback is much appreciated. </a:t>
                      </a:r>
                    </a:p>
                    <a:p>
                      <a:pPr algn="l" fontAlgn="t"/>
                      <a:r>
                        <a:rPr lang="en-US" sz="900" b="0" i="0" u="none" strike="noStrike" dirty="0" smtClean="0">
                          <a:solidFill>
                            <a:srgbClr val="000000"/>
                          </a:solidFill>
                          <a:effectLst/>
                          <a:latin typeface="Arial" panose="020B0604020202020204" pitchFamily="34" charset="0"/>
                          <a:cs typeface="Arial" panose="020B0604020202020204" pitchFamily="34" charset="0"/>
                        </a:rPr>
                        <a:t>We acknowledge there have been occasions since Nexus Go Live where IGTs have felt they have not been informed or consulted about the changes that impact them, but also how well Xoserve have managed defects, issues and queries. With the introduction of the formal capture stage since R2 and other internal process improvements as discussed on the call  these situations should not be repeated.  We discussed the inclusion of Change updates as an agenda item at IGT constituency meetings going forward and that IGTs will be encouraged to attend </a:t>
                      </a:r>
                      <a:r>
                        <a:rPr lang="en-US" sz="900" b="0" i="0" u="none" strike="noStrike" dirty="0" err="1" smtClean="0">
                          <a:solidFill>
                            <a:srgbClr val="000000"/>
                          </a:solidFill>
                          <a:effectLst/>
                          <a:latin typeface="Arial" panose="020B0604020202020204" pitchFamily="34" charset="0"/>
                          <a:cs typeface="Arial" panose="020B0604020202020204" pitchFamily="34" charset="0"/>
                        </a:rPr>
                        <a:t>Xoserve's</a:t>
                      </a:r>
                      <a:r>
                        <a:rPr lang="en-US" sz="900" b="0" i="0" u="none" strike="noStrike" dirty="0" smtClean="0">
                          <a:solidFill>
                            <a:srgbClr val="000000"/>
                          </a:solidFill>
                          <a:effectLst/>
                          <a:latin typeface="Arial" panose="020B0604020202020204" pitchFamily="34" charset="0"/>
                          <a:cs typeface="Arial" panose="020B0604020202020204" pitchFamily="34" charset="0"/>
                        </a:rPr>
                        <a:t> Release Customer awareness WebEx sessions which will provide further visibility of the changes due  to be implemented. We will also schedule quarterly Face to Face sessions with IGTs to re-cap on IGT impacting changes. </a:t>
                      </a:r>
                    </a:p>
                    <a:p>
                      <a:pPr algn="l" fontAlgn="t"/>
                      <a:r>
                        <a:rPr lang="en-US" sz="900" b="0" i="0" u="none" strike="noStrike" dirty="0" smtClean="0">
                          <a:solidFill>
                            <a:srgbClr val="000000"/>
                          </a:solidFill>
                          <a:effectLst/>
                          <a:latin typeface="Arial" panose="020B0604020202020204" pitchFamily="34" charset="0"/>
                          <a:cs typeface="Arial" panose="020B0604020202020204" pitchFamily="34" charset="0"/>
                        </a:rPr>
                        <a:t>Thank you for your feedback on the new Website. We are pleased to hear that you are finding the change pages easier to navigate since the update. </a:t>
                      </a:r>
                      <a:r>
                        <a:rPr lang="en-US" sz="900" b="0" i="0" u="none" strike="noStrike" dirty="0">
                          <a:solidFill>
                            <a:srgbClr val="000000"/>
                          </a:solidFill>
                          <a:effectLst/>
                          <a:latin typeface="Arial" panose="020B0604020202020204" pitchFamily="34" charset="0"/>
                          <a:cs typeface="Arial" panose="020B0604020202020204" pitchFamily="34" charset="0"/>
                        </a:rPr>
                        <a:t/>
                      </a:r>
                      <a:br>
                        <a:rPr lang="en-US" sz="900" b="0" i="0" u="none" strike="noStrike" dirty="0">
                          <a:solidFill>
                            <a:srgbClr val="000000"/>
                          </a:solidFill>
                          <a:effectLst/>
                          <a:latin typeface="Arial" panose="020B0604020202020204" pitchFamily="34" charset="0"/>
                          <a:cs typeface="Arial" panose="020B0604020202020204" pitchFamily="34" charset="0"/>
                        </a:rPr>
                      </a:b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4259878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said – We did </a:t>
            </a:r>
            <a:r>
              <a:rPr lang="en-GB" dirty="0" smtClean="0"/>
              <a:t>January </a:t>
            </a:r>
            <a:r>
              <a:rPr lang="en-GB" dirty="0" smtClean="0"/>
              <a:t>2019</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59108937"/>
              </p:ext>
            </p:extLst>
          </p:nvPr>
        </p:nvGraphicFramePr>
        <p:xfrm>
          <a:off x="251520" y="771550"/>
          <a:ext cx="8712968" cy="4237672"/>
        </p:xfrm>
        <a:graphic>
          <a:graphicData uri="http://schemas.openxmlformats.org/drawingml/2006/table">
            <a:tbl>
              <a:tblPr firstRow="1" bandRow="1">
                <a:tableStyleId>{5C22544A-7EE6-4342-B048-85BDC9FD1C3A}</a:tableStyleId>
              </a:tblPr>
              <a:tblGrid>
                <a:gridCol w="4356484"/>
                <a:gridCol w="4356484"/>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1717392">
                <a:tc>
                  <a:txBody>
                    <a:bodyPr/>
                    <a:lstStyle/>
                    <a:p>
                      <a:pPr algn="l" fontAlgn="t"/>
                      <a:r>
                        <a:rPr lang="en-US" sz="900" b="0" i="0" u="none" strike="noStrike" dirty="0">
                          <a:solidFill>
                            <a:srgbClr val="000000"/>
                          </a:solidFill>
                          <a:effectLst/>
                          <a:latin typeface="+mn-lt"/>
                          <a:cs typeface="Arial" panose="020B0604020202020204" pitchFamily="34" charset="0"/>
                        </a:rPr>
                        <a:t>The main concerns are around quality and the number of issues that appear after the event. I know and understand that improvements on this have already been implemented but there is still some wariness on this for me. Mostly this applies to older situation which do not fix as expected rather than new ones but all fall into this process. </a:t>
                      </a:r>
                    </a:p>
                  </a:txBody>
                  <a:tcPr marL="9525" marR="9525" marT="9525" marB="0"/>
                </a:tc>
                <a:tc>
                  <a:txBody>
                    <a:bodyPr/>
                    <a:lstStyle/>
                    <a:p>
                      <a:pPr algn="l" fontAlgn="t"/>
                      <a:r>
                        <a:rPr lang="en-US" sz="900" b="0" i="0" u="none" strike="noStrike" dirty="0">
                          <a:solidFill>
                            <a:srgbClr val="000000"/>
                          </a:solidFill>
                          <a:effectLst/>
                          <a:latin typeface="+mn-lt"/>
                          <a:cs typeface="Arial" panose="020B0604020202020204" pitchFamily="34" charset="0"/>
                        </a:rPr>
                        <a:t>Thank you for taking the time to complete our January KVI Change management survey - your feedback is much appreciated. Unfortunately we are unable to contact you to obtain further details as your survey response was anonymous. </a:t>
                      </a:r>
                      <a:br>
                        <a:rPr lang="en-US" sz="900" b="0" i="0" u="none" strike="noStrike" dirty="0">
                          <a:solidFill>
                            <a:srgbClr val="000000"/>
                          </a:solidFill>
                          <a:effectLst/>
                          <a:latin typeface="+mn-lt"/>
                          <a:cs typeface="Arial" panose="020B0604020202020204" pitchFamily="34" charset="0"/>
                        </a:rPr>
                      </a:br>
                      <a:r>
                        <a:rPr lang="en-US" sz="900" b="0" i="0" u="none" strike="noStrike" dirty="0">
                          <a:solidFill>
                            <a:srgbClr val="000000"/>
                          </a:solidFill>
                          <a:effectLst/>
                          <a:latin typeface="+mn-lt"/>
                          <a:cs typeface="Arial" panose="020B0604020202020204" pitchFamily="34" charset="0"/>
                        </a:rPr>
                        <a:t>It is good to receive acknowledgement of the improvements we have </a:t>
                      </a:r>
                      <a:r>
                        <a:rPr lang="en-US" sz="900" b="0" i="0" u="none" strike="noStrike" dirty="0" err="1">
                          <a:solidFill>
                            <a:srgbClr val="000000"/>
                          </a:solidFill>
                          <a:effectLst/>
                          <a:latin typeface="+mn-lt"/>
                          <a:cs typeface="Arial" panose="020B0604020202020204" pitchFamily="34" charset="0"/>
                        </a:rPr>
                        <a:t>endeavoured</a:t>
                      </a:r>
                      <a:r>
                        <a:rPr lang="en-US" sz="900" b="0" i="0" u="none" strike="noStrike" dirty="0">
                          <a:solidFill>
                            <a:srgbClr val="000000"/>
                          </a:solidFill>
                          <a:effectLst/>
                          <a:latin typeface="+mn-lt"/>
                          <a:cs typeface="Arial" panose="020B0604020202020204" pitchFamily="34" charset="0"/>
                        </a:rPr>
                        <a:t> to put in place to mitigate issues arising following the delivery of changes,  particularly the introduction of the capture process mid- last year. We will continue to implement further improvements and encourage customer feedback to help us focus on key actions.</a:t>
                      </a:r>
                      <a:br>
                        <a:rPr lang="en-US" sz="900" b="0" i="0" u="none" strike="noStrike" dirty="0">
                          <a:solidFill>
                            <a:srgbClr val="000000"/>
                          </a:solidFill>
                          <a:effectLst/>
                          <a:latin typeface="+mn-lt"/>
                          <a:cs typeface="Arial" panose="020B0604020202020204" pitchFamily="34" charset="0"/>
                        </a:rPr>
                      </a:br>
                      <a:r>
                        <a:rPr lang="en-US" sz="900" b="0" i="0" u="none" strike="noStrike" dirty="0">
                          <a:solidFill>
                            <a:srgbClr val="000000"/>
                          </a:solidFill>
                          <a:effectLst/>
                          <a:latin typeface="+mn-lt"/>
                          <a:cs typeface="Arial" panose="020B0604020202020204" pitchFamily="34" charset="0"/>
                        </a:rPr>
                        <a:t>In respect of R2 and R3 releases these were scoped at the back end of the transitional period between old and new change process. Earlier engagement is now in place for future releases - for example November 2019 release was being discussed in October/November 2018. </a:t>
                      </a:r>
                    </a:p>
                  </a:txBody>
                  <a:tcPr marL="9525" marR="9525" marT="9525" marB="0"/>
                </a:tc>
              </a:tr>
              <a:tr h="2149440">
                <a:tc>
                  <a:txBody>
                    <a:bodyPr/>
                    <a:lstStyle/>
                    <a:p>
                      <a:pPr algn="l" fontAlgn="t"/>
                      <a:r>
                        <a:rPr lang="en-US" sz="900" b="0" i="0" u="none" strike="noStrike" dirty="0">
                          <a:solidFill>
                            <a:srgbClr val="000000"/>
                          </a:solidFill>
                          <a:effectLst/>
                          <a:latin typeface="+mn-lt"/>
                        </a:rPr>
                        <a:t>The answer to #8 is reflective of the delayed delivery of the HSE change within R2. However we are encouraged by the close monitoring and updates provided by our Customer Advocate toward the latter stages of delivery. </a:t>
                      </a:r>
                    </a:p>
                  </a:txBody>
                  <a:tcPr marL="9525" marR="9525" marT="9525" marB="0"/>
                </a:tc>
                <a:tc>
                  <a:txBody>
                    <a:bodyPr/>
                    <a:lstStyle/>
                    <a:p>
                      <a:pPr algn="l" fontAlgn="t"/>
                      <a:r>
                        <a:rPr lang="en-US" sz="900" b="0" i="0" u="none" strike="noStrike" dirty="0">
                          <a:solidFill>
                            <a:srgbClr val="000000"/>
                          </a:solidFill>
                          <a:effectLst/>
                          <a:latin typeface="+mn-lt"/>
                        </a:rPr>
                        <a:t>Thank you for taking the time to complete our January KVI Change management survey - your feedback is much appreciated. </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We acknowledge your feedback on the R2 HSE Change delay but  are pleased to hear that the close monitoring and updates via your Customer </a:t>
                      </a:r>
                      <a:r>
                        <a:rPr lang="en-US" sz="900" b="0" i="0" u="none" strike="noStrike" dirty="0" err="1">
                          <a:solidFill>
                            <a:srgbClr val="000000"/>
                          </a:solidFill>
                          <a:effectLst/>
                          <a:latin typeface="+mn-lt"/>
                        </a:rPr>
                        <a:t>Advovcate</a:t>
                      </a:r>
                      <a:r>
                        <a:rPr lang="en-US" sz="900" b="0" i="0" u="none" strike="noStrike" dirty="0">
                          <a:solidFill>
                            <a:srgbClr val="000000"/>
                          </a:solidFill>
                          <a:effectLst/>
                          <a:latin typeface="+mn-lt"/>
                        </a:rPr>
                        <a:t> have helped to give you some confidence in us. R2 and R3 releases  were scoped at the back end of the transitional period between old and new change process. Earlier engagement on Requirements gathering and Solution option through the Capture process is now in place for all future releases - for example November 2019 release was being discussed in October/November 2018 - which should mitigate any future </a:t>
                      </a:r>
                      <a:r>
                        <a:rPr lang="en-US" sz="900" b="0" i="0" u="none" strike="noStrike" dirty="0" err="1">
                          <a:solidFill>
                            <a:srgbClr val="000000"/>
                          </a:solidFill>
                          <a:effectLst/>
                          <a:latin typeface="+mn-lt"/>
                        </a:rPr>
                        <a:t>occurences</a:t>
                      </a:r>
                      <a:r>
                        <a:rPr lang="en-US" sz="900" b="0" i="0" u="none" strike="noStrike" dirty="0">
                          <a:solidFill>
                            <a:srgbClr val="000000"/>
                          </a:solidFill>
                          <a:effectLst/>
                          <a:latin typeface="+mn-lt"/>
                        </a:rPr>
                        <a:t> of issues such as these.  </a:t>
                      </a:r>
                      <a:br>
                        <a:rPr lang="en-US" sz="900" b="0" i="0" u="none" strike="noStrike" dirty="0">
                          <a:solidFill>
                            <a:srgbClr val="000000"/>
                          </a:solidFill>
                          <a:effectLst/>
                          <a:latin typeface="+mn-lt"/>
                        </a:rPr>
                      </a:br>
                      <a:r>
                        <a:rPr lang="en-US" sz="900" b="0" i="0" u="none" strike="noStrike" dirty="0">
                          <a:solidFill>
                            <a:srgbClr val="000000"/>
                          </a:solidFill>
                          <a:effectLst/>
                          <a:latin typeface="+mn-lt"/>
                        </a:rPr>
                        <a:t>The Customer Change team are </a:t>
                      </a:r>
                      <a:r>
                        <a:rPr lang="en-US" sz="900" b="0" i="0" u="none" strike="noStrike" dirty="0" err="1">
                          <a:solidFill>
                            <a:srgbClr val="000000"/>
                          </a:solidFill>
                          <a:effectLst/>
                          <a:latin typeface="+mn-lt"/>
                        </a:rPr>
                        <a:t>commited</a:t>
                      </a:r>
                      <a:r>
                        <a:rPr lang="en-US" sz="900" b="0" i="0" u="none" strike="noStrike" dirty="0">
                          <a:solidFill>
                            <a:srgbClr val="000000"/>
                          </a:solidFill>
                          <a:effectLst/>
                          <a:latin typeface="+mn-lt"/>
                        </a:rPr>
                        <a:t> to engaging with customers through the end to end  change process which includes the DSC Change Management committee, our Delivery Sub Group (DSG) and Customer Awareness sessions for all Releases. </a:t>
                      </a:r>
                      <a:br>
                        <a:rPr lang="en-US" sz="900" b="0" i="0" u="none" strike="noStrike" dirty="0">
                          <a:solidFill>
                            <a:srgbClr val="000000"/>
                          </a:solidFill>
                          <a:effectLst/>
                          <a:latin typeface="+mn-lt"/>
                        </a:rPr>
                      </a:br>
                      <a:endParaRPr lang="en-US" sz="900" b="0" i="0" u="none" strike="noStrike" dirty="0">
                        <a:solidFill>
                          <a:srgbClr val="000000"/>
                        </a:solidFill>
                        <a:effectLst/>
                        <a:latin typeface="+mn-lt"/>
                      </a:endParaRPr>
                    </a:p>
                  </a:txBody>
                  <a:tcPr marL="9525" marR="9525" marT="9525" marB="0"/>
                </a:tc>
              </a:tr>
            </a:tbl>
          </a:graphicData>
        </a:graphic>
      </p:graphicFrame>
    </p:spTree>
    <p:extLst>
      <p:ext uri="{BB962C8B-B14F-4D97-AF65-F5344CB8AC3E}">
        <p14:creationId xmlns:p14="http://schemas.microsoft.com/office/powerpoint/2010/main" val="730274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schemas.microsoft.com/office/2006/metadata/properties"/>
    <ds:schemaRef ds:uri="http://purl.org/dc/term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Apothecary</Template>
  <TotalTime>5076</TotalTime>
  <Words>822</Words>
  <Application>Microsoft Office PowerPoint</Application>
  <PresentationFormat>On-screen Show (16:9)</PresentationFormat>
  <Paragraphs>54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KVI Change Management Survey  January 2019 – Update You Said – We Did </vt:lpstr>
      <vt:lpstr>Overview</vt:lpstr>
      <vt:lpstr>I receive timely and fit for purpose information to enable me to manage new changes that impact my organisation</vt:lpstr>
      <vt:lpstr>You said – We did  January 2019</vt:lpstr>
      <vt:lpstr>You said – We did  January 2019</vt:lpstr>
      <vt:lpstr>You said – We did January 2019</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Alison Cross</cp:lastModifiedBy>
  <cp:revision>155</cp:revision>
  <cp:lastPrinted>2018-11-14T14:56:15Z</cp:lastPrinted>
  <dcterms:created xsi:type="dcterms:W3CDTF">2018-09-02T17:12:15Z</dcterms:created>
  <dcterms:modified xsi:type="dcterms:W3CDTF">2019-03-04T12:07:47Z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1728982549</vt:i4>
  </property>
  <property fmtid="{D5CDD505-2E9C-101B-9397-08002B2CF9AE}" pid="3" name="_NewReviewCycle">
    <vt:lpwstr/>
  </property>
  <property fmtid="{D5CDD505-2E9C-101B-9397-08002B2CF9AE}" pid="4" name="_EmailSubject">
    <vt:lpwstr>Please review: KVI Update for  Change Management commitee - You said/ We did</vt:lpwstr>
  </property>
  <property fmtid="{D5CDD505-2E9C-101B-9397-08002B2CF9AE}" pid="5" name="_AuthorEmail">
    <vt:lpwstr>Alison.Cross@Xoserve.com</vt:lpwstr>
  </property>
  <property fmtid="{D5CDD505-2E9C-101B-9397-08002B2CF9AE}" pid="6" name="_AuthorEmailDisplayName">
    <vt:lpwstr>Cross, Alison</vt:lpwstr>
  </property>
  <property fmtid="{D5CDD505-2E9C-101B-9397-08002B2CF9AE}" pid="7" name="_PreviousAdHocReviewCycleID">
    <vt:i4>-23699558</vt:i4>
  </property>
  <property fmtid="{D5CDD505-2E9C-101B-9397-08002B2CF9AE}" pid="8" name="ContentTypeId">
    <vt:lpwstr>0x0101006E927B77B7F39148B9CB17AE711C8D35</vt:lpwstr>
  </property>
</Properties>
</file>