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  <p:sldMasterId id="2147484064" r:id="rId5"/>
  </p:sldMasterIdLst>
  <p:handoutMasterIdLst>
    <p:handoutMasterId r:id="rId13"/>
  </p:handoutMasterIdLst>
  <p:sldIdLst>
    <p:sldId id="424" r:id="rId6"/>
    <p:sldId id="419" r:id="rId7"/>
    <p:sldId id="418" r:id="rId8"/>
    <p:sldId id="421" r:id="rId9"/>
    <p:sldId id="406" r:id="rId10"/>
    <p:sldId id="425" r:id="rId11"/>
    <p:sldId id="429" r:id="rId12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ional Grid" initials="NG" lastIdx="9" clrIdx="0"/>
  <p:cmAuthor id="1" name="Mark Pollard" initials="MP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2B80B1"/>
    <a:srgbClr val="FFFFFF"/>
    <a:srgbClr val="F5835D"/>
    <a:srgbClr val="E7BB20"/>
    <a:srgbClr val="BD6AAB"/>
    <a:srgbClr val="FF66FF"/>
    <a:srgbClr val="FF00FF"/>
    <a:srgbClr val="3E5AA8"/>
    <a:srgbClr val="1D3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9822" autoAdjust="0"/>
  </p:normalViewPr>
  <p:slideViewPr>
    <p:cSldViewPr snapToObjects="1">
      <p:cViewPr varScale="1">
        <p:scale>
          <a:sx n="117" d="100"/>
          <a:sy n="117" d="100"/>
        </p:scale>
        <p:origin x="-114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6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915AD2-10A0-4F07-9C90-55F5737F54B9}" type="datetime1">
              <a:rPr lang="en-GB"/>
              <a:pPr>
                <a:defRPr/>
              </a:pPr>
              <a:t>02/04/2019</a:t>
            </a:fld>
            <a:endParaRPr lang="en-GB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2C83C7-81E3-4FFC-ABB8-6C2E0AC39E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9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166374"/>
            <a:ext cx="91440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759882"/>
            <a:ext cx="9144000" cy="95657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86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6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4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7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6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1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166374"/>
            <a:ext cx="91440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759882"/>
            <a:ext cx="9144000" cy="95657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411760" y="1059582"/>
            <a:ext cx="4354166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870044"/>
            <a:ext cx="7772400" cy="67032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2517744"/>
            <a:ext cx="6400800" cy="5941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10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42360"/>
            <a:ext cx="8688388" cy="7239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1540"/>
            <a:ext cx="8686800" cy="34563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9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5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3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7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42863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1038"/>
            <a:ext cx="8686800" cy="34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4731544"/>
            <a:ext cx="4200525" cy="1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>
              <a:defRPr/>
            </a:pPr>
            <a:fld id="{AF429D2F-F2C8-4089-BC92-4AD6808489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467558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0" r:id="rId3"/>
    <p:sldLayoutId id="214748406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3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findmysupplier.energy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uklink@xoserve.com" TargetMode="External"/><Relationship Id="rId4" Type="http://schemas.openxmlformats.org/officeDocument/2006/relationships/hyperlink" Target="mailto:MIS@gemserv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D4D46FB-DABB-4DA2-BE80-CC2B97AF8022}"/>
              </a:ext>
            </a:extLst>
          </p:cNvPr>
          <p:cNvSpPr txBox="1">
            <a:spLocks/>
          </p:cNvSpPr>
          <p:nvPr/>
        </p:nvSpPr>
        <p:spPr>
          <a:xfrm>
            <a:off x="323528" y="1203598"/>
            <a:ext cx="8595836" cy="3024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chemeClr val="tx2"/>
                </a:solidFill>
              </a:rPr>
              <a:t>Market Intelligence Service (MIS) Overview</a:t>
            </a:r>
          </a:p>
          <a:p>
            <a:pPr algn="ctr" fontAlgn="auto">
              <a:spcAft>
                <a:spcPts val="0"/>
              </a:spcAft>
            </a:pPr>
            <a:endParaRPr lang="en-GB" sz="1400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en-GB" sz="1400" dirty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en-GB" sz="1400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GB" sz="2800" dirty="0">
                <a:solidFill>
                  <a:schemeClr val="tx2"/>
                </a:solidFill>
              </a:rPr>
              <a:t>Change Management Committee (</a:t>
            </a:r>
            <a:r>
              <a:rPr lang="en-GB" sz="2800" dirty="0" err="1">
                <a:solidFill>
                  <a:schemeClr val="tx2"/>
                </a:solidFill>
              </a:rPr>
              <a:t>ChMC</a:t>
            </a:r>
            <a:r>
              <a:rPr lang="en-GB" sz="2800" dirty="0" smtClean="0">
                <a:solidFill>
                  <a:schemeClr val="tx2"/>
                </a:solidFill>
              </a:rPr>
              <a:t>)</a:t>
            </a:r>
          </a:p>
          <a:p>
            <a:pPr algn="ctr" fontAlgn="auto">
              <a:spcAft>
                <a:spcPts val="0"/>
              </a:spcAft>
            </a:pPr>
            <a:endParaRPr lang="en-GB" sz="3600" dirty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10/04/19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MIS Origins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842" y="112666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err="1">
                <a:solidFill>
                  <a:schemeClr val="accent1"/>
                </a:solidFill>
              </a:rPr>
              <a:t>Ofgem</a:t>
            </a:r>
            <a:r>
              <a:rPr lang="en-GB" sz="1400" dirty="0">
                <a:solidFill>
                  <a:schemeClr val="accent1"/>
                </a:solidFill>
              </a:rPr>
              <a:t> set out 4 reform packages</a:t>
            </a:r>
            <a:r>
              <a:rPr lang="en-GB" sz="1400" dirty="0" smtClean="0">
                <a:solidFill>
                  <a:schemeClr val="accent1"/>
                </a:solidFill>
              </a:rPr>
              <a:t>:</a:t>
            </a:r>
          </a:p>
          <a:p>
            <a:endParaRPr lang="en-GB" sz="1400" dirty="0">
              <a:solidFill>
                <a:schemeClr val="accent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chemeClr val="accent1"/>
                </a:solidFill>
              </a:rPr>
              <a:t>Do nothing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chemeClr val="accent1"/>
                </a:solidFill>
              </a:rPr>
              <a:t>Enhance existing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chemeClr val="accent1"/>
                </a:solidFill>
              </a:rPr>
              <a:t>CSS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chemeClr val="accent1"/>
                </a:solidFill>
              </a:rPr>
              <a:t>CSS and MIS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1355" y="3363838"/>
            <a:ext cx="88336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1"/>
                </a:solidFill>
              </a:rPr>
              <a:t>As a result of the consultation </a:t>
            </a:r>
            <a:r>
              <a:rPr lang="en-GB" sz="1400" dirty="0" err="1">
                <a:solidFill>
                  <a:schemeClr val="accent1"/>
                </a:solidFill>
              </a:rPr>
              <a:t>Ofgem</a:t>
            </a:r>
            <a:r>
              <a:rPr lang="en-GB" sz="1400" dirty="0">
                <a:solidFill>
                  <a:schemeClr val="accent1"/>
                </a:solidFill>
              </a:rPr>
              <a:t> refined option 2 and the new option became 2A, and determined that the industry was best placed to develop and fund the MIS </a:t>
            </a:r>
            <a:r>
              <a:rPr lang="en-GB" sz="1400" dirty="0" smtClean="0">
                <a:solidFill>
                  <a:schemeClr val="accent1"/>
                </a:solidFill>
              </a:rPr>
              <a:t>services</a:t>
            </a: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err="1">
                <a:solidFill>
                  <a:schemeClr val="accent1"/>
                </a:solidFill>
              </a:rPr>
              <a:t>Ofgem</a:t>
            </a:r>
            <a:r>
              <a:rPr lang="en-GB" sz="1400" dirty="0">
                <a:solidFill>
                  <a:schemeClr val="accent1"/>
                </a:solidFill>
              </a:rPr>
              <a:t> then asked </a:t>
            </a:r>
            <a:r>
              <a:rPr lang="en-GB" sz="1400" b="1" dirty="0">
                <a:solidFill>
                  <a:schemeClr val="accent1"/>
                </a:solidFill>
              </a:rPr>
              <a:t>Xoserve and </a:t>
            </a:r>
            <a:r>
              <a:rPr lang="en-GB" sz="1400" b="1" dirty="0" err="1">
                <a:solidFill>
                  <a:schemeClr val="accent1"/>
                </a:solidFill>
              </a:rPr>
              <a:t>Gemserv</a:t>
            </a:r>
            <a:r>
              <a:rPr lang="en-GB" sz="1400" b="1" dirty="0">
                <a:solidFill>
                  <a:schemeClr val="accent1"/>
                </a:solidFill>
              </a:rPr>
              <a:t> </a:t>
            </a:r>
            <a:r>
              <a:rPr lang="en-GB" sz="1400" dirty="0">
                <a:solidFill>
                  <a:schemeClr val="accent1"/>
                </a:solidFill>
              </a:rPr>
              <a:t>to take forward the MIS </a:t>
            </a:r>
            <a:r>
              <a:rPr lang="en-GB" sz="1400" dirty="0" smtClean="0">
                <a:solidFill>
                  <a:schemeClr val="accent1"/>
                </a:solidFill>
              </a:rPr>
              <a:t>initiative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>
              <a:solidFill>
                <a:schemeClr val="accent1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1"/>
                </a:solidFill>
              </a:rPr>
              <a:t>MIS is a suite of Data Products and services that support improvement in the reliability of switching, and enhanced consumer </a:t>
            </a:r>
            <a:r>
              <a:rPr lang="en-US" sz="1400" dirty="0" smtClean="0">
                <a:solidFill>
                  <a:schemeClr val="accent1"/>
                </a:solidFill>
              </a:rPr>
              <a:t>experience</a:t>
            </a:r>
            <a:endParaRPr 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57889"/>
              </p:ext>
            </p:extLst>
          </p:nvPr>
        </p:nvGraphicFramePr>
        <p:xfrm>
          <a:off x="3454706" y="771550"/>
          <a:ext cx="5537200" cy="2394585"/>
        </p:xfrm>
        <a:graphic>
          <a:graphicData uri="http://schemas.openxmlformats.org/drawingml/2006/table">
            <a:tbl>
              <a:tblPr/>
              <a:tblGrid>
                <a:gridCol w="1384300"/>
                <a:gridCol w="1384300"/>
                <a:gridCol w="1384300"/>
                <a:gridCol w="1384300"/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RP0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RP1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RP2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RP3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171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No system or process changes.</a:t>
                      </a:r>
                      <a:b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No Improvement to reliable switching.</a:t>
                      </a:r>
                      <a:b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21 day switch.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Use existing systems.</a:t>
                      </a:r>
                      <a:b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Address matching to improve reliability.</a:t>
                      </a:r>
                      <a:b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Key Process changes (harmonised where possible) to deliver 3 to 7 day switch.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New central switching service (core data).</a:t>
                      </a:r>
                      <a:b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Enduring reliability improvement to data quality.</a:t>
                      </a:r>
                      <a:b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Harmonised and simplified next day switching process.</a:t>
                      </a:r>
                      <a:b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</a:br>
                      <a:endParaRPr lang="en-US" sz="1200" b="0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New central switching service and market intelligence services.</a:t>
                      </a:r>
                      <a:b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Enduring reliability improvement, and improved access to broader range of switching data.</a:t>
                      </a:r>
                      <a:b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Harmonised and simplified next day switching process.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4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MIS Governance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8BD99F-0C8D-4BFC-897D-BA9E9C3F7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57" y="902049"/>
            <a:ext cx="7946975" cy="41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Industry Consultation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4DD43274-8272-4B01-AB8E-A2C4F6B4BF61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229600" cy="41044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Letter published 4</a:t>
            </a:r>
            <a:r>
              <a:rPr lang="en-GB" sz="14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</a:t>
            </a:r>
            <a:endParaRPr lang="en-GB" sz="1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Letter was the first stage of an ongoing consultation </a:t>
            </a: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responses: range of stakeholders: suppliers, networks, metering organisations, water/business customer, Citizens Advice, medium/large suppliers, as well as from Alt Han </a:t>
            </a: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spread support </a:t>
            </a:r>
            <a:endParaRPr lang="en-GB" sz="1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consensus for an unconstrained </a:t>
            </a: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priorities focusing on extending the API service to energy suppliers and support for Ofgem’s Faster and More Reliable Switching Programme (switching programme</a:t>
            </a: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0"/>
              </a:spcAft>
            </a:pP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Use Cases identified, more Use Cases are </a:t>
            </a: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Services Delivered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53974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668" y="843558"/>
            <a:ext cx="8523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chemeClr val="accent1"/>
                </a:solidFill>
              </a:rPr>
              <a:t>Twin Fuel Price Comparison Website (PCW) API Service</a:t>
            </a:r>
          </a:p>
          <a:p>
            <a:r>
              <a:rPr lang="en-GB" sz="1400" dirty="0" smtClean="0">
                <a:solidFill>
                  <a:schemeClr val="accent1"/>
                </a:solidFill>
              </a:rPr>
              <a:t>The service provides PCWs and other Third Party Intermediaries (TPIs) access to </a:t>
            </a:r>
            <a:r>
              <a:rPr lang="en-GB" sz="1400" i="1" dirty="0" smtClean="0">
                <a:solidFill>
                  <a:schemeClr val="accent1"/>
                </a:solidFill>
              </a:rPr>
              <a:t>domestic</a:t>
            </a:r>
            <a:r>
              <a:rPr lang="en-GB" sz="1400" dirty="0" smtClean="0">
                <a:solidFill>
                  <a:schemeClr val="accent1"/>
                </a:solidFill>
              </a:rPr>
              <a:t> switching data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accent1"/>
                </a:solidFill>
              </a:rPr>
              <a:t>Supports faster, more reliable switching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459" y="1905675"/>
            <a:ext cx="6631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chemeClr val="accent1"/>
                </a:solidFill>
              </a:rPr>
              <a:t>Twin Fuel Supplier API Service</a:t>
            </a:r>
          </a:p>
          <a:p>
            <a:r>
              <a:rPr lang="en-GB" sz="1400" dirty="0" smtClean="0">
                <a:solidFill>
                  <a:schemeClr val="accent1"/>
                </a:solidFill>
              </a:rPr>
              <a:t>Provides Suppliers with a richer set of data items and includes </a:t>
            </a:r>
            <a:r>
              <a:rPr lang="en-GB" sz="1400" i="1" dirty="0" smtClean="0">
                <a:solidFill>
                  <a:schemeClr val="accent1"/>
                </a:solidFill>
              </a:rPr>
              <a:t>non-domestic</a:t>
            </a:r>
            <a:r>
              <a:rPr lang="en-GB" sz="1400" dirty="0" smtClean="0">
                <a:solidFill>
                  <a:schemeClr val="accent1"/>
                </a:solidFill>
              </a:rPr>
              <a:t> data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1"/>
                </a:solidFill>
              </a:rPr>
              <a:t>Supports faster, more reliable switching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accent1"/>
                </a:solidFill>
              </a:rPr>
              <a:t>Can be used for portfolio management activities and data cleansing 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667" y="4065334"/>
            <a:ext cx="66319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chemeClr val="accent1"/>
                </a:solidFill>
              </a:rPr>
              <a:t>Gas M-Number Download Service</a:t>
            </a:r>
          </a:p>
          <a:p>
            <a:r>
              <a:rPr lang="en-GB" sz="1400" dirty="0" smtClean="0">
                <a:solidFill>
                  <a:schemeClr val="accent1"/>
                </a:solidFill>
              </a:rPr>
              <a:t>Provides Supplier and Shippers access to a monthly download of M-Number data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accent1"/>
                </a:solidFill>
              </a:rPr>
              <a:t>Harmonisation with the Electricity industry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588" y="3057222"/>
            <a:ext cx="68927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chemeClr val="accent1"/>
                </a:solidFill>
              </a:rPr>
              <a:t>Find My Supplier </a:t>
            </a:r>
            <a:r>
              <a:rPr lang="en-GB" sz="1400" b="1" u="sng" dirty="0">
                <a:solidFill>
                  <a:schemeClr val="accent1"/>
                </a:solidFill>
              </a:rPr>
              <a:t>Portal </a:t>
            </a:r>
            <a:r>
              <a:rPr lang="en-GB" sz="1400" b="1" u="sng" dirty="0" smtClean="0">
                <a:solidFill>
                  <a:schemeClr val="accent1"/>
                </a:solidFill>
              </a:rPr>
              <a:t>(</a:t>
            </a:r>
            <a:r>
              <a:rPr lang="en-GB" sz="1400" b="1" u="sng" dirty="0" smtClean="0">
                <a:solidFill>
                  <a:schemeClr val="accent1"/>
                </a:solidFill>
                <a:hlinkClick r:id="rId4"/>
              </a:rPr>
              <a:t>www.findmysupplier.energy</a:t>
            </a:r>
            <a:r>
              <a:rPr lang="en-GB" sz="1400" b="1" u="sng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GB" sz="1400" dirty="0" smtClean="0">
                <a:solidFill>
                  <a:schemeClr val="accent1"/>
                </a:solidFill>
              </a:rPr>
              <a:t>A portal that allows consumers to find their gas details. E.g. Current Supplier, MPRN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accent1"/>
                </a:solidFill>
              </a:rPr>
              <a:t>Provides an enhanced consumer experience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38038"/>
            <a:ext cx="409576" cy="409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" y="2018158"/>
            <a:ext cx="409576" cy="409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7814"/>
            <a:ext cx="390526" cy="390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" y="4122337"/>
            <a:ext cx="393629" cy="3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" y="-20537"/>
            <a:ext cx="9127728" cy="519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1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64DF171-9771-4FD4-A562-BC3FE5B00883}"/>
              </a:ext>
            </a:extLst>
          </p:cNvPr>
          <p:cNvSpPr txBox="1">
            <a:spLocks/>
          </p:cNvSpPr>
          <p:nvPr/>
        </p:nvSpPr>
        <p:spPr>
          <a:xfrm>
            <a:off x="196947" y="987574"/>
            <a:ext cx="8722417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GB" sz="1400" dirty="0">
                <a:solidFill>
                  <a:srgbClr val="4F81BD"/>
                </a:solidFill>
                <a:latin typeface="Arial" charset="0"/>
                <a:ea typeface="ＭＳ Ｐゴシック" pitchFamily="34" charset="-128"/>
              </a:rPr>
              <a:t>Questions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947" y="3219822"/>
            <a:ext cx="577273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4F81BD"/>
                </a:solidFill>
              </a:rPr>
              <a:t>If you have any questions after the </a:t>
            </a:r>
            <a:r>
              <a:rPr lang="en-GB" sz="1400" dirty="0" smtClean="0">
                <a:solidFill>
                  <a:srgbClr val="4F81BD"/>
                </a:solidFill>
              </a:rPr>
              <a:t>forum, </a:t>
            </a:r>
            <a:r>
              <a:rPr lang="en-GB" sz="1400" dirty="0">
                <a:solidFill>
                  <a:srgbClr val="4F81BD"/>
                </a:solidFill>
              </a:rPr>
              <a:t>please contact us on either:-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hlinkClick r:id="rId4"/>
              </a:rPr>
              <a:t>MIS@gemserv.com</a:t>
            </a:r>
            <a:endParaRPr lang="en-GB" sz="1400" dirty="0" smtClean="0"/>
          </a:p>
          <a:p>
            <a:r>
              <a:rPr lang="en-GB" sz="1400" dirty="0">
                <a:solidFill>
                  <a:srgbClr val="4F81BD"/>
                </a:solidFill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5"/>
              </a:rPr>
              <a:t>uklink@xoserve.com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0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2a985eae-c12e-416e-9833-85f34b1ee04e">
      <Url>http://infonet2/sites/XOServe/Pages/Our_Business_CorporateIdentity.aspx</Url>
      <Description>Corporate Identity</Description>
    </Tags>
    <Image_x0020_Group xmlns="2a985eae-c12e-416e-9833-85f34b1ee04e">Document</Image_x0020_Group>
    <Department xmlns="2a985eae-c12e-416e-9833-85f34b1ee04e">Communications</Departme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27A3842200A4881B078E78C741B39" ma:contentTypeVersion="3" ma:contentTypeDescription="Create a new document." ma:contentTypeScope="" ma:versionID="6fb8bd99a2b914b1d1dd27695f53efc1">
  <xsd:schema xmlns:xsd="http://www.w3.org/2001/XMLSchema" xmlns:p="http://schemas.microsoft.com/office/2006/metadata/properties" xmlns:ns2="2a985eae-c12e-416e-9833-85f34b1ee04e" targetNamespace="http://schemas.microsoft.com/office/2006/metadata/properties" ma:root="true" ma:fieldsID="5b9596359f36dd66c11bae1f87653c13" ns2:_="">
    <xsd:import namespace="2a985eae-c12e-416e-9833-85f34b1ee04e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Tags"/>
                <xsd:element ref="ns2:Image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985eae-c12e-416e-9833-85f34b1ee04e" elementFormDefault="qualified">
    <xsd:import namespace="http://schemas.microsoft.com/office/2006/documentManagement/types"/>
    <xsd:element name="Department" ma:index="8" ma:displayName="Department" ma:default="Other" ma:description="Please enter the department that this document is relevant to" ma:format="Dropdown" ma:internalName="Department">
      <xsd:simpleType>
        <xsd:restriction base="dms:Choice">
          <xsd:enumeration value="Archive"/>
          <xsd:enumeration value="BCM"/>
          <xsd:enumeration value="Communications"/>
          <xsd:enumeration value="CSR"/>
          <xsd:enumeration value="Operations"/>
          <xsd:enumeration value="Finance &amp; Business Services"/>
          <xsd:enumeration value="Finance (Reporting)"/>
          <xsd:enumeration value="Human Resources"/>
          <xsd:enumeration value="Legal &amp; Compliance"/>
          <xsd:enumeration value="Our Business"/>
          <xsd:enumeration value="Projects &amp; Change"/>
          <xsd:enumeration value="Strategy &amp; Development"/>
          <xsd:enumeration value="UNISON"/>
          <xsd:enumeration value="Other"/>
          <xsd:enumeration value="Images"/>
        </xsd:restriction>
      </xsd:simpleType>
    </xsd:element>
    <xsd:element name="Tags" ma:index="9" ma:displayName="Publishing Location" ma:description="Primary page to be published on" ma:format="Hyperlink" ma:internalName="Tags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Image_x0020_Group" ma:index="10" nillable="true" ma:displayName="Group" ma:default="Document" ma:format="Dropdown" ma:internalName="Image_x0020_Group">
      <xsd:simpleType>
        <xsd:restriction base="dms:Choice">
          <xsd:enumeration value="Document"/>
          <xsd:enumeration value="Form"/>
          <xsd:enumeration value="Newsletter"/>
          <xsd:enumeration value="Staff"/>
          <xsd:enumeration value="Clipart"/>
          <xsd:enumeration value="Logo"/>
          <xsd:enumeration value="Background"/>
          <xsd:enumeration value="Char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545E1A-EA83-463B-B744-ADE3D05E8049}">
  <ds:schemaRefs>
    <ds:schemaRef ds:uri="http://purl.org/dc/dcmitype/"/>
    <ds:schemaRef ds:uri="http://purl.org/dc/terms/"/>
    <ds:schemaRef ds:uri="http://schemas.openxmlformats.org/package/2006/metadata/core-properties"/>
    <ds:schemaRef ds:uri="2a985eae-c12e-416e-9833-85f34b1ee04e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8BF2A29-2C2F-44EF-BF41-193292EB7A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852B6-C231-462B-AC9A-6F2190470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5eae-c12e-416e-9833-85f34b1ee04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42729</TotalTime>
  <Words>372</Words>
  <Application>Microsoft Office PowerPoint</Application>
  <PresentationFormat>On-screen Show (16:9)</PresentationFormat>
  <Paragraphs>69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xoserve templates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 Freelance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achieved since last meeting?</dc:title>
  <dc:creator>Mark Pollard</dc:creator>
  <cp:lastModifiedBy>National Grid</cp:lastModifiedBy>
  <cp:revision>296</cp:revision>
  <cp:lastPrinted>2018-04-09T09:32:24Z</cp:lastPrinted>
  <dcterms:created xsi:type="dcterms:W3CDTF">2011-09-20T14:58:41Z</dcterms:created>
  <dcterms:modified xsi:type="dcterms:W3CDTF">2019-04-02T12:27:03Z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AdHocReviewCycleID">
    <vt:i4>-1192211692</vt:i4>
  </property>
  <property fmtid="{D5CDD505-2E9C-101B-9397-08002B2CF9AE}" pid="4" name="_NewReviewCycle">
    <vt:lpwstr/>
  </property>
  <property fmtid="{D5CDD505-2E9C-101B-9397-08002B2CF9AE}" pid="5" name="_EmailSubject">
    <vt:lpwstr>Change Management Committee (ChMC) - MIS </vt:lpwstr>
  </property>
  <property fmtid="{D5CDD505-2E9C-101B-9397-08002B2CF9AE}" pid="6" name="_AuthorEmail">
    <vt:lpwstr>Mark.Pollard@xoserve.com</vt:lpwstr>
  </property>
  <property fmtid="{D5CDD505-2E9C-101B-9397-08002B2CF9AE}" pid="7" name="_AuthorEmailDisplayName">
    <vt:lpwstr>Pollard, Mark</vt:lpwstr>
  </property>
  <property fmtid="{D5CDD505-2E9C-101B-9397-08002B2CF9AE}" pid="8" name="ContentTypeId">
    <vt:lpwstr>0x010100EC027A3842200A4881B078E78C741B39</vt:lpwstr>
  </property>
  <property fmtid="{D5CDD505-2E9C-101B-9397-08002B2CF9AE}" pid="9" name="_PreviousAdHocReviewCycleID">
    <vt:i4>1142528348</vt:i4>
  </property>
</Properties>
</file>