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315" r:id="rId6"/>
    <p:sldId id="314"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9A2D"/>
    <a:srgbClr val="D75733"/>
    <a:srgbClr val="885502"/>
    <a:srgbClr val="B59213"/>
    <a:srgbClr val="AA8912"/>
    <a:srgbClr val="E7BB20"/>
    <a:srgbClr val="3954A1"/>
    <a:srgbClr val="5A75C2"/>
    <a:srgbClr val="40D1F5"/>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47" autoAdjust="0"/>
    <p:restoredTop sz="43339" autoAdjust="0"/>
  </p:normalViewPr>
  <p:slideViewPr>
    <p:cSldViewPr>
      <p:cViewPr>
        <p:scale>
          <a:sx n="80" d="100"/>
          <a:sy n="80" d="100"/>
        </p:scale>
        <p:origin x="-586" y="130"/>
      </p:cViewPr>
      <p:guideLst>
        <p:guide orient="horz" pos="1620"/>
        <p:guide orient="horz" pos="531"/>
        <p:guide pos="2880"/>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23/04/2019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Customer Issue Management </a:t>
            </a:r>
            <a:br>
              <a:rPr lang="en-GB" dirty="0" smtClean="0"/>
            </a:br>
            <a:r>
              <a:rPr lang="en-GB" dirty="0" err="1" smtClean="0"/>
              <a:t>CoMC</a:t>
            </a:r>
            <a:r>
              <a:rPr lang="en-GB" dirty="0" smtClean="0"/>
              <a:t> Update</a:t>
            </a:r>
            <a:endParaRPr lang="en-GB" dirty="0"/>
          </a:p>
        </p:txBody>
      </p:sp>
      <p:sp>
        <p:nvSpPr>
          <p:cNvPr id="3" name="Subtitle 2"/>
          <p:cNvSpPr>
            <a:spLocks noGrp="1"/>
          </p:cNvSpPr>
          <p:nvPr>
            <p:ph type="subTitle" idx="1"/>
          </p:nvPr>
        </p:nvSpPr>
        <p:spPr/>
        <p:txBody>
          <a:bodyPr/>
          <a:lstStyle/>
          <a:p>
            <a:r>
              <a:rPr lang="en-GB" smtClean="0"/>
              <a:t>w/c 22</a:t>
            </a:r>
            <a:r>
              <a:rPr lang="en-GB" baseline="30000" smtClean="0"/>
              <a:t>nd</a:t>
            </a:r>
            <a:r>
              <a:rPr lang="en-GB" smtClean="0"/>
              <a:t> April </a:t>
            </a:r>
            <a:r>
              <a:rPr lang="en-GB" dirty="0" smtClean="0"/>
              <a:t>2019</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a:t>Customer Issue Register revamped. Register reports at ‘Issue’ level so there may be more than 1 incident/defect and or CR relating to an issue. </a:t>
            </a:r>
          </a:p>
          <a:p>
            <a:r>
              <a:rPr lang="en-GB" dirty="0"/>
              <a:t>The Register will continue to be published on the </a:t>
            </a:r>
            <a:r>
              <a:rPr lang="en-GB" dirty="0" err="1"/>
              <a:t>Xoserve</a:t>
            </a:r>
            <a:r>
              <a:rPr lang="en-GB" dirty="0"/>
              <a:t> website and updated weekly.</a:t>
            </a:r>
          </a:p>
          <a:p>
            <a:r>
              <a:rPr lang="en-GB" dirty="0"/>
              <a:t>Dashboard developed to provide customers with a high level overview of the issues. </a:t>
            </a:r>
          </a:p>
          <a:p>
            <a:endParaRPr lang="en-GB" dirty="0"/>
          </a:p>
        </p:txBody>
      </p:sp>
    </p:spTree>
    <p:extLst>
      <p:ext uri="{BB962C8B-B14F-4D97-AF65-F5344CB8AC3E}">
        <p14:creationId xmlns:p14="http://schemas.microsoft.com/office/powerpoint/2010/main" val="75658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4792" y="195486"/>
            <a:ext cx="8337648" cy="63758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smtClean="0"/>
              <a:t>Top 5 Customer Issues</a:t>
            </a:r>
            <a:endParaRPr lang="en-GB" sz="2400" b="0" dirty="0"/>
          </a:p>
        </p:txBody>
      </p:sp>
      <p:graphicFrame>
        <p:nvGraphicFramePr>
          <p:cNvPr id="6" name="Table 5"/>
          <p:cNvGraphicFramePr>
            <a:graphicFrameLocks noGrp="1"/>
          </p:cNvGraphicFramePr>
          <p:nvPr>
            <p:extLst>
              <p:ext uri="{D42A27DB-BD31-4B8C-83A1-F6EECF244321}">
                <p14:modId xmlns:p14="http://schemas.microsoft.com/office/powerpoint/2010/main" val="3066626651"/>
              </p:ext>
            </p:extLst>
          </p:nvPr>
        </p:nvGraphicFramePr>
        <p:xfrm>
          <a:off x="107505" y="815785"/>
          <a:ext cx="8856983" cy="3988214"/>
        </p:xfrm>
        <a:graphic>
          <a:graphicData uri="http://schemas.openxmlformats.org/drawingml/2006/table">
            <a:tbl>
              <a:tblPr firstRow="1" bandRow="1"/>
              <a:tblGrid>
                <a:gridCol w="252449"/>
                <a:gridCol w="2897241">
                  <a:extLst>
                    <a:ext uri="{9D8B030D-6E8A-4147-A177-3AD203B41FA5}">
                      <a16:colId xmlns="" xmlns:a16="http://schemas.microsoft.com/office/drawing/2014/main" val="20000"/>
                    </a:ext>
                  </a:extLst>
                </a:gridCol>
                <a:gridCol w="767822">
                  <a:extLst>
                    <a:ext uri="{9D8B030D-6E8A-4147-A177-3AD203B41FA5}">
                      <a16:colId xmlns="" xmlns:a16="http://schemas.microsoft.com/office/drawing/2014/main" val="20001"/>
                    </a:ext>
                  </a:extLst>
                </a:gridCol>
                <a:gridCol w="681307">
                  <a:extLst>
                    <a:ext uri="{9D8B030D-6E8A-4147-A177-3AD203B41FA5}">
                      <a16:colId xmlns="" xmlns:a16="http://schemas.microsoft.com/office/drawing/2014/main" val="20002"/>
                    </a:ext>
                  </a:extLst>
                </a:gridCol>
                <a:gridCol w="851633">
                  <a:extLst>
                    <a:ext uri="{9D8B030D-6E8A-4147-A177-3AD203B41FA5}">
                      <a16:colId xmlns="" xmlns:a16="http://schemas.microsoft.com/office/drawing/2014/main" val="20004"/>
                    </a:ext>
                  </a:extLst>
                </a:gridCol>
                <a:gridCol w="3406531">
                  <a:extLst>
                    <a:ext uri="{9D8B030D-6E8A-4147-A177-3AD203B41FA5}">
                      <a16:colId xmlns="" xmlns:a16="http://schemas.microsoft.com/office/drawing/2014/main" val="20005"/>
                    </a:ext>
                  </a:extLst>
                </a:gridCol>
              </a:tblGrid>
              <a:tr h="389920">
                <a:tc>
                  <a:txBody>
                    <a:bodyPr/>
                    <a:lstStyle/>
                    <a:p>
                      <a:pPr algn="ctr"/>
                      <a:r>
                        <a:rPr lang="en-IN" sz="750" b="1" dirty="0" smtClean="0">
                          <a:solidFill>
                            <a:schemeClr val="bg1"/>
                          </a:solidFill>
                          <a:latin typeface="+mn-lt"/>
                        </a:rPr>
                        <a:t>ID</a:t>
                      </a:r>
                      <a:endParaRPr lang="en-IN" sz="750" b="1" dirty="0">
                        <a:solidFill>
                          <a:schemeClr val="bg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smtClean="0">
                          <a:solidFill>
                            <a:schemeClr val="bg1"/>
                          </a:solidFill>
                          <a:latin typeface="+mn-lt"/>
                        </a:rPr>
                        <a:t>Issue</a:t>
                      </a:r>
                      <a:endParaRPr lang="en-IN" sz="750" b="1" dirty="0">
                        <a:solidFill>
                          <a:schemeClr val="bg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smtClean="0">
                          <a:solidFill>
                            <a:schemeClr val="bg1"/>
                          </a:solidFill>
                          <a:latin typeface="+mn-lt"/>
                        </a:rPr>
                        <a:t>Customers Impacted</a:t>
                      </a:r>
                      <a:endParaRPr lang="en-IN" sz="750" b="1" dirty="0">
                        <a:solidFill>
                          <a:schemeClr val="bg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smtClean="0">
                          <a:solidFill>
                            <a:schemeClr val="bg1"/>
                          </a:solidFill>
                          <a:latin typeface="+mn-lt"/>
                        </a:rPr>
                        <a:t>Date</a:t>
                      </a:r>
                      <a:r>
                        <a:rPr lang="en-IN" sz="750" b="1" baseline="0" dirty="0" smtClean="0">
                          <a:solidFill>
                            <a:schemeClr val="bg1"/>
                          </a:solidFill>
                          <a:latin typeface="+mn-lt"/>
                        </a:rPr>
                        <a:t> Detected</a:t>
                      </a:r>
                      <a:endParaRPr lang="en-IN" sz="750" b="1" dirty="0">
                        <a:solidFill>
                          <a:schemeClr val="bg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smtClean="0">
                          <a:solidFill>
                            <a:schemeClr val="bg1"/>
                          </a:solidFill>
                          <a:latin typeface="+mn-lt"/>
                        </a:rPr>
                        <a:t>Expected</a:t>
                      </a:r>
                      <a:r>
                        <a:rPr lang="en-IN" sz="750" b="1" baseline="0" dirty="0" smtClean="0">
                          <a:solidFill>
                            <a:schemeClr val="bg1"/>
                          </a:solidFill>
                          <a:latin typeface="+mn-lt"/>
                        </a:rPr>
                        <a:t> Resolution Timescale</a:t>
                      </a:r>
                      <a:endParaRPr lang="en-IN" sz="750" b="1" dirty="0">
                        <a:solidFill>
                          <a:schemeClr val="bg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smtClean="0">
                          <a:solidFill>
                            <a:schemeClr val="bg1"/>
                          </a:solidFill>
                          <a:latin typeface="+mn-lt"/>
                        </a:rPr>
                        <a:t>Resolution Status</a:t>
                      </a:r>
                      <a:endParaRPr lang="en-IN" sz="750" b="1" dirty="0">
                        <a:solidFill>
                          <a:schemeClr val="bg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638CA5"/>
                    </a:solidFill>
                  </a:tcPr>
                </a:tc>
                <a:extLst>
                  <a:ext uri="{0D108BD9-81ED-4DB2-BD59-A6C34878D82A}">
                    <a16:rowId xmlns="" xmlns:a16="http://schemas.microsoft.com/office/drawing/2014/main" val="10000"/>
                  </a:ext>
                </a:extLst>
              </a:tr>
              <a:tr h="864660">
                <a:tc>
                  <a:txBody>
                    <a:bodyPr/>
                    <a:lstStyle/>
                    <a:p>
                      <a:r>
                        <a:rPr lang="en-IN" sz="700" b="1" dirty="0" smtClean="0">
                          <a:solidFill>
                            <a:schemeClr val="tx1"/>
                          </a:solidFill>
                          <a:latin typeface="+mn-lt"/>
                        </a:rPr>
                        <a:t>2</a:t>
                      </a:r>
                      <a:endParaRPr lang="en-IN" sz="700" b="1"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smtClean="0">
                          <a:solidFill>
                            <a:schemeClr val="tx1"/>
                          </a:solidFill>
                          <a:latin typeface="+mn-lt"/>
                        </a:rPr>
                        <a:t>Amendment Invoice</a:t>
                      </a:r>
                      <a:r>
                        <a:rPr lang="en-IN" sz="700" b="1" baseline="0" dirty="0" smtClean="0">
                          <a:solidFill>
                            <a:schemeClr val="tx1"/>
                          </a:solidFill>
                          <a:latin typeface="+mn-lt"/>
                        </a:rPr>
                        <a:t> Issues</a:t>
                      </a:r>
                    </a:p>
                    <a:p>
                      <a:r>
                        <a:rPr lang="en-US" sz="700" b="0" baseline="0" dirty="0" smtClean="0">
                          <a:solidFill>
                            <a:schemeClr val="tx1"/>
                          </a:solidFill>
                          <a:latin typeface="+mn-lt"/>
                        </a:rPr>
                        <a:t>Since Nexus go-live, our UK Link system has faced numerous issues when attempting to send accurate AML and ASP supporting information files to shippers following the generation and submission of the monthly Amendment (AMS) Invoice file. </a:t>
                      </a:r>
                      <a:endParaRPr lang="en-IN" sz="700" b="0" dirty="0">
                        <a:solidFill>
                          <a:schemeClr val="tx1"/>
                        </a:solidFill>
                        <a:latin typeface="+mn-lt"/>
                      </a:endParaRPr>
                    </a:p>
                  </a:txBody>
                  <a:tcPr marL="72000" marR="3600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smtClean="0">
                          <a:solidFill>
                            <a:schemeClr val="tx1"/>
                          </a:solidFill>
                          <a:latin typeface="+mn-lt"/>
                          <a:ea typeface="+mn-ea"/>
                          <a:cs typeface="Arial" pitchFamily="34" charset="0"/>
                        </a:rPr>
                        <a:t>Shippers</a:t>
                      </a:r>
                      <a:endParaRPr lang="en-IN" sz="700" kern="1200" dirty="0">
                        <a:solidFill>
                          <a:schemeClr val="tx1"/>
                        </a:solidFill>
                        <a:latin typeface="+mn-lt"/>
                        <a:ea typeface="+mn-ea"/>
                        <a:cs typeface="Arial"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smtClean="0">
                          <a:solidFill>
                            <a:schemeClr val="tx1"/>
                          </a:solidFill>
                          <a:latin typeface="+mn-lt"/>
                          <a:ea typeface="+mn-ea"/>
                          <a:cs typeface="Arial" pitchFamily="34" charset="0"/>
                        </a:rPr>
                        <a:t>July 2017</a:t>
                      </a:r>
                      <a:endParaRPr lang="en-IN" sz="70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smtClean="0">
                          <a:solidFill>
                            <a:schemeClr val="tx1"/>
                          </a:solidFill>
                          <a:latin typeface="+mn-lt"/>
                        </a:rPr>
                        <a:t>6</a:t>
                      </a:r>
                      <a:r>
                        <a:rPr lang="en-IN" sz="700" baseline="0" dirty="0" smtClean="0">
                          <a:solidFill>
                            <a:schemeClr val="tx1"/>
                          </a:solidFill>
                          <a:latin typeface="+mn-lt"/>
                        </a:rPr>
                        <a:t> months</a:t>
                      </a:r>
                      <a:endParaRPr lang="en-IN" sz="70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buFont typeface="Arial" panose="020B0604020202020204" pitchFamily="34" charset="0"/>
                        <a:buChar char="•"/>
                      </a:pPr>
                      <a:r>
                        <a:rPr lang="en-US" sz="700" b="0" baseline="0" dirty="0" smtClean="0">
                          <a:solidFill>
                            <a:schemeClr val="bg1"/>
                          </a:solidFill>
                          <a:latin typeface="+mn-lt"/>
                        </a:rPr>
                        <a:t>The resolution to this issue is proving to be significantly challenging, with on average 0.2% of those large supply point sites causing supporting information anomalies, owing to obscure and unexpected business process scenarios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smtClean="0">
                          <a:solidFill>
                            <a:schemeClr val="bg1"/>
                          </a:solidFill>
                          <a:latin typeface="+mn-lt"/>
                          <a:ea typeface="Helvetica Light"/>
                          <a:cs typeface="Helvetica Light"/>
                        </a:rPr>
                        <a:t>Customer event arranged for 24</a:t>
                      </a:r>
                      <a:r>
                        <a:rPr lang="en-US" sz="700" b="0" kern="1200" baseline="30000" dirty="0" smtClean="0">
                          <a:solidFill>
                            <a:schemeClr val="bg1"/>
                          </a:solidFill>
                          <a:latin typeface="+mn-lt"/>
                          <a:ea typeface="Helvetica Light"/>
                          <a:cs typeface="Helvetica Light"/>
                        </a:rPr>
                        <a:t>th</a:t>
                      </a:r>
                      <a:r>
                        <a:rPr lang="en-US" sz="700" b="0" kern="1200" baseline="0" dirty="0" smtClean="0">
                          <a:solidFill>
                            <a:schemeClr val="bg1"/>
                          </a:solidFill>
                          <a:latin typeface="+mn-lt"/>
                          <a:ea typeface="Helvetica Light"/>
                          <a:cs typeface="Helvetica Light"/>
                        </a:rPr>
                        <a:t> April 2019 to present target resolution plan.</a:t>
                      </a:r>
                      <a:endParaRPr lang="en-IN" sz="700" b="0" kern="1200" baseline="0" dirty="0" smtClean="0">
                        <a:solidFill>
                          <a:schemeClr val="bg1"/>
                        </a:solidFill>
                        <a:latin typeface="+mn-lt"/>
                        <a:ea typeface="Helvetica Light"/>
                        <a:cs typeface="Helvetica Ligh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 xmlns:a16="http://schemas.microsoft.com/office/drawing/2014/main" val="10001"/>
                  </a:ext>
                </a:extLst>
              </a:tr>
              <a:tr h="756577">
                <a:tc>
                  <a:txBody>
                    <a:bodyPr/>
                    <a:lstStyle/>
                    <a:p>
                      <a:r>
                        <a:rPr lang="en-IN" sz="700" b="1" dirty="0" smtClean="0">
                          <a:solidFill>
                            <a:schemeClr val="tx1"/>
                          </a:solidFill>
                          <a:latin typeface="+mn-lt"/>
                        </a:rPr>
                        <a:t>1</a:t>
                      </a:r>
                      <a:endParaRPr lang="en-IN" sz="700" b="1"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smtClean="0">
                          <a:solidFill>
                            <a:schemeClr val="tx1"/>
                          </a:solidFill>
                          <a:latin typeface="+mn-lt"/>
                        </a:rPr>
                        <a:t>UIG</a:t>
                      </a:r>
                    </a:p>
                    <a:p>
                      <a:r>
                        <a:rPr lang="en-IN" sz="700" b="0" dirty="0" smtClean="0">
                          <a:solidFill>
                            <a:schemeClr val="tx1"/>
                          </a:solidFill>
                          <a:latin typeface="+mn-lt"/>
                        </a:rPr>
                        <a:t>Following</a:t>
                      </a:r>
                      <a:r>
                        <a:rPr lang="en-IN" sz="700" b="0" baseline="0" dirty="0" smtClean="0">
                          <a:solidFill>
                            <a:schemeClr val="tx1"/>
                          </a:solidFill>
                          <a:latin typeface="+mn-lt"/>
                        </a:rPr>
                        <a:t> Nexus go-live, shippers have seen unexpected levels of base UIG as well as volatile day-on-day swings in UIG at D+1/D+5 allocation. In summer 2018, DSC ChMC approved a CP for Xoserve to investigate causes and contributors to such levels with an aim to suggest industry recommendations to resolve.</a:t>
                      </a:r>
                      <a:endParaRPr lang="en-IN" sz="700" b="0" dirty="0">
                        <a:solidFill>
                          <a:schemeClr val="tx1"/>
                        </a:solidFill>
                        <a:latin typeface="+mn-lt"/>
                      </a:endParaRPr>
                    </a:p>
                  </a:txBody>
                  <a:tcPr marL="72000" marR="3600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smtClean="0">
                          <a:solidFill>
                            <a:schemeClr val="tx1"/>
                          </a:solidFill>
                          <a:latin typeface="+mn-lt"/>
                          <a:ea typeface="+mn-ea"/>
                          <a:cs typeface="Arial" pitchFamily="34" charset="0"/>
                        </a:rPr>
                        <a:t>Shippers</a:t>
                      </a:r>
                      <a:endParaRPr lang="en-IN" sz="700" kern="1200" dirty="0">
                        <a:solidFill>
                          <a:schemeClr val="tx1"/>
                        </a:solidFill>
                        <a:latin typeface="+mn-lt"/>
                        <a:ea typeface="+mn-ea"/>
                        <a:cs typeface="Arial"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smtClean="0">
                          <a:solidFill>
                            <a:schemeClr val="tx1"/>
                          </a:solidFill>
                          <a:latin typeface="+mn-lt"/>
                          <a:ea typeface="+mn-ea"/>
                          <a:cs typeface="Arial" pitchFamily="34" charset="0"/>
                        </a:rPr>
                        <a:t>June 2017</a:t>
                      </a:r>
                      <a:endParaRPr lang="en-IN" sz="70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smtClean="0">
                          <a:solidFill>
                            <a:schemeClr val="tx1"/>
                          </a:solidFill>
                          <a:latin typeface="+mn-lt"/>
                        </a:rPr>
                        <a:t>12 months</a:t>
                      </a:r>
                      <a:endParaRPr lang="en-IN" sz="70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lgn="l" defTabSz="914400" rtl="0" eaLnBrk="1" latinLnBrk="0" hangingPunct="1">
                        <a:buFont typeface="Arial" panose="020B0604020202020204" pitchFamily="34" charset="0"/>
                        <a:buChar char="•"/>
                      </a:pPr>
                      <a:r>
                        <a:rPr lang="en-US" sz="700" b="0" kern="1200" dirty="0" smtClean="0">
                          <a:solidFill>
                            <a:schemeClr val="bg1"/>
                          </a:solidFill>
                          <a:latin typeface="Arial" panose="020B0604020202020204" pitchFamily="34" charset="0"/>
                          <a:ea typeface="Helvetica Light"/>
                          <a:cs typeface="Arial" panose="020B0604020202020204" pitchFamily="34" charset="0"/>
                        </a:rPr>
                        <a:t>Progressing with highest priority recommendations for UIG Task Force:  five UNC Modifications drafted of which 3 have now been raised, owners found for remainder.  </a:t>
                      </a:r>
                    </a:p>
                    <a:p>
                      <a:pPr marL="171450" indent="-171450" algn="l" defTabSz="914400" rtl="0" eaLnBrk="1" latinLnBrk="0" hangingPunct="1">
                        <a:buFont typeface="Arial" panose="020B0604020202020204" pitchFamily="34" charset="0"/>
                        <a:buChar char="•"/>
                      </a:pPr>
                      <a:r>
                        <a:rPr lang="en-US" sz="700" b="0" kern="1200" dirty="0" smtClean="0">
                          <a:solidFill>
                            <a:schemeClr val="bg1"/>
                          </a:solidFill>
                          <a:latin typeface="Arial" panose="020B0604020202020204" pitchFamily="34" charset="0"/>
                          <a:ea typeface="Helvetica Light"/>
                          <a:cs typeface="Arial" panose="020B0604020202020204" pitchFamily="34" charset="0"/>
                        </a:rPr>
                        <a:t>Further Recommendations presented at April UIG workgroup with Options to address poor meter read submission levels, two more UNC Mods to be drafted.</a:t>
                      </a:r>
                    </a:p>
                    <a:p>
                      <a:pPr marL="171450" indent="-171450" algn="l" defTabSz="914400" rtl="0" eaLnBrk="1" latinLnBrk="0" hangingPunct="1">
                        <a:buFont typeface="Arial" panose="020B0604020202020204" pitchFamily="34" charset="0"/>
                        <a:buChar char="•"/>
                      </a:pPr>
                      <a:r>
                        <a:rPr lang="en-US" sz="700" b="0" kern="1200" dirty="0" smtClean="0">
                          <a:solidFill>
                            <a:schemeClr val="bg1"/>
                          </a:solidFill>
                          <a:latin typeface="Arial" panose="020B0604020202020204" pitchFamily="34" charset="0"/>
                          <a:ea typeface="Helvetica Light"/>
                          <a:cs typeface="Arial" panose="020B0604020202020204" pitchFamily="34" charset="0"/>
                        </a:rPr>
                        <a:t>Analysis continues into causes</a:t>
                      </a:r>
                      <a:r>
                        <a:rPr lang="en-US" sz="700" b="0" kern="1200" baseline="0" dirty="0" smtClean="0">
                          <a:solidFill>
                            <a:schemeClr val="bg1"/>
                          </a:solidFill>
                          <a:latin typeface="Arial" panose="020B0604020202020204" pitchFamily="34" charset="0"/>
                          <a:ea typeface="Helvetica Light"/>
                          <a:cs typeface="Arial" panose="020B0604020202020204" pitchFamily="34" charset="0"/>
                        </a:rPr>
                        <a:t> of UIG volatility.</a:t>
                      </a:r>
                      <a:endParaRPr lang="en-IN" sz="700" b="1" kern="1200" dirty="0" smtClean="0">
                        <a:solidFill>
                          <a:schemeClr val="bg1"/>
                        </a:solidFill>
                        <a:latin typeface="Calibri"/>
                        <a:ea typeface="Helvetica Light"/>
                        <a:cs typeface="Helvetica Ligh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 xmlns:a16="http://schemas.microsoft.com/office/drawing/2014/main" val="10002"/>
                  </a:ext>
                </a:extLst>
              </a:tr>
              <a:tr h="606111">
                <a:tc>
                  <a:txBody>
                    <a:bodyPr/>
                    <a:lstStyle/>
                    <a:p>
                      <a:r>
                        <a:rPr lang="en-IN" sz="700" b="1" dirty="0" smtClean="0">
                          <a:solidFill>
                            <a:schemeClr val="tx1"/>
                          </a:solidFill>
                          <a:latin typeface="+mn-lt"/>
                        </a:rPr>
                        <a:t>37</a:t>
                      </a:r>
                      <a:endParaRPr lang="en-IN" sz="700" b="1"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smtClean="0">
                          <a:solidFill>
                            <a:schemeClr val="tx1"/>
                          </a:solidFill>
                          <a:latin typeface="+mn-lt"/>
                        </a:rPr>
                        <a:t>AQ Calculations</a:t>
                      </a:r>
                    </a:p>
                    <a:p>
                      <a:r>
                        <a:rPr lang="en-IN" sz="700" b="0" dirty="0" smtClean="0">
                          <a:solidFill>
                            <a:schemeClr val="tx1"/>
                          </a:solidFill>
                          <a:latin typeface="+mn-lt"/>
                        </a:rPr>
                        <a:t>In total 17 defects raised affecting the calculation of the AQs &amp; SOQs. This impacts a number of different processes including UIG, gas allocations &amp; invoicing.</a:t>
                      </a:r>
                      <a:r>
                        <a:rPr lang="en-IN" sz="700" b="0" baseline="0" dirty="0" smtClean="0">
                          <a:solidFill>
                            <a:schemeClr val="tx1"/>
                          </a:solidFill>
                          <a:latin typeface="+mn-lt"/>
                        </a:rPr>
                        <a:t> </a:t>
                      </a:r>
                      <a:endParaRPr lang="en-IN" sz="700" b="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smtClean="0">
                          <a:solidFill>
                            <a:schemeClr val="tx1"/>
                          </a:solidFill>
                          <a:latin typeface="+mn-lt"/>
                          <a:ea typeface="+mn-ea"/>
                          <a:cs typeface="Arial" pitchFamily="34" charset="0"/>
                        </a:rPr>
                        <a:t>All</a:t>
                      </a:r>
                      <a:endParaRPr lang="en-IN" sz="700" kern="1200" dirty="0">
                        <a:solidFill>
                          <a:schemeClr val="tx1"/>
                        </a:solidFill>
                        <a:latin typeface="+mn-lt"/>
                        <a:ea typeface="+mn-ea"/>
                        <a:cs typeface="Arial"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smtClean="0">
                          <a:solidFill>
                            <a:schemeClr val="tx1"/>
                          </a:solidFill>
                          <a:latin typeface="+mn-lt"/>
                          <a:ea typeface="+mn-ea"/>
                          <a:cs typeface="Arial" pitchFamily="34" charset="0"/>
                        </a:rPr>
                        <a:t>June 2018</a:t>
                      </a:r>
                      <a:endParaRPr lang="en-IN" sz="70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algn="ctr" defTabSz="914400" rtl="0" eaLnBrk="1" latinLnBrk="0" hangingPunct="1"/>
                      <a:r>
                        <a:rPr lang="en-IN" sz="700" kern="1200" dirty="0" smtClean="0">
                          <a:solidFill>
                            <a:schemeClr val="tx1"/>
                          </a:solidFill>
                          <a:latin typeface="+mn-lt"/>
                          <a:ea typeface="Helvetica Light"/>
                          <a:cs typeface="Helvetica Light"/>
                        </a:rPr>
                        <a:t>2 months</a:t>
                      </a:r>
                      <a:endParaRPr lang="en-IN" sz="700" kern="1200" dirty="0">
                        <a:solidFill>
                          <a:schemeClr val="tx1"/>
                        </a:solidFill>
                        <a:latin typeface="+mn-lt"/>
                        <a:ea typeface="Helvetica Light"/>
                        <a:cs typeface="Helvetica Ligh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All known defects for this issue have been code and data fixed except for six which are targeting system fixes over the next 8-weeks.</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Monthly workarounds are in place to correct any data in UK Link that could fall corrupt whilst such fixes are awaiting.</a:t>
                      </a:r>
                      <a:endParaRPr lang="en-IN" sz="700" b="0" kern="1200" baseline="0" dirty="0">
                        <a:solidFill>
                          <a:schemeClr val="bg1"/>
                        </a:solidFill>
                        <a:latin typeface="+mn-lt"/>
                        <a:ea typeface="Helvetica Light"/>
                        <a:cs typeface="Helvetica Ligh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 xmlns:a16="http://schemas.microsoft.com/office/drawing/2014/main" val="10003"/>
                  </a:ext>
                </a:extLst>
              </a:tr>
              <a:tr h="756577">
                <a:tc>
                  <a:txBody>
                    <a:bodyPr/>
                    <a:lstStyle/>
                    <a:p>
                      <a:r>
                        <a:rPr lang="en-GB" sz="700" b="1" kern="1200" dirty="0" smtClean="0">
                          <a:solidFill>
                            <a:schemeClr val="tx1"/>
                          </a:solidFill>
                          <a:latin typeface="+mn-lt"/>
                          <a:ea typeface="Helvetica Light"/>
                          <a:cs typeface="Helvetica Light"/>
                        </a:rPr>
                        <a:t>86</a:t>
                      </a:r>
                      <a:endParaRPr lang="en-GB" sz="700" b="1" kern="1200" dirty="0">
                        <a:solidFill>
                          <a:schemeClr val="tx1"/>
                        </a:solidFill>
                        <a:latin typeface="+mn-lt"/>
                        <a:ea typeface="Helvetica Light"/>
                        <a:cs typeface="Helvetica Ligh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b="1" kern="1200" dirty="0" smtClean="0">
                          <a:solidFill>
                            <a:schemeClr val="tx1"/>
                          </a:solidFill>
                          <a:latin typeface="+mn-lt"/>
                          <a:ea typeface="Helvetica Light"/>
                          <a:cs typeface="Helvetica Light"/>
                        </a:rPr>
                        <a:t>Inadvertently sent NRLs</a:t>
                      </a:r>
                    </a:p>
                    <a:p>
                      <a:r>
                        <a:rPr lang="en-GB" sz="700" kern="1200" dirty="0" smtClean="0">
                          <a:solidFill>
                            <a:schemeClr val="tx1"/>
                          </a:solidFill>
                          <a:effectLst/>
                          <a:latin typeface="Arial" panose="020B0604020202020204" pitchFamily="34" charset="0"/>
                          <a:ea typeface="Helvetica Light"/>
                          <a:cs typeface="Arial" panose="020B0604020202020204" pitchFamily="34" charset="0"/>
                        </a:rPr>
                        <a:t>Revised </a:t>
                      </a:r>
                      <a:r>
                        <a:rPr lang="en-GB" sz="700" kern="1200" dirty="0" smtClean="0">
                          <a:solidFill>
                            <a:schemeClr val="tx1"/>
                          </a:solidFill>
                          <a:effectLst/>
                          <a:latin typeface="Arial" panose="020B0604020202020204" pitchFamily="34" charset="0"/>
                          <a:ea typeface="Helvetica Light"/>
                          <a:cs typeface="Arial" panose="020B0604020202020204" pitchFamily="34" charset="0"/>
                        </a:rPr>
                        <a:t>Supply Point Data Notifications (S91 File Record), within the Annual Quantity (AQ) Notification file (NRL), have been incorrectly issued to the Nominating Shipper after the Offer has lapsed. This affects registered Shipper as their data being issued to another Shipper.</a:t>
                      </a:r>
                      <a:endParaRPr lang="en-GB" sz="700" b="0" kern="1200" dirty="0">
                        <a:solidFill>
                          <a:schemeClr val="tx1"/>
                        </a:solidFill>
                        <a:latin typeface="Arial" panose="020B0604020202020204" pitchFamily="34" charset="0"/>
                        <a:ea typeface="Helvetica Light"/>
                        <a:cs typeface="Arial" panose="020B0604020202020204"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mn-ea"/>
                          <a:cs typeface="Arial" pitchFamily="34" charset="0"/>
                        </a:rPr>
                        <a:t>Shippers</a:t>
                      </a:r>
                      <a:endParaRPr lang="en-IN" sz="700" kern="1200" dirty="0">
                        <a:solidFill>
                          <a:schemeClr val="tx1"/>
                        </a:solidFill>
                        <a:latin typeface="+mn-lt"/>
                        <a:ea typeface="+mn-ea"/>
                        <a:cs typeface="Arial"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dirty="0" smtClean="0">
                          <a:solidFill>
                            <a:schemeClr val="tx1"/>
                          </a:solidFill>
                          <a:latin typeface="+mn-lt"/>
                        </a:rPr>
                        <a:t>April 2019</a:t>
                      </a:r>
                      <a:endParaRPr lang="en-IN" sz="70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Helvetica Light"/>
                          <a:cs typeface="Helvetica Light"/>
                        </a:rPr>
                        <a:t>1 month</a:t>
                      </a: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buFont typeface="Arial" panose="020B0604020202020204" pitchFamily="34" charset="0"/>
                        <a:buChar char="•"/>
                      </a:pPr>
                      <a:r>
                        <a:rPr lang="en-GB" sz="700" kern="1200" dirty="0" smtClean="0">
                          <a:solidFill>
                            <a:schemeClr val="bg1"/>
                          </a:solidFill>
                          <a:effectLst/>
                          <a:latin typeface="Arial" panose="020B0604020202020204" pitchFamily="34" charset="0"/>
                          <a:ea typeface="Helvetica Light"/>
                          <a:cs typeface="Arial" panose="020B0604020202020204" pitchFamily="34" charset="0"/>
                        </a:rPr>
                        <a:t>Assessment if a reportable GDPR issue carried out on 1</a:t>
                      </a:r>
                      <a:r>
                        <a:rPr lang="en-GB" sz="700" kern="1200" baseline="30000" dirty="0" smtClean="0">
                          <a:solidFill>
                            <a:schemeClr val="bg1"/>
                          </a:solidFill>
                          <a:effectLst/>
                          <a:latin typeface="Arial" panose="020B0604020202020204" pitchFamily="34" charset="0"/>
                          <a:ea typeface="Helvetica Light"/>
                          <a:cs typeface="Arial" panose="020B0604020202020204" pitchFamily="34" charset="0"/>
                        </a:rPr>
                        <a:t>st</a:t>
                      </a:r>
                      <a:r>
                        <a:rPr lang="en-GB" sz="700" kern="1200" baseline="0" dirty="0" smtClean="0">
                          <a:solidFill>
                            <a:schemeClr val="bg1"/>
                          </a:solidFill>
                          <a:effectLst/>
                          <a:latin typeface="Arial" panose="020B0604020202020204" pitchFamily="34" charset="0"/>
                          <a:ea typeface="Helvetica Light"/>
                          <a:cs typeface="Arial" panose="020B0604020202020204" pitchFamily="34" charset="0"/>
                        </a:rPr>
                        <a:t> April. Assessment proved not reportable to ICO, this reviewed regularly.</a:t>
                      </a:r>
                      <a:endParaRPr lang="en-GB" sz="700" kern="1200" dirty="0" smtClean="0">
                        <a:solidFill>
                          <a:schemeClr val="bg1"/>
                        </a:solidFill>
                        <a:effectLst/>
                        <a:latin typeface="Arial" panose="020B0604020202020204" pitchFamily="34" charset="0"/>
                        <a:ea typeface="Helvetica Light"/>
                        <a:cs typeface="Arial" panose="020B0604020202020204" pitchFamily="34" charset="0"/>
                      </a:endParaRPr>
                    </a:p>
                    <a:p>
                      <a:pPr marL="171450" indent="-171450">
                        <a:buFont typeface="Arial" panose="020B0604020202020204" pitchFamily="34" charset="0"/>
                        <a:buChar char="•"/>
                      </a:pPr>
                      <a:r>
                        <a:rPr lang="en-GB" sz="700" kern="1200" dirty="0" smtClean="0">
                          <a:solidFill>
                            <a:schemeClr val="bg1"/>
                          </a:solidFill>
                          <a:effectLst/>
                          <a:latin typeface="Arial" panose="020B0604020202020204" pitchFamily="34" charset="0"/>
                          <a:ea typeface="Helvetica Light"/>
                          <a:cs typeface="Arial" panose="020B0604020202020204" pitchFamily="34" charset="0"/>
                        </a:rPr>
                        <a:t>Customers</a:t>
                      </a:r>
                      <a:r>
                        <a:rPr lang="en-GB" sz="700" kern="1200" baseline="0" dirty="0" smtClean="0">
                          <a:solidFill>
                            <a:schemeClr val="bg1"/>
                          </a:solidFill>
                          <a:effectLst/>
                          <a:latin typeface="Arial" panose="020B0604020202020204" pitchFamily="34" charset="0"/>
                          <a:ea typeface="Helvetica Light"/>
                          <a:cs typeface="Arial" panose="020B0604020202020204" pitchFamily="34" charset="0"/>
                        </a:rPr>
                        <a:t> notified on 5</a:t>
                      </a:r>
                      <a:r>
                        <a:rPr lang="en-GB" sz="700" kern="1200" baseline="30000" dirty="0" smtClean="0">
                          <a:solidFill>
                            <a:schemeClr val="bg1"/>
                          </a:solidFill>
                          <a:effectLst/>
                          <a:latin typeface="Arial" panose="020B0604020202020204" pitchFamily="34" charset="0"/>
                          <a:ea typeface="Helvetica Light"/>
                          <a:cs typeface="Arial" panose="020B0604020202020204" pitchFamily="34" charset="0"/>
                        </a:rPr>
                        <a:t>th</a:t>
                      </a:r>
                      <a:r>
                        <a:rPr lang="en-GB" sz="700" kern="1200" baseline="0" dirty="0" smtClean="0">
                          <a:solidFill>
                            <a:schemeClr val="bg1"/>
                          </a:solidFill>
                          <a:effectLst/>
                          <a:latin typeface="Arial" panose="020B0604020202020204" pitchFamily="34" charset="0"/>
                          <a:ea typeface="Helvetica Light"/>
                          <a:cs typeface="Arial" panose="020B0604020202020204" pitchFamily="34" charset="0"/>
                        </a:rPr>
                        <a:t> </a:t>
                      </a:r>
                      <a:r>
                        <a:rPr lang="en-GB" sz="700" kern="1200" baseline="0" dirty="0" smtClean="0">
                          <a:solidFill>
                            <a:schemeClr val="bg1"/>
                          </a:solidFill>
                          <a:effectLst/>
                          <a:latin typeface="Arial" panose="020B0604020202020204" pitchFamily="34" charset="0"/>
                          <a:ea typeface="Helvetica Light"/>
                          <a:cs typeface="Arial" panose="020B0604020202020204" pitchFamily="34" charset="0"/>
                        </a:rPr>
                        <a:t>April’19.</a:t>
                      </a:r>
                      <a:endParaRPr lang="en-GB" sz="700" kern="1200" dirty="0" smtClean="0">
                        <a:solidFill>
                          <a:schemeClr val="bg1"/>
                        </a:solidFill>
                        <a:effectLst/>
                        <a:latin typeface="Arial" panose="020B0604020202020204" pitchFamily="34" charset="0"/>
                        <a:ea typeface="Helvetica Light"/>
                        <a:cs typeface="Arial" panose="020B0604020202020204" pitchFamily="34" charset="0"/>
                      </a:endParaRPr>
                    </a:p>
                    <a:p>
                      <a:pPr marL="171450" indent="-171450">
                        <a:buFont typeface="Arial" panose="020B0604020202020204" pitchFamily="34" charset="0"/>
                        <a:buChar char="•"/>
                      </a:pPr>
                      <a:r>
                        <a:rPr lang="en-GB" sz="700" kern="1200" baseline="0" dirty="0" smtClean="0">
                          <a:solidFill>
                            <a:schemeClr val="bg1"/>
                          </a:solidFill>
                          <a:effectLst/>
                          <a:latin typeface="Arial" panose="020B0604020202020204" pitchFamily="34" charset="0"/>
                          <a:ea typeface="Helvetica Light"/>
                          <a:cs typeface="Arial" panose="020B0604020202020204" pitchFamily="34" charset="0"/>
                        </a:rPr>
                        <a:t>Approx. 800 MPRNs affected. Legal &amp; Security team involved.</a:t>
                      </a:r>
                    </a:p>
                    <a:p>
                      <a:pPr marL="171450" indent="-171450">
                        <a:buFont typeface="Arial" panose="020B0604020202020204" pitchFamily="34" charset="0"/>
                        <a:buChar char="•"/>
                      </a:pPr>
                      <a:r>
                        <a:rPr lang="en-GB" sz="700" b="0" kern="1200" baseline="0" dirty="0" smtClean="0">
                          <a:solidFill>
                            <a:schemeClr val="bg1"/>
                          </a:solidFill>
                          <a:effectLst/>
                          <a:latin typeface="Arial" panose="020B0604020202020204" pitchFamily="34" charset="0"/>
                          <a:ea typeface="Helvetica Light"/>
                          <a:cs typeface="Arial" panose="020B0604020202020204" pitchFamily="34" charset="0"/>
                        </a:rPr>
                        <a:t>Workaround agreed to restrict issue from reoccurring in production until system fix is deployed. </a:t>
                      </a:r>
                      <a:endParaRPr lang="en-GB" sz="700" b="0" kern="1200" dirty="0">
                        <a:solidFill>
                          <a:schemeClr val="bg1"/>
                        </a:solidFill>
                        <a:latin typeface="Arial" panose="020B0604020202020204" pitchFamily="34" charset="0"/>
                        <a:ea typeface="Helvetica Light"/>
                        <a:cs typeface="Arial" panose="020B0604020202020204"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9525"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 xmlns:a16="http://schemas.microsoft.com/office/drawing/2014/main" val="10005"/>
                  </a:ext>
                </a:extLst>
              </a:tr>
              <a:tr h="614369">
                <a:tc>
                  <a:txBody>
                    <a:bodyPr/>
                    <a:lstStyle/>
                    <a:p>
                      <a:r>
                        <a:rPr lang="en-GB" sz="700" b="1" kern="1200" dirty="0" smtClean="0">
                          <a:solidFill>
                            <a:schemeClr val="tx1"/>
                          </a:solidFill>
                          <a:latin typeface="+mn-lt"/>
                          <a:ea typeface="Helvetica Light"/>
                          <a:cs typeface="Helvetica Light"/>
                        </a:rPr>
                        <a:t>4</a:t>
                      </a:r>
                      <a:endParaRPr lang="en-GB" sz="700" b="1" kern="1200" dirty="0">
                        <a:solidFill>
                          <a:schemeClr val="tx1"/>
                        </a:solidFill>
                        <a:latin typeface="+mn-lt"/>
                        <a:ea typeface="Helvetica Light"/>
                        <a:cs typeface="Helvetica Ligh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700" b="1" kern="1200" dirty="0" smtClean="0">
                          <a:solidFill>
                            <a:schemeClr val="tx1"/>
                          </a:solidFill>
                          <a:latin typeface="Arial" panose="020B0604020202020204" pitchFamily="34" charset="0"/>
                          <a:ea typeface="Helvetica Light"/>
                          <a:cs typeface="Arial" panose="020B0604020202020204" pitchFamily="34" charset="0"/>
                        </a:rPr>
                        <a:t>AQ File formats</a:t>
                      </a:r>
                    </a:p>
                    <a:p>
                      <a:r>
                        <a:rPr lang="en-US" sz="700" b="0" kern="1200" dirty="0" smtClean="0">
                          <a:solidFill>
                            <a:schemeClr val="tx1"/>
                          </a:solidFill>
                          <a:latin typeface="Arial" panose="020B0604020202020204" pitchFamily="34" charset="0"/>
                          <a:ea typeface="Helvetica Light"/>
                          <a:cs typeface="Arial" panose="020B0604020202020204" pitchFamily="34" charset="0"/>
                        </a:rPr>
                        <a:t>Incorrect Annual Quantity (AQ) / (Formula Year Annual</a:t>
                      </a:r>
                      <a:r>
                        <a:rPr lang="en-US" sz="700" b="0" kern="1200" baseline="0" dirty="0" smtClean="0">
                          <a:solidFill>
                            <a:schemeClr val="tx1"/>
                          </a:solidFill>
                          <a:latin typeface="Arial" panose="020B0604020202020204" pitchFamily="34" charset="0"/>
                          <a:ea typeface="Helvetica Light"/>
                          <a:cs typeface="Arial" panose="020B0604020202020204" pitchFamily="34" charset="0"/>
                        </a:rPr>
                        <a:t> Quantity </a:t>
                      </a:r>
                      <a:r>
                        <a:rPr lang="en-US" sz="700" b="0" kern="1200" dirty="0" smtClean="0">
                          <a:solidFill>
                            <a:schemeClr val="tx1"/>
                          </a:solidFill>
                          <a:latin typeface="Arial" panose="020B0604020202020204" pitchFamily="34" charset="0"/>
                          <a:ea typeface="Helvetica Light"/>
                          <a:cs typeface="Arial" panose="020B0604020202020204" pitchFamily="34" charset="0"/>
                        </a:rPr>
                        <a:t>FYAQ) values being issued in multiple notification files to Shippers and Networks. </a:t>
                      </a:r>
                      <a:endParaRPr lang="en-GB" sz="700" b="0" kern="1200" dirty="0" smtClean="0">
                        <a:solidFill>
                          <a:schemeClr val="tx1"/>
                        </a:solidFill>
                        <a:latin typeface="Arial" panose="020B0604020202020204" pitchFamily="34" charset="0"/>
                        <a:ea typeface="Helvetica Light"/>
                        <a:cs typeface="Arial" panose="020B0604020202020204"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mn-ea"/>
                          <a:cs typeface="Arial" pitchFamily="34" charset="0"/>
                        </a:rPr>
                        <a:t>Shippers</a:t>
                      </a:r>
                      <a:r>
                        <a:rPr lang="en-IN" sz="700" kern="1200" baseline="0" dirty="0" smtClean="0">
                          <a:solidFill>
                            <a:schemeClr val="tx1"/>
                          </a:solidFill>
                          <a:latin typeface="+mn-lt"/>
                          <a:ea typeface="+mn-ea"/>
                          <a:cs typeface="Arial" pitchFamily="34" charset="0"/>
                        </a:rPr>
                        <a:t> &amp; Networks</a:t>
                      </a:r>
                      <a:endParaRPr lang="en-IN" sz="700" kern="1200" dirty="0">
                        <a:solidFill>
                          <a:schemeClr val="tx1"/>
                        </a:solidFill>
                        <a:latin typeface="+mn-lt"/>
                        <a:ea typeface="+mn-ea"/>
                        <a:cs typeface="Arial" pitchFamily="34" charset="0"/>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700" dirty="0" smtClean="0">
                          <a:solidFill>
                            <a:schemeClr val="tx1"/>
                          </a:solidFill>
                          <a:latin typeface="+mn-lt"/>
                        </a:rPr>
                        <a:t>November</a:t>
                      </a:r>
                    </a:p>
                    <a:p>
                      <a:r>
                        <a:rPr lang="en-IN" sz="700" dirty="0" smtClean="0">
                          <a:solidFill>
                            <a:schemeClr val="tx1"/>
                          </a:solidFill>
                          <a:latin typeface="+mn-lt"/>
                        </a:rPr>
                        <a:t>2018</a:t>
                      </a:r>
                      <a:endParaRPr lang="en-IN" sz="700" dirty="0">
                        <a:solidFill>
                          <a:schemeClr val="tx1"/>
                        </a:solidFill>
                        <a:latin typeface="+mn-lt"/>
                      </a:endParaRP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Helvetica Light"/>
                          <a:cs typeface="Helvetica Light"/>
                        </a:rPr>
                        <a:t>1 month</a:t>
                      </a: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700" b="0" kern="1200" dirty="0" smtClean="0">
                          <a:solidFill>
                            <a:schemeClr val="bg1"/>
                          </a:solidFill>
                          <a:latin typeface="Arial" panose="020B0604020202020204" pitchFamily="34" charset="0"/>
                          <a:ea typeface="Helvetica Light"/>
                          <a:cs typeface="Arial" panose="020B0604020202020204" pitchFamily="34" charset="0"/>
                        </a:rPr>
                        <a:t>3 of the deployed</a:t>
                      </a:r>
                      <a:r>
                        <a:rPr lang="en-GB" sz="700" b="0" kern="1200" baseline="0" dirty="0" smtClean="0">
                          <a:solidFill>
                            <a:schemeClr val="bg1"/>
                          </a:solidFill>
                          <a:latin typeface="Arial" panose="020B0604020202020204" pitchFamily="34" charset="0"/>
                          <a:ea typeface="Helvetica Light"/>
                          <a:cs typeface="Arial" panose="020B0604020202020204" pitchFamily="34" charset="0"/>
                        </a:rPr>
                        <a:t> defects awaiting data correction</a:t>
                      </a:r>
                    </a:p>
                    <a:p>
                      <a:pPr marL="171450" indent="-171450">
                        <a:buFont typeface="Arial" panose="020B0604020202020204" pitchFamily="34" charset="0"/>
                        <a:buChar char="•"/>
                      </a:pPr>
                      <a:r>
                        <a:rPr lang="en-GB" sz="700" b="0" kern="1200" baseline="0" dirty="0" smtClean="0">
                          <a:solidFill>
                            <a:schemeClr val="bg1"/>
                          </a:solidFill>
                          <a:latin typeface="Arial" panose="020B0604020202020204" pitchFamily="34" charset="0"/>
                          <a:ea typeface="Helvetica Light"/>
                          <a:cs typeface="Arial" panose="020B0604020202020204" pitchFamily="34" charset="0"/>
                        </a:rPr>
                        <a:t>Manual workaround in place</a:t>
                      </a:r>
                    </a:p>
                    <a:p>
                      <a:pPr marL="171450" indent="-171450">
                        <a:buFont typeface="Arial" panose="020B0604020202020204" pitchFamily="34" charset="0"/>
                        <a:buChar char="•"/>
                      </a:pPr>
                      <a:r>
                        <a:rPr lang="en-GB" sz="700" b="0" kern="1200" baseline="0" dirty="0" smtClean="0">
                          <a:solidFill>
                            <a:schemeClr val="bg1"/>
                          </a:solidFill>
                          <a:latin typeface="Arial" panose="020B0604020202020204" pitchFamily="34" charset="0"/>
                          <a:ea typeface="Helvetica Light"/>
                          <a:cs typeface="Arial" panose="020B0604020202020204" pitchFamily="34" charset="0"/>
                        </a:rPr>
                        <a:t>On track to be fixed by end of May 2019</a:t>
                      </a:r>
                    </a:p>
                  </a:txBody>
                  <a:tcPr marL="72000" marR="36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spTree>
    <p:extLst>
      <p:ext uri="{BB962C8B-B14F-4D97-AF65-F5344CB8AC3E}">
        <p14:creationId xmlns:p14="http://schemas.microsoft.com/office/powerpoint/2010/main" val="2152717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D74447E4A7C74D8097436715100539" ma:contentTypeVersion="2" ma:contentTypeDescription="Create a new document." ma:contentTypeScope="" ma:versionID="b581d4048722fea0c2dc8d1f4f5c1718">
  <xsd:schema xmlns:xsd="http://www.w3.org/2001/XMLSchema" xmlns:xs="http://www.w3.org/2001/XMLSchema" xmlns:p="http://schemas.microsoft.com/office/2006/metadata/properties" xmlns:ns2="8884602b-5bfe-4e50-baf0-2e0f5e46e0b3" targetNamespace="http://schemas.microsoft.com/office/2006/metadata/properties" ma:root="true" ma:fieldsID="c719f51f76cb1b6bf92ea1a8c4c1d97b" ns2:_="">
    <xsd:import namespace="8884602b-5bfe-4e50-baf0-2e0f5e46e0b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84602b-5bfe-4e50-baf0-2e0f5e46e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F04BF9A1-A6B4-4806-B244-0B28EF14AC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84602b-5bfe-4e50-baf0-2e0f5e46e0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purl.org/dc/dcmitype/"/>
    <ds:schemaRef ds:uri="http://www.w3.org/XML/1998/namespace"/>
    <ds:schemaRef ds:uri="8884602b-5bfe-4e50-baf0-2e0f5e46e0b3"/>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4962</TotalTime>
  <Words>555</Words>
  <Application>Microsoft Office PowerPoint</Application>
  <PresentationFormat>On-screen Show (16:9)</PresentationFormat>
  <Paragraphs>58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Customer Issue Management  CoMC Update</vt:lpstr>
      <vt:lpstr>Summary</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197</cp:revision>
  <dcterms:created xsi:type="dcterms:W3CDTF">2018-09-02T17:12:15Z</dcterms:created>
  <dcterms:modified xsi:type="dcterms:W3CDTF">2019-04-23T15:26:20Z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-1299826463</vt:i4>
  </property>
  <property fmtid="{D5CDD505-2E9C-101B-9397-08002B2CF9AE}" pid="3" name="_NewReviewCycle">
    <vt:lpwstr/>
  </property>
  <property fmtid="{D5CDD505-2E9C-101B-9397-08002B2CF9AE}" pid="4" name="_EmailSubject">
    <vt:lpwstr>Customer Issue Management Launch</vt:lpwstr>
  </property>
  <property fmtid="{D5CDD505-2E9C-101B-9397-08002B2CF9AE}" pid="5" name="_AuthorEmail">
    <vt:lpwstr>Alex.Stuart@Xoserve.com</vt:lpwstr>
  </property>
  <property fmtid="{D5CDD505-2E9C-101B-9397-08002B2CF9AE}" pid="6" name="_AuthorEmailDisplayName">
    <vt:lpwstr>Stuart, Alex</vt:lpwstr>
  </property>
  <property fmtid="{D5CDD505-2E9C-101B-9397-08002B2CF9AE}" pid="7" name="_PreviousAdHocReviewCycleID">
    <vt:i4>707735836</vt:i4>
  </property>
  <property fmtid="{D5CDD505-2E9C-101B-9397-08002B2CF9AE}" pid="8" name="ContentTypeId">
    <vt:lpwstr>0x01010080D74447E4A7C74D8097436715100539</vt:lpwstr>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ies>
</file>