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2"/>
  </p:notesMasterIdLst>
  <p:sldIdLst>
    <p:sldId id="878" r:id="rId10"/>
    <p:sldId id="890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4877"/>
    <a:srgbClr val="FFFFFF"/>
    <a:srgbClr val="B1D6E8"/>
    <a:srgbClr val="D8F5FD"/>
    <a:srgbClr val="E8EAF1"/>
    <a:srgbClr val="CED1E1"/>
    <a:srgbClr val="40D1F5"/>
    <a:srgbClr val="84B8DA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8" autoAdjust="0"/>
    <p:restoredTop sz="94660"/>
  </p:normalViewPr>
  <p:slideViewPr>
    <p:cSldViewPr>
      <p:cViewPr>
        <p:scale>
          <a:sx n="100" d="100"/>
          <a:sy n="100" d="100"/>
        </p:scale>
        <p:origin x="-666" y="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02/04/2019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5"/>
            <a:ext cx="8229600" cy="637580"/>
          </a:xfrm>
        </p:spPr>
        <p:txBody>
          <a:bodyPr/>
          <a:lstStyle/>
          <a:p>
            <a:r>
              <a:rPr lang="en-GB" dirty="0" smtClean="0"/>
              <a:t>XRN4828 </a:t>
            </a:r>
            <a:r>
              <a:rPr lang="en-GB" dirty="0"/>
              <a:t>- </a:t>
            </a:r>
            <a:r>
              <a:rPr lang="en-GB" dirty="0" smtClean="0"/>
              <a:t>Nov </a:t>
            </a:r>
            <a:r>
              <a:rPr lang="en-GB" dirty="0"/>
              <a:t>19 Release -  Status Update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EDE4AA0-BEE7-40EF-ADC2-D1B3EAA1B345}"/>
              </a:ext>
            </a:extLst>
          </p:cNvPr>
          <p:cNvGrpSpPr/>
          <p:nvPr/>
        </p:nvGrpSpPr>
        <p:grpSpPr>
          <a:xfrm>
            <a:off x="251520" y="1059582"/>
            <a:ext cx="8594612" cy="3468319"/>
            <a:chOff x="137840" y="723530"/>
            <a:chExt cx="8017423" cy="3048875"/>
          </a:xfrm>
        </p:grpSpPr>
        <p:graphicFrame>
          <p:nvGraphicFramePr>
            <p:cNvPr id="4" name="Content Placeholder 3">
              <a:extLst>
                <a:ext uri="{FF2B5EF4-FFF2-40B4-BE49-F238E27FC236}">
                  <a16:creationId xmlns:a16="http://schemas.microsoft.com/office/drawing/2014/main" xmlns="" id="{60E62DC6-3EBE-4901-B700-870330337CD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75622406"/>
                </p:ext>
              </p:extLst>
            </p:nvPr>
          </p:nvGraphicFramePr>
          <p:xfrm>
            <a:off x="137840" y="723530"/>
            <a:ext cx="8017423" cy="3048875"/>
          </p:xfrm>
          <a:graphic>
            <a:graphicData uri="http://schemas.openxmlformats.org/drawingml/2006/table">
              <a:tbl>
                <a:tblPr firstRow="1" bandRow="1"/>
                <a:tblGrid>
                  <a:gridCol w="1210676">
                    <a:extLst>
                      <a:ext uri="{9D8B030D-6E8A-4147-A177-3AD203B41FA5}">
                        <a16:colId xmlns:a16="http://schemas.microsoft.com/office/drawing/2014/main" xmlns="" val="20000"/>
                      </a:ext>
                    </a:extLst>
                  </a:gridCol>
                  <a:gridCol w="1881159">
                    <a:extLst>
                      <a:ext uri="{9D8B030D-6E8A-4147-A177-3AD203B41FA5}">
                        <a16:colId xmlns:a16="http://schemas.microsoft.com/office/drawing/2014/main" xmlns="" val="20001"/>
                      </a:ext>
                    </a:extLst>
                  </a:gridCol>
                  <a:gridCol w="1840713">
                    <a:extLst>
                      <a:ext uri="{9D8B030D-6E8A-4147-A177-3AD203B41FA5}">
                        <a16:colId xmlns:a16="http://schemas.microsoft.com/office/drawing/2014/main" xmlns="" val="20002"/>
                      </a:ext>
                    </a:extLst>
                  </a:gridCol>
                  <a:gridCol w="1872208">
                    <a:extLst>
                      <a:ext uri="{9D8B030D-6E8A-4147-A177-3AD203B41FA5}">
                        <a16:colId xmlns:a16="http://schemas.microsoft.com/office/drawing/2014/main" xmlns="" val="20003"/>
                      </a:ext>
                    </a:extLst>
                  </a:gridCol>
                  <a:gridCol w="1789856">
                    <a:extLst>
                      <a:ext uri="{9D8B030D-6E8A-4147-A177-3AD203B41FA5}">
                        <a16:colId xmlns:a16="http://schemas.microsoft.com/office/drawing/2014/main" xmlns="" val="20004"/>
                      </a:ext>
                    </a:extLst>
                  </a:gridCol>
                </a:tblGrid>
                <a:tr h="370532">
                  <a:tc rowSpan="2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kern="1200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1</a:t>
                        </a:r>
                        <a:r>
                          <a:rPr lang="en-GB" sz="1050" kern="1200" baseline="3000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st</a:t>
                        </a:r>
                        <a:r>
                          <a:rPr lang="en-GB" sz="1050" kern="1200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 April 2019</a:t>
                        </a:r>
                        <a:endPara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algn="ctr"/>
                        <a:r>
                          <a:rPr lang="en-GB" sz="1050" b="1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Overall</a:t>
                        </a:r>
                        <a:r>
                          <a:rPr lang="en-GB" sz="105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Project RAG Status</a:t>
                        </a:r>
                        <a:r>
                          <a:rPr lang="en-GB" sz="100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: </a:t>
                        </a:r>
                        <a:endParaRPr lang="en-GB" sz="1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8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18" marB="45718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6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24" marB="45724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endParaRPr lang="en-GB" sz="90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0"/>
                    </a:ext>
                  </a:extLst>
                </a:tr>
                <a:tr h="324477">
                  <a:tc vMerge="1"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26" marR="91426" marT="45682" marB="45682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Schedule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1"/>
                    </a:ext>
                  </a:extLst>
                </a:tr>
                <a:tr h="35043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RAG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Status</a:t>
                        </a:r>
                        <a:endPara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xmlns="" val="10002"/>
                    </a:ext>
                  </a:extLst>
                </a:tr>
                <a:tr h="216494">
                  <a:tc gridSpan="5"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Status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Justification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dirty="0"/>
                      </a:p>
                    </a:txBody>
                    <a:tcPr>
                      <a:solidFill>
                        <a:srgbClr val="FFC000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marL="0" algn="ctr" defTabSz="457200" rtl="0" eaLnBrk="1" latinLnBrk="0" hangingPunct="1"/>
                        <a:endPara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3"/>
                    </a:ext>
                  </a:extLst>
                </a:tr>
                <a:tr h="886257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050" b="1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Schedule</a:t>
                        </a:r>
                      </a:p>
                      <a:p>
                        <a:pPr algn="ctr"/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Start Up and Initiation phase in progress and on track to complete in April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Detailed Design plan to be finalised 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Market Trials phase discussed at </a:t>
                        </a:r>
                        <a:r>
                          <a:rPr kumimoji="0" lang="en-GB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and agreement reached in principle that this is not required for November 19 release. Consensus  at DSG on 1</a:t>
                        </a:r>
                        <a:r>
                          <a:rPr kumimoji="0" lang="en-GB" sz="1050" b="0" i="0" u="none" strike="noStrike" kern="1200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st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April was that a Test Summary report published by </a:t>
                        </a:r>
                        <a:r>
                          <a:rPr kumimoji="0" lang="en-GB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Xoserve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would be sufficient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Change Packs on track to be approved by 8</a:t>
                        </a:r>
                        <a:r>
                          <a:rPr kumimoji="0" lang="en-GB" sz="1050" b="0" i="0" u="none" strike="noStrike" kern="1200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May 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Funding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: BER for full delivery to be presented to </a:t>
                        </a:r>
                        <a:r>
                          <a:rPr kumimoji="0" lang="en-GB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in April 2019 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5"/>
                    </a:ext>
                  </a:extLst>
                </a:tr>
                <a:tr h="392305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Risk: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There is a risk that the Nov 19 Release may be impacted by Pre-Production environment congestion due to multiple deliveries running in parallel</a:t>
                        </a:r>
                      </a:p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Risk: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There is a risk that due to multiple </a:t>
                        </a:r>
                        <a:r>
                          <a:rPr kumimoji="0" lang="en-US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UKLink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deliveries running in parallel there may be limited access to resources.</a:t>
                        </a:r>
                        <a:endPara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6"/>
                    </a:ext>
                  </a:extLst>
                </a:tr>
                <a:tr h="227378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 BER with full delivery costs will be presented to </a:t>
                        </a:r>
                        <a:r>
                          <a:rPr kumimoji="0" lang="en-GB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in April 2019.</a:t>
                        </a:r>
                        <a:endPara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7"/>
                    </a:ext>
                  </a:extLst>
                </a:tr>
                <a:tr h="284222"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Weekly monitoring of </a:t>
                        </a:r>
                        <a:r>
                          <a:rPr kumimoji="0" lang="en-US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Xoserve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SME 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resources supporting multiple demands (e.g. BAU defects, Future Releases </a:t>
                        </a:r>
                        <a:r>
                          <a:rPr kumimoji="0" lang="en-US" sz="1050" b="0" i="0" u="none" strike="noStrike" kern="1200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etc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) is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ongoing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8"/>
                    </a:ext>
                  </a:extLst>
                </a:tr>
              </a:tbl>
            </a:graphicData>
          </a:graphic>
        </p:graphicFrame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0932F9EA-D945-459F-8F00-091B3CFCAABE}"/>
                </a:ext>
              </a:extLst>
            </p:cNvPr>
            <p:cNvSpPr/>
            <p:nvPr/>
          </p:nvSpPr>
          <p:spPr>
            <a:xfrm>
              <a:off x="7259096" y="1394296"/>
              <a:ext cx="204194" cy="2131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1CD340F4-EC05-45B9-AB26-20BECCEF8858}"/>
                </a:ext>
              </a:extLst>
            </p:cNvPr>
            <p:cNvSpPr/>
            <p:nvPr/>
          </p:nvSpPr>
          <p:spPr>
            <a:xfrm>
              <a:off x="5606599" y="817130"/>
              <a:ext cx="196885" cy="19034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A0F57896-72F6-46F0-8DCF-1B43A706D61C}"/>
              </a:ext>
            </a:extLst>
          </p:cNvPr>
          <p:cNvSpPr/>
          <p:nvPr/>
        </p:nvSpPr>
        <p:spPr>
          <a:xfrm>
            <a:off x="5987072" y="1822017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07D341B2-AF9B-4E48-A146-835712CA3A8C}"/>
              </a:ext>
            </a:extLst>
          </p:cNvPr>
          <p:cNvSpPr/>
          <p:nvPr/>
        </p:nvSpPr>
        <p:spPr>
          <a:xfrm>
            <a:off x="4126217" y="1822017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B354495D-E22F-4490-B63B-9C96EEB69125}"/>
              </a:ext>
            </a:extLst>
          </p:cNvPr>
          <p:cNvSpPr/>
          <p:nvPr/>
        </p:nvSpPr>
        <p:spPr>
          <a:xfrm>
            <a:off x="2265362" y="183895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85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XRN4828 </a:t>
            </a:r>
            <a:r>
              <a:rPr lang="en-GB" dirty="0"/>
              <a:t>- </a:t>
            </a:r>
            <a:r>
              <a:rPr lang="en-GB" dirty="0" smtClean="0"/>
              <a:t>Nov </a:t>
            </a:r>
            <a:r>
              <a:rPr lang="en-GB" dirty="0"/>
              <a:t>19 Release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A77669-B323-43A7-AA90-FFEE9856EC44}"/>
              </a:ext>
            </a:extLst>
          </p:cNvPr>
          <p:cNvSpPr txBox="1"/>
          <p:nvPr/>
        </p:nvSpPr>
        <p:spPr>
          <a:xfrm>
            <a:off x="53752" y="704766"/>
            <a:ext cx="903649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1D3E61"/>
                </a:solidFill>
              </a:rPr>
              <a:t>Key Milestone Dates</a:t>
            </a:r>
            <a:r>
              <a:rPr lang="en-GB" sz="1000" b="1" dirty="0" smtClean="0">
                <a:solidFill>
                  <a:srgbClr val="1D3E6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Receive supplier responses – 13/02/19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rgbClr val="1D3E61"/>
                </a:solidFill>
              </a:rPr>
              <a:t>Supplier </a:t>
            </a:r>
            <a:r>
              <a:rPr lang="en-GB" sz="1000" dirty="0">
                <a:solidFill>
                  <a:srgbClr val="1D3E61"/>
                </a:solidFill>
              </a:rPr>
              <a:t>contract approval – </a:t>
            </a:r>
            <a:r>
              <a:rPr lang="en-GB" sz="1000" dirty="0" smtClean="0">
                <a:solidFill>
                  <a:srgbClr val="1D3E61"/>
                </a:solidFill>
              </a:rPr>
              <a:t>05/04/19</a:t>
            </a:r>
            <a:endParaRPr lang="en-GB" sz="1000" dirty="0">
              <a:solidFill>
                <a:srgbClr val="1D3E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 smtClean="0">
                <a:solidFill>
                  <a:srgbClr val="1D3E61"/>
                </a:solidFill>
              </a:rPr>
              <a:t>Approve and </a:t>
            </a:r>
            <a:r>
              <a:rPr lang="en-GB" sz="1000" b="1" dirty="0">
                <a:solidFill>
                  <a:srgbClr val="1D3E61"/>
                </a:solidFill>
              </a:rPr>
              <a:t>issue EQR – 04/02/19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Gain </a:t>
            </a:r>
            <a:r>
              <a:rPr lang="en-GB" sz="1000" b="1" dirty="0" smtClean="0">
                <a:solidFill>
                  <a:srgbClr val="1D3E61"/>
                </a:solidFill>
              </a:rPr>
              <a:t>Business </a:t>
            </a:r>
            <a:r>
              <a:rPr lang="en-GB" sz="1000" b="1" dirty="0">
                <a:solidFill>
                  <a:srgbClr val="1D3E61"/>
                </a:solidFill>
              </a:rPr>
              <a:t>Case approval at IRC - </a:t>
            </a:r>
            <a:r>
              <a:rPr lang="en-GB" sz="1000" b="1" dirty="0" smtClean="0">
                <a:solidFill>
                  <a:srgbClr val="1D3E61"/>
                </a:solidFill>
              </a:rPr>
              <a:t>13/03/19</a:t>
            </a:r>
            <a:endParaRPr lang="en-GB" sz="1000" b="1" dirty="0">
              <a:solidFill>
                <a:srgbClr val="1D3E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1D3E61"/>
                </a:solidFill>
              </a:rPr>
              <a:t>PID approval </a:t>
            </a:r>
            <a:r>
              <a:rPr lang="en-GB" sz="1000" dirty="0" smtClean="0">
                <a:solidFill>
                  <a:srgbClr val="1D3E61"/>
                </a:solidFill>
              </a:rPr>
              <a:t>12/04/19</a:t>
            </a:r>
            <a:endParaRPr lang="en-GB" sz="1000" dirty="0">
              <a:solidFill>
                <a:srgbClr val="1D3E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1D3E61"/>
                </a:solidFill>
              </a:rPr>
              <a:t>Detailed Delivery Plan approved – </a:t>
            </a:r>
            <a:r>
              <a:rPr lang="en-GB" sz="1000" dirty="0" smtClean="0">
                <a:solidFill>
                  <a:srgbClr val="1D3E61"/>
                </a:solidFill>
              </a:rPr>
              <a:t>05/04/19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BER Approval – </a:t>
            </a:r>
            <a:r>
              <a:rPr lang="en-GB" sz="1000" b="1" dirty="0" smtClean="0">
                <a:solidFill>
                  <a:srgbClr val="1D3E61"/>
                </a:solidFill>
              </a:rPr>
              <a:t>10/04/19</a:t>
            </a:r>
            <a:endParaRPr lang="en-GB" sz="1000" dirty="0">
              <a:solidFill>
                <a:srgbClr val="1D3E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Design Change Packs </a:t>
            </a:r>
            <a:r>
              <a:rPr lang="en-GB" sz="1000" b="1" dirty="0" smtClean="0">
                <a:solidFill>
                  <a:srgbClr val="1D3E61"/>
                </a:solidFill>
              </a:rPr>
              <a:t>Approva</a:t>
            </a:r>
            <a:r>
              <a:rPr lang="en-GB" sz="1000" b="1" dirty="0">
                <a:solidFill>
                  <a:srgbClr val="1D3E61"/>
                </a:solidFill>
              </a:rPr>
              <a:t>l</a:t>
            </a:r>
            <a:r>
              <a:rPr lang="en-GB" sz="1000" b="1" dirty="0" smtClean="0">
                <a:solidFill>
                  <a:srgbClr val="1D3E61"/>
                </a:solidFill>
              </a:rPr>
              <a:t> </a:t>
            </a:r>
            <a:r>
              <a:rPr lang="en-GB" sz="1000" b="1" dirty="0">
                <a:solidFill>
                  <a:srgbClr val="1D3E61"/>
                </a:solidFill>
              </a:rPr>
              <a:t>–08/05/19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1D3E61"/>
                </a:solidFill>
              </a:rPr>
              <a:t>Test Plan approval – </a:t>
            </a:r>
            <a:r>
              <a:rPr lang="en-GB" sz="1000" dirty="0" smtClean="0">
                <a:solidFill>
                  <a:srgbClr val="1D3E61"/>
                </a:solidFill>
              </a:rPr>
              <a:t>05/04/19</a:t>
            </a:r>
          </a:p>
          <a:p>
            <a:endParaRPr lang="en-GB" sz="1000" b="1" dirty="0">
              <a:solidFill>
                <a:srgbClr val="1D3E6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9552" y="2489870"/>
            <a:ext cx="8424936" cy="225896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2019</a:t>
            </a:r>
            <a:endParaRPr lang="en-GB" sz="1200" dirty="0">
              <a:solidFill>
                <a:schemeClr val="tx1"/>
              </a:solidFill>
            </a:endParaRPr>
          </a:p>
        </p:txBody>
      </p:sp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542352"/>
              </p:ext>
            </p:extLst>
          </p:nvPr>
        </p:nvGraphicFramePr>
        <p:xfrm>
          <a:off x="539548" y="2715766"/>
          <a:ext cx="8424936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</a:tblGrid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Jan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Feb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Mar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Apr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June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July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Aug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Sept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Oct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Nov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Dec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</a:tr>
            </a:tbl>
          </a:graphicData>
        </a:graphic>
      </p:graphicFrame>
      <p:sp>
        <p:nvSpPr>
          <p:cNvPr id="74" name="Rectangle 73"/>
          <p:cNvSpPr/>
          <p:nvPr/>
        </p:nvSpPr>
        <p:spPr>
          <a:xfrm>
            <a:off x="197768" y="3003798"/>
            <a:ext cx="341784" cy="1296144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XRN4828</a:t>
            </a: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Nov-19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77" name="Flowchart: Process 76"/>
          <p:cNvSpPr/>
          <p:nvPr/>
        </p:nvSpPr>
        <p:spPr>
          <a:xfrm>
            <a:off x="2699792" y="3363838"/>
            <a:ext cx="936104" cy="360040"/>
          </a:xfrm>
          <a:prstGeom prst="flowChartProcess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HLD &amp; Change Pack Production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0" name="Flowchart: Process 119"/>
          <p:cNvSpPr/>
          <p:nvPr/>
        </p:nvSpPr>
        <p:spPr>
          <a:xfrm>
            <a:off x="4355976" y="3363838"/>
            <a:ext cx="396044" cy="360040"/>
          </a:xfrm>
          <a:prstGeom prst="flowChartProcess">
            <a:avLst/>
          </a:prstGeom>
          <a:solidFill>
            <a:srgbClr val="9C487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Design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1" name="Flowchart: Process 120"/>
          <p:cNvSpPr/>
          <p:nvPr/>
        </p:nvSpPr>
        <p:spPr>
          <a:xfrm>
            <a:off x="4752020" y="3363838"/>
            <a:ext cx="468052" cy="360040"/>
          </a:xfrm>
          <a:prstGeom prst="flowChartProcess">
            <a:avLst/>
          </a:prstGeom>
          <a:solidFill>
            <a:srgbClr val="9C487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Build &amp; FUT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2" name="Flowchart: Process 121"/>
          <p:cNvSpPr/>
          <p:nvPr/>
        </p:nvSpPr>
        <p:spPr>
          <a:xfrm>
            <a:off x="5220072" y="3363838"/>
            <a:ext cx="540060" cy="360040"/>
          </a:xfrm>
          <a:prstGeom prst="flowChartProcess">
            <a:avLst/>
          </a:prstGeom>
          <a:solidFill>
            <a:srgbClr val="9C487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ST &amp; SIT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3" name="Flowchart: Process 122"/>
          <p:cNvSpPr/>
          <p:nvPr/>
        </p:nvSpPr>
        <p:spPr>
          <a:xfrm>
            <a:off x="5724128" y="3363838"/>
            <a:ext cx="504056" cy="360040"/>
          </a:xfrm>
          <a:prstGeom prst="flowChartProcess">
            <a:avLst/>
          </a:prstGeom>
          <a:solidFill>
            <a:srgbClr val="9C487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UAT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4" name="Flowchart: Process 123"/>
          <p:cNvSpPr/>
          <p:nvPr/>
        </p:nvSpPr>
        <p:spPr>
          <a:xfrm>
            <a:off x="6228184" y="3363838"/>
            <a:ext cx="288032" cy="360040"/>
          </a:xfrm>
          <a:prstGeom prst="flowChartProcess">
            <a:avLst/>
          </a:prstGeom>
          <a:solidFill>
            <a:srgbClr val="9C487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RT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5" name="Flowchart: Process 124"/>
          <p:cNvSpPr/>
          <p:nvPr/>
        </p:nvSpPr>
        <p:spPr>
          <a:xfrm>
            <a:off x="6516216" y="3363838"/>
            <a:ext cx="288032" cy="360040"/>
          </a:xfrm>
          <a:prstGeom prst="flowChartProcess">
            <a:avLst/>
          </a:prstGeom>
          <a:solidFill>
            <a:srgbClr val="9C487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dirty="0" smtClean="0">
                <a:solidFill>
                  <a:schemeClr val="tx1"/>
                </a:solidFill>
              </a:rPr>
              <a:t>PT</a:t>
            </a:r>
            <a:endParaRPr lang="en-GB" sz="550" dirty="0">
              <a:solidFill>
                <a:schemeClr val="tx1"/>
              </a:solidFill>
            </a:endParaRPr>
          </a:p>
        </p:txBody>
      </p:sp>
      <p:sp>
        <p:nvSpPr>
          <p:cNvPr id="129" name="Flowchart: Process 128"/>
          <p:cNvSpPr/>
          <p:nvPr/>
        </p:nvSpPr>
        <p:spPr>
          <a:xfrm>
            <a:off x="6804248" y="3363838"/>
            <a:ext cx="576064" cy="360040"/>
          </a:xfrm>
          <a:prstGeom prst="flowChartProcess">
            <a:avLst/>
          </a:prstGeom>
          <a:solidFill>
            <a:srgbClr val="9C487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Test Cont.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54" name="Flowchart: Process 153"/>
          <p:cNvSpPr/>
          <p:nvPr/>
        </p:nvSpPr>
        <p:spPr>
          <a:xfrm>
            <a:off x="7740352" y="3363838"/>
            <a:ext cx="1080120" cy="360040"/>
          </a:xfrm>
          <a:prstGeom prst="flowChartProcess">
            <a:avLst/>
          </a:prstGeom>
          <a:solidFill>
            <a:srgbClr val="9C487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PIS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55" name="Rectangle 114"/>
          <p:cNvSpPr>
            <a:spLocks noChangeArrowheads="1"/>
          </p:cNvSpPr>
          <p:nvPr/>
        </p:nvSpPr>
        <p:spPr bwMode="auto">
          <a:xfrm>
            <a:off x="1187624" y="4091250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04/02: EQR Approval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56" name="Oval 116"/>
          <p:cNvSpPr>
            <a:spLocks noChangeArrowheads="1"/>
          </p:cNvSpPr>
          <p:nvPr/>
        </p:nvSpPr>
        <p:spPr bwMode="auto">
          <a:xfrm>
            <a:off x="3046957" y="4011910"/>
            <a:ext cx="126610" cy="109537"/>
          </a:xfrm>
          <a:prstGeom prst="ellipse">
            <a:avLst/>
          </a:prstGeom>
          <a:solidFill>
            <a:srgbClr val="00B05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57" name="Rectangle 114"/>
          <p:cNvSpPr>
            <a:spLocks noChangeArrowheads="1"/>
          </p:cNvSpPr>
          <p:nvPr/>
        </p:nvSpPr>
        <p:spPr bwMode="auto">
          <a:xfrm>
            <a:off x="2716615" y="4163258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10/04: BER Approval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58" name="Oval 116"/>
          <p:cNvSpPr>
            <a:spLocks noChangeArrowheads="1"/>
          </p:cNvSpPr>
          <p:nvPr/>
        </p:nvSpPr>
        <p:spPr bwMode="auto">
          <a:xfrm>
            <a:off x="3635896" y="4012234"/>
            <a:ext cx="126610" cy="109537"/>
          </a:xfrm>
          <a:prstGeom prst="ellipse">
            <a:avLst/>
          </a:prstGeom>
          <a:solidFill>
            <a:srgbClr val="FFC00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59" name="Rectangle 114"/>
          <p:cNvSpPr>
            <a:spLocks noChangeArrowheads="1"/>
          </p:cNvSpPr>
          <p:nvPr/>
        </p:nvSpPr>
        <p:spPr bwMode="auto">
          <a:xfrm>
            <a:off x="3364687" y="4153129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08/05: Change Pack Approval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65" name="Rectangle 114"/>
          <p:cNvSpPr>
            <a:spLocks noChangeArrowheads="1"/>
          </p:cNvSpPr>
          <p:nvPr/>
        </p:nvSpPr>
        <p:spPr bwMode="auto">
          <a:xfrm>
            <a:off x="7380312" y="3837697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GO LIVE 08/11/19 - TBC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66" name="Oval 116"/>
          <p:cNvSpPr>
            <a:spLocks noChangeArrowheads="1"/>
          </p:cNvSpPr>
          <p:nvPr/>
        </p:nvSpPr>
        <p:spPr bwMode="auto">
          <a:xfrm>
            <a:off x="1493062" y="3974381"/>
            <a:ext cx="126610" cy="109537"/>
          </a:xfrm>
          <a:prstGeom prst="ellipse">
            <a:avLst/>
          </a:prstGeom>
          <a:solidFill>
            <a:srgbClr val="0070C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4" name="Flowchart: Process 23"/>
          <p:cNvSpPr/>
          <p:nvPr/>
        </p:nvSpPr>
        <p:spPr>
          <a:xfrm>
            <a:off x="7380312" y="3363838"/>
            <a:ext cx="360040" cy="360040"/>
          </a:xfrm>
          <a:prstGeom prst="flowChartProcess">
            <a:avLst/>
          </a:prstGeom>
          <a:solidFill>
            <a:srgbClr val="9C487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dirty="0" smtClean="0">
                <a:solidFill>
                  <a:schemeClr val="tx1"/>
                </a:solidFill>
              </a:rPr>
              <a:t>IDR </a:t>
            </a:r>
            <a:endParaRPr lang="en-GB" sz="600" dirty="0">
              <a:solidFill>
                <a:schemeClr val="tx1"/>
              </a:solidFill>
            </a:endParaRPr>
          </a:p>
        </p:txBody>
      </p:sp>
      <p:sp>
        <p:nvSpPr>
          <p:cNvPr id="78" name="5-Point Star 77"/>
          <p:cNvSpPr/>
          <p:nvPr/>
        </p:nvSpPr>
        <p:spPr>
          <a:xfrm>
            <a:off x="7668344" y="3508178"/>
            <a:ext cx="144016" cy="14369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04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8506</TotalTime>
  <Words>310</Words>
  <Application>Microsoft Office PowerPoint</Application>
  <PresentationFormat>On-screen Show (16:9)</PresentationFormat>
  <Paragraphs>62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XRN4828 - Nov 19 Release -  Status Update</vt:lpstr>
      <vt:lpstr>XRN4828 - Nov 19 Release Timelines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334</cp:revision>
  <dcterms:created xsi:type="dcterms:W3CDTF">2018-09-02T17:12:15Z</dcterms:created>
  <dcterms:modified xsi:type="dcterms:W3CDTF">2019-04-02T14:19:50Z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-566131347</vt:i4>
  </property>
  <property fmtid="{D5CDD505-2E9C-101B-9397-08002B2CF9AE}" pid="3" name="_NewReviewCycle">
    <vt:lpwstr/>
  </property>
  <property fmtid="{D5CDD505-2E9C-101B-9397-08002B2CF9AE}" pid="4" name="_EmailSubject">
    <vt:lpwstr>R&amp;N ChMC updates</vt:lpwstr>
  </property>
  <property fmtid="{D5CDD505-2E9C-101B-9397-08002B2CF9AE}" pid="5" name="_AuthorEmail">
    <vt:lpwstr>Julie.Bretherton@xoserve.com</vt:lpwstr>
  </property>
  <property fmtid="{D5CDD505-2E9C-101B-9397-08002B2CF9AE}" pid="6" name="_AuthorEmailDisplayName">
    <vt:lpwstr>Bretherton, Julie</vt:lpwstr>
  </property>
  <property fmtid="{D5CDD505-2E9C-101B-9397-08002B2CF9AE}" pid="7" name="_PreviousAdHocReviewCycleID">
    <vt:i4>-354281410</vt:i4>
  </property>
  <property fmtid="{D5CDD505-2E9C-101B-9397-08002B2CF9AE}" pid="8" name="ContentTypeId">
    <vt:lpwstr>0x0101006E927B77B7F39148B9CB17AE711C8D35</vt:lpwstr>
  </property>
</Properties>
</file>