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 id="2147483662" r:id="rId6"/>
  </p:sldMasterIdLst>
  <p:notesMasterIdLst>
    <p:notesMasterId r:id="rId14"/>
  </p:notesMasterIdLst>
  <p:sldIdLst>
    <p:sldId id="298" r:id="rId7"/>
    <p:sldId id="299" r:id="rId8"/>
    <p:sldId id="318" r:id="rId9"/>
    <p:sldId id="349" r:id="rId10"/>
    <p:sldId id="354" r:id="rId11"/>
    <p:sldId id="352" r:id="rId12"/>
    <p:sldId id="353" r:id="rId13"/>
  </p:sldIdLst>
  <p:sldSz cx="9144000" cy="5143500" type="screen16x9"/>
  <p:notesSz cx="6669088" cy="9867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632" autoAdjust="0"/>
  </p:normalViewPr>
  <p:slideViewPr>
    <p:cSldViewPr>
      <p:cViewPr>
        <p:scale>
          <a:sx n="110" d="100"/>
          <a:sy n="110" d="100"/>
        </p:scale>
        <p:origin x="-120" y="24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anne Jackson" userId="S::leanne.jackson@xoserve.com::4fc50b8f-0f04-40c7-b5ef-9b7faaa6da53" providerId="AD" clId="Web-{25740957-2BD8-6FBC-058E-E9488985CF7B}"/>
    <pc:docChg chg="modSld">
      <pc:chgData name="Leanne Jackson" userId="S::leanne.jackson@xoserve.com::4fc50b8f-0f04-40c7-b5ef-9b7faaa6da53" providerId="AD" clId="Web-{25740957-2BD8-6FBC-058E-E9488985CF7B}" dt="2018-12-04T12:33:02.925" v="79" actId="20577"/>
      <pc:docMkLst>
        <pc:docMk/>
      </pc:docMkLst>
      <pc:sldChg chg="modSp">
        <pc:chgData name="Leanne Jackson" userId="S::leanne.jackson@xoserve.com::4fc50b8f-0f04-40c7-b5ef-9b7faaa6da53" providerId="AD" clId="Web-{25740957-2BD8-6FBC-058E-E9488985CF7B}" dt="2018-12-04T12:33:02.925" v="78" actId="20577"/>
        <pc:sldMkLst>
          <pc:docMk/>
          <pc:sldMk cId="949750898" sldId="299"/>
        </pc:sldMkLst>
        <pc:spChg chg="mod">
          <ac:chgData name="Leanne Jackson" userId="S::leanne.jackson@xoserve.com::4fc50b8f-0f04-40c7-b5ef-9b7faaa6da53" providerId="AD" clId="Web-{25740957-2BD8-6FBC-058E-E9488985CF7B}" dt="2018-12-04T12:33:02.925" v="78" actId="20577"/>
          <ac:spMkLst>
            <pc:docMk/>
            <pc:sldMk cId="949750898" sldId="299"/>
            <ac:spMk id="3" creationId="{00000000-0000-0000-0000-000000000000}"/>
          </ac:spMkLst>
        </pc:spChg>
      </pc:sldChg>
    </pc:docChg>
  </pc:docChgLst>
  <pc:docChgLst>
    <pc:chgData name="Leanne Jackson" userId="S::leanne.jackson@xoserve.com::4fc50b8f-0f04-40c7-b5ef-9b7faaa6da53" providerId="AD" clId="Web-{48F9BBEA-0821-4D72-BA5A-713C15023510}"/>
    <pc:docChg chg="modSld">
      <pc:chgData name="Leanne Jackson" userId="S::leanne.jackson@xoserve.com::4fc50b8f-0f04-40c7-b5ef-9b7faaa6da53" providerId="AD" clId="Web-{48F9BBEA-0821-4D72-BA5A-713C15023510}" dt="2019-02-08T10:29:35.048" v="10" actId="20577"/>
      <pc:docMkLst>
        <pc:docMk/>
      </pc:docMkLst>
      <pc:sldChg chg="modSp">
        <pc:chgData name="Leanne Jackson" userId="S::leanne.jackson@xoserve.com::4fc50b8f-0f04-40c7-b5ef-9b7faaa6da53" providerId="AD" clId="Web-{48F9BBEA-0821-4D72-BA5A-713C15023510}" dt="2019-02-08T10:29:26.389" v="8" actId="20577"/>
        <pc:sldMkLst>
          <pc:docMk/>
          <pc:sldMk cId="949750898" sldId="299"/>
        </pc:sldMkLst>
        <pc:spChg chg="mod">
          <ac:chgData name="Leanne Jackson" userId="S::leanne.jackson@xoserve.com::4fc50b8f-0f04-40c7-b5ef-9b7faaa6da53" providerId="AD" clId="Web-{48F9BBEA-0821-4D72-BA5A-713C15023510}" dt="2019-02-08T10:29:26.389" v="8" actId="20577"/>
          <ac:spMkLst>
            <pc:docMk/>
            <pc:sldMk cId="949750898" sldId="299"/>
            <ac:spMk id="3" creationId="{00000000-0000-0000-0000-000000000000}"/>
          </ac:spMkLst>
        </pc:spChg>
      </pc:sldChg>
    </pc:docChg>
  </pc:docChgLst>
  <pc:docChgLst>
    <pc:chgData name="Fiona Cottam" userId="S::fiona.cottam@xoserve.com::4a9a0019-769b-4ad5-a76b-ecc693a74d4a" providerId="AD" clId="Web-{D081FA4E-6511-1A1D-DE8A-C24E7D222634}"/>
    <pc:docChg chg="modSld">
      <pc:chgData name="Fiona Cottam" userId="S::fiona.cottam@xoserve.com::4a9a0019-769b-4ad5-a76b-ecc693a74d4a" providerId="AD" clId="Web-{D081FA4E-6511-1A1D-DE8A-C24E7D222634}" dt="2019-04-02T07:50:22.044" v="6" actId="20577"/>
      <pc:docMkLst>
        <pc:docMk/>
      </pc:docMkLst>
      <pc:sldChg chg="modSp">
        <pc:chgData name="Fiona Cottam" userId="S::fiona.cottam@xoserve.com::4a9a0019-769b-4ad5-a76b-ecc693a74d4a" providerId="AD" clId="Web-{D081FA4E-6511-1A1D-DE8A-C24E7D222634}" dt="2019-04-02T07:50:22.028" v="5" actId="20577"/>
        <pc:sldMkLst>
          <pc:docMk/>
          <pc:sldMk cId="3330649644" sldId="353"/>
        </pc:sldMkLst>
        <pc:spChg chg="mod">
          <ac:chgData name="Fiona Cottam" userId="S::fiona.cottam@xoserve.com::4a9a0019-769b-4ad5-a76b-ecc693a74d4a" providerId="AD" clId="Web-{D081FA4E-6511-1A1D-DE8A-C24E7D222634}" dt="2019-04-02T07:50:22.028" v="5" actId="20577"/>
          <ac:spMkLst>
            <pc:docMk/>
            <pc:sldMk cId="3330649644" sldId="353"/>
            <ac:spMk id="3" creationId="{00000000-0000-0000-0000-000000000000}"/>
          </ac:spMkLst>
        </pc:spChg>
      </pc:sldChg>
      <pc:sldChg chg="modSp">
        <pc:chgData name="Fiona Cottam" userId="S::fiona.cottam@xoserve.com::4a9a0019-769b-4ad5-a76b-ecc693a74d4a" providerId="AD" clId="Web-{D081FA4E-6511-1A1D-DE8A-C24E7D222634}" dt="2019-04-02T07:48:42.215" v="2" actId="20577"/>
        <pc:sldMkLst>
          <pc:docMk/>
          <pc:sldMk cId="4247575030" sldId="354"/>
        </pc:sldMkLst>
        <pc:spChg chg="mod">
          <ac:chgData name="Fiona Cottam" userId="S::fiona.cottam@xoserve.com::4a9a0019-769b-4ad5-a76b-ecc693a74d4a" providerId="AD" clId="Web-{D081FA4E-6511-1A1D-DE8A-C24E7D222634}" dt="2019-04-02T07:48:42.215" v="2" actId="20577"/>
          <ac:spMkLst>
            <pc:docMk/>
            <pc:sldMk cId="4247575030" sldId="354"/>
            <ac:spMk id="4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889938" cy="493395"/>
          </a:xfrm>
          <a:prstGeom prst="rect">
            <a:avLst/>
          </a:prstGeom>
        </p:spPr>
        <p:txBody>
          <a:bodyPr vert="horz" lIns="91093" tIns="45546" rIns="91093" bIns="45546" rtlCol="0"/>
          <a:lstStyle>
            <a:lvl1pPr algn="l">
              <a:defRPr sz="1200"/>
            </a:lvl1pPr>
          </a:lstStyle>
          <a:p>
            <a:endParaRPr lang="en-GB" dirty="0"/>
          </a:p>
        </p:txBody>
      </p:sp>
      <p:sp>
        <p:nvSpPr>
          <p:cNvPr id="3" name="Date Placeholder 2"/>
          <p:cNvSpPr>
            <a:spLocks noGrp="1"/>
          </p:cNvSpPr>
          <p:nvPr>
            <p:ph type="dt" idx="1"/>
          </p:nvPr>
        </p:nvSpPr>
        <p:spPr>
          <a:xfrm>
            <a:off x="3777607" y="1"/>
            <a:ext cx="2889938" cy="493395"/>
          </a:xfrm>
          <a:prstGeom prst="rect">
            <a:avLst/>
          </a:prstGeom>
        </p:spPr>
        <p:txBody>
          <a:bodyPr vert="horz" lIns="91093" tIns="45546" rIns="91093" bIns="45546" rtlCol="0"/>
          <a:lstStyle>
            <a:lvl1pPr algn="r">
              <a:defRPr sz="1200"/>
            </a:lvl1pPr>
          </a:lstStyle>
          <a:p>
            <a:fld id="{30CC7C86-2D66-4C55-8F99-E153512351BA}" type="datetimeFigureOut">
              <a:rPr lang="en-GB" smtClean="0"/>
              <a:t>02/04/2019</a:t>
            </a:fld>
            <a:endParaRPr lang="en-GB" dirty="0"/>
          </a:p>
        </p:txBody>
      </p:sp>
      <p:sp>
        <p:nvSpPr>
          <p:cNvPr id="4" name="Slide Image Placeholder 3"/>
          <p:cNvSpPr>
            <a:spLocks noGrp="1" noRot="1" noChangeAspect="1"/>
          </p:cNvSpPr>
          <p:nvPr>
            <p:ph type="sldImg" idx="2"/>
          </p:nvPr>
        </p:nvSpPr>
        <p:spPr>
          <a:xfrm>
            <a:off x="47625" y="741363"/>
            <a:ext cx="6573838" cy="3698875"/>
          </a:xfrm>
          <a:prstGeom prst="rect">
            <a:avLst/>
          </a:prstGeom>
          <a:noFill/>
          <a:ln w="12700">
            <a:solidFill>
              <a:prstClr val="black"/>
            </a:solidFill>
          </a:ln>
        </p:spPr>
        <p:txBody>
          <a:bodyPr vert="horz" lIns="91093" tIns="45546" rIns="91093" bIns="45546" rtlCol="0" anchor="ctr"/>
          <a:lstStyle/>
          <a:p>
            <a:endParaRPr lang="en-GB" dirty="0"/>
          </a:p>
        </p:txBody>
      </p:sp>
      <p:sp>
        <p:nvSpPr>
          <p:cNvPr id="5" name="Notes Placeholder 4"/>
          <p:cNvSpPr>
            <a:spLocks noGrp="1"/>
          </p:cNvSpPr>
          <p:nvPr>
            <p:ph type="body" sz="quarter" idx="3"/>
          </p:nvPr>
        </p:nvSpPr>
        <p:spPr>
          <a:xfrm>
            <a:off x="666909" y="4687253"/>
            <a:ext cx="5335270" cy="4440555"/>
          </a:xfrm>
          <a:prstGeom prst="rect">
            <a:avLst/>
          </a:prstGeom>
        </p:spPr>
        <p:txBody>
          <a:bodyPr vert="horz" lIns="91093" tIns="45546" rIns="91093" bIns="455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2793"/>
            <a:ext cx="2889938" cy="493395"/>
          </a:xfrm>
          <a:prstGeom prst="rect">
            <a:avLst/>
          </a:prstGeom>
        </p:spPr>
        <p:txBody>
          <a:bodyPr vert="horz" lIns="91093" tIns="45546" rIns="91093" bIns="45546"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7607" y="9372793"/>
            <a:ext cx="2889938" cy="493395"/>
          </a:xfrm>
          <a:prstGeom prst="rect">
            <a:avLst/>
          </a:prstGeom>
        </p:spPr>
        <p:txBody>
          <a:bodyPr vert="horz" lIns="91093" tIns="45546" rIns="91093" bIns="45546"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2570387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dirty="0"/>
          </a:p>
        </p:txBody>
      </p:sp>
    </p:spTree>
    <p:extLst>
      <p:ext uri="{BB962C8B-B14F-4D97-AF65-F5344CB8AC3E}">
        <p14:creationId xmlns:p14="http://schemas.microsoft.com/office/powerpoint/2010/main" val="2443589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2869233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625" y="741363"/>
            <a:ext cx="6573838" cy="369887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55930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8" y="739775"/>
            <a:ext cx="6577012" cy="3700463"/>
          </a:xfrm>
        </p:spPr>
      </p:sp>
      <p:sp>
        <p:nvSpPr>
          <p:cNvPr id="3" name="Notes Placeholder 2"/>
          <p:cNvSpPr>
            <a:spLocks noGrp="1"/>
          </p:cNvSpPr>
          <p:nvPr>
            <p:ph type="body" idx="1"/>
          </p:nvPr>
        </p:nvSpPr>
        <p:spPr/>
        <p:txBody>
          <a:bodyPr/>
          <a:lstStyle/>
          <a:p>
            <a:pPr marL="285717" indent="-285717">
              <a:buFont typeface="Arial" panose="020B0604020202020204" pitchFamily="34" charset="0"/>
              <a:buChar char="•"/>
            </a:pPr>
            <a:r>
              <a:rPr lang="en-GB" dirty="0"/>
              <a:t>85 lines in recommendation</a:t>
            </a:r>
            <a:r>
              <a:rPr lang="en-GB" baseline="0" dirty="0"/>
              <a:t> tracker</a:t>
            </a:r>
          </a:p>
          <a:p>
            <a:pPr marL="285717" indent="-285717">
              <a:buFont typeface="Arial" panose="020B0604020202020204" pitchFamily="34" charset="0"/>
              <a:buChar char="•"/>
            </a:pPr>
            <a:r>
              <a:rPr lang="en-GB" baseline="0" dirty="0"/>
              <a:t>37 lines closed =</a:t>
            </a:r>
          </a:p>
          <a:p>
            <a:pPr marL="285717" indent="-285717">
              <a:buFont typeface="Arial" panose="020B0604020202020204" pitchFamily="34" charset="0"/>
              <a:buChar char="•"/>
            </a:pPr>
            <a:r>
              <a:rPr lang="en-GB" baseline="0" dirty="0"/>
              <a:t>10 do nothing: 3.2.1 option 1, 3.2.2 option 1, 1 option 1, 12.1/12.3 option 1, 12.2 option 1, 3.2.8 option 1, 3.1 option1, 13.2.5 option 1, 2 option 1, 13.2.2 option 1.</a:t>
            </a:r>
          </a:p>
          <a:p>
            <a:pPr marL="285717" indent="-285717">
              <a:buFont typeface="Arial" panose="020B0604020202020204" pitchFamily="34" charset="0"/>
              <a:buChar char="•"/>
            </a:pPr>
            <a:r>
              <a:rPr lang="en-GB" baseline="0" dirty="0" err="1"/>
              <a:t>Bau</a:t>
            </a:r>
            <a:r>
              <a:rPr lang="en-GB" baseline="0" dirty="0"/>
              <a:t>=1.  3.2.2 option 5</a:t>
            </a:r>
          </a:p>
          <a:p>
            <a:pPr marL="285717" indent="-285717">
              <a:buFont typeface="Arial" panose="020B0604020202020204" pitchFamily="34" charset="0"/>
              <a:buChar char="•"/>
            </a:pPr>
            <a:r>
              <a:rPr lang="en-GB" baseline="0" dirty="0"/>
              <a:t>Completed =5. 2 option 2, 2 option 3, 13.2.2 option 2, 13.2.5 option 2, 13.2.5 option 3.</a:t>
            </a:r>
          </a:p>
          <a:p>
            <a:pPr marL="285717" indent="-285717">
              <a:buFont typeface="Arial" panose="020B0604020202020204" pitchFamily="34" charset="0"/>
              <a:buChar char="•"/>
            </a:pPr>
            <a:r>
              <a:rPr lang="en-GB" baseline="0" dirty="0"/>
              <a:t>Progressed another option =22. 1 option 5,8. 3.2.1 option 5,8,9.  3.2.2 option 2,3,4,7a,8. 12.1/12.3 option 5,7,8,9b.  3.2.8 option 6, 10, 11.  3.1 option 2,3,4,8,9.</a:t>
            </a:r>
          </a:p>
          <a:p>
            <a:pPr marL="285717" indent="-285717">
              <a:buFont typeface="Arial" panose="020B0604020202020204" pitchFamily="34" charset="0"/>
              <a:buChar char="•"/>
            </a:pPr>
            <a:endParaRPr lang="en-GB" baseline="0" dirty="0"/>
          </a:p>
          <a:p>
            <a:pPr marL="285717" indent="-285717">
              <a:buFont typeface="Arial" panose="020B0604020202020204" pitchFamily="34" charset="0"/>
              <a:buChar char="•"/>
            </a:pPr>
            <a:r>
              <a:rPr lang="en-GB" baseline="0" dirty="0"/>
              <a:t>8 lines PAC/Xoserve action = 3.2.1 option 3 &amp; 4 – with Xoserve/</a:t>
            </a:r>
            <a:r>
              <a:rPr lang="en-GB" baseline="0" dirty="0" err="1"/>
              <a:t>pac</a:t>
            </a:r>
            <a:r>
              <a:rPr lang="en-GB" baseline="0" dirty="0"/>
              <a:t> to deliver.  12.1/12.3 option 6 with </a:t>
            </a:r>
            <a:r>
              <a:rPr lang="en-GB" baseline="0" dirty="0" err="1"/>
              <a:t>xoserve</a:t>
            </a:r>
            <a:r>
              <a:rPr lang="en-GB" baseline="0" dirty="0"/>
              <a:t>/</a:t>
            </a:r>
            <a:r>
              <a:rPr lang="en-GB" baseline="0" dirty="0" err="1"/>
              <a:t>pac.</a:t>
            </a:r>
            <a:r>
              <a:rPr lang="en-GB" baseline="0" dirty="0"/>
              <a:t>  1 option 7 with </a:t>
            </a:r>
            <a:r>
              <a:rPr lang="en-GB" baseline="0" dirty="0" err="1"/>
              <a:t>xoserve</a:t>
            </a:r>
            <a:r>
              <a:rPr lang="en-GB" baseline="0" dirty="0"/>
              <a:t>/</a:t>
            </a:r>
            <a:r>
              <a:rPr lang="en-GB" baseline="0" dirty="0" err="1"/>
              <a:t>pac</a:t>
            </a:r>
            <a:r>
              <a:rPr lang="en-GB" baseline="0" dirty="0"/>
              <a:t> to deliver  3.2.2 option 10 covered under 4876.  1 option 4 covered under 4795.  12.1&amp;12.3 option 3 covered under 4876 . 3.2.8 option 5 covered under 4876. </a:t>
            </a:r>
          </a:p>
          <a:p>
            <a:pPr marL="285717" indent="-285717">
              <a:buFont typeface="Arial" panose="020B0604020202020204" pitchFamily="34" charset="0"/>
              <a:buChar char="•"/>
            </a:pPr>
            <a:endParaRPr lang="en-GB" baseline="0" dirty="0"/>
          </a:p>
          <a:p>
            <a:pPr marL="285717" indent="-285717">
              <a:buFont typeface="Arial" panose="020B0604020202020204" pitchFamily="34" charset="0"/>
              <a:buChar char="•"/>
            </a:pPr>
            <a:r>
              <a:rPr lang="en-GB" baseline="0" dirty="0"/>
              <a:t>3 lines EON/Xoserve MOD = 12.1&amp;12.3 option 9a, 10, &amp; 11.</a:t>
            </a:r>
          </a:p>
          <a:p>
            <a:pPr marL="285717" indent="-285717">
              <a:buFont typeface="Arial" panose="020B0604020202020204" pitchFamily="34" charset="0"/>
              <a:buChar char="•"/>
            </a:pPr>
            <a:r>
              <a:rPr lang="en-GB" baseline="0" dirty="0"/>
              <a:t>9 lines Xoserve draft mod – 12.2 options 2,3,4,5,6,7,8,9&amp;10.</a:t>
            </a:r>
          </a:p>
          <a:p>
            <a:pPr marL="285717" indent="-285717">
              <a:buFont typeface="Arial" panose="020B0604020202020204" pitchFamily="34" charset="0"/>
              <a:buChar char="•"/>
            </a:pPr>
            <a:r>
              <a:rPr lang="en-GB" baseline="0" dirty="0"/>
              <a:t>3 lines Xoserve draft mod 3.2.1 options 6,7 &amp; 10.</a:t>
            </a:r>
          </a:p>
          <a:p>
            <a:pPr marL="285717" indent="-285717">
              <a:buFont typeface="Arial" panose="020B0604020202020204" pitchFamily="34" charset="0"/>
              <a:buChar char="•"/>
            </a:pPr>
            <a:endParaRPr lang="en-GB" baseline="0" dirty="0"/>
          </a:p>
          <a:p>
            <a:pPr marL="285717" indent="-285717">
              <a:buFont typeface="Arial" panose="020B0604020202020204" pitchFamily="34" charset="0"/>
              <a:buChar char="•"/>
            </a:pPr>
            <a:r>
              <a:rPr lang="en-GB" baseline="0" dirty="0"/>
              <a:t>6 lines in progress = </a:t>
            </a:r>
          </a:p>
          <a:p>
            <a:pPr marL="285717" indent="-285717">
              <a:buFont typeface="Arial" panose="020B0604020202020204" pitchFamily="34" charset="0"/>
              <a:buChar char="•"/>
            </a:pPr>
            <a:r>
              <a:rPr lang="en-GB" baseline="0" dirty="0"/>
              <a:t>2 ongoing engagement 12.1&amp;12.3 option 2, 3.2.8 option 2 – using current MI shipper performance packs</a:t>
            </a:r>
          </a:p>
          <a:p>
            <a:pPr marL="285717" indent="-285717">
              <a:buFont typeface="Arial" panose="020B0604020202020204" pitchFamily="34" charset="0"/>
              <a:buChar char="•"/>
            </a:pPr>
            <a:r>
              <a:rPr lang="en-GB" baseline="0" dirty="0"/>
              <a:t>1 CP in progress - 3.1 option 5 – CP4853 manual workaround starts April 2019</a:t>
            </a:r>
          </a:p>
          <a:p>
            <a:pPr marL="285717" indent="-285717">
              <a:buFont typeface="Arial" panose="020B0604020202020204" pitchFamily="34" charset="0"/>
              <a:buChar char="•"/>
            </a:pPr>
            <a:r>
              <a:rPr lang="en-GB" baseline="0" dirty="0"/>
              <a:t>1 CP in progress – CP4866 removal of validation on uncorrected read – review in Nov 3.1 option 7</a:t>
            </a:r>
          </a:p>
          <a:p>
            <a:pPr marL="285717" indent="-285717">
              <a:buFont typeface="Arial" panose="020B0604020202020204" pitchFamily="34" charset="0"/>
              <a:buChar char="•"/>
            </a:pPr>
            <a:r>
              <a:rPr lang="en-GB" baseline="0" dirty="0"/>
              <a:t>1 CR in progress – 3.2.1 option 2 - CR4867 sites over 58.6m kWh that need reconfirming</a:t>
            </a:r>
          </a:p>
          <a:p>
            <a:pPr marL="285717" indent="-285717">
              <a:buFont typeface="Arial" panose="020B0604020202020204" pitchFamily="34" charset="0"/>
              <a:buChar char="•"/>
            </a:pPr>
            <a:r>
              <a:rPr lang="en-GB" baseline="0" dirty="0"/>
              <a:t>1 CR in progress – 1 option 2 - CR4868 class 1&amp;2 read rejections</a:t>
            </a:r>
          </a:p>
          <a:p>
            <a:pPr marL="285717" indent="-285717">
              <a:buFont typeface="Arial" panose="020B0604020202020204" pitchFamily="34" charset="0"/>
              <a:buChar char="•"/>
            </a:pPr>
            <a:endParaRPr lang="en-GB" baseline="0" dirty="0"/>
          </a:p>
          <a:p>
            <a:pPr marL="285717" indent="-285717">
              <a:buFont typeface="Arial" panose="020B0604020202020204" pitchFamily="34" charset="0"/>
              <a:buChar char="•"/>
            </a:pPr>
            <a:r>
              <a:rPr lang="en-GB" baseline="0" dirty="0"/>
              <a:t>18 lines for future review = </a:t>
            </a:r>
          </a:p>
          <a:p>
            <a:pPr marL="285717" indent="-285717">
              <a:buFont typeface="Arial" panose="020B0604020202020204" pitchFamily="34" charset="0"/>
              <a:buChar char="•"/>
            </a:pPr>
            <a:r>
              <a:rPr lang="en-GB" baseline="0" dirty="0"/>
              <a:t>7 review April 3.2.2 option6, 7b &amp; 9.  1 option 3, 6 &amp; 9. 12.1&amp;12.3 option 4.</a:t>
            </a:r>
          </a:p>
          <a:p>
            <a:pPr marL="285717" indent="-285717">
              <a:buFont typeface="Arial" panose="020B0604020202020204" pitchFamily="34" charset="0"/>
              <a:buChar char="•"/>
            </a:pPr>
            <a:r>
              <a:rPr lang="en-GB" baseline="0" dirty="0"/>
              <a:t>2 review May 2 option 5 &amp; 6.</a:t>
            </a:r>
          </a:p>
          <a:p>
            <a:pPr marL="285717" indent="-285717">
              <a:buFont typeface="Arial" panose="020B0604020202020204" pitchFamily="34" charset="0"/>
              <a:buChar char="•"/>
            </a:pPr>
            <a:r>
              <a:rPr lang="en-GB" baseline="0" dirty="0"/>
              <a:t>3 review July 3.2.1 option 11. 3.2.8 option 3 &amp; 4.</a:t>
            </a:r>
          </a:p>
          <a:p>
            <a:pPr marL="285717" indent="-285717">
              <a:buFont typeface="Arial" panose="020B0604020202020204" pitchFamily="34" charset="0"/>
              <a:buChar char="•"/>
            </a:pPr>
            <a:r>
              <a:rPr lang="en-GB" baseline="0" dirty="0"/>
              <a:t>2 review November 3.1 option 6, 2 option 7.</a:t>
            </a:r>
          </a:p>
          <a:p>
            <a:pPr marL="285717" indent="-285717">
              <a:buFont typeface="Arial" panose="020B0604020202020204" pitchFamily="34" charset="0"/>
              <a:buChar char="•"/>
            </a:pPr>
            <a:r>
              <a:rPr lang="en-GB" baseline="0" dirty="0"/>
              <a:t>4 review December 3.2.8 option 7, 8 &amp; 9. 2 option 4.</a:t>
            </a:r>
          </a:p>
          <a:p>
            <a:pPr marL="285717" indent="-285717">
              <a:buFont typeface="Arial" panose="020B0604020202020204" pitchFamily="34" charset="0"/>
              <a:buChar char="•"/>
            </a:pPr>
            <a:endParaRPr lang="en-GB" baseline="0" dirty="0"/>
          </a:p>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1836378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dirty="0"/>
          </a:p>
        </p:txBody>
      </p:sp>
    </p:spTree>
    <p:extLst>
      <p:ext uri="{BB962C8B-B14F-4D97-AF65-F5344CB8AC3E}">
        <p14:creationId xmlns:p14="http://schemas.microsoft.com/office/powerpoint/2010/main" val="51384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7</a:t>
            </a:fld>
            <a:endParaRPr lang="en-GB" dirty="0"/>
          </a:p>
        </p:txBody>
      </p:sp>
    </p:spTree>
    <p:extLst>
      <p:ext uri="{BB962C8B-B14F-4D97-AF65-F5344CB8AC3E}">
        <p14:creationId xmlns:p14="http://schemas.microsoft.com/office/powerpoint/2010/main" val="23634760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p:spPr>
        <p:txBody>
          <a:bodyPr/>
          <a:lstStyle>
            <a:lvl1pPr>
              <a:defRPr/>
            </a:lvl1pPr>
          </a:lstStyle>
          <a:p>
            <a:pPr defTabSz="457200" fontAlgn="base">
              <a:spcBef>
                <a:spcPct val="0"/>
              </a:spcBef>
              <a:spcAft>
                <a:spcPct val="0"/>
              </a:spcAft>
              <a:defRPr/>
            </a:pPr>
            <a:fld id="{E502D9C5-17AE-4038-9F2D-B14BAC7D8A12}"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89704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fld id="{10AA87E4-1071-4181-ADC0-8B22760010CB}"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985398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9909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F6C7537-F843-44DC-8375-22C193A3C33A}" type="datetimeFigureOut">
              <a:rPr lang="en-GB" smtClean="0">
                <a:solidFill>
                  <a:prstClr val="black">
                    <a:tint val="75000"/>
                  </a:prstClr>
                </a:solidFill>
              </a:rPr>
              <a:pPr/>
              <a:t>02/04/2019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69466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6C7537-F843-44DC-8375-22C193A3C33A}" type="datetimeFigureOut">
              <a:rPr lang="en-GB" smtClean="0">
                <a:solidFill>
                  <a:prstClr val="black">
                    <a:tint val="75000"/>
                  </a:prstClr>
                </a:solidFill>
              </a:rPr>
              <a:pPr/>
              <a:t>02/04/2019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95604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6C7537-F843-44DC-8375-22C193A3C33A}" type="datetimeFigureOut">
              <a:rPr lang="en-GB" smtClean="0">
                <a:solidFill>
                  <a:prstClr val="black">
                    <a:tint val="75000"/>
                  </a:prstClr>
                </a:solidFill>
              </a:rPr>
              <a:pPr/>
              <a:t>02/04/2019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96244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F6C7537-F843-44DC-8375-22C193A3C33A}" type="datetimeFigureOut">
              <a:rPr lang="en-GB" smtClean="0">
                <a:solidFill>
                  <a:prstClr val="black">
                    <a:tint val="75000"/>
                  </a:prstClr>
                </a:solidFill>
              </a:rPr>
              <a:pPr/>
              <a:t>02/04/2019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345019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F6C7537-F843-44DC-8375-22C193A3C33A}" type="datetimeFigureOut">
              <a:rPr lang="en-GB" smtClean="0">
                <a:solidFill>
                  <a:prstClr val="black">
                    <a:tint val="75000"/>
                  </a:prstClr>
                </a:solidFill>
              </a:rPr>
              <a:pPr/>
              <a:t>02/04/2019</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417233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F6C7537-F843-44DC-8375-22C193A3C33A}" type="datetimeFigureOut">
              <a:rPr lang="en-GB" smtClean="0">
                <a:solidFill>
                  <a:prstClr val="black">
                    <a:tint val="75000"/>
                  </a:prstClr>
                </a:solidFill>
              </a:rPr>
              <a:pPr/>
              <a:t>02/04/2019</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211290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6C7537-F843-44DC-8375-22C193A3C33A}" type="datetimeFigureOut">
              <a:rPr lang="en-GB" smtClean="0">
                <a:solidFill>
                  <a:prstClr val="black">
                    <a:tint val="75000"/>
                  </a:prstClr>
                </a:solidFill>
              </a:rPr>
              <a:pPr/>
              <a:t>02/04/2019</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97462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6C7537-F843-44DC-8375-22C193A3C33A}" type="datetimeFigureOut">
              <a:rPr lang="en-GB" smtClean="0">
                <a:solidFill>
                  <a:prstClr val="black">
                    <a:tint val="75000"/>
                  </a:prstClr>
                </a:solidFill>
              </a:rPr>
              <a:pPr/>
              <a:t>02/04/2019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187336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6C7537-F843-44DC-8375-22C193A3C33A}" type="datetimeFigureOut">
              <a:rPr lang="en-GB" smtClean="0">
                <a:solidFill>
                  <a:prstClr val="black">
                    <a:tint val="75000"/>
                  </a:prstClr>
                </a:solidFill>
              </a:rPr>
              <a:pPr/>
              <a:t>02/04/2019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427893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6C7537-F843-44DC-8375-22C193A3C33A}" type="datetimeFigureOut">
              <a:rPr lang="en-GB" smtClean="0">
                <a:solidFill>
                  <a:prstClr val="black">
                    <a:tint val="75000"/>
                  </a:prstClr>
                </a:solidFill>
              </a:rPr>
              <a:pPr/>
              <a:t>02/04/2019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287103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3"/>
            <a:ext cx="2057400" cy="32908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54783"/>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6C7537-F843-44DC-8375-22C193A3C33A}" type="datetimeFigureOut">
              <a:rPr lang="en-GB" smtClean="0">
                <a:solidFill>
                  <a:prstClr val="black">
                    <a:tint val="75000"/>
                  </a:prstClr>
                </a:solidFill>
              </a:rPr>
              <a:pPr/>
              <a:t>02/04/2019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01716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6" name="TextBox 5"/>
          <p:cNvSpPr txBox="1"/>
          <p:nvPr userDrawn="1"/>
        </p:nvSpPr>
        <p:spPr>
          <a:xfrm>
            <a:off x="8604448" y="195488"/>
            <a:ext cx="648072" cy="276999"/>
          </a:xfrm>
          <a:prstGeom prst="rect">
            <a:avLst/>
          </a:prstGeom>
          <a:noFill/>
        </p:spPr>
        <p:txBody>
          <a:bodyPr wrap="square" rtlCol="0">
            <a:spAutoFit/>
          </a:bodyPr>
          <a:lstStyle/>
          <a:p>
            <a:pPr defTabSz="457200" fontAlgn="base">
              <a:spcBef>
                <a:spcPct val="0"/>
              </a:spcBef>
              <a:spcAft>
                <a:spcPct val="0"/>
              </a:spcAft>
            </a:pPr>
            <a:fld id="{D86480B0-6847-4D27-B3EC-F99462D2DA11}" type="slidenum">
              <a:rPr lang="en-GB" sz="1200" smtClean="0">
                <a:solidFill>
                  <a:srgbClr val="000000"/>
                </a:solidFill>
                <a:ea typeface="ＭＳ Ｐゴシック" pitchFamily="34" charset="-128"/>
              </a:rPr>
              <a:pPr defTabSz="457200" fontAlgn="base">
                <a:spcBef>
                  <a:spcPct val="0"/>
                </a:spcBef>
                <a:spcAft>
                  <a:spcPct val="0"/>
                </a:spcAft>
              </a:pPr>
              <a:t>‹#›</a:t>
            </a:fld>
            <a:endParaRPr lang="en-GB" sz="1400" dirty="0">
              <a:solidFill>
                <a:srgbClr val="000000"/>
              </a:solidFill>
              <a:ea typeface="ＭＳ Ｐゴシック" pitchFamily="34" charset="-128"/>
            </a:endParaRPr>
          </a:p>
        </p:txBody>
      </p:sp>
    </p:spTree>
    <p:extLst>
      <p:ext uri="{BB962C8B-B14F-4D97-AF65-F5344CB8AC3E}">
        <p14:creationId xmlns:p14="http://schemas.microsoft.com/office/powerpoint/2010/main" val="292508890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F6C7537-F843-44DC-8375-22C193A3C33A}" type="datetimeFigureOut">
              <a:rPr lang="en-GB" smtClean="0">
                <a:solidFill>
                  <a:prstClr val="black">
                    <a:tint val="75000"/>
                  </a:prstClr>
                </a:solidFill>
              </a:rPr>
              <a:pPr/>
              <a:t>02/04/2019</a:t>
            </a:fld>
            <a:endParaRPr lang="en-GB">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5416704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UIG Task Force Progress Report</a:t>
            </a:r>
          </a:p>
        </p:txBody>
      </p:sp>
      <p:sp>
        <p:nvSpPr>
          <p:cNvPr id="3" name="Subtitle 2"/>
          <p:cNvSpPr>
            <a:spLocks noGrp="1"/>
          </p:cNvSpPr>
          <p:nvPr>
            <p:ph type="subTitle" idx="1"/>
          </p:nvPr>
        </p:nvSpPr>
        <p:spPr/>
        <p:txBody>
          <a:bodyPr/>
          <a:lstStyle/>
          <a:p>
            <a:r>
              <a:rPr lang="en-GB" dirty="0"/>
              <a:t> Change Management Committee 10/04/19</a:t>
            </a:r>
          </a:p>
        </p:txBody>
      </p:sp>
    </p:spTree>
    <p:extLst>
      <p:ext uri="{BB962C8B-B14F-4D97-AF65-F5344CB8AC3E}">
        <p14:creationId xmlns:p14="http://schemas.microsoft.com/office/powerpoint/2010/main" val="4153817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fontScale="92500" lnSpcReduction="20000"/>
          </a:bodyPr>
          <a:lstStyle/>
          <a:p>
            <a:r>
              <a:rPr lang="en-GB" sz="1500" dirty="0"/>
              <a:t>Modification 0658: ‘CDSP to identify and develop improvements to LDZ settlement processes’ approved by Ofgem on 6th July 2018</a:t>
            </a:r>
          </a:p>
          <a:p>
            <a:pPr lvl="1"/>
            <a:r>
              <a:rPr lang="en-GB" sz="1500" dirty="0"/>
              <a:t>Modification raised to authorise the CDSP to assign resources and incur costs related to a Task Force to investigate the causes and influencers of Unidentified Gas (UIG), with a target of reducing the volatility and scale of UIG and developing a robust predictive model for daily UIG for use by all parties.</a:t>
            </a:r>
          </a:p>
          <a:p>
            <a:r>
              <a:rPr lang="en-GB" sz="1500" dirty="0"/>
              <a:t>BER for Change Reference Number XRN4695: ‘Investigating causes and contributors to levels and volatility of Unidentified Gas’ approved at ChMC on 11th July 2018</a:t>
            </a:r>
          </a:p>
          <a:p>
            <a:pPr lvl="1"/>
            <a:r>
              <a:rPr lang="en-GB" sz="1500" dirty="0"/>
              <a:t>This Change Proposal added an additional service line into the DSC to enable Xoserve access to investigate, using resources and technology, causes and contributors to levels and volatility of Unidentified Gas. Xoserve is to provide monthly update reports and recommend proposals and subsequent changes or modifications for the industry.</a:t>
            </a:r>
          </a:p>
          <a:p>
            <a:r>
              <a:rPr lang="en-GB" sz="1500" dirty="0"/>
              <a:t>The following slides provide: </a:t>
            </a:r>
          </a:p>
          <a:p>
            <a:pPr lvl="1"/>
            <a:r>
              <a:rPr lang="en-GB" sz="1500" dirty="0"/>
              <a:t>Task Force dashboard </a:t>
            </a:r>
          </a:p>
          <a:p>
            <a:pPr lvl="1"/>
            <a:r>
              <a:rPr lang="en-GB" sz="1500" dirty="0"/>
              <a:t>POAP</a:t>
            </a:r>
          </a:p>
          <a:p>
            <a:pPr lvl="1"/>
            <a:r>
              <a:rPr lang="en-GB" sz="1500" dirty="0">
                <a:latin typeface="Arial"/>
                <a:cs typeface="Arial"/>
              </a:rPr>
              <a:t>Recommendation stats</a:t>
            </a:r>
          </a:p>
          <a:p>
            <a:pPr lvl="1"/>
            <a:r>
              <a:rPr lang="en-GB" sz="1500" dirty="0"/>
              <a:t>Reporting on budget</a:t>
            </a:r>
          </a:p>
          <a:p>
            <a:pPr lvl="1"/>
            <a:r>
              <a:rPr lang="en-GB" sz="1500" dirty="0"/>
              <a:t>Task Force next steps</a:t>
            </a:r>
          </a:p>
          <a:p>
            <a:endParaRPr lang="en-GB" dirty="0"/>
          </a:p>
        </p:txBody>
      </p:sp>
    </p:spTree>
    <p:extLst>
      <p:ext uri="{BB962C8B-B14F-4D97-AF65-F5344CB8AC3E}">
        <p14:creationId xmlns:p14="http://schemas.microsoft.com/office/powerpoint/2010/main" val="949750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UIG Task Force: Dashboard</a:t>
            </a:r>
          </a:p>
        </p:txBody>
      </p:sp>
      <p:sp>
        <p:nvSpPr>
          <p:cNvPr id="5" name="Oval 9">
            <a:extLst>
              <a:ext uri="{FF2B5EF4-FFF2-40B4-BE49-F238E27FC236}">
                <a16:creationId xmlns:a16="http://schemas.microsoft.com/office/drawing/2014/main" id="{02D4E185-FBF5-3446-B3E1-6F3AB6C27A45}"/>
              </a:ext>
            </a:extLst>
          </p:cNvPr>
          <p:cNvSpPr>
            <a:spLocks noChangeAspect="1" noChangeArrowheads="1"/>
          </p:cNvSpPr>
          <p:nvPr/>
        </p:nvSpPr>
        <p:spPr bwMode="gray">
          <a:xfrm>
            <a:off x="1979712" y="1131912"/>
            <a:ext cx="431728" cy="431728"/>
          </a:xfrm>
          <a:prstGeom prst="ellipse">
            <a:avLst/>
          </a:prstGeom>
          <a:solidFill>
            <a:srgbClr val="00B050"/>
          </a:solidFill>
          <a:ln w="9525" algn="ctr">
            <a:solidFill>
              <a:srgbClr val="000000"/>
            </a:solidFill>
            <a:round/>
            <a:headEnd/>
            <a:tailEnd/>
          </a:ln>
        </p:spPr>
        <p:txBody>
          <a:bodyPr wrap="none" lIns="226314" tIns="0" rIns="226314" bIns="0" anchor="ctr"/>
          <a:lstStyle/>
          <a:p>
            <a:pPr algn="ctr" fontAlgn="base">
              <a:spcBef>
                <a:spcPct val="0"/>
              </a:spcBef>
              <a:spcAft>
                <a:spcPct val="0"/>
              </a:spcAft>
            </a:pPr>
            <a:r>
              <a:rPr lang="en-US" sz="2000" b="1" dirty="0">
                <a:solidFill>
                  <a:sysClr val="windowText" lastClr="000000"/>
                </a:solidFill>
              </a:rPr>
              <a:t>G</a:t>
            </a:r>
          </a:p>
        </p:txBody>
      </p:sp>
      <p:graphicFrame>
        <p:nvGraphicFramePr>
          <p:cNvPr id="6" name="Table 5">
            <a:extLst>
              <a:ext uri="{FF2B5EF4-FFF2-40B4-BE49-F238E27FC236}">
                <a16:creationId xmlns:a16="http://schemas.microsoft.com/office/drawing/2014/main" id="{AB117C66-3576-B549-9507-6BE43690B321}"/>
              </a:ext>
            </a:extLst>
          </p:cNvPr>
          <p:cNvGraphicFramePr>
            <a:graphicFrameLocks noGrp="1"/>
          </p:cNvGraphicFramePr>
          <p:nvPr>
            <p:extLst>
              <p:ext uri="{D42A27DB-BD31-4B8C-83A1-F6EECF244321}">
                <p14:modId xmlns:p14="http://schemas.microsoft.com/office/powerpoint/2010/main" val="4208340346"/>
              </p:ext>
            </p:extLst>
          </p:nvPr>
        </p:nvGraphicFramePr>
        <p:xfrm>
          <a:off x="247134" y="638207"/>
          <a:ext cx="1240410" cy="1514532"/>
        </p:xfrm>
        <a:graphic>
          <a:graphicData uri="http://schemas.openxmlformats.org/drawingml/2006/table">
            <a:tbl>
              <a:tblPr firstRow="1" bandRow="1">
                <a:tableStyleId>{5C22544A-7EE6-4342-B048-85BDC9FD1C3A}</a:tableStyleId>
              </a:tblPr>
              <a:tblGrid>
                <a:gridCol w="620205">
                  <a:extLst>
                    <a:ext uri="{9D8B030D-6E8A-4147-A177-3AD203B41FA5}">
                      <a16:colId xmlns:a16="http://schemas.microsoft.com/office/drawing/2014/main" val="20001"/>
                    </a:ext>
                  </a:extLst>
                </a:gridCol>
                <a:gridCol w="620205">
                  <a:extLst>
                    <a:ext uri="{9D8B030D-6E8A-4147-A177-3AD203B41FA5}">
                      <a16:colId xmlns:a16="http://schemas.microsoft.com/office/drawing/2014/main" val="3698224449"/>
                    </a:ext>
                  </a:extLst>
                </a:gridCol>
              </a:tblGrid>
              <a:tr h="180884">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Time</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Cost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Benefit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chemeClr val="tx1"/>
                          </a:solidFill>
                          <a:effectLst/>
                          <a:latin typeface="+mn-lt"/>
                          <a:ea typeface="+mn-ea"/>
                          <a:cs typeface="+mn-cs"/>
                        </a:rPr>
                        <a:t>N/A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7" name="Table 6">
            <a:extLst>
              <a:ext uri="{FF2B5EF4-FFF2-40B4-BE49-F238E27FC236}">
                <a16:creationId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2194343993"/>
              </p:ext>
            </p:extLst>
          </p:nvPr>
        </p:nvGraphicFramePr>
        <p:xfrm>
          <a:off x="238160" y="2139702"/>
          <a:ext cx="3483103" cy="2849111"/>
        </p:xfrm>
        <a:graphic>
          <a:graphicData uri="http://schemas.openxmlformats.org/drawingml/2006/table">
            <a:tbl>
              <a:tblPr firstRow="1" bandRow="1">
                <a:tableStyleId>{5C22544A-7EE6-4342-B048-85BDC9FD1C3A}</a:tableStyleId>
              </a:tblPr>
              <a:tblGrid>
                <a:gridCol w="2330976">
                  <a:extLst>
                    <a:ext uri="{9D8B030D-6E8A-4147-A177-3AD203B41FA5}">
                      <a16:colId xmlns:a16="http://schemas.microsoft.com/office/drawing/2014/main" val="20000"/>
                    </a:ext>
                  </a:extLst>
                </a:gridCol>
                <a:gridCol w="648072">
                  <a:extLst>
                    <a:ext uri="{9D8B030D-6E8A-4147-A177-3AD203B41FA5}">
                      <a16:colId xmlns:a16="http://schemas.microsoft.com/office/drawing/2014/main" val="20002"/>
                    </a:ext>
                  </a:extLst>
                </a:gridCol>
                <a:gridCol w="504055">
                  <a:extLst>
                    <a:ext uri="{9D8B030D-6E8A-4147-A177-3AD203B41FA5}">
                      <a16:colId xmlns:a16="http://schemas.microsoft.com/office/drawing/2014/main" val="20003"/>
                    </a:ext>
                  </a:extLst>
                </a:gridCol>
              </a:tblGrid>
              <a:tr h="260985">
                <a:tc>
                  <a:txBody>
                    <a:bodyPr/>
                    <a:lstStyle/>
                    <a:p>
                      <a:pPr algn="ctr" rtl="0" fontAlgn="ctr"/>
                      <a:r>
                        <a:rPr lang="en-GB" sz="800" b="1" i="0" u="none" strike="noStrike" dirty="0">
                          <a:solidFill>
                            <a:schemeClr val="tx2"/>
                          </a:solidFill>
                          <a:effectLst/>
                          <a:latin typeface="+mj-lt"/>
                        </a:rPr>
                        <a:t>Progress</a:t>
                      </a:r>
                      <a:r>
                        <a:rPr lang="en-GB" sz="800" b="1" i="0" u="none" strike="noStrike" baseline="0" dirty="0">
                          <a:solidFill>
                            <a:schemeClr val="tx2"/>
                          </a:solidFill>
                          <a:effectLst/>
                          <a:latin typeface="+mj-lt"/>
                        </a:rPr>
                        <a:t> since last month - k</a:t>
                      </a:r>
                      <a:r>
                        <a:rPr lang="en-GB" sz="800" b="1" i="0" u="none" strike="noStrike" dirty="0">
                          <a:solidFill>
                            <a:schemeClr val="tx2"/>
                          </a:solidFill>
                          <a:effectLst/>
                          <a:latin typeface="+mj-lt"/>
                        </a:rPr>
                        <a:t>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Draft Mod/support Eon –  </a:t>
                      </a:r>
                      <a:r>
                        <a:rPr lang="en-GB" sz="800" kern="1200" dirty="0">
                          <a:solidFill>
                            <a:schemeClr val="tx2"/>
                          </a:solidFill>
                          <a:latin typeface="+mn-lt"/>
                          <a:ea typeface="Calibri" panose="020F0502020204030204" pitchFamily="34" charset="0"/>
                          <a:cs typeface="Times New Roman" panose="02020603050405020304" pitchFamily="18" charset="0"/>
                        </a:rPr>
                        <a:t>12.1 &amp; 12.3 -</a:t>
                      </a:r>
                    </a:p>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Site</a:t>
                      </a:r>
                      <a:r>
                        <a:rPr lang="en-GB" sz="800" kern="1200" baseline="0" dirty="0">
                          <a:solidFill>
                            <a:schemeClr val="tx2"/>
                          </a:solidFill>
                          <a:latin typeface="+mj-lt"/>
                          <a:ea typeface="Calibri" panose="020F0502020204030204" pitchFamily="34" charset="0"/>
                          <a:cs typeface="Times New Roman" panose="02020603050405020304" pitchFamily="18" charset="0"/>
                        </a:rPr>
                        <a:t> specific</a:t>
                      </a:r>
                      <a:r>
                        <a:rPr lang="en-GB" sz="800" kern="1200" dirty="0">
                          <a:solidFill>
                            <a:schemeClr val="tx2"/>
                          </a:solidFill>
                          <a:latin typeface="+mj-lt"/>
                          <a:ea typeface="Calibri" panose="020F0502020204030204" pitchFamily="34" charset="0"/>
                          <a:cs typeface="Times New Roman" panose="02020603050405020304" pitchFamily="18" charset="0"/>
                        </a:rPr>
                        <a:t> Conversion factors</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W/c 4/03/19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2004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Draft Mod – </a:t>
                      </a:r>
                      <a:r>
                        <a:rPr lang="en-GB" sz="800" kern="1200" baseline="0" dirty="0">
                          <a:solidFill>
                            <a:schemeClr val="tx2"/>
                          </a:solidFill>
                          <a:latin typeface="+mn-lt"/>
                          <a:ea typeface="Calibri" panose="020F0502020204030204" pitchFamily="34" charset="0"/>
                          <a:cs typeface="Times New Roman" panose="02020603050405020304" pitchFamily="18" charset="0"/>
                        </a:rPr>
                        <a:t>12.2 - </a:t>
                      </a:r>
                      <a:r>
                        <a:rPr lang="en-GB" sz="800" kern="1200" dirty="0">
                          <a:solidFill>
                            <a:schemeClr val="tx2"/>
                          </a:solidFill>
                          <a:latin typeface="+mj-lt"/>
                          <a:ea typeface="Calibri" panose="020F0502020204030204" pitchFamily="34" charset="0"/>
                          <a:cs typeface="Times New Roman" panose="02020603050405020304" pitchFamily="18" charset="0"/>
                        </a:rPr>
                        <a:t>Standard conversion factors</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W/c 4/03/19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2004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Draft Mod – </a:t>
                      </a:r>
                      <a:r>
                        <a:rPr lang="en-GB" sz="800" kern="1200" baseline="0" dirty="0">
                          <a:solidFill>
                            <a:schemeClr val="tx2"/>
                          </a:solidFill>
                          <a:latin typeface="+mn-lt"/>
                          <a:ea typeface="Calibri" panose="020F0502020204030204" pitchFamily="34" charset="0"/>
                          <a:cs typeface="Times New Roman" panose="02020603050405020304" pitchFamily="18" charset="0"/>
                        </a:rPr>
                        <a:t>3.2.1 - </a:t>
                      </a:r>
                      <a:r>
                        <a:rPr lang="en-GB" sz="800" kern="1200" dirty="0">
                          <a:solidFill>
                            <a:schemeClr val="tx2"/>
                          </a:solidFill>
                          <a:latin typeface="+mj-lt"/>
                          <a:ea typeface="Calibri" panose="020F0502020204030204" pitchFamily="34" charset="0"/>
                          <a:cs typeface="Times New Roman" panose="02020603050405020304" pitchFamily="18" charset="0"/>
                        </a:rPr>
                        <a:t>Automatically change meter read frequency</a:t>
                      </a:r>
                      <a:r>
                        <a:rPr lang="en-GB" sz="800" kern="1200" baseline="0" dirty="0">
                          <a:solidFill>
                            <a:schemeClr val="tx2"/>
                          </a:solidFill>
                          <a:latin typeface="+mj-lt"/>
                          <a:ea typeface="Calibri" panose="020F0502020204030204" pitchFamily="34" charset="0"/>
                          <a:cs typeface="Times New Roman" panose="02020603050405020304" pitchFamily="18" charset="0"/>
                        </a:rPr>
                        <a:t> to monthly where AQ increases above 293,000</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W/c 4/03/19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2004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Draft Mod – 3.2.1 – Reduce qualifying period</a:t>
                      </a:r>
                      <a:r>
                        <a:rPr lang="en-GB" sz="800" kern="1200" baseline="0" dirty="0">
                          <a:solidFill>
                            <a:schemeClr val="tx2"/>
                          </a:solidFill>
                          <a:latin typeface="+mj-lt"/>
                          <a:ea typeface="Calibri" panose="020F0502020204030204" pitchFamily="34" charset="0"/>
                          <a:cs typeface="Times New Roman" panose="02020603050405020304" pitchFamily="18" charset="0"/>
                        </a:rPr>
                        <a:t> for Class 1</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W/c 4/03/19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5547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Draft Mod – 3.2.1 – Automatically convert site to Class 1 and install DM equipment.</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W/c 4/03/19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a:t>
                      </a:r>
                      <a:r>
                        <a:rPr lang="en-GB" sz="800" kern="1200" baseline="0" dirty="0">
                          <a:solidFill>
                            <a:schemeClr val="tx2"/>
                          </a:solidFill>
                          <a:latin typeface="+mj-lt"/>
                          <a:ea typeface="Calibri" panose="020F0502020204030204" pitchFamily="34" charset="0"/>
                          <a:cs typeface="Times New Roman" panose="02020603050405020304" pitchFamily="18" charset="0"/>
                        </a:rPr>
                        <a:t> UIG working group</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25/03/19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March Change Management Committee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13/03/19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March Contract</a:t>
                      </a:r>
                      <a:r>
                        <a:rPr lang="en-GB" sz="800" kern="1200" baseline="0" dirty="0">
                          <a:solidFill>
                            <a:schemeClr val="tx2"/>
                          </a:solidFill>
                          <a:latin typeface="+mj-lt"/>
                          <a:ea typeface="Calibri" panose="020F0502020204030204" pitchFamily="34" charset="0"/>
                          <a:cs typeface="Times New Roman" panose="02020603050405020304" pitchFamily="18" charset="0"/>
                        </a:rPr>
                        <a:t> Management Committee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20/03/19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bl>
          </a:graphicData>
        </a:graphic>
      </p:graphicFrame>
      <p:graphicFrame>
        <p:nvGraphicFramePr>
          <p:cNvPr id="8" name="Table 7">
            <a:extLst>
              <a:ext uri="{FF2B5EF4-FFF2-40B4-BE49-F238E27FC236}">
                <a16:creationId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1840294754"/>
              </p:ext>
            </p:extLst>
          </p:nvPr>
        </p:nvGraphicFramePr>
        <p:xfrm>
          <a:off x="4716016" y="2164437"/>
          <a:ext cx="3393635" cy="260985"/>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val="20000"/>
                    </a:ext>
                  </a:extLst>
                </a:gridCol>
                <a:gridCol w="585323">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tblGrid>
              <a:tr h="260985">
                <a:tc>
                  <a:txBody>
                    <a:bodyPr/>
                    <a:lstStyle/>
                    <a:p>
                      <a:pPr algn="ctr" rtl="0" fontAlgn="ctr"/>
                      <a:r>
                        <a:rPr lang="en-GB" sz="800" b="1" i="0" u="none" strike="noStrike" dirty="0">
                          <a:solidFill>
                            <a:schemeClr val="tx2"/>
                          </a:solidFill>
                          <a:effectLst/>
                          <a:latin typeface="+mj-lt"/>
                        </a:rPr>
                        <a:t>Priorities for next month – key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CB52235E-B02C-D446-8E73-FC4656F5C1A2}"/>
              </a:ext>
            </a:extLst>
          </p:cNvPr>
          <p:cNvSpPr txBox="1"/>
          <p:nvPr/>
        </p:nvSpPr>
        <p:spPr>
          <a:xfrm>
            <a:off x="1835696" y="752388"/>
            <a:ext cx="2304256" cy="307777"/>
          </a:xfrm>
          <a:prstGeom prst="rect">
            <a:avLst/>
          </a:prstGeom>
          <a:noFill/>
        </p:spPr>
        <p:txBody>
          <a:bodyPr wrap="square" rtlCol="0">
            <a:spAutoFit/>
          </a:bodyPr>
          <a:lstStyle/>
          <a:p>
            <a:r>
              <a:rPr lang="en-GB" sz="1400" dirty="0">
                <a:solidFill>
                  <a:schemeClr val="tx1">
                    <a:lumMod val="65000"/>
                    <a:lumOff val="35000"/>
                  </a:schemeClr>
                </a:solidFill>
              </a:rPr>
              <a:t>Overall RAG status:*</a:t>
            </a:r>
            <a:endParaRPr lang="en-US" sz="1400" dirty="0">
              <a:solidFill>
                <a:schemeClr val="tx1">
                  <a:lumMod val="65000"/>
                  <a:lumOff val="35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802480458"/>
              </p:ext>
            </p:extLst>
          </p:nvPr>
        </p:nvGraphicFramePr>
        <p:xfrm>
          <a:off x="4716016" y="2425422"/>
          <a:ext cx="3483103" cy="2450584"/>
        </p:xfrm>
        <a:graphic>
          <a:graphicData uri="http://schemas.openxmlformats.org/drawingml/2006/table">
            <a:tbl>
              <a:tblPr firstRow="1" bandRow="1">
                <a:tableStyleId>{5C22544A-7EE6-4342-B048-85BDC9FD1C3A}</a:tableStyleId>
              </a:tblPr>
              <a:tblGrid>
                <a:gridCol w="2330976">
                  <a:extLst>
                    <a:ext uri="{9D8B030D-6E8A-4147-A177-3AD203B41FA5}">
                      <a16:colId xmlns:a16="http://schemas.microsoft.com/office/drawing/2014/main" val="20000"/>
                    </a:ext>
                  </a:extLst>
                </a:gridCol>
                <a:gridCol w="621352">
                  <a:extLst>
                    <a:ext uri="{9D8B030D-6E8A-4147-A177-3AD203B41FA5}">
                      <a16:colId xmlns:a16="http://schemas.microsoft.com/office/drawing/2014/main" val="20001"/>
                    </a:ext>
                  </a:extLst>
                </a:gridCol>
                <a:gridCol w="530775">
                  <a:extLst>
                    <a:ext uri="{9D8B030D-6E8A-4147-A177-3AD203B41FA5}">
                      <a16:colId xmlns:a16="http://schemas.microsoft.com/office/drawing/2014/main" val="20002"/>
                    </a:ext>
                  </a:extLst>
                </a:gridCol>
              </a:tblGrid>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b="0" kern="1200" dirty="0">
                          <a:solidFill>
                            <a:schemeClr val="tx2"/>
                          </a:solidFill>
                          <a:latin typeface="+mj-lt"/>
                          <a:ea typeface="Calibri" panose="020F0502020204030204" pitchFamily="34" charset="0"/>
                          <a:cs typeface="Times New Roman" panose="02020603050405020304" pitchFamily="18" charset="0"/>
                        </a:rPr>
                        <a:t>Attend</a:t>
                      </a:r>
                      <a:r>
                        <a:rPr lang="en-GB" sz="800" b="0" kern="1200" baseline="0" dirty="0">
                          <a:solidFill>
                            <a:schemeClr val="tx2"/>
                          </a:solidFill>
                          <a:latin typeface="+mj-lt"/>
                          <a:ea typeface="Calibri" panose="020F0502020204030204" pitchFamily="34" charset="0"/>
                          <a:cs typeface="Times New Roman" panose="02020603050405020304" pitchFamily="18" charset="0"/>
                        </a:rPr>
                        <a:t> April Change Management Committee</a:t>
                      </a:r>
                      <a:endParaRPr lang="en-GB" sz="800" b="0" kern="1200" dirty="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0" kern="1200" baseline="0" dirty="0">
                          <a:solidFill>
                            <a:schemeClr val="tx2"/>
                          </a:solidFill>
                          <a:latin typeface="+mj-lt"/>
                          <a:ea typeface="Calibri" charset="0"/>
                          <a:cs typeface="Times New Roman" panose="02020603050405020304" pitchFamily="18" charset="0"/>
                        </a:rPr>
                        <a:t>10/04/19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UIG work</a:t>
                      </a:r>
                      <a:r>
                        <a:rPr lang="en-GB" sz="800" kern="1200" baseline="0" dirty="0">
                          <a:solidFill>
                            <a:schemeClr val="tx2"/>
                          </a:solidFill>
                          <a:latin typeface="+mj-lt"/>
                          <a:ea typeface="Calibri" panose="020F0502020204030204" pitchFamily="34" charset="0"/>
                          <a:cs typeface="Times New Roman" panose="02020603050405020304" pitchFamily="18" charset="0"/>
                        </a:rPr>
                        <a:t> group</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08/04/19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Support Modification</a:t>
                      </a:r>
                      <a:r>
                        <a:rPr lang="en-GB" sz="800" kern="1200" baseline="0" dirty="0">
                          <a:solidFill>
                            <a:schemeClr val="tx2"/>
                          </a:solidFill>
                          <a:latin typeface="+mj-lt"/>
                          <a:ea typeface="Calibri" panose="020F0502020204030204" pitchFamily="34" charset="0"/>
                          <a:cs typeface="Times New Roman" panose="02020603050405020304" pitchFamily="18" charset="0"/>
                        </a:rPr>
                        <a:t> Development – Draft Modifications</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08/04/19 - ongoing</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Actions</a:t>
                      </a:r>
                      <a:r>
                        <a:rPr lang="en-GB" sz="800" kern="1200" baseline="0" dirty="0">
                          <a:solidFill>
                            <a:schemeClr val="tx2"/>
                          </a:solidFill>
                          <a:latin typeface="+mj-lt"/>
                          <a:ea typeface="Calibri" panose="020F0502020204030204" pitchFamily="34" charset="0"/>
                          <a:cs typeface="Times New Roman" panose="02020603050405020304" pitchFamily="18" charset="0"/>
                        </a:rPr>
                        <a:t> to support recommendation 3.2.5 – Inaccurate or out of date AQs – impact of rolling AQ</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08/04/19 - ongoing</a:t>
                      </a:r>
                    </a:p>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Final walk through of AUG weighting</a:t>
                      </a:r>
                      <a:r>
                        <a:rPr lang="en-GB" sz="800" kern="1200" baseline="0" dirty="0">
                          <a:solidFill>
                            <a:schemeClr val="tx2"/>
                          </a:solidFill>
                          <a:latin typeface="+mj-lt"/>
                          <a:ea typeface="Calibri" panose="020F0502020204030204" pitchFamily="34" charset="0"/>
                          <a:cs typeface="Times New Roman" panose="02020603050405020304" pitchFamily="18" charset="0"/>
                        </a:rPr>
                        <a:t> factors (teleconference)  for vote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12/04/19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Executive Summary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w/c 29/04/19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UIG</a:t>
                      </a:r>
                      <a:r>
                        <a:rPr lang="en-GB" sz="800" kern="1200" baseline="0" dirty="0">
                          <a:solidFill>
                            <a:schemeClr val="tx2"/>
                          </a:solidFill>
                          <a:latin typeface="+mj-lt"/>
                          <a:ea typeface="Calibri" panose="020F0502020204030204" pitchFamily="34" charset="0"/>
                          <a:cs typeface="Times New Roman" panose="02020603050405020304" pitchFamily="18" charset="0"/>
                        </a:rPr>
                        <a:t> work group</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29/04/19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May Contract Management Committee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01/05/19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714136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Plan on Page</a:t>
            </a:r>
          </a:p>
        </p:txBody>
      </p:sp>
      <p:sp>
        <p:nvSpPr>
          <p:cNvPr id="15" name="Rectangle 14">
            <a:extLst>
              <a:ext uri="{FF2B5EF4-FFF2-40B4-BE49-F238E27FC236}">
                <a16:creationId xmlns:a16="http://schemas.microsoft.com/office/drawing/2014/main" id="{B64306B3-3585-5E46-BA3A-D8B3C1223180}"/>
              </a:ext>
            </a:extLst>
          </p:cNvPr>
          <p:cNvSpPr/>
          <p:nvPr/>
        </p:nvSpPr>
        <p:spPr bwMode="auto">
          <a:xfrm>
            <a:off x="5508104" y="195488"/>
            <a:ext cx="3456384" cy="387845"/>
          </a:xfrm>
          <a:prstGeom prst="rect">
            <a:avLst/>
          </a:prstGeom>
          <a:solidFill>
            <a:schemeClr val="bg1">
              <a:alpha val="5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16" name="Diamond 15">
            <a:extLst>
              <a:ext uri="{FF2B5EF4-FFF2-40B4-BE49-F238E27FC236}">
                <a16:creationId xmlns:a16="http://schemas.microsoft.com/office/drawing/2014/main" id="{386EECE8-E9BF-8E4C-B2B2-6087159F6123}"/>
              </a:ext>
            </a:extLst>
          </p:cNvPr>
          <p:cNvSpPr/>
          <p:nvPr/>
        </p:nvSpPr>
        <p:spPr>
          <a:xfrm>
            <a:off x="6300192" y="26250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7" name="TextBox 16">
            <a:extLst>
              <a:ext uri="{FF2B5EF4-FFF2-40B4-BE49-F238E27FC236}">
                <a16:creationId xmlns:a16="http://schemas.microsoft.com/office/drawing/2014/main" id="{F6B8063B-A63C-804E-BE6B-8BA555583BC4}"/>
              </a:ext>
            </a:extLst>
          </p:cNvPr>
          <p:cNvSpPr txBox="1"/>
          <p:nvPr/>
        </p:nvSpPr>
        <p:spPr>
          <a:xfrm>
            <a:off x="6479195" y="262500"/>
            <a:ext cx="613087" cy="221018"/>
          </a:xfrm>
          <a:prstGeom prst="rect">
            <a:avLst/>
          </a:prstGeom>
          <a:noFill/>
        </p:spPr>
        <p:txBody>
          <a:bodyPr wrap="square" lIns="18000" tIns="18000" rIns="18000" bIns="18000" rtlCol="0">
            <a:spAutoFit/>
          </a:bodyPr>
          <a:lstStyle/>
          <a:p>
            <a:r>
              <a:rPr lang="en-US" sz="600" dirty="0"/>
              <a:t>Delivery team milestone</a:t>
            </a:r>
          </a:p>
        </p:txBody>
      </p:sp>
      <p:sp>
        <p:nvSpPr>
          <p:cNvPr id="18" name="Diamond 17">
            <a:extLst>
              <a:ext uri="{FF2B5EF4-FFF2-40B4-BE49-F238E27FC236}">
                <a16:creationId xmlns:a16="http://schemas.microsoft.com/office/drawing/2014/main" id="{5F6F08A8-4516-2149-B434-0B4218F20DA7}"/>
              </a:ext>
            </a:extLst>
          </p:cNvPr>
          <p:cNvSpPr/>
          <p:nvPr/>
        </p:nvSpPr>
        <p:spPr>
          <a:xfrm>
            <a:off x="7236296" y="254952"/>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solidFill>
                  <a:schemeClr val="tx1"/>
                </a:solidFill>
                <a:latin typeface="Arial"/>
                <a:ea typeface="ＭＳ Ｐゴシック" pitchFamily="34" charset="-128"/>
              </a:rPr>
              <a:t> </a:t>
            </a:r>
          </a:p>
        </p:txBody>
      </p:sp>
      <p:sp>
        <p:nvSpPr>
          <p:cNvPr id="19" name="TextBox 18">
            <a:extLst>
              <a:ext uri="{FF2B5EF4-FFF2-40B4-BE49-F238E27FC236}">
                <a16:creationId xmlns:a16="http://schemas.microsoft.com/office/drawing/2014/main" id="{B28A795C-A89F-7E4F-AFD7-DF1859237223}"/>
              </a:ext>
            </a:extLst>
          </p:cNvPr>
          <p:cNvSpPr txBox="1"/>
          <p:nvPr/>
        </p:nvSpPr>
        <p:spPr>
          <a:xfrm>
            <a:off x="7415298" y="254951"/>
            <a:ext cx="613087" cy="221018"/>
          </a:xfrm>
          <a:prstGeom prst="rect">
            <a:avLst/>
          </a:prstGeom>
          <a:noFill/>
        </p:spPr>
        <p:txBody>
          <a:bodyPr wrap="square" lIns="18000" tIns="18000" rIns="18000" bIns="18000" rtlCol="0">
            <a:spAutoFit/>
          </a:bodyPr>
          <a:lstStyle/>
          <a:p>
            <a:r>
              <a:rPr lang="en-US" sz="600" dirty="0"/>
              <a:t>Advanced Analytics</a:t>
            </a:r>
          </a:p>
        </p:txBody>
      </p:sp>
      <p:sp>
        <p:nvSpPr>
          <p:cNvPr id="20" name="Triangle 152">
            <a:extLst>
              <a:ext uri="{FF2B5EF4-FFF2-40B4-BE49-F238E27FC236}">
                <a16:creationId xmlns:a16="http://schemas.microsoft.com/office/drawing/2014/main" id="{AC124C8C-4F66-FD40-BCE9-4399FC098415}"/>
              </a:ext>
            </a:extLst>
          </p:cNvPr>
          <p:cNvSpPr/>
          <p:nvPr/>
        </p:nvSpPr>
        <p:spPr>
          <a:xfrm>
            <a:off x="8188370" y="298801"/>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21" name="TextBox 20">
            <a:extLst>
              <a:ext uri="{FF2B5EF4-FFF2-40B4-BE49-F238E27FC236}">
                <a16:creationId xmlns:a16="http://schemas.microsoft.com/office/drawing/2014/main" id="{AD6031FF-D932-4F45-9D83-CFA5F6CB41C5}"/>
              </a:ext>
            </a:extLst>
          </p:cNvPr>
          <p:cNvSpPr txBox="1"/>
          <p:nvPr/>
        </p:nvSpPr>
        <p:spPr>
          <a:xfrm>
            <a:off x="8207389" y="265606"/>
            <a:ext cx="613087" cy="221018"/>
          </a:xfrm>
          <a:prstGeom prst="rect">
            <a:avLst/>
          </a:prstGeom>
          <a:noFill/>
        </p:spPr>
        <p:txBody>
          <a:bodyPr wrap="square" lIns="18000" tIns="18000" rIns="18000" bIns="18000" rtlCol="0">
            <a:spAutoFit/>
          </a:bodyPr>
          <a:lstStyle/>
          <a:p>
            <a:pPr algn="r"/>
            <a:r>
              <a:rPr lang="en-US" sz="600" dirty="0"/>
              <a:t>DSC ChMC governance</a:t>
            </a:r>
          </a:p>
        </p:txBody>
      </p:sp>
      <p:sp>
        <p:nvSpPr>
          <p:cNvPr id="22" name="Oval 21"/>
          <p:cNvSpPr>
            <a:spLocks noChangeAspect="1"/>
          </p:cNvSpPr>
          <p:nvPr/>
        </p:nvSpPr>
        <p:spPr bwMode="auto">
          <a:xfrm>
            <a:off x="5580112" y="284746"/>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dirty="0">
                <a:solidFill>
                  <a:schemeClr val="tx1"/>
                </a:solidFill>
                <a:latin typeface="+mn-lt"/>
                <a:ea typeface="+mn-ea"/>
              </a:rPr>
              <a:t>C</a:t>
            </a:r>
          </a:p>
        </p:txBody>
      </p:sp>
      <p:sp>
        <p:nvSpPr>
          <p:cNvPr id="23" name="TextBox 22">
            <a:extLst>
              <a:ext uri="{FF2B5EF4-FFF2-40B4-BE49-F238E27FC236}">
                <a16:creationId xmlns:a16="http://schemas.microsoft.com/office/drawing/2014/main" id="{F6B8063B-A63C-804E-BE6B-8BA555583BC4}"/>
              </a:ext>
            </a:extLst>
          </p:cNvPr>
          <p:cNvSpPr txBox="1"/>
          <p:nvPr/>
        </p:nvSpPr>
        <p:spPr>
          <a:xfrm>
            <a:off x="5724132" y="262500"/>
            <a:ext cx="613087" cy="221018"/>
          </a:xfrm>
          <a:prstGeom prst="rect">
            <a:avLst/>
          </a:prstGeom>
          <a:noFill/>
        </p:spPr>
        <p:txBody>
          <a:bodyPr wrap="square" lIns="18000" tIns="18000" rIns="18000" bIns="18000" rtlCol="0">
            <a:spAutoFit/>
          </a:bodyPr>
          <a:lstStyle/>
          <a:p>
            <a:r>
              <a:rPr lang="en-US" sz="600" dirty="0"/>
              <a:t>Completed activity </a:t>
            </a:r>
          </a:p>
        </p:txBody>
      </p:sp>
      <p:graphicFrame>
        <p:nvGraphicFramePr>
          <p:cNvPr id="25" name="Table 24">
            <a:extLst>
              <a:ext uri="{FF2B5EF4-FFF2-40B4-BE49-F238E27FC236}">
                <a16:creationId xmlns:a16="http://schemas.microsoft.com/office/drawing/2014/main" id="{67DD9588-713D-6541-B74F-36D3C98AF17D}"/>
              </a:ext>
            </a:extLst>
          </p:cNvPr>
          <p:cNvGraphicFramePr>
            <a:graphicFrameLocks noGrp="1"/>
          </p:cNvGraphicFramePr>
          <p:nvPr>
            <p:extLst>
              <p:ext uri="{D42A27DB-BD31-4B8C-83A1-F6EECF244321}">
                <p14:modId xmlns:p14="http://schemas.microsoft.com/office/powerpoint/2010/main" val="1833204685"/>
              </p:ext>
            </p:extLst>
          </p:nvPr>
        </p:nvGraphicFramePr>
        <p:xfrm>
          <a:off x="162139" y="722977"/>
          <a:ext cx="7434197" cy="4010600"/>
        </p:xfrm>
        <a:graphic>
          <a:graphicData uri="http://schemas.openxmlformats.org/drawingml/2006/table">
            <a:tbl>
              <a:tblPr firstRow="1" bandRow="1">
                <a:tableStyleId>{69CF1AB2-1976-4502-BF36-3FF5EA218861}</a:tableStyleId>
              </a:tblPr>
              <a:tblGrid>
                <a:gridCol w="200358">
                  <a:extLst>
                    <a:ext uri="{9D8B030D-6E8A-4147-A177-3AD203B41FA5}">
                      <a16:colId xmlns:a16="http://schemas.microsoft.com/office/drawing/2014/main" val="4177888447"/>
                    </a:ext>
                  </a:extLst>
                </a:gridCol>
                <a:gridCol w="285380">
                  <a:extLst>
                    <a:ext uri="{9D8B030D-6E8A-4147-A177-3AD203B41FA5}">
                      <a16:colId xmlns:a16="http://schemas.microsoft.com/office/drawing/2014/main" val="3013069579"/>
                    </a:ext>
                  </a:extLst>
                </a:gridCol>
                <a:gridCol w="285380">
                  <a:extLst>
                    <a:ext uri="{9D8B030D-6E8A-4147-A177-3AD203B41FA5}">
                      <a16:colId xmlns:a16="http://schemas.microsoft.com/office/drawing/2014/main" val="1475387405"/>
                    </a:ext>
                  </a:extLst>
                </a:gridCol>
                <a:gridCol w="285380">
                  <a:extLst>
                    <a:ext uri="{9D8B030D-6E8A-4147-A177-3AD203B41FA5}">
                      <a16:colId xmlns:a16="http://schemas.microsoft.com/office/drawing/2014/main" val="4167404248"/>
                    </a:ext>
                  </a:extLst>
                </a:gridCol>
                <a:gridCol w="285380">
                  <a:extLst>
                    <a:ext uri="{9D8B030D-6E8A-4147-A177-3AD203B41FA5}">
                      <a16:colId xmlns:a16="http://schemas.microsoft.com/office/drawing/2014/main" val="1882720330"/>
                    </a:ext>
                  </a:extLst>
                </a:gridCol>
                <a:gridCol w="285380">
                  <a:extLst>
                    <a:ext uri="{9D8B030D-6E8A-4147-A177-3AD203B41FA5}">
                      <a16:colId xmlns:a16="http://schemas.microsoft.com/office/drawing/2014/main" val="20005"/>
                    </a:ext>
                  </a:extLst>
                </a:gridCol>
                <a:gridCol w="285380">
                  <a:extLst>
                    <a:ext uri="{9D8B030D-6E8A-4147-A177-3AD203B41FA5}">
                      <a16:colId xmlns:a16="http://schemas.microsoft.com/office/drawing/2014/main" val="20006"/>
                    </a:ext>
                  </a:extLst>
                </a:gridCol>
                <a:gridCol w="285380">
                  <a:extLst>
                    <a:ext uri="{9D8B030D-6E8A-4147-A177-3AD203B41FA5}">
                      <a16:colId xmlns:a16="http://schemas.microsoft.com/office/drawing/2014/main" val="20007"/>
                    </a:ext>
                  </a:extLst>
                </a:gridCol>
                <a:gridCol w="285380">
                  <a:extLst>
                    <a:ext uri="{9D8B030D-6E8A-4147-A177-3AD203B41FA5}">
                      <a16:colId xmlns:a16="http://schemas.microsoft.com/office/drawing/2014/main" val="20008"/>
                    </a:ext>
                  </a:extLst>
                </a:gridCol>
                <a:gridCol w="285380">
                  <a:extLst>
                    <a:ext uri="{9D8B030D-6E8A-4147-A177-3AD203B41FA5}">
                      <a16:colId xmlns:a16="http://schemas.microsoft.com/office/drawing/2014/main" val="20009"/>
                    </a:ext>
                  </a:extLst>
                </a:gridCol>
                <a:gridCol w="285380">
                  <a:extLst>
                    <a:ext uri="{9D8B030D-6E8A-4147-A177-3AD203B41FA5}">
                      <a16:colId xmlns:a16="http://schemas.microsoft.com/office/drawing/2014/main" val="20010"/>
                    </a:ext>
                  </a:extLst>
                </a:gridCol>
                <a:gridCol w="285380">
                  <a:extLst>
                    <a:ext uri="{9D8B030D-6E8A-4147-A177-3AD203B41FA5}">
                      <a16:colId xmlns:a16="http://schemas.microsoft.com/office/drawing/2014/main" val="20011"/>
                    </a:ext>
                  </a:extLst>
                </a:gridCol>
                <a:gridCol w="285380">
                  <a:extLst>
                    <a:ext uri="{9D8B030D-6E8A-4147-A177-3AD203B41FA5}">
                      <a16:colId xmlns:a16="http://schemas.microsoft.com/office/drawing/2014/main" val="20012"/>
                    </a:ext>
                  </a:extLst>
                </a:gridCol>
                <a:gridCol w="285380">
                  <a:extLst>
                    <a:ext uri="{9D8B030D-6E8A-4147-A177-3AD203B41FA5}">
                      <a16:colId xmlns:a16="http://schemas.microsoft.com/office/drawing/2014/main" val="20014"/>
                    </a:ext>
                  </a:extLst>
                </a:gridCol>
                <a:gridCol w="285380">
                  <a:extLst>
                    <a:ext uri="{9D8B030D-6E8A-4147-A177-3AD203B41FA5}">
                      <a16:colId xmlns:a16="http://schemas.microsoft.com/office/drawing/2014/main" val="20015"/>
                    </a:ext>
                  </a:extLst>
                </a:gridCol>
                <a:gridCol w="285380">
                  <a:extLst>
                    <a:ext uri="{9D8B030D-6E8A-4147-A177-3AD203B41FA5}">
                      <a16:colId xmlns:a16="http://schemas.microsoft.com/office/drawing/2014/main" val="20016"/>
                    </a:ext>
                  </a:extLst>
                </a:gridCol>
                <a:gridCol w="285380">
                  <a:extLst>
                    <a:ext uri="{9D8B030D-6E8A-4147-A177-3AD203B41FA5}">
                      <a16:colId xmlns:a16="http://schemas.microsoft.com/office/drawing/2014/main" val="20017"/>
                    </a:ext>
                  </a:extLst>
                </a:gridCol>
                <a:gridCol w="285380">
                  <a:extLst>
                    <a:ext uri="{9D8B030D-6E8A-4147-A177-3AD203B41FA5}">
                      <a16:colId xmlns:a16="http://schemas.microsoft.com/office/drawing/2014/main" val="20023"/>
                    </a:ext>
                  </a:extLst>
                </a:gridCol>
                <a:gridCol w="285380">
                  <a:extLst>
                    <a:ext uri="{9D8B030D-6E8A-4147-A177-3AD203B41FA5}">
                      <a16:colId xmlns:a16="http://schemas.microsoft.com/office/drawing/2014/main" val="20018"/>
                    </a:ext>
                  </a:extLst>
                </a:gridCol>
                <a:gridCol w="285380">
                  <a:extLst>
                    <a:ext uri="{9D8B030D-6E8A-4147-A177-3AD203B41FA5}">
                      <a16:colId xmlns:a16="http://schemas.microsoft.com/office/drawing/2014/main" val="20019"/>
                    </a:ext>
                  </a:extLst>
                </a:gridCol>
                <a:gridCol w="285380">
                  <a:extLst>
                    <a:ext uri="{9D8B030D-6E8A-4147-A177-3AD203B41FA5}">
                      <a16:colId xmlns:a16="http://schemas.microsoft.com/office/drawing/2014/main" val="20020"/>
                    </a:ext>
                  </a:extLst>
                </a:gridCol>
                <a:gridCol w="285380">
                  <a:extLst>
                    <a:ext uri="{9D8B030D-6E8A-4147-A177-3AD203B41FA5}">
                      <a16:colId xmlns:a16="http://schemas.microsoft.com/office/drawing/2014/main" val="20021"/>
                    </a:ext>
                  </a:extLst>
                </a:gridCol>
                <a:gridCol w="285380">
                  <a:extLst>
                    <a:ext uri="{9D8B030D-6E8A-4147-A177-3AD203B41FA5}">
                      <a16:colId xmlns:a16="http://schemas.microsoft.com/office/drawing/2014/main" val="20022"/>
                    </a:ext>
                  </a:extLst>
                </a:gridCol>
                <a:gridCol w="285380">
                  <a:extLst>
                    <a:ext uri="{9D8B030D-6E8A-4147-A177-3AD203B41FA5}">
                      <a16:colId xmlns:a16="http://schemas.microsoft.com/office/drawing/2014/main" val="20024"/>
                    </a:ext>
                  </a:extLst>
                </a:gridCol>
                <a:gridCol w="285380">
                  <a:extLst>
                    <a:ext uri="{9D8B030D-6E8A-4147-A177-3AD203B41FA5}">
                      <a16:colId xmlns:a16="http://schemas.microsoft.com/office/drawing/2014/main" val="20025"/>
                    </a:ext>
                  </a:extLst>
                </a:gridCol>
                <a:gridCol w="384719">
                  <a:extLst>
                    <a:ext uri="{9D8B030D-6E8A-4147-A177-3AD203B41FA5}">
                      <a16:colId xmlns:a16="http://schemas.microsoft.com/office/drawing/2014/main" val="20026"/>
                    </a:ext>
                  </a:extLst>
                </a:gridCol>
              </a:tblGrid>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January</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February</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March</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a:solidFill>
                            <a:schemeClr val="bg1"/>
                          </a:solidFill>
                        </a:rPr>
                        <a:t>April</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May</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June</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endParaRPr lang="en-GB"/>
                    </a:p>
                  </a:txBody>
                  <a:tcPr/>
                </a:tc>
                <a:tc hMerge="1">
                  <a:txBody>
                    <a:bodyPr/>
                    <a:lstStyle/>
                    <a:p>
                      <a:endParaRPr lang="en-GB"/>
                    </a:p>
                  </a:txBody>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2645138973"/>
                  </a:ext>
                </a:extLst>
              </a:tr>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07/01</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14/01</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21/01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28/01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04/02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11/02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18/02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25/02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04/03</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11/03</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18/03</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25/03</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01/04</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08/04</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15/04</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22/04</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29/04</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06/05</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13/05</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20/05</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27/05</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03/06</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10/06</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17/06</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24/06</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4105972714"/>
                  </a:ext>
                </a:extLst>
              </a:tr>
              <a:tr h="3636000">
                <a:tc>
                  <a:txBody>
                    <a:bodyPr/>
                    <a:lstStyle/>
                    <a:p>
                      <a:pPr algn="ctr"/>
                      <a:endParaRPr lang="en-US" sz="600" b="0" dirty="0">
                        <a:solidFill>
                          <a:schemeClr val="bg1"/>
                        </a:solidFill>
                      </a:endParaRPr>
                    </a:p>
                  </a:txBody>
                  <a:tcPr marL="36000" marR="36000" marT="36000" marB="36000" vert="vert270">
                    <a:lnL w="3175" cap="flat" cmpd="sng" algn="ctr">
                      <a:solidFill>
                        <a:schemeClr val="tx1">
                          <a:lumMod val="50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1149007"/>
                  </a:ext>
                </a:extLst>
              </a:tr>
            </a:tbl>
          </a:graphicData>
        </a:graphic>
      </p:graphicFrame>
      <p:sp>
        <p:nvSpPr>
          <p:cNvPr id="29" name="Rectangle 28">
            <a:extLst>
              <a:ext uri="{FF2B5EF4-FFF2-40B4-BE49-F238E27FC236}">
                <a16:creationId xmlns:a16="http://schemas.microsoft.com/office/drawing/2014/main" id="{F3EB2757-1D02-F943-B54B-ECECCBAAC990}"/>
              </a:ext>
            </a:extLst>
          </p:cNvPr>
          <p:cNvSpPr/>
          <p:nvPr/>
        </p:nvSpPr>
        <p:spPr>
          <a:xfrm>
            <a:off x="395536" y="4417593"/>
            <a:ext cx="7200800" cy="21602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Issue analysis and tracking (Investigation Tracker updated and published bi-weekly)</a:t>
            </a:r>
          </a:p>
        </p:txBody>
      </p:sp>
      <p:cxnSp>
        <p:nvCxnSpPr>
          <p:cNvPr id="26" name="Straight Connector 25">
            <a:extLst>
              <a:ext uri="{FF2B5EF4-FFF2-40B4-BE49-F238E27FC236}">
                <a16:creationId xmlns:a16="http://schemas.microsoft.com/office/drawing/2014/main" id="{9E42E2F7-1B55-0246-A79F-66DE70F6DB26}"/>
              </a:ext>
            </a:extLst>
          </p:cNvPr>
          <p:cNvCxnSpPr>
            <a:cxnSpLocks/>
          </p:cNvCxnSpPr>
          <p:nvPr/>
        </p:nvCxnSpPr>
        <p:spPr>
          <a:xfrm>
            <a:off x="3923928" y="915566"/>
            <a:ext cx="0" cy="3744000"/>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8DE52843-4138-1442-9B64-C4E1D836BDAC}"/>
              </a:ext>
            </a:extLst>
          </p:cNvPr>
          <p:cNvSpPr txBox="1"/>
          <p:nvPr/>
        </p:nvSpPr>
        <p:spPr>
          <a:xfrm>
            <a:off x="3635896" y="156363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28/03 Exec Summary </a:t>
            </a:r>
          </a:p>
        </p:txBody>
      </p:sp>
      <p:sp>
        <p:nvSpPr>
          <p:cNvPr id="112" name="Diamond 111">
            <a:extLst>
              <a:ext uri="{FF2B5EF4-FFF2-40B4-BE49-F238E27FC236}">
                <a16:creationId xmlns:a16="http://schemas.microsoft.com/office/drawing/2014/main" id="{650F2950-62D4-654B-A968-D32695357EDC}"/>
              </a:ext>
            </a:extLst>
          </p:cNvPr>
          <p:cNvSpPr/>
          <p:nvPr/>
        </p:nvSpPr>
        <p:spPr>
          <a:xfrm>
            <a:off x="3674192" y="1799987"/>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C</a:t>
            </a:r>
          </a:p>
        </p:txBody>
      </p:sp>
      <p:sp>
        <p:nvSpPr>
          <p:cNvPr id="115" name="Rectangle 114">
            <a:extLst>
              <a:ext uri="{FF2B5EF4-FFF2-40B4-BE49-F238E27FC236}">
                <a16:creationId xmlns:a16="http://schemas.microsoft.com/office/drawing/2014/main" id="{8B803917-08C4-B347-AB2A-57446C6406BD}"/>
              </a:ext>
            </a:extLst>
          </p:cNvPr>
          <p:cNvSpPr/>
          <p:nvPr/>
        </p:nvSpPr>
        <p:spPr>
          <a:xfrm>
            <a:off x="395536" y="2438754"/>
            <a:ext cx="7200800"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Findings template and Recommendation Packs</a:t>
            </a:r>
          </a:p>
        </p:txBody>
      </p:sp>
      <p:sp>
        <p:nvSpPr>
          <p:cNvPr id="113" name="Triangle 123">
            <a:extLst>
              <a:ext uri="{FF2B5EF4-FFF2-40B4-BE49-F238E27FC236}">
                <a16:creationId xmlns:a16="http://schemas.microsoft.com/office/drawing/2014/main" id="{6F9210BC-760F-B640-8FBC-6D5BC3A96AFB}"/>
              </a:ext>
            </a:extLst>
          </p:cNvPr>
          <p:cNvSpPr/>
          <p:nvPr/>
        </p:nvSpPr>
        <p:spPr>
          <a:xfrm>
            <a:off x="546464" y="117260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14" name="TextBox 113">
            <a:extLst>
              <a:ext uri="{FF2B5EF4-FFF2-40B4-BE49-F238E27FC236}">
                <a16:creationId xmlns:a16="http://schemas.microsoft.com/office/drawing/2014/main" id="{6ECF800B-C755-FD4C-8704-BB42D910CD1F}"/>
              </a:ext>
            </a:extLst>
          </p:cNvPr>
          <p:cNvSpPr txBox="1"/>
          <p:nvPr/>
        </p:nvSpPr>
        <p:spPr>
          <a:xfrm>
            <a:off x="305886"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09/01 DSC ChMC</a:t>
            </a:r>
          </a:p>
        </p:txBody>
      </p:sp>
      <p:sp>
        <p:nvSpPr>
          <p:cNvPr id="118" name="TextBox 117">
            <a:extLst>
              <a:ext uri="{FF2B5EF4-FFF2-40B4-BE49-F238E27FC236}">
                <a16:creationId xmlns:a16="http://schemas.microsoft.com/office/drawing/2014/main" id="{6ECF800B-C755-FD4C-8704-BB42D910CD1F}"/>
              </a:ext>
            </a:extLst>
          </p:cNvPr>
          <p:cNvSpPr txBox="1"/>
          <p:nvPr/>
        </p:nvSpPr>
        <p:spPr>
          <a:xfrm>
            <a:off x="899592" y="1366398"/>
            <a:ext cx="826970" cy="313350"/>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28/01 CUSTOMER RECOMMENDATION DAY</a:t>
            </a:r>
          </a:p>
        </p:txBody>
      </p:sp>
      <p:sp>
        <p:nvSpPr>
          <p:cNvPr id="119" name="Diamond 118">
            <a:extLst>
              <a:ext uri="{FF2B5EF4-FFF2-40B4-BE49-F238E27FC236}">
                <a16:creationId xmlns:a16="http://schemas.microsoft.com/office/drawing/2014/main" id="{650F2950-62D4-654B-A968-D32695357EDC}"/>
              </a:ext>
            </a:extLst>
          </p:cNvPr>
          <p:cNvSpPr/>
          <p:nvPr/>
        </p:nvSpPr>
        <p:spPr>
          <a:xfrm>
            <a:off x="1394493" y="1151916"/>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C</a:t>
            </a:r>
          </a:p>
        </p:txBody>
      </p:sp>
      <p:sp>
        <p:nvSpPr>
          <p:cNvPr id="120" name="Rectangle 119">
            <a:extLst>
              <a:ext uri="{FF2B5EF4-FFF2-40B4-BE49-F238E27FC236}">
                <a16:creationId xmlns:a16="http://schemas.microsoft.com/office/drawing/2014/main" id="{72FAFA24-C1FC-B24F-9807-690D8DF306C9}"/>
              </a:ext>
            </a:extLst>
          </p:cNvPr>
          <p:cNvSpPr/>
          <p:nvPr/>
        </p:nvSpPr>
        <p:spPr>
          <a:xfrm>
            <a:off x="395536" y="2715765"/>
            <a:ext cx="7200800" cy="2636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Investigation Analysis</a:t>
            </a:r>
            <a:endParaRPr lang="en-US" sz="600" i="1" kern="0" dirty="0">
              <a:solidFill>
                <a:srgbClr val="000000"/>
              </a:solidFill>
              <a:ea typeface="ＭＳ Ｐゴシック" pitchFamily="34" charset="-128"/>
            </a:endParaRPr>
          </a:p>
        </p:txBody>
      </p:sp>
      <p:sp>
        <p:nvSpPr>
          <p:cNvPr id="63" name="Rectangle 62">
            <a:extLst>
              <a:ext uri="{FF2B5EF4-FFF2-40B4-BE49-F238E27FC236}">
                <a16:creationId xmlns:a16="http://schemas.microsoft.com/office/drawing/2014/main" id="{8B803917-08C4-B347-AB2A-57446C6406BD}"/>
              </a:ext>
            </a:extLst>
          </p:cNvPr>
          <p:cNvSpPr/>
          <p:nvPr/>
        </p:nvSpPr>
        <p:spPr>
          <a:xfrm>
            <a:off x="1547668" y="2094954"/>
            <a:ext cx="6048668"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Xoserve owned Recommendation options – update and publish recommendation tracker in line with UIG working group meetings</a:t>
            </a:r>
          </a:p>
        </p:txBody>
      </p:sp>
      <p:sp>
        <p:nvSpPr>
          <p:cNvPr id="64" name="Triangle 123">
            <a:extLst>
              <a:ext uri="{FF2B5EF4-FFF2-40B4-BE49-F238E27FC236}">
                <a16:creationId xmlns:a16="http://schemas.microsoft.com/office/drawing/2014/main" id="{6F9210BC-760F-B640-8FBC-6D5BC3A96AFB}"/>
              </a:ext>
            </a:extLst>
          </p:cNvPr>
          <p:cNvSpPr/>
          <p:nvPr/>
        </p:nvSpPr>
        <p:spPr>
          <a:xfrm>
            <a:off x="1959819"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65" name="TextBox 64">
            <a:extLst>
              <a:ext uri="{FF2B5EF4-FFF2-40B4-BE49-F238E27FC236}">
                <a16:creationId xmlns:a16="http://schemas.microsoft.com/office/drawing/2014/main" id="{6ECF800B-C755-FD4C-8704-BB42D910CD1F}"/>
              </a:ext>
            </a:extLst>
          </p:cNvPr>
          <p:cNvSpPr txBox="1"/>
          <p:nvPr/>
        </p:nvSpPr>
        <p:spPr>
          <a:xfrm>
            <a:off x="1736883" y="1414628"/>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13/02 DSC ChMC</a:t>
            </a:r>
          </a:p>
        </p:txBody>
      </p:sp>
      <p:sp>
        <p:nvSpPr>
          <p:cNvPr id="58" name="TextBox 57">
            <a:extLst>
              <a:ext uri="{FF2B5EF4-FFF2-40B4-BE49-F238E27FC236}">
                <a16:creationId xmlns:a16="http://schemas.microsoft.com/office/drawing/2014/main" id="{8DE52843-4138-1442-9B64-C4E1D836BDAC}"/>
              </a:ext>
            </a:extLst>
          </p:cNvPr>
          <p:cNvSpPr txBox="1"/>
          <p:nvPr/>
        </p:nvSpPr>
        <p:spPr>
          <a:xfrm>
            <a:off x="2267744" y="156363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15/2 Post Sprint Exec Summary </a:t>
            </a:r>
          </a:p>
        </p:txBody>
      </p:sp>
      <p:sp>
        <p:nvSpPr>
          <p:cNvPr id="59" name="Diamond 58">
            <a:extLst>
              <a:ext uri="{FF2B5EF4-FFF2-40B4-BE49-F238E27FC236}">
                <a16:creationId xmlns:a16="http://schemas.microsoft.com/office/drawing/2014/main" id="{650F2950-62D4-654B-A968-D32695357EDC}"/>
              </a:ext>
            </a:extLst>
          </p:cNvPr>
          <p:cNvSpPr/>
          <p:nvPr/>
        </p:nvSpPr>
        <p:spPr>
          <a:xfrm>
            <a:off x="2258585" y="1779662"/>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C</a:t>
            </a:r>
          </a:p>
        </p:txBody>
      </p:sp>
      <p:sp>
        <p:nvSpPr>
          <p:cNvPr id="60" name="TextBox 59">
            <a:extLst>
              <a:ext uri="{FF2B5EF4-FFF2-40B4-BE49-F238E27FC236}">
                <a16:creationId xmlns:a16="http://schemas.microsoft.com/office/drawing/2014/main" id="{8DE52843-4138-1442-9B64-C4E1D836BDAC}"/>
              </a:ext>
            </a:extLst>
          </p:cNvPr>
          <p:cNvSpPr txBox="1"/>
          <p:nvPr/>
        </p:nvSpPr>
        <p:spPr>
          <a:xfrm>
            <a:off x="1835696" y="3096130"/>
            <a:ext cx="729436"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15/2 Published Investigation Guide</a:t>
            </a:r>
          </a:p>
        </p:txBody>
      </p:sp>
      <p:sp>
        <p:nvSpPr>
          <p:cNvPr id="61" name="Diamond 60">
            <a:extLst>
              <a:ext uri="{FF2B5EF4-FFF2-40B4-BE49-F238E27FC236}">
                <a16:creationId xmlns:a16="http://schemas.microsoft.com/office/drawing/2014/main" id="{650F2950-62D4-654B-A968-D32695357EDC}"/>
              </a:ext>
            </a:extLst>
          </p:cNvPr>
          <p:cNvSpPr/>
          <p:nvPr/>
        </p:nvSpPr>
        <p:spPr>
          <a:xfrm>
            <a:off x="1979712" y="3312154"/>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C</a:t>
            </a:r>
          </a:p>
        </p:txBody>
      </p:sp>
      <p:sp>
        <p:nvSpPr>
          <p:cNvPr id="68" name="Triangle 123">
            <a:extLst>
              <a:ext uri="{FF2B5EF4-FFF2-40B4-BE49-F238E27FC236}">
                <a16:creationId xmlns:a16="http://schemas.microsoft.com/office/drawing/2014/main" id="{6F9210BC-760F-B640-8FBC-6D5BC3A96AFB}"/>
              </a:ext>
            </a:extLst>
          </p:cNvPr>
          <p:cNvSpPr/>
          <p:nvPr/>
        </p:nvSpPr>
        <p:spPr>
          <a:xfrm>
            <a:off x="3066744"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69" name="TextBox 68">
            <a:extLst>
              <a:ext uri="{FF2B5EF4-FFF2-40B4-BE49-F238E27FC236}">
                <a16:creationId xmlns:a16="http://schemas.microsoft.com/office/drawing/2014/main" id="{6ECF800B-C755-FD4C-8704-BB42D910CD1F}"/>
              </a:ext>
            </a:extLst>
          </p:cNvPr>
          <p:cNvSpPr txBox="1"/>
          <p:nvPr/>
        </p:nvSpPr>
        <p:spPr>
          <a:xfrm>
            <a:off x="2826166"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13/03 DSC ChMC</a:t>
            </a:r>
          </a:p>
        </p:txBody>
      </p:sp>
      <p:sp>
        <p:nvSpPr>
          <p:cNvPr id="75" name="Rectangle 74">
            <a:extLst>
              <a:ext uri="{FF2B5EF4-FFF2-40B4-BE49-F238E27FC236}">
                <a16:creationId xmlns:a16="http://schemas.microsoft.com/office/drawing/2014/main" id="{8B803917-08C4-B347-AB2A-57446C6406BD}"/>
              </a:ext>
            </a:extLst>
          </p:cNvPr>
          <p:cNvSpPr/>
          <p:nvPr/>
        </p:nvSpPr>
        <p:spPr>
          <a:xfrm>
            <a:off x="2583484" y="3555438"/>
            <a:ext cx="647114" cy="38446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Draft Mods to support recommendations</a:t>
            </a:r>
          </a:p>
        </p:txBody>
      </p:sp>
      <p:sp>
        <p:nvSpPr>
          <p:cNvPr id="47" name="Rectangle 46">
            <a:extLst>
              <a:ext uri="{FF2B5EF4-FFF2-40B4-BE49-F238E27FC236}">
                <a16:creationId xmlns:a16="http://schemas.microsoft.com/office/drawing/2014/main" id="{8B803917-08C4-B347-AB2A-57446C6406BD}"/>
              </a:ext>
            </a:extLst>
          </p:cNvPr>
          <p:cNvSpPr/>
          <p:nvPr/>
        </p:nvSpPr>
        <p:spPr>
          <a:xfrm>
            <a:off x="3230597" y="3555438"/>
            <a:ext cx="4365739"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Support Mod development</a:t>
            </a:r>
          </a:p>
        </p:txBody>
      </p:sp>
      <p:sp>
        <p:nvSpPr>
          <p:cNvPr id="48" name="Triangle 123">
            <a:extLst>
              <a:ext uri="{FF2B5EF4-FFF2-40B4-BE49-F238E27FC236}">
                <a16:creationId xmlns:a16="http://schemas.microsoft.com/office/drawing/2014/main" id="{6F9210BC-760F-B640-8FBC-6D5BC3A96AFB}"/>
              </a:ext>
            </a:extLst>
          </p:cNvPr>
          <p:cNvSpPr/>
          <p:nvPr/>
        </p:nvSpPr>
        <p:spPr>
          <a:xfrm>
            <a:off x="4218872"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49" name="TextBox 48">
            <a:extLst>
              <a:ext uri="{FF2B5EF4-FFF2-40B4-BE49-F238E27FC236}">
                <a16:creationId xmlns:a16="http://schemas.microsoft.com/office/drawing/2014/main" id="{6ECF800B-C755-FD4C-8704-BB42D910CD1F}"/>
              </a:ext>
            </a:extLst>
          </p:cNvPr>
          <p:cNvSpPr txBox="1"/>
          <p:nvPr/>
        </p:nvSpPr>
        <p:spPr>
          <a:xfrm>
            <a:off x="3906286"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10/04 DSC ChMC</a:t>
            </a:r>
          </a:p>
        </p:txBody>
      </p:sp>
      <p:sp>
        <p:nvSpPr>
          <p:cNvPr id="50" name="TextBox 49">
            <a:extLst>
              <a:ext uri="{FF2B5EF4-FFF2-40B4-BE49-F238E27FC236}">
                <a16:creationId xmlns:a16="http://schemas.microsoft.com/office/drawing/2014/main" id="{8DE52843-4138-1442-9B64-C4E1D836BDAC}"/>
              </a:ext>
            </a:extLst>
          </p:cNvPr>
          <p:cNvSpPr txBox="1"/>
          <p:nvPr/>
        </p:nvSpPr>
        <p:spPr>
          <a:xfrm>
            <a:off x="4941199" y="156363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29/4 Exec Summary </a:t>
            </a:r>
          </a:p>
        </p:txBody>
      </p:sp>
      <p:sp>
        <p:nvSpPr>
          <p:cNvPr id="53" name="Diamond 52">
            <a:extLst>
              <a:ext uri="{FF2B5EF4-FFF2-40B4-BE49-F238E27FC236}">
                <a16:creationId xmlns:a16="http://schemas.microsoft.com/office/drawing/2014/main" id="{386EECE8-E9BF-8E4C-B2B2-6087159F6123}"/>
              </a:ext>
            </a:extLst>
          </p:cNvPr>
          <p:cNvSpPr/>
          <p:nvPr/>
        </p:nvSpPr>
        <p:spPr>
          <a:xfrm>
            <a:off x="4896048" y="179998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54" name="Triangle 123">
            <a:extLst>
              <a:ext uri="{FF2B5EF4-FFF2-40B4-BE49-F238E27FC236}">
                <a16:creationId xmlns:a16="http://schemas.microsoft.com/office/drawing/2014/main" id="{6F9210BC-760F-B640-8FBC-6D5BC3A96AFB}"/>
              </a:ext>
            </a:extLst>
          </p:cNvPr>
          <p:cNvSpPr/>
          <p:nvPr/>
        </p:nvSpPr>
        <p:spPr>
          <a:xfrm>
            <a:off x="5316634"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55" name="TextBox 54">
            <a:extLst>
              <a:ext uri="{FF2B5EF4-FFF2-40B4-BE49-F238E27FC236}">
                <a16:creationId xmlns:a16="http://schemas.microsoft.com/office/drawing/2014/main" id="{6ECF800B-C755-FD4C-8704-BB42D910CD1F}"/>
              </a:ext>
            </a:extLst>
          </p:cNvPr>
          <p:cNvSpPr txBox="1"/>
          <p:nvPr/>
        </p:nvSpPr>
        <p:spPr>
          <a:xfrm>
            <a:off x="5004048"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08/05 DSC ChMC</a:t>
            </a:r>
          </a:p>
        </p:txBody>
      </p:sp>
      <p:sp>
        <p:nvSpPr>
          <p:cNvPr id="62" name="Triangle 123">
            <a:extLst>
              <a:ext uri="{FF2B5EF4-FFF2-40B4-BE49-F238E27FC236}">
                <a16:creationId xmlns:a16="http://schemas.microsoft.com/office/drawing/2014/main" id="{6F9210BC-760F-B640-8FBC-6D5BC3A96AFB}"/>
              </a:ext>
            </a:extLst>
          </p:cNvPr>
          <p:cNvSpPr/>
          <p:nvPr/>
        </p:nvSpPr>
        <p:spPr>
          <a:xfrm>
            <a:off x="6667144"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66" name="TextBox 65">
            <a:extLst>
              <a:ext uri="{FF2B5EF4-FFF2-40B4-BE49-F238E27FC236}">
                <a16:creationId xmlns:a16="http://schemas.microsoft.com/office/drawing/2014/main" id="{6ECF800B-C755-FD4C-8704-BB42D910CD1F}"/>
              </a:ext>
            </a:extLst>
          </p:cNvPr>
          <p:cNvSpPr txBox="1"/>
          <p:nvPr/>
        </p:nvSpPr>
        <p:spPr>
          <a:xfrm>
            <a:off x="6354558"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12/06 DSC ChMC</a:t>
            </a:r>
          </a:p>
        </p:txBody>
      </p:sp>
      <p:sp>
        <p:nvSpPr>
          <p:cNvPr id="67" name="TextBox 66">
            <a:extLst>
              <a:ext uri="{FF2B5EF4-FFF2-40B4-BE49-F238E27FC236}">
                <a16:creationId xmlns:a16="http://schemas.microsoft.com/office/drawing/2014/main" id="{8DE52843-4138-1442-9B64-C4E1D836BDAC}"/>
              </a:ext>
            </a:extLst>
          </p:cNvPr>
          <p:cNvSpPr txBox="1"/>
          <p:nvPr/>
        </p:nvSpPr>
        <p:spPr>
          <a:xfrm>
            <a:off x="4922684" y="3075806"/>
            <a:ext cx="729436" cy="313350"/>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03/05 Attend Customer Training Day</a:t>
            </a:r>
          </a:p>
        </p:txBody>
      </p:sp>
      <p:sp>
        <p:nvSpPr>
          <p:cNvPr id="70" name="Diamond 69">
            <a:extLst>
              <a:ext uri="{FF2B5EF4-FFF2-40B4-BE49-F238E27FC236}">
                <a16:creationId xmlns:a16="http://schemas.microsoft.com/office/drawing/2014/main" id="{650F2950-62D4-654B-A968-D32695357EDC}"/>
              </a:ext>
            </a:extLst>
          </p:cNvPr>
          <p:cNvSpPr/>
          <p:nvPr/>
        </p:nvSpPr>
        <p:spPr>
          <a:xfrm>
            <a:off x="5066700" y="3291830"/>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endParaRPr lang="en-US" sz="600" kern="0" dirty="0">
              <a:solidFill>
                <a:srgbClr val="000000"/>
              </a:solidFill>
              <a:ea typeface="ＭＳ Ｐゴシック" pitchFamily="34" charset="-128"/>
            </a:endParaRPr>
          </a:p>
        </p:txBody>
      </p:sp>
      <p:sp>
        <p:nvSpPr>
          <p:cNvPr id="73" name="Triangle 123">
            <a:extLst>
              <a:ext uri="{FF2B5EF4-FFF2-40B4-BE49-F238E27FC236}">
                <a16:creationId xmlns:a16="http://schemas.microsoft.com/office/drawing/2014/main" id="{6F9210BC-760F-B640-8FBC-6D5BC3A96AFB}"/>
              </a:ext>
            </a:extLst>
          </p:cNvPr>
          <p:cNvSpPr/>
          <p:nvPr/>
        </p:nvSpPr>
        <p:spPr>
          <a:xfrm>
            <a:off x="4092498" y="408391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4" name="TextBox 73">
            <a:extLst>
              <a:ext uri="{FF2B5EF4-FFF2-40B4-BE49-F238E27FC236}">
                <a16:creationId xmlns:a16="http://schemas.microsoft.com/office/drawing/2014/main" id="{6ECF800B-C755-FD4C-8704-BB42D910CD1F}"/>
              </a:ext>
            </a:extLst>
          </p:cNvPr>
          <p:cNvSpPr txBox="1"/>
          <p:nvPr/>
        </p:nvSpPr>
        <p:spPr>
          <a:xfrm>
            <a:off x="3750779" y="4243265"/>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08/04 UIG WG</a:t>
            </a:r>
          </a:p>
        </p:txBody>
      </p:sp>
      <p:sp>
        <p:nvSpPr>
          <p:cNvPr id="76" name="Triangle 123">
            <a:extLst>
              <a:ext uri="{FF2B5EF4-FFF2-40B4-BE49-F238E27FC236}">
                <a16:creationId xmlns:a16="http://schemas.microsoft.com/office/drawing/2014/main" id="{6F9210BC-760F-B640-8FBC-6D5BC3A96AFB}"/>
              </a:ext>
            </a:extLst>
          </p:cNvPr>
          <p:cNvSpPr/>
          <p:nvPr/>
        </p:nvSpPr>
        <p:spPr>
          <a:xfrm>
            <a:off x="4884586" y="41086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2" name="TextBox 81">
            <a:extLst>
              <a:ext uri="{FF2B5EF4-FFF2-40B4-BE49-F238E27FC236}">
                <a16:creationId xmlns:a16="http://schemas.microsoft.com/office/drawing/2014/main" id="{6ECF800B-C755-FD4C-8704-BB42D910CD1F}"/>
              </a:ext>
            </a:extLst>
          </p:cNvPr>
          <p:cNvSpPr txBox="1"/>
          <p:nvPr/>
        </p:nvSpPr>
        <p:spPr>
          <a:xfrm>
            <a:off x="4644007" y="4272428"/>
            <a:ext cx="575867"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29/04 UIG WG</a:t>
            </a:r>
          </a:p>
        </p:txBody>
      </p:sp>
      <p:sp>
        <p:nvSpPr>
          <p:cNvPr id="83" name="Triangle 123">
            <a:extLst>
              <a:ext uri="{FF2B5EF4-FFF2-40B4-BE49-F238E27FC236}">
                <a16:creationId xmlns:a16="http://schemas.microsoft.com/office/drawing/2014/main" id="{6F9210BC-760F-B640-8FBC-6D5BC3A96AFB}"/>
              </a:ext>
            </a:extLst>
          </p:cNvPr>
          <p:cNvSpPr/>
          <p:nvPr/>
        </p:nvSpPr>
        <p:spPr>
          <a:xfrm>
            <a:off x="5803048" y="41086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4" name="TextBox 83">
            <a:extLst>
              <a:ext uri="{FF2B5EF4-FFF2-40B4-BE49-F238E27FC236}">
                <a16:creationId xmlns:a16="http://schemas.microsoft.com/office/drawing/2014/main" id="{6ECF800B-C755-FD4C-8704-BB42D910CD1F}"/>
              </a:ext>
            </a:extLst>
          </p:cNvPr>
          <p:cNvSpPr txBox="1"/>
          <p:nvPr/>
        </p:nvSpPr>
        <p:spPr>
          <a:xfrm>
            <a:off x="5562470" y="4272428"/>
            <a:ext cx="593706"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21/05 UIG WG</a:t>
            </a:r>
          </a:p>
        </p:txBody>
      </p:sp>
      <p:sp>
        <p:nvSpPr>
          <p:cNvPr id="85" name="Triangle 123">
            <a:extLst>
              <a:ext uri="{FF2B5EF4-FFF2-40B4-BE49-F238E27FC236}">
                <a16:creationId xmlns:a16="http://schemas.microsoft.com/office/drawing/2014/main" id="{6F9210BC-760F-B640-8FBC-6D5BC3A96AFB}"/>
              </a:ext>
            </a:extLst>
          </p:cNvPr>
          <p:cNvSpPr/>
          <p:nvPr/>
        </p:nvSpPr>
        <p:spPr>
          <a:xfrm>
            <a:off x="7171200" y="41086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6" name="TextBox 85">
            <a:extLst>
              <a:ext uri="{FF2B5EF4-FFF2-40B4-BE49-F238E27FC236}">
                <a16:creationId xmlns:a16="http://schemas.microsoft.com/office/drawing/2014/main" id="{6ECF800B-C755-FD4C-8704-BB42D910CD1F}"/>
              </a:ext>
            </a:extLst>
          </p:cNvPr>
          <p:cNvSpPr txBox="1"/>
          <p:nvPr/>
        </p:nvSpPr>
        <p:spPr>
          <a:xfrm>
            <a:off x="6876256" y="4272428"/>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24/06 UIG WG</a:t>
            </a:r>
          </a:p>
        </p:txBody>
      </p:sp>
      <p:sp>
        <p:nvSpPr>
          <p:cNvPr id="87" name="Triangle 123">
            <a:extLst>
              <a:ext uri="{FF2B5EF4-FFF2-40B4-BE49-F238E27FC236}">
                <a16:creationId xmlns:a16="http://schemas.microsoft.com/office/drawing/2014/main" id="{6F9210BC-760F-B640-8FBC-6D5BC3A96AFB}"/>
              </a:ext>
            </a:extLst>
          </p:cNvPr>
          <p:cNvSpPr/>
          <p:nvPr/>
        </p:nvSpPr>
        <p:spPr>
          <a:xfrm>
            <a:off x="5129743" y="3795886"/>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8" name="TextBox 87">
            <a:extLst>
              <a:ext uri="{FF2B5EF4-FFF2-40B4-BE49-F238E27FC236}">
                <a16:creationId xmlns:a16="http://schemas.microsoft.com/office/drawing/2014/main" id="{6ECF800B-C755-FD4C-8704-BB42D910CD1F}"/>
              </a:ext>
            </a:extLst>
          </p:cNvPr>
          <p:cNvSpPr txBox="1"/>
          <p:nvPr/>
        </p:nvSpPr>
        <p:spPr>
          <a:xfrm>
            <a:off x="4788024" y="3955233"/>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01/05 </a:t>
            </a:r>
            <a:r>
              <a:rPr lang="en-US" sz="600" dirty="0" err="1">
                <a:solidFill>
                  <a:srgbClr val="000000"/>
                </a:solidFill>
                <a:ea typeface="ＭＳ Ｐゴシック" pitchFamily="34" charset="-128"/>
              </a:rPr>
              <a:t>CoMC</a:t>
            </a:r>
            <a:endParaRPr lang="en-US" sz="600" dirty="0">
              <a:solidFill>
                <a:srgbClr val="000000"/>
              </a:solidFill>
              <a:ea typeface="ＭＳ Ｐゴシック" pitchFamily="34" charset="-128"/>
            </a:endParaRPr>
          </a:p>
        </p:txBody>
      </p:sp>
      <p:sp>
        <p:nvSpPr>
          <p:cNvPr id="89" name="Triangle 123">
            <a:extLst>
              <a:ext uri="{FF2B5EF4-FFF2-40B4-BE49-F238E27FC236}">
                <a16:creationId xmlns:a16="http://schemas.microsoft.com/office/drawing/2014/main" id="{6F9210BC-760F-B640-8FBC-6D5BC3A96AFB}"/>
              </a:ext>
            </a:extLst>
          </p:cNvPr>
          <p:cNvSpPr/>
          <p:nvPr/>
        </p:nvSpPr>
        <p:spPr>
          <a:xfrm>
            <a:off x="5659032" y="3795886"/>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0" name="TextBox 89">
            <a:extLst>
              <a:ext uri="{FF2B5EF4-FFF2-40B4-BE49-F238E27FC236}">
                <a16:creationId xmlns:a16="http://schemas.microsoft.com/office/drawing/2014/main" id="{6ECF800B-C755-FD4C-8704-BB42D910CD1F}"/>
              </a:ext>
            </a:extLst>
          </p:cNvPr>
          <p:cNvSpPr txBox="1"/>
          <p:nvPr/>
        </p:nvSpPr>
        <p:spPr>
          <a:xfrm>
            <a:off x="5317313" y="3955233"/>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15/05 </a:t>
            </a:r>
            <a:r>
              <a:rPr lang="en-US" sz="600" dirty="0" err="1">
                <a:solidFill>
                  <a:srgbClr val="000000"/>
                </a:solidFill>
                <a:ea typeface="ＭＳ Ｐゴシック" pitchFamily="34" charset="-128"/>
              </a:rPr>
              <a:t>CoMC</a:t>
            </a:r>
            <a:endParaRPr lang="en-US" sz="600" dirty="0">
              <a:solidFill>
                <a:srgbClr val="000000"/>
              </a:solidFill>
              <a:ea typeface="ＭＳ Ｐゴシック" pitchFamily="34" charset="-128"/>
            </a:endParaRPr>
          </a:p>
        </p:txBody>
      </p:sp>
      <p:sp>
        <p:nvSpPr>
          <p:cNvPr id="91" name="Triangle 123">
            <a:extLst>
              <a:ext uri="{FF2B5EF4-FFF2-40B4-BE49-F238E27FC236}">
                <a16:creationId xmlns:a16="http://schemas.microsoft.com/office/drawing/2014/main" id="{6F9210BC-760F-B640-8FBC-6D5BC3A96AFB}"/>
              </a:ext>
            </a:extLst>
          </p:cNvPr>
          <p:cNvSpPr/>
          <p:nvPr/>
        </p:nvSpPr>
        <p:spPr>
          <a:xfrm>
            <a:off x="7027184" y="3795886"/>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2" name="TextBox 91">
            <a:extLst>
              <a:ext uri="{FF2B5EF4-FFF2-40B4-BE49-F238E27FC236}">
                <a16:creationId xmlns:a16="http://schemas.microsoft.com/office/drawing/2014/main" id="{6ECF800B-C755-FD4C-8704-BB42D910CD1F}"/>
              </a:ext>
            </a:extLst>
          </p:cNvPr>
          <p:cNvSpPr txBox="1"/>
          <p:nvPr/>
        </p:nvSpPr>
        <p:spPr>
          <a:xfrm>
            <a:off x="6685465" y="3955233"/>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19/06 </a:t>
            </a:r>
            <a:r>
              <a:rPr lang="en-US" sz="600" dirty="0" err="1">
                <a:solidFill>
                  <a:srgbClr val="000000"/>
                </a:solidFill>
                <a:ea typeface="ＭＳ Ｐゴシック" pitchFamily="34" charset="-128"/>
              </a:rPr>
              <a:t>CoMC</a:t>
            </a:r>
            <a:endParaRPr lang="en-US" sz="600" dirty="0">
              <a:solidFill>
                <a:srgbClr val="000000"/>
              </a:solidFill>
              <a:ea typeface="ＭＳ Ｐゴシック" pitchFamily="34" charset="-128"/>
            </a:endParaRPr>
          </a:p>
        </p:txBody>
      </p:sp>
      <p:sp>
        <p:nvSpPr>
          <p:cNvPr id="93" name="Triangle 123">
            <a:extLst>
              <a:ext uri="{FF2B5EF4-FFF2-40B4-BE49-F238E27FC236}">
                <a16:creationId xmlns:a16="http://schemas.microsoft.com/office/drawing/2014/main" id="{6F9210BC-760F-B640-8FBC-6D5BC3A96AFB}"/>
              </a:ext>
            </a:extLst>
          </p:cNvPr>
          <p:cNvSpPr/>
          <p:nvPr/>
        </p:nvSpPr>
        <p:spPr>
          <a:xfrm>
            <a:off x="3282768" y="408391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4" name="TextBox 93">
            <a:extLst>
              <a:ext uri="{FF2B5EF4-FFF2-40B4-BE49-F238E27FC236}">
                <a16:creationId xmlns:a16="http://schemas.microsoft.com/office/drawing/2014/main" id="{6ECF800B-C755-FD4C-8704-BB42D910CD1F}"/>
              </a:ext>
            </a:extLst>
          </p:cNvPr>
          <p:cNvSpPr txBox="1"/>
          <p:nvPr/>
        </p:nvSpPr>
        <p:spPr>
          <a:xfrm>
            <a:off x="2941049" y="4243265"/>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20/03 </a:t>
            </a:r>
            <a:r>
              <a:rPr lang="en-US" sz="600" dirty="0" err="1">
                <a:solidFill>
                  <a:srgbClr val="000000"/>
                </a:solidFill>
                <a:ea typeface="ＭＳ Ｐゴシック" pitchFamily="34" charset="-128"/>
              </a:rPr>
              <a:t>CoMC</a:t>
            </a:r>
            <a:endParaRPr lang="en-US" sz="600" dirty="0">
              <a:solidFill>
                <a:srgbClr val="000000"/>
              </a:solidFill>
              <a:ea typeface="ＭＳ Ｐゴシック" pitchFamily="34" charset="-128"/>
            </a:endParaRPr>
          </a:p>
        </p:txBody>
      </p:sp>
      <p:sp>
        <p:nvSpPr>
          <p:cNvPr id="99" name="Triangle 123">
            <a:extLst>
              <a:ext uri="{FF2B5EF4-FFF2-40B4-BE49-F238E27FC236}">
                <a16:creationId xmlns:a16="http://schemas.microsoft.com/office/drawing/2014/main" id="{6F9210BC-760F-B640-8FBC-6D5BC3A96AFB}"/>
              </a:ext>
            </a:extLst>
          </p:cNvPr>
          <p:cNvSpPr/>
          <p:nvPr/>
        </p:nvSpPr>
        <p:spPr>
          <a:xfrm>
            <a:off x="2130640" y="408391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0" name="TextBox 99">
            <a:extLst>
              <a:ext uri="{FF2B5EF4-FFF2-40B4-BE49-F238E27FC236}">
                <a16:creationId xmlns:a16="http://schemas.microsoft.com/office/drawing/2014/main" id="{6ECF800B-C755-FD4C-8704-BB42D910CD1F}"/>
              </a:ext>
            </a:extLst>
          </p:cNvPr>
          <p:cNvSpPr txBox="1"/>
          <p:nvPr/>
        </p:nvSpPr>
        <p:spPr>
          <a:xfrm>
            <a:off x="1788921" y="4243265"/>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20/02 </a:t>
            </a:r>
            <a:r>
              <a:rPr lang="en-US" sz="600" dirty="0" err="1">
                <a:solidFill>
                  <a:srgbClr val="000000"/>
                </a:solidFill>
                <a:ea typeface="ＭＳ Ｐゴシック" pitchFamily="34" charset="-128"/>
              </a:rPr>
              <a:t>CoMC</a:t>
            </a:r>
            <a:endParaRPr lang="en-US" sz="600" dirty="0">
              <a:solidFill>
                <a:srgbClr val="000000"/>
              </a:solidFill>
              <a:ea typeface="ＭＳ Ｐゴシック" pitchFamily="34" charset="-128"/>
            </a:endParaRPr>
          </a:p>
        </p:txBody>
      </p:sp>
      <p:sp>
        <p:nvSpPr>
          <p:cNvPr id="101" name="Triangle 123">
            <a:extLst>
              <a:ext uri="{FF2B5EF4-FFF2-40B4-BE49-F238E27FC236}">
                <a16:creationId xmlns:a16="http://schemas.microsoft.com/office/drawing/2014/main" id="{6F9210BC-760F-B640-8FBC-6D5BC3A96AFB}"/>
              </a:ext>
            </a:extLst>
          </p:cNvPr>
          <p:cNvSpPr/>
          <p:nvPr/>
        </p:nvSpPr>
        <p:spPr>
          <a:xfrm>
            <a:off x="809263" y="408391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2" name="TextBox 101">
            <a:extLst>
              <a:ext uri="{FF2B5EF4-FFF2-40B4-BE49-F238E27FC236}">
                <a16:creationId xmlns:a16="http://schemas.microsoft.com/office/drawing/2014/main" id="{6ECF800B-C755-FD4C-8704-BB42D910CD1F}"/>
              </a:ext>
            </a:extLst>
          </p:cNvPr>
          <p:cNvSpPr txBox="1"/>
          <p:nvPr/>
        </p:nvSpPr>
        <p:spPr>
          <a:xfrm>
            <a:off x="467544" y="4243265"/>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16/01 </a:t>
            </a:r>
            <a:r>
              <a:rPr lang="en-US" sz="600" dirty="0" err="1">
                <a:solidFill>
                  <a:srgbClr val="000000"/>
                </a:solidFill>
                <a:ea typeface="ＭＳ Ｐゴシック" pitchFamily="34" charset="-128"/>
              </a:rPr>
              <a:t>CoMC</a:t>
            </a:r>
            <a:endParaRPr lang="en-US" sz="600" dirty="0">
              <a:solidFill>
                <a:srgbClr val="000000"/>
              </a:solidFill>
              <a:ea typeface="ＭＳ Ｐゴシック" pitchFamily="34" charset="-128"/>
            </a:endParaRPr>
          </a:p>
        </p:txBody>
      </p:sp>
    </p:spTree>
    <p:extLst>
      <p:ext uri="{BB962C8B-B14F-4D97-AF65-F5344CB8AC3E}">
        <p14:creationId xmlns:p14="http://schemas.microsoft.com/office/powerpoint/2010/main" val="2641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p:cNvSpPr/>
          <p:nvPr/>
        </p:nvSpPr>
        <p:spPr>
          <a:xfrm>
            <a:off x="8165101" y="3516625"/>
            <a:ext cx="712126" cy="52214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1 CR4868  in progress - TBC</a:t>
            </a:r>
          </a:p>
        </p:txBody>
      </p:sp>
      <p:sp>
        <p:nvSpPr>
          <p:cNvPr id="59" name="Down Arrow 58"/>
          <p:cNvSpPr/>
          <p:nvPr/>
        </p:nvSpPr>
        <p:spPr>
          <a:xfrm>
            <a:off x="8165101" y="3217898"/>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60" name="Rectangle 59"/>
          <p:cNvSpPr/>
          <p:nvPr/>
        </p:nvSpPr>
        <p:spPr>
          <a:xfrm>
            <a:off x="6588224" y="3516625"/>
            <a:ext cx="712126" cy="52214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1 CR4867  in progress – April go live</a:t>
            </a:r>
          </a:p>
        </p:txBody>
      </p:sp>
      <p:sp>
        <p:nvSpPr>
          <p:cNvPr id="61" name="Down Arrow 60"/>
          <p:cNvSpPr/>
          <p:nvPr/>
        </p:nvSpPr>
        <p:spPr>
          <a:xfrm>
            <a:off x="6588224" y="3217898"/>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6" name="Rectangle 55"/>
          <p:cNvSpPr/>
          <p:nvPr/>
        </p:nvSpPr>
        <p:spPr>
          <a:xfrm>
            <a:off x="7386664" y="3516625"/>
            <a:ext cx="706429" cy="52214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1 CP4853  in progress – April go live</a:t>
            </a:r>
          </a:p>
        </p:txBody>
      </p:sp>
      <p:sp>
        <p:nvSpPr>
          <p:cNvPr id="57" name="Down Arrow 56"/>
          <p:cNvSpPr/>
          <p:nvPr/>
        </p:nvSpPr>
        <p:spPr>
          <a:xfrm>
            <a:off x="7380967" y="3217898"/>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4" name="Rectangle 53"/>
          <p:cNvSpPr/>
          <p:nvPr/>
        </p:nvSpPr>
        <p:spPr>
          <a:xfrm>
            <a:off x="5076056" y="3500545"/>
            <a:ext cx="735304" cy="53822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2 ongoing engagement using existing MI</a:t>
            </a:r>
          </a:p>
        </p:txBody>
      </p:sp>
      <p:sp>
        <p:nvSpPr>
          <p:cNvPr id="55" name="Down Arrow 54"/>
          <p:cNvSpPr/>
          <p:nvPr/>
        </p:nvSpPr>
        <p:spPr>
          <a:xfrm>
            <a:off x="5148064" y="3201818"/>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0" name="Down Arrow 39"/>
          <p:cNvSpPr/>
          <p:nvPr/>
        </p:nvSpPr>
        <p:spPr>
          <a:xfrm>
            <a:off x="7020272" y="1437625"/>
            <a:ext cx="732784" cy="14041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Title 1"/>
          <p:cNvSpPr>
            <a:spLocks noGrp="1"/>
          </p:cNvSpPr>
          <p:nvPr>
            <p:ph type="title"/>
          </p:nvPr>
        </p:nvSpPr>
        <p:spPr>
          <a:xfrm>
            <a:off x="457200" y="123478"/>
            <a:ext cx="8229600" cy="539940"/>
          </a:xfrm>
        </p:spPr>
        <p:txBody>
          <a:bodyPr>
            <a:normAutofit fontScale="90000"/>
          </a:bodyPr>
          <a:lstStyle/>
          <a:p>
            <a:r>
              <a:rPr lang="en-GB" dirty="0"/>
              <a:t>Recommendations - where we are</a:t>
            </a:r>
          </a:p>
        </p:txBody>
      </p:sp>
      <p:sp>
        <p:nvSpPr>
          <p:cNvPr id="20" name="Rectangle 19"/>
          <p:cNvSpPr/>
          <p:nvPr/>
        </p:nvSpPr>
        <p:spPr>
          <a:xfrm>
            <a:off x="840386" y="1005459"/>
            <a:ext cx="7056784" cy="468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13 finding &amp; recommendations = 85 recommendation lines</a:t>
            </a:r>
          </a:p>
        </p:txBody>
      </p:sp>
      <p:sp>
        <p:nvSpPr>
          <p:cNvPr id="24" name="Rectangle 23"/>
          <p:cNvSpPr/>
          <p:nvPr/>
        </p:nvSpPr>
        <p:spPr>
          <a:xfrm>
            <a:off x="5436096" y="1995685"/>
            <a:ext cx="1512168" cy="522059"/>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3 lines MOD – Xoserve (3.2.1) = 3 MODS - Drafted</a:t>
            </a:r>
          </a:p>
        </p:txBody>
      </p:sp>
      <p:sp>
        <p:nvSpPr>
          <p:cNvPr id="33" name="Down Arrow 32"/>
          <p:cNvSpPr/>
          <p:nvPr/>
        </p:nvSpPr>
        <p:spPr>
          <a:xfrm>
            <a:off x="726762" y="1473630"/>
            <a:ext cx="732784" cy="18954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5" name="Down Arrow 34"/>
          <p:cNvSpPr/>
          <p:nvPr/>
        </p:nvSpPr>
        <p:spPr>
          <a:xfrm>
            <a:off x="5711424" y="1473630"/>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grpSp>
        <p:nvGrpSpPr>
          <p:cNvPr id="5" name="Group 4"/>
          <p:cNvGrpSpPr/>
          <p:nvPr/>
        </p:nvGrpSpPr>
        <p:grpSpPr>
          <a:xfrm>
            <a:off x="145864" y="3405463"/>
            <a:ext cx="3487401" cy="943979"/>
            <a:chOff x="173942" y="2636912"/>
            <a:chExt cx="4315345" cy="1896211"/>
          </a:xfrm>
        </p:grpSpPr>
        <p:sp>
          <p:nvSpPr>
            <p:cNvPr id="26" name="Rectangle 25"/>
            <p:cNvSpPr/>
            <p:nvPr/>
          </p:nvSpPr>
          <p:spPr>
            <a:xfrm>
              <a:off x="173942" y="3909054"/>
              <a:ext cx="824591" cy="62406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7 review April</a:t>
              </a:r>
            </a:p>
          </p:txBody>
        </p:sp>
        <p:sp>
          <p:nvSpPr>
            <p:cNvPr id="36" name="Down Arrow 35"/>
            <p:cNvSpPr/>
            <p:nvPr/>
          </p:nvSpPr>
          <p:spPr>
            <a:xfrm>
              <a:off x="199311" y="3308987"/>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2" name="Rectangle 21"/>
            <p:cNvSpPr/>
            <p:nvPr/>
          </p:nvSpPr>
          <p:spPr>
            <a:xfrm>
              <a:off x="395536" y="2636912"/>
              <a:ext cx="4093751" cy="672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18 Future review</a:t>
              </a:r>
            </a:p>
          </p:txBody>
        </p:sp>
        <p:sp>
          <p:nvSpPr>
            <p:cNvPr id="27" name="Rectangle 26"/>
            <p:cNvSpPr/>
            <p:nvPr/>
          </p:nvSpPr>
          <p:spPr>
            <a:xfrm>
              <a:off x="1008376" y="3909054"/>
              <a:ext cx="792088" cy="62406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2 review May</a:t>
              </a:r>
            </a:p>
          </p:txBody>
        </p:sp>
        <p:sp>
          <p:nvSpPr>
            <p:cNvPr id="29" name="Down Arrow 28"/>
            <p:cNvSpPr/>
            <p:nvPr/>
          </p:nvSpPr>
          <p:spPr>
            <a:xfrm>
              <a:off x="998533" y="3308988"/>
              <a:ext cx="732784" cy="6720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4" name="Rectangle 33"/>
            <p:cNvSpPr/>
            <p:nvPr/>
          </p:nvSpPr>
          <p:spPr>
            <a:xfrm>
              <a:off x="1800464" y="3909054"/>
              <a:ext cx="792088" cy="62406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3 review July</a:t>
              </a:r>
            </a:p>
          </p:txBody>
        </p:sp>
        <p:sp>
          <p:nvSpPr>
            <p:cNvPr id="41" name="Down Arrow 40"/>
            <p:cNvSpPr/>
            <p:nvPr/>
          </p:nvSpPr>
          <p:spPr>
            <a:xfrm>
              <a:off x="1800464" y="3308988"/>
              <a:ext cx="732784" cy="6720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5" name="Rectangle 44"/>
            <p:cNvSpPr/>
            <p:nvPr/>
          </p:nvSpPr>
          <p:spPr>
            <a:xfrm>
              <a:off x="2602395" y="3909054"/>
              <a:ext cx="890248" cy="62406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2 review November</a:t>
              </a:r>
            </a:p>
          </p:txBody>
        </p:sp>
        <p:sp>
          <p:nvSpPr>
            <p:cNvPr id="46" name="Down Arrow 45"/>
            <p:cNvSpPr/>
            <p:nvPr/>
          </p:nvSpPr>
          <p:spPr>
            <a:xfrm>
              <a:off x="2602395" y="3308988"/>
              <a:ext cx="732784" cy="6720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7" name="Rectangle 46"/>
            <p:cNvSpPr/>
            <p:nvPr/>
          </p:nvSpPr>
          <p:spPr>
            <a:xfrm>
              <a:off x="3493429" y="3909054"/>
              <a:ext cx="801931" cy="62406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4 review December</a:t>
              </a:r>
              <a:endParaRPr lang="en-GB" sz="900" dirty="0">
                <a:solidFill>
                  <a:prstClr val="white"/>
                </a:solidFill>
              </a:endParaRPr>
            </a:p>
          </p:txBody>
        </p:sp>
        <p:sp>
          <p:nvSpPr>
            <p:cNvPr id="48" name="Down Arrow 47"/>
            <p:cNvSpPr/>
            <p:nvPr/>
          </p:nvSpPr>
          <p:spPr>
            <a:xfrm>
              <a:off x="3404326" y="3308988"/>
              <a:ext cx="732784" cy="6720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grpSp>
      <p:sp>
        <p:nvSpPr>
          <p:cNvPr id="30" name="Rectangle 29"/>
          <p:cNvSpPr/>
          <p:nvPr/>
        </p:nvSpPr>
        <p:spPr>
          <a:xfrm>
            <a:off x="1331641" y="1995477"/>
            <a:ext cx="1266171" cy="111633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prstClr val="white"/>
                </a:solidFill>
              </a:rPr>
              <a:t>8 lines PAC </a:t>
            </a:r>
            <a:r>
              <a:rPr lang="en-GB" sz="1200" dirty="0">
                <a:solidFill>
                  <a:prstClr val="white"/>
                </a:solidFill>
              </a:rPr>
              <a:t>/Xoserve – covered under existing changes 4876 &amp; 4795. 4 with </a:t>
            </a:r>
            <a:r>
              <a:rPr lang="en-GB" sz="1400" dirty="0">
                <a:solidFill>
                  <a:prstClr val="white"/>
                </a:solidFill>
              </a:rPr>
              <a:t>Xoserve</a:t>
            </a:r>
          </a:p>
        </p:txBody>
      </p:sp>
      <p:sp>
        <p:nvSpPr>
          <p:cNvPr id="32" name="Down Arrow 31"/>
          <p:cNvSpPr/>
          <p:nvPr/>
        </p:nvSpPr>
        <p:spPr>
          <a:xfrm>
            <a:off x="1619668" y="1491421"/>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8" name="Rectangle 37"/>
          <p:cNvSpPr/>
          <p:nvPr/>
        </p:nvSpPr>
        <p:spPr>
          <a:xfrm>
            <a:off x="2597811" y="1995477"/>
            <a:ext cx="1436411" cy="68428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3 lines MOD 0681 – EON &amp; Xoserve = 1 MOD referred to UIG WG</a:t>
            </a:r>
          </a:p>
        </p:txBody>
      </p:sp>
      <p:sp>
        <p:nvSpPr>
          <p:cNvPr id="39" name="Down Arrow 38"/>
          <p:cNvSpPr/>
          <p:nvPr/>
        </p:nvSpPr>
        <p:spPr>
          <a:xfrm>
            <a:off x="2843808" y="1491421"/>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3" name="Rectangle 42"/>
          <p:cNvSpPr/>
          <p:nvPr/>
        </p:nvSpPr>
        <p:spPr>
          <a:xfrm>
            <a:off x="7760389" y="1492254"/>
            <a:ext cx="1276107" cy="20712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prstClr val="white"/>
                </a:solidFill>
              </a:rPr>
              <a:t>38 CLOSED</a:t>
            </a:r>
          </a:p>
        </p:txBody>
      </p:sp>
      <p:sp>
        <p:nvSpPr>
          <p:cNvPr id="6" name="TextBox 5"/>
          <p:cNvSpPr txBox="1"/>
          <p:nvPr/>
        </p:nvSpPr>
        <p:spPr>
          <a:xfrm>
            <a:off x="7674696" y="4894010"/>
            <a:ext cx="929752" cy="246221"/>
          </a:xfrm>
          <a:prstGeom prst="rect">
            <a:avLst/>
          </a:prstGeom>
          <a:noFill/>
        </p:spPr>
        <p:txBody>
          <a:bodyPr wrap="square" rtlCol="0">
            <a:spAutoFit/>
          </a:bodyPr>
          <a:lstStyle/>
          <a:p>
            <a:r>
              <a:rPr lang="en-GB" sz="1000" dirty="0">
                <a:solidFill>
                  <a:prstClr val="black"/>
                </a:solidFill>
              </a:rPr>
              <a:t>As at 01/4/19</a:t>
            </a:r>
          </a:p>
        </p:txBody>
      </p:sp>
      <p:sp>
        <p:nvSpPr>
          <p:cNvPr id="51" name="Rectangle 50"/>
          <p:cNvSpPr/>
          <p:nvPr/>
        </p:nvSpPr>
        <p:spPr>
          <a:xfrm>
            <a:off x="4034222" y="1995687"/>
            <a:ext cx="1440160" cy="52205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9 lines MOD – Xoserve (12.2) = 1 MOD – Drafted </a:t>
            </a:r>
          </a:p>
        </p:txBody>
      </p:sp>
      <p:sp>
        <p:nvSpPr>
          <p:cNvPr id="52" name="Down Arrow 51"/>
          <p:cNvSpPr/>
          <p:nvPr/>
        </p:nvSpPr>
        <p:spPr>
          <a:xfrm>
            <a:off x="4283968" y="1491631"/>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 name="Bent Arrow 3"/>
          <p:cNvSpPr/>
          <p:nvPr/>
        </p:nvSpPr>
        <p:spPr>
          <a:xfrm rot="5400000">
            <a:off x="7854275" y="1117163"/>
            <a:ext cx="389390" cy="28803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3" name="Rectangle 52"/>
          <p:cNvSpPr/>
          <p:nvPr/>
        </p:nvSpPr>
        <p:spPr>
          <a:xfrm>
            <a:off x="5292080" y="2895786"/>
            <a:ext cx="3308322" cy="334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6 In progress</a:t>
            </a:r>
          </a:p>
        </p:txBody>
      </p:sp>
      <p:sp>
        <p:nvSpPr>
          <p:cNvPr id="62" name="Rectangle 61"/>
          <p:cNvSpPr/>
          <p:nvPr/>
        </p:nvSpPr>
        <p:spPr>
          <a:xfrm>
            <a:off x="5860190" y="3516625"/>
            <a:ext cx="663296" cy="52214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1 CP4866  in progress – Nov target</a:t>
            </a:r>
          </a:p>
        </p:txBody>
      </p:sp>
      <p:sp>
        <p:nvSpPr>
          <p:cNvPr id="63" name="Down Arrow 62"/>
          <p:cNvSpPr/>
          <p:nvPr/>
        </p:nvSpPr>
        <p:spPr>
          <a:xfrm>
            <a:off x="5811360" y="3217898"/>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7" name="TextBox 6"/>
          <p:cNvSpPr txBox="1"/>
          <p:nvPr/>
        </p:nvSpPr>
        <p:spPr>
          <a:xfrm>
            <a:off x="145864" y="4515967"/>
            <a:ext cx="7034553" cy="646331"/>
          </a:xfrm>
          <a:prstGeom prst="rect">
            <a:avLst/>
          </a:prstGeom>
          <a:noFill/>
        </p:spPr>
        <p:txBody>
          <a:bodyPr wrap="square" rtlCol="0">
            <a:spAutoFit/>
          </a:bodyPr>
          <a:lstStyle/>
          <a:p>
            <a:r>
              <a:rPr lang="en-GB" sz="1200" dirty="0"/>
              <a:t>All future reviews include non Task Force related changes that are pending, defects with planned resolution dates, other options which may be considered if engagement/PAC reporting does not deliver results. (PAC can look to deliver these when PAC reporting is updated).</a:t>
            </a:r>
          </a:p>
        </p:txBody>
      </p:sp>
      <p:sp>
        <p:nvSpPr>
          <p:cNvPr id="42" name="Rectangle 41"/>
          <p:cNvSpPr/>
          <p:nvPr/>
        </p:nvSpPr>
        <p:spPr>
          <a:xfrm>
            <a:off x="7760390" y="1710346"/>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10 do nothing</a:t>
            </a:r>
          </a:p>
        </p:txBody>
      </p:sp>
      <p:sp>
        <p:nvSpPr>
          <p:cNvPr id="44" name="Rectangle 43"/>
          <p:cNvSpPr/>
          <p:nvPr/>
        </p:nvSpPr>
        <p:spPr>
          <a:xfrm>
            <a:off x="7760390" y="1928437"/>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1 BAU</a:t>
            </a:r>
            <a:endParaRPr lang="en-GB" sz="1200" dirty="0">
              <a:solidFill>
                <a:prstClr val="white"/>
              </a:solidFill>
            </a:endParaRPr>
          </a:p>
        </p:txBody>
      </p:sp>
      <p:sp>
        <p:nvSpPr>
          <p:cNvPr id="49" name="Rectangle 48"/>
          <p:cNvSpPr/>
          <p:nvPr/>
        </p:nvSpPr>
        <p:spPr>
          <a:xfrm>
            <a:off x="7760390" y="2146529"/>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5 completed</a:t>
            </a:r>
          </a:p>
        </p:txBody>
      </p:sp>
      <p:sp>
        <p:nvSpPr>
          <p:cNvPr id="50" name="Rectangle 49"/>
          <p:cNvSpPr/>
          <p:nvPr/>
        </p:nvSpPr>
        <p:spPr>
          <a:xfrm>
            <a:off x="7760390" y="2364622"/>
            <a:ext cx="1276107" cy="47715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22 other option progressed</a:t>
            </a:r>
          </a:p>
        </p:txBody>
      </p:sp>
    </p:spTree>
    <p:extLst>
      <p:ext uri="{BB962C8B-B14F-4D97-AF65-F5344CB8AC3E}">
        <p14:creationId xmlns:p14="http://schemas.microsoft.com/office/powerpoint/2010/main" val="4247575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 Of Task Force Funding</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999" y="604614"/>
            <a:ext cx="7972425"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1284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Force Next Steps</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fontScale="92500" lnSpcReduction="10000"/>
          </a:bodyPr>
          <a:lstStyle/>
          <a:p>
            <a:r>
              <a:rPr lang="en-GB" sz="1600" dirty="0"/>
              <a:t>Use the UNC UIG Work Group as the mechanism to </a:t>
            </a:r>
            <a:r>
              <a:rPr lang="en-GB" sz="1600" b="1" dirty="0"/>
              <a:t>share progress </a:t>
            </a:r>
            <a:r>
              <a:rPr lang="en-GB" sz="1600" dirty="0"/>
              <a:t>on all recommendations where options residing with Xoserve.</a:t>
            </a:r>
          </a:p>
          <a:p>
            <a:r>
              <a:rPr lang="en-GB" sz="1600" dirty="0"/>
              <a:t>Provide updates to the “</a:t>
            </a:r>
            <a:r>
              <a:rPr lang="en-GB" sz="1600" b="1" dirty="0"/>
              <a:t>Recommendation Tracker</a:t>
            </a:r>
            <a:r>
              <a:rPr lang="en-GB" sz="1600" dirty="0"/>
              <a:t>” in line with UNC UIG Work Group timescales.</a:t>
            </a:r>
          </a:p>
          <a:p>
            <a:r>
              <a:rPr lang="en-GB" sz="1600" b="1" dirty="0"/>
              <a:t>Continue analysis </a:t>
            </a:r>
            <a:r>
              <a:rPr lang="en-GB" sz="1600" dirty="0"/>
              <a:t>on investigation lines &amp; publish investigation tracker updates fortnightly.</a:t>
            </a:r>
          </a:p>
          <a:p>
            <a:r>
              <a:rPr lang="en-GB" sz="1600" b="1" dirty="0"/>
              <a:t>Publish any new findings/recommendations </a:t>
            </a:r>
            <a:r>
              <a:rPr lang="en-GB" sz="1600" dirty="0"/>
              <a:t>drawn from investigation lines which are currently “work in progress” when completed.</a:t>
            </a:r>
          </a:p>
          <a:p>
            <a:r>
              <a:rPr lang="en-GB" sz="1600" b="1" dirty="0">
                <a:latin typeface="Arial"/>
                <a:cs typeface="Arial"/>
              </a:rPr>
              <a:t>Present recommendation options for 3.2.5 Inaccurate or out of date AQs – impact of rolling AQ at UNC UIG Work Group 8</a:t>
            </a:r>
            <a:r>
              <a:rPr lang="en-GB" sz="1600" b="1" baseline="30000" dirty="0">
                <a:latin typeface="Arial"/>
                <a:cs typeface="Arial"/>
              </a:rPr>
              <a:t>th</a:t>
            </a:r>
            <a:r>
              <a:rPr lang="en-GB" sz="1600" b="1" dirty="0">
                <a:latin typeface="Arial"/>
                <a:cs typeface="Arial"/>
              </a:rPr>
              <a:t> April 2019 </a:t>
            </a:r>
            <a:r>
              <a:rPr lang="en-GB" sz="1600" dirty="0">
                <a:latin typeface="Arial"/>
                <a:cs typeface="Arial"/>
              </a:rPr>
              <a:t>– Xoserve take action on all options agreed.</a:t>
            </a:r>
          </a:p>
          <a:p>
            <a:r>
              <a:rPr lang="en-GB" sz="1600" dirty="0"/>
              <a:t>Continue the </a:t>
            </a:r>
            <a:r>
              <a:rPr lang="en-GB" sz="1600" b="1" dirty="0"/>
              <a:t>customer engagement</a:t>
            </a:r>
            <a:r>
              <a:rPr lang="en-GB" sz="1600" dirty="0"/>
              <a:t>, progress the  </a:t>
            </a:r>
            <a:r>
              <a:rPr lang="en-GB" sz="1600" b="1" dirty="0"/>
              <a:t>CPs</a:t>
            </a:r>
            <a:r>
              <a:rPr lang="en-GB" sz="1600" dirty="0"/>
              <a:t> &amp; </a:t>
            </a:r>
            <a:r>
              <a:rPr lang="en-GB" sz="1600" b="1" dirty="0"/>
              <a:t>CRs</a:t>
            </a:r>
            <a:r>
              <a:rPr lang="en-GB" sz="1600" dirty="0"/>
              <a:t> raised to support the recommendation options agreed at 28</a:t>
            </a:r>
            <a:r>
              <a:rPr lang="en-GB" sz="1600" baseline="30000" dirty="0"/>
              <a:t>th</a:t>
            </a:r>
            <a:r>
              <a:rPr lang="en-GB" sz="1600" dirty="0"/>
              <a:t> January UIG-Recommendation session.</a:t>
            </a:r>
          </a:p>
          <a:p>
            <a:r>
              <a:rPr lang="en-GB" sz="1600" b="1" dirty="0"/>
              <a:t>Supporting MOD development  </a:t>
            </a:r>
            <a:r>
              <a:rPr lang="en-GB" sz="1600" dirty="0"/>
              <a:t>to progress agreed recommendation options where Xoserve have drafted the mods.</a:t>
            </a:r>
          </a:p>
          <a:p>
            <a:r>
              <a:rPr lang="en-GB" sz="1600" b="1" dirty="0"/>
              <a:t>Continue </a:t>
            </a:r>
            <a:r>
              <a:rPr lang="en-GB" sz="1600" dirty="0"/>
              <a:t>the development of existing non Task Force changes 4876 &amp; 4795 to support the</a:t>
            </a:r>
            <a:r>
              <a:rPr lang="en-GB" sz="1600" b="1" dirty="0"/>
              <a:t> PAC report recommendations.</a:t>
            </a:r>
            <a:endParaRPr lang="en-GB" sz="1600" dirty="0"/>
          </a:p>
        </p:txBody>
      </p:sp>
    </p:spTree>
    <p:extLst>
      <p:ext uri="{BB962C8B-B14F-4D97-AF65-F5344CB8AC3E}">
        <p14:creationId xmlns:p14="http://schemas.microsoft.com/office/powerpoint/2010/main" val="3330649644"/>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10" ma:contentTypeDescription="Create a new document." ma:contentTypeScope="" ma:versionID="258bf23aee0806eb12ff8426427e7c82">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c8dde2d04d648a22d8f791b223ed7057"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796A4FC-DDA6-41AE-8264-071069CB95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4fa40-a696-4ac9-bd38-c0330d295109"/>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211B2E31-4703-4F4D-BB47-74A8364BAC36}">
  <ds:schemaRefs>
    <ds:schemaRef ds:uri="http://purl.org/dc/dcmitype/"/>
    <ds:schemaRef ds:uri="http://schemas.microsoft.com/office/2006/metadata/properties"/>
    <ds:schemaRef ds:uri="c78a4dae-5fc0-4ed3-ad80-da51122ab114"/>
    <ds:schemaRef ds:uri="http://purl.org/dc/elements/1.1/"/>
    <ds:schemaRef ds:uri="http://schemas.microsoft.com/office/2006/documentManagement/types"/>
    <ds:schemaRef ds:uri="http://www.w3.org/XML/1998/namespace"/>
    <ds:schemaRef ds:uri="5844fa40-a696-4ac9-bd38-c0330d295109"/>
    <ds:schemaRef ds:uri="http://purl.org/dc/term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23139</TotalTime>
  <Words>1303</Words>
  <Application>Microsoft Office PowerPoint</Application>
  <PresentationFormat>On-screen Show (16:9)</PresentationFormat>
  <Paragraphs>235</Paragraphs>
  <Slides>7</Slides>
  <Notes>7</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Office Theme</vt:lpstr>
      <vt:lpstr>xoserve templates</vt:lpstr>
      <vt:lpstr>1_Office Theme</vt:lpstr>
      <vt:lpstr>UIG Task Force Progress Report</vt:lpstr>
      <vt:lpstr>Background</vt:lpstr>
      <vt:lpstr>UIG Task Force: Dashboard</vt:lpstr>
      <vt:lpstr>Plan on Page</vt:lpstr>
      <vt:lpstr>Recommendations - where we are</vt:lpstr>
      <vt:lpstr>Overview Of Task Force Funding</vt:lpstr>
      <vt:lpstr>Task Force Next Steps</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164</cp:revision>
  <cp:lastPrinted>2019-04-01T09:05:35Z</cp:lastPrinted>
  <dcterms:created xsi:type="dcterms:W3CDTF">2018-09-02T17:12:15Z</dcterms:created>
  <dcterms:modified xsi:type="dcterms:W3CDTF">2019-04-02T07:50:22Z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-1695211405</vt:i4>
  </property>
  <property fmtid="{D5CDD505-2E9C-101B-9397-08002B2CF9AE}" pid="3" name="_NewReviewCycle">
    <vt:lpwstr/>
  </property>
  <property fmtid="{D5CDD505-2E9C-101B-9397-08002B2CF9AE}" pid="4" name="_EmailSubject">
    <vt:lpwstr>EXT || RE: April ChMC Meeting Papers - Section 8 CSS and BRDs and Section 9 - UIG / Section 10 - Amendment Invoice Update</vt:lpwstr>
  </property>
  <property fmtid="{D5CDD505-2E9C-101B-9397-08002B2CF9AE}" pid="5" name="_AuthorEmail">
    <vt:lpwstr>Richard.Johnson@Xoserve.com</vt:lpwstr>
  </property>
  <property fmtid="{D5CDD505-2E9C-101B-9397-08002B2CF9AE}" pid="6" name="_AuthorEmailDisplayName">
    <vt:lpwstr>Johnson, Richard</vt:lpwstr>
  </property>
  <property fmtid="{D5CDD505-2E9C-101B-9397-08002B2CF9AE}" pid="7" name="_PreviousAdHocReviewCycleID">
    <vt:i4>-1806159899</vt:i4>
  </property>
  <property fmtid="{D5CDD505-2E9C-101B-9397-08002B2CF9AE}" pid="8" name="ContentTypeId">
    <vt:lpwstr>0x0101002A9D4E94D94ABB48A35A572EF9A60258</vt:lpwstr>
  </property>
</Properties>
</file>