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300" r:id="rId5"/>
    <p:sldId id="303" r:id="rId6"/>
    <p:sldId id="302" r:id="rId7"/>
    <p:sldId id="304" r:id="rId8"/>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9751" autoAdjust="0"/>
  </p:normalViewPr>
  <p:slideViewPr>
    <p:cSldViewPr>
      <p:cViewPr>
        <p:scale>
          <a:sx n="100" d="100"/>
          <a:sy n="100" d="100"/>
        </p:scale>
        <p:origin x="-51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2"/>
          </a:xfrm>
          <a:prstGeom prst="rect">
            <a:avLst/>
          </a:prstGeom>
        </p:spPr>
        <p:txBody>
          <a:bodyPr vert="horz" lIns="92135" tIns="46067" rIns="92135" bIns="46067" rtlCol="0"/>
          <a:lstStyle>
            <a:lvl1pPr algn="l">
              <a:defRPr sz="1200"/>
            </a:lvl1pPr>
          </a:lstStyle>
          <a:p>
            <a:endParaRPr lang="en-GB" dirty="0"/>
          </a:p>
        </p:txBody>
      </p:sp>
      <p:sp>
        <p:nvSpPr>
          <p:cNvPr id="3" name="Date Placeholder 2"/>
          <p:cNvSpPr>
            <a:spLocks noGrp="1"/>
          </p:cNvSpPr>
          <p:nvPr>
            <p:ph type="dt" idx="1"/>
          </p:nvPr>
        </p:nvSpPr>
        <p:spPr>
          <a:xfrm>
            <a:off x="3850444" y="0"/>
            <a:ext cx="2945659" cy="496412"/>
          </a:xfrm>
          <a:prstGeom prst="rect">
            <a:avLst/>
          </a:prstGeom>
        </p:spPr>
        <p:txBody>
          <a:bodyPr vert="horz" lIns="92135" tIns="46067" rIns="92135" bIns="46067" rtlCol="0"/>
          <a:lstStyle>
            <a:lvl1pPr algn="r">
              <a:defRPr sz="1200"/>
            </a:lvl1pPr>
          </a:lstStyle>
          <a:p>
            <a:fld id="{30CC7C86-2D66-4C55-8F99-E153512351BA}" type="datetimeFigureOut">
              <a:rPr lang="en-GB" smtClean="0"/>
              <a:t>30/04/2019</a:t>
            </a:fld>
            <a:endParaRPr lang="en-GB" dirty="0"/>
          </a:p>
        </p:txBody>
      </p:sp>
      <p:sp>
        <p:nvSpPr>
          <p:cNvPr id="4" name="Slide Image Placeholder 3"/>
          <p:cNvSpPr>
            <a:spLocks noGrp="1" noRot="1" noChangeAspect="1"/>
          </p:cNvSpPr>
          <p:nvPr>
            <p:ph type="sldImg" idx="2"/>
          </p:nvPr>
        </p:nvSpPr>
        <p:spPr>
          <a:xfrm>
            <a:off x="90488" y="746125"/>
            <a:ext cx="6616700" cy="3721100"/>
          </a:xfrm>
          <a:prstGeom prst="rect">
            <a:avLst/>
          </a:prstGeom>
          <a:noFill/>
          <a:ln w="12700">
            <a:solidFill>
              <a:prstClr val="black"/>
            </a:solidFill>
          </a:ln>
        </p:spPr>
        <p:txBody>
          <a:bodyPr vert="horz" lIns="92135" tIns="46067" rIns="92135" bIns="46067" rtlCol="0" anchor="ctr"/>
          <a:lstStyle/>
          <a:p>
            <a:endParaRPr lang="en-GB" dirty="0"/>
          </a:p>
        </p:txBody>
      </p:sp>
      <p:sp>
        <p:nvSpPr>
          <p:cNvPr id="5" name="Notes Placeholder 4"/>
          <p:cNvSpPr>
            <a:spLocks noGrp="1"/>
          </p:cNvSpPr>
          <p:nvPr>
            <p:ph type="body" sz="quarter" idx="3"/>
          </p:nvPr>
        </p:nvSpPr>
        <p:spPr>
          <a:xfrm>
            <a:off x="679768" y="4715908"/>
            <a:ext cx="5438140" cy="4467702"/>
          </a:xfrm>
          <a:prstGeom prst="rect">
            <a:avLst/>
          </a:prstGeom>
        </p:spPr>
        <p:txBody>
          <a:bodyPr vert="horz" lIns="92135" tIns="46067" rIns="92135" bIns="4606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30091"/>
            <a:ext cx="2945659" cy="496412"/>
          </a:xfrm>
          <a:prstGeom prst="rect">
            <a:avLst/>
          </a:prstGeom>
        </p:spPr>
        <p:txBody>
          <a:bodyPr vert="horz" lIns="92135" tIns="46067" rIns="92135" bIns="46067"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30091"/>
            <a:ext cx="2945659" cy="496412"/>
          </a:xfrm>
          <a:prstGeom prst="rect">
            <a:avLst/>
          </a:prstGeom>
        </p:spPr>
        <p:txBody>
          <a:bodyPr vert="horz" lIns="92135" tIns="46067" rIns="92135" bIns="46067"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dirty="0"/>
          </a:p>
        </p:txBody>
      </p:sp>
    </p:spTree>
    <p:extLst>
      <p:ext uri="{BB962C8B-B14F-4D97-AF65-F5344CB8AC3E}">
        <p14:creationId xmlns:p14="http://schemas.microsoft.com/office/powerpoint/2010/main" val="18845966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latin typeface="Calibri" panose="020F0502020204030204" pitchFamily="34" charset="0"/>
              </a:rPr>
              <a:t>Data Office </a:t>
            </a:r>
            <a:r>
              <a:rPr lang="en-GB" dirty="0" smtClean="0">
                <a:latin typeface="Calibri" panose="020F0502020204030204" pitchFamily="34" charset="0"/>
              </a:rPr>
              <a:t>POAP</a:t>
            </a:r>
            <a:br>
              <a:rPr lang="en-GB" dirty="0" smtClean="0">
                <a:latin typeface="Calibri" panose="020F0502020204030204" pitchFamily="34" charset="0"/>
              </a:rPr>
            </a:br>
            <a:r>
              <a:rPr lang="en-GB" sz="1800" dirty="0" smtClean="0">
                <a:latin typeface="Calibri" panose="020F0502020204030204" pitchFamily="34" charset="0"/>
              </a:rPr>
              <a:t>April/May 2019</a:t>
            </a:r>
            <a:endParaRPr lang="en-GB" sz="1800" dirty="0">
              <a:latin typeface="Calibri" panose="020F0502020204030204" pitchFamily="34" charset="0"/>
            </a:endParaRPr>
          </a:p>
        </p:txBody>
      </p:sp>
    </p:spTree>
    <p:extLst>
      <p:ext uri="{BB962C8B-B14F-4D97-AF65-F5344CB8AC3E}">
        <p14:creationId xmlns:p14="http://schemas.microsoft.com/office/powerpoint/2010/main" val="984308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latin typeface="Calibri" panose="020F0502020204030204" pitchFamily="34" charset="0"/>
              </a:rPr>
              <a:t>Data Office POAP</a:t>
            </a:r>
            <a:endParaRPr lang="en-GB" sz="2000" dirty="0">
              <a:latin typeface="Calibri" panose="020F0502020204030204" pitchFamily="34" charset="0"/>
            </a:endParaRPr>
          </a:p>
        </p:txBody>
      </p:sp>
      <p:sp>
        <p:nvSpPr>
          <p:cNvPr id="3" name="TextBox 2"/>
          <p:cNvSpPr txBox="1"/>
          <p:nvPr/>
        </p:nvSpPr>
        <p:spPr>
          <a:xfrm>
            <a:off x="395536" y="771550"/>
            <a:ext cx="8352928" cy="461665"/>
          </a:xfrm>
          <a:prstGeom prst="rect">
            <a:avLst/>
          </a:prstGeom>
          <a:noFill/>
        </p:spPr>
        <p:txBody>
          <a:bodyPr wrap="square" rtlCol="0">
            <a:spAutoFit/>
          </a:bodyPr>
          <a:lstStyle/>
          <a:p>
            <a:r>
              <a:rPr lang="en-GB" sz="1200" dirty="0" smtClean="0">
                <a:latin typeface="Calibri" panose="020F0502020204030204" pitchFamily="34" charset="0"/>
              </a:rPr>
              <a:t>Below shows the Change Proposals or externally impacting change requests that are currently in delivery with the Data Office and have planned releases</a:t>
            </a:r>
            <a:r>
              <a:rPr lang="en-GB" sz="1200" dirty="0">
                <a:latin typeface="Calibri" panose="020F0502020204030204" pitchFamily="34" charset="0"/>
              </a:rPr>
              <a:t>:</a:t>
            </a:r>
            <a:endParaRPr lang="en-GB" sz="1200" dirty="0">
              <a:solidFill>
                <a:srgbClr val="FF0000"/>
              </a:solidFill>
              <a:latin typeface="Calibri" panose="020F050202020403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68165280"/>
              </p:ext>
            </p:extLst>
          </p:nvPr>
        </p:nvGraphicFramePr>
        <p:xfrm>
          <a:off x="251520" y="1432302"/>
          <a:ext cx="8640960" cy="2219568"/>
        </p:xfrm>
        <a:graphic>
          <a:graphicData uri="http://schemas.openxmlformats.org/drawingml/2006/table">
            <a:tbl>
              <a:tblPr firstRow="1" bandRow="1">
                <a:tableStyleId>{00A15C55-8517-42AA-B614-E9B94910E393}</a:tableStyleId>
              </a:tblPr>
              <a:tblGrid>
                <a:gridCol w="1875187"/>
                <a:gridCol w="3962321"/>
                <a:gridCol w="983720"/>
                <a:gridCol w="983720"/>
                <a:gridCol w="836012"/>
              </a:tblGrid>
              <a:tr h="370840">
                <a:tc>
                  <a:txBody>
                    <a:bodyPr/>
                    <a:lstStyle/>
                    <a:p>
                      <a:r>
                        <a:rPr lang="en-GB" sz="1100" dirty="0" smtClean="0">
                          <a:latin typeface="Calibri" panose="020F0502020204030204" pitchFamily="34" charset="0"/>
                        </a:rPr>
                        <a:t>XRN Number</a:t>
                      </a:r>
                      <a:endParaRPr lang="en-GB" sz="1100" dirty="0">
                        <a:latin typeface="Calibri" panose="020F0502020204030204" pitchFamily="34" charset="0"/>
                      </a:endParaRPr>
                    </a:p>
                  </a:txBody>
                  <a:tcPr/>
                </a:tc>
                <a:tc>
                  <a:txBody>
                    <a:bodyPr/>
                    <a:lstStyle/>
                    <a:p>
                      <a:r>
                        <a:rPr lang="en-GB" sz="1100" dirty="0" smtClean="0">
                          <a:latin typeface="Calibri" panose="020F0502020204030204" pitchFamily="34" charset="0"/>
                        </a:rPr>
                        <a:t>Change Title</a:t>
                      </a:r>
                      <a:endParaRPr lang="en-GB" sz="1100" dirty="0">
                        <a:latin typeface="Calibri" panose="020F0502020204030204" pitchFamily="34" charset="0"/>
                      </a:endParaRPr>
                    </a:p>
                  </a:txBody>
                  <a:tcPr/>
                </a:tc>
                <a:tc gridSpan="2">
                  <a:txBody>
                    <a:bodyPr/>
                    <a:lstStyle/>
                    <a:p>
                      <a:pPr algn="ctr"/>
                      <a:r>
                        <a:rPr lang="en-GB" sz="1100" dirty="0" smtClean="0">
                          <a:latin typeface="Calibri" panose="020F0502020204030204" pitchFamily="34" charset="0"/>
                        </a:rPr>
                        <a:t>Delivery</a:t>
                      </a:r>
                      <a:r>
                        <a:rPr lang="en-GB" sz="1100" baseline="0" dirty="0" smtClean="0">
                          <a:latin typeface="Calibri" panose="020F0502020204030204" pitchFamily="34" charset="0"/>
                        </a:rPr>
                        <a:t> Month</a:t>
                      </a:r>
                      <a:endParaRPr lang="en-GB" sz="1100" dirty="0">
                        <a:latin typeface="Calibri" panose="020F0502020204030204" pitchFamily="34" charset="0"/>
                      </a:endParaRPr>
                    </a:p>
                  </a:txBody>
                  <a:tcPr/>
                </a:tc>
                <a:tc hMerge="1">
                  <a:txBody>
                    <a:bodyPr/>
                    <a:lstStyle/>
                    <a:p>
                      <a:pPr algn="ctr"/>
                      <a:endParaRPr lang="en-GB" sz="1100" dirty="0"/>
                    </a:p>
                  </a:txBody>
                  <a:tcPr/>
                </a:tc>
                <a:tc>
                  <a:txBody>
                    <a:bodyPr/>
                    <a:lstStyle/>
                    <a:p>
                      <a:pPr algn="ctr"/>
                      <a:r>
                        <a:rPr lang="en-GB" sz="1100" dirty="0" smtClean="0">
                          <a:latin typeface="Calibri" panose="020F0502020204030204" pitchFamily="34" charset="0"/>
                        </a:rPr>
                        <a:t>RAG Status</a:t>
                      </a:r>
                      <a:endParaRPr lang="en-GB" sz="1100" dirty="0">
                        <a:latin typeface="Calibri" panose="020F0502020204030204" pitchFamily="34" charset="0"/>
                      </a:endParaRPr>
                    </a:p>
                  </a:txBody>
                  <a:tcPr/>
                </a:tc>
              </a:tr>
              <a:tr h="370840">
                <a:tc gridSpan="2">
                  <a:txBody>
                    <a:bodyPr/>
                    <a:lstStyle/>
                    <a:p>
                      <a:endParaRPr lang="en-GB" dirty="0">
                        <a:latin typeface="Calibri" panose="020F0502020204030204" pitchFamily="34" charset="0"/>
                      </a:endParaRPr>
                    </a:p>
                  </a:txBody>
                  <a:tcPr/>
                </a:tc>
                <a:tc hMerge="1">
                  <a:txBody>
                    <a:bodyPr/>
                    <a:lstStyle/>
                    <a:p>
                      <a:endParaRPr lang="en-GB" dirty="0"/>
                    </a:p>
                  </a:txBody>
                  <a:tcPr/>
                </a:tc>
                <a:tc>
                  <a:txBody>
                    <a:bodyPr/>
                    <a:lstStyle/>
                    <a:p>
                      <a:pPr algn="ctr"/>
                      <a:r>
                        <a:rPr lang="en-GB" sz="1100" b="1" dirty="0" smtClean="0">
                          <a:latin typeface="Calibri" panose="020F0502020204030204" pitchFamily="34" charset="0"/>
                        </a:rPr>
                        <a:t>April/May</a:t>
                      </a:r>
                      <a:endParaRPr lang="en-GB" sz="1100" b="1" dirty="0">
                        <a:latin typeface="Calibri" panose="020F0502020204030204" pitchFamily="34" charset="0"/>
                      </a:endParaRPr>
                    </a:p>
                  </a:txBody>
                  <a:tcPr/>
                </a:tc>
                <a:tc>
                  <a:txBody>
                    <a:bodyPr/>
                    <a:lstStyle/>
                    <a:p>
                      <a:pPr algn="ctr"/>
                      <a:r>
                        <a:rPr lang="en-GB" sz="1100" b="1" dirty="0" smtClean="0">
                          <a:latin typeface="Calibri" panose="020F0502020204030204" pitchFamily="34" charset="0"/>
                        </a:rPr>
                        <a:t>June/July</a:t>
                      </a:r>
                      <a:endParaRPr lang="en-GB" sz="1100" b="1" dirty="0">
                        <a:latin typeface="Calibri" panose="020F0502020204030204" pitchFamily="34" charset="0"/>
                      </a:endParaRPr>
                    </a:p>
                  </a:txBody>
                  <a:tcPr/>
                </a:tc>
                <a:tc>
                  <a:txBody>
                    <a:bodyPr/>
                    <a:lstStyle/>
                    <a:p>
                      <a:pPr algn="ctr"/>
                      <a:endParaRPr lang="en-GB" sz="1100" b="1" dirty="0">
                        <a:latin typeface="Calibri" panose="020F0502020204030204" pitchFamily="34" charset="0"/>
                      </a:endParaRPr>
                    </a:p>
                  </a:txBody>
                  <a:tcPr/>
                </a:tc>
              </a:tr>
              <a:tr h="370840">
                <a:tc>
                  <a:txBody>
                    <a:bodyPr/>
                    <a:lstStyle/>
                    <a:p>
                      <a:r>
                        <a:rPr lang="en-GB" sz="1100" dirty="0" smtClean="0">
                          <a:latin typeface="Calibri" panose="020F0502020204030204" pitchFamily="34" charset="0"/>
                        </a:rPr>
                        <a:t>XRN4835</a:t>
                      </a:r>
                      <a:endParaRPr lang="en-GB" sz="1100" dirty="0">
                        <a:latin typeface="Calibri" panose="020F0502020204030204" pitchFamily="34" charset="0"/>
                      </a:endParaRPr>
                    </a:p>
                  </a:txBody>
                  <a:tcPr/>
                </a:tc>
                <a:tc>
                  <a:txBody>
                    <a:bodyPr/>
                    <a:lstStyle/>
                    <a:p>
                      <a:r>
                        <a:rPr lang="en-GB" sz="1100" dirty="0" smtClean="0">
                          <a:latin typeface="Calibri" panose="020F0502020204030204" pitchFamily="34" charset="0"/>
                        </a:rPr>
                        <a:t>Address</a:t>
                      </a:r>
                      <a:r>
                        <a:rPr lang="en-GB" sz="1100" baseline="0" dirty="0" smtClean="0">
                          <a:latin typeface="Calibri" panose="020F0502020204030204" pitchFamily="34" charset="0"/>
                        </a:rPr>
                        <a:t> Profiling and Reporting</a:t>
                      </a:r>
                      <a:endParaRPr lang="en-GB" sz="1100" dirty="0">
                        <a:latin typeface="Calibri" panose="020F0502020204030204" pitchFamily="34" charset="0"/>
                      </a:endParaRPr>
                    </a:p>
                  </a:txBody>
                  <a:tcPr/>
                </a:tc>
                <a:tc>
                  <a:txBody>
                    <a:bodyPr/>
                    <a:lstStyle/>
                    <a:p>
                      <a:endParaRPr lang="en-GB" sz="1100" dirty="0">
                        <a:latin typeface="Calibri" panose="020F0502020204030204" pitchFamily="34" charset="0"/>
                      </a:endParaRPr>
                    </a:p>
                  </a:txBody>
                  <a:tcPr/>
                </a:tc>
                <a:tc>
                  <a:txBody>
                    <a:bodyPr/>
                    <a:lstStyle/>
                    <a:p>
                      <a:endParaRPr lang="en-GB" sz="1100" dirty="0">
                        <a:latin typeface="Calibri" panose="020F0502020204030204" pitchFamily="34" charset="0"/>
                      </a:endParaRPr>
                    </a:p>
                  </a:txBody>
                  <a:tcPr>
                    <a:solidFill>
                      <a:schemeClr val="accent4">
                        <a:lumMod val="75000"/>
                      </a:schemeClr>
                    </a:solidFill>
                  </a:tcPr>
                </a:tc>
                <a:tc>
                  <a:txBody>
                    <a:bodyPr/>
                    <a:lstStyle/>
                    <a:p>
                      <a:endParaRPr lang="en-GB" sz="1100" dirty="0">
                        <a:latin typeface="Calibri" panose="020F0502020204030204" pitchFamily="34" charset="0"/>
                      </a:endParaRPr>
                    </a:p>
                  </a:txBody>
                  <a:tcPr>
                    <a:solidFill>
                      <a:srgbClr val="00B050"/>
                    </a:solidFill>
                  </a:tcPr>
                </a:tc>
              </a:tr>
              <a:tr h="370840">
                <a:tc>
                  <a:txBody>
                    <a:bodyPr/>
                    <a:lstStyle/>
                    <a:p>
                      <a:r>
                        <a:rPr lang="en-GB" sz="1100" dirty="0" smtClean="0">
                          <a:latin typeface="Calibri" panose="020F0502020204030204" pitchFamily="34" charset="0"/>
                        </a:rPr>
                        <a:t>XRN4790</a:t>
                      </a:r>
                      <a:endParaRPr lang="en-GB" sz="1100" dirty="0">
                        <a:latin typeface="Calibri" panose="020F0502020204030204" pitchFamily="34" charset="0"/>
                      </a:endParaRPr>
                    </a:p>
                  </a:txBody>
                  <a:tcPr/>
                </a:tc>
                <a:tc>
                  <a:txBody>
                    <a:bodyPr/>
                    <a:lstStyle/>
                    <a:p>
                      <a:r>
                        <a:rPr lang="en-GB" sz="1100" dirty="0" smtClean="0">
                          <a:latin typeface="Calibri" panose="020F0502020204030204" pitchFamily="34" charset="0"/>
                        </a:rPr>
                        <a:t>Introduction</a:t>
                      </a:r>
                      <a:r>
                        <a:rPr lang="en-GB" sz="1100" baseline="0" dirty="0" smtClean="0">
                          <a:latin typeface="Calibri" panose="020F0502020204030204" pitchFamily="34" charset="0"/>
                        </a:rPr>
                        <a:t> of winter read/consumption reports (MOD652)</a:t>
                      </a:r>
                      <a:endParaRPr lang="en-GB" sz="1100" dirty="0">
                        <a:latin typeface="Calibri" panose="020F0502020204030204" pitchFamily="34" charset="0"/>
                      </a:endParaRPr>
                    </a:p>
                  </a:txBody>
                  <a:tcPr/>
                </a:tc>
                <a:tc>
                  <a:txBody>
                    <a:bodyPr/>
                    <a:lstStyle/>
                    <a:p>
                      <a:endParaRPr lang="en-GB" sz="1100" dirty="0">
                        <a:latin typeface="Calibri" panose="020F0502020204030204" pitchFamily="34" charset="0"/>
                      </a:endParaRPr>
                    </a:p>
                  </a:txBody>
                  <a:tcPr/>
                </a:tc>
                <a:tc>
                  <a:txBody>
                    <a:bodyPr/>
                    <a:lstStyle/>
                    <a:p>
                      <a:endParaRPr lang="en-GB" sz="1100" dirty="0">
                        <a:latin typeface="Calibri" panose="020F0502020204030204" pitchFamily="34" charset="0"/>
                      </a:endParaRPr>
                    </a:p>
                  </a:txBody>
                  <a:tcPr>
                    <a:solidFill>
                      <a:schemeClr val="accent4">
                        <a:lumMod val="75000"/>
                      </a:schemeClr>
                    </a:solidFill>
                  </a:tcPr>
                </a:tc>
                <a:tc>
                  <a:txBody>
                    <a:bodyPr/>
                    <a:lstStyle/>
                    <a:p>
                      <a:endParaRPr lang="en-GB" sz="1100" dirty="0">
                        <a:latin typeface="Calibri" panose="020F0502020204030204" pitchFamily="34" charset="0"/>
                      </a:endParaRPr>
                    </a:p>
                  </a:txBody>
                  <a:tcPr>
                    <a:solidFill>
                      <a:srgbClr val="00B050"/>
                    </a:solidFill>
                  </a:tcPr>
                </a:tc>
              </a:tr>
              <a:tr h="365368">
                <a:tc>
                  <a:txBody>
                    <a:bodyPr/>
                    <a:lstStyle/>
                    <a:p>
                      <a:r>
                        <a:rPr lang="en-GB" sz="1100" dirty="0" smtClean="0">
                          <a:latin typeface="Calibri" panose="020F0502020204030204" pitchFamily="34" charset="0"/>
                        </a:rPr>
                        <a:t>XRN4841</a:t>
                      </a:r>
                      <a:endParaRPr lang="en-GB" sz="1100" dirty="0">
                        <a:latin typeface="Calibri" panose="020F0502020204030204" pitchFamily="34" charset="0"/>
                      </a:endParaRPr>
                    </a:p>
                  </a:txBody>
                  <a:tcPr/>
                </a:tc>
                <a:tc>
                  <a:txBody>
                    <a:bodyPr/>
                    <a:lstStyle/>
                    <a:p>
                      <a:r>
                        <a:rPr lang="en-GB" sz="1100" dirty="0" smtClean="0">
                          <a:latin typeface="Calibri" panose="020F0502020204030204" pitchFamily="34" charset="0"/>
                        </a:rPr>
                        <a:t>MAP Access to UKL via API</a:t>
                      </a:r>
                      <a:r>
                        <a:rPr lang="en-GB" sz="1100" baseline="0" dirty="0" smtClean="0">
                          <a:latin typeface="Calibri" panose="020F0502020204030204" pitchFamily="34" charset="0"/>
                        </a:rPr>
                        <a:t> (JMDG Use case 58)</a:t>
                      </a:r>
                      <a:endParaRPr lang="en-GB" sz="1100" dirty="0">
                        <a:latin typeface="Calibri" panose="020F0502020204030204" pitchFamily="34" charset="0"/>
                      </a:endParaRPr>
                    </a:p>
                  </a:txBody>
                  <a:tcPr/>
                </a:tc>
                <a:tc>
                  <a:txBody>
                    <a:bodyPr/>
                    <a:lstStyle/>
                    <a:p>
                      <a:endParaRPr lang="en-GB" sz="1100" dirty="0">
                        <a:latin typeface="Calibri" panose="020F0502020204030204" pitchFamily="34" charset="0"/>
                      </a:endParaRPr>
                    </a:p>
                  </a:txBody>
                  <a:tcPr/>
                </a:tc>
                <a:tc>
                  <a:txBody>
                    <a:bodyPr/>
                    <a:lstStyle/>
                    <a:p>
                      <a:endParaRPr lang="en-GB" sz="1100" dirty="0">
                        <a:latin typeface="Calibri" panose="020F0502020204030204" pitchFamily="34" charset="0"/>
                      </a:endParaRPr>
                    </a:p>
                  </a:txBody>
                  <a:tcPr>
                    <a:solidFill>
                      <a:schemeClr val="accent4">
                        <a:lumMod val="75000"/>
                      </a:schemeClr>
                    </a:solidFill>
                  </a:tcPr>
                </a:tc>
                <a:tc>
                  <a:txBody>
                    <a:bodyPr/>
                    <a:lstStyle/>
                    <a:p>
                      <a:endParaRPr lang="en-GB" sz="1100" dirty="0">
                        <a:latin typeface="Calibri" panose="020F0502020204030204" pitchFamily="34" charset="0"/>
                      </a:endParaRPr>
                    </a:p>
                  </a:txBody>
                  <a:tcPr>
                    <a:solidFill>
                      <a:srgbClr val="00B050"/>
                    </a:solidFill>
                  </a:tcPr>
                </a:tc>
              </a:tr>
              <a:tr h="370840">
                <a:tc>
                  <a:txBody>
                    <a:bodyPr/>
                    <a:lstStyle/>
                    <a:p>
                      <a:r>
                        <a:rPr lang="en-GB" sz="1100" dirty="0" smtClean="0">
                          <a:latin typeface="Calibri" panose="020F0502020204030204" pitchFamily="34" charset="0"/>
                        </a:rPr>
                        <a:t>XRN4886</a:t>
                      </a:r>
                      <a:endParaRPr lang="en-GB" sz="1100" dirty="0">
                        <a:latin typeface="Calibri" panose="020F0502020204030204" pitchFamily="34" charset="0"/>
                      </a:endParaRPr>
                    </a:p>
                  </a:txBody>
                  <a:tcPr/>
                </a:tc>
                <a:tc>
                  <a:txBody>
                    <a:bodyPr/>
                    <a:lstStyle/>
                    <a:p>
                      <a:r>
                        <a:rPr lang="en-GB" sz="1100" dirty="0" smtClean="0">
                          <a:latin typeface="Calibri" panose="020F0502020204030204" pitchFamily="34" charset="0"/>
                        </a:rPr>
                        <a:t>MAM Reporting</a:t>
                      </a:r>
                      <a:r>
                        <a:rPr lang="en-GB" sz="1100" baseline="0" dirty="0" smtClean="0">
                          <a:latin typeface="Calibri" panose="020F0502020204030204" pitchFamily="34" charset="0"/>
                        </a:rPr>
                        <a:t> (MOD297)</a:t>
                      </a:r>
                      <a:endParaRPr lang="en-GB" sz="1100" dirty="0">
                        <a:latin typeface="Calibri" panose="020F0502020204030204" pitchFamily="34" charset="0"/>
                      </a:endParaRPr>
                    </a:p>
                  </a:txBody>
                  <a:tcPr/>
                </a:tc>
                <a:tc>
                  <a:txBody>
                    <a:bodyPr/>
                    <a:lstStyle/>
                    <a:p>
                      <a:endParaRPr lang="en-GB" sz="1100" dirty="0">
                        <a:latin typeface="Calibri" panose="020F0502020204030204" pitchFamily="34" charset="0"/>
                      </a:endParaRPr>
                    </a:p>
                  </a:txBody>
                  <a:tcPr/>
                </a:tc>
                <a:tc>
                  <a:txBody>
                    <a:bodyPr/>
                    <a:lstStyle/>
                    <a:p>
                      <a:endParaRPr lang="en-GB" sz="1100" dirty="0">
                        <a:latin typeface="Calibri" panose="020F0502020204030204" pitchFamily="34" charset="0"/>
                      </a:endParaRPr>
                    </a:p>
                  </a:txBody>
                  <a:tcPr>
                    <a:solidFill>
                      <a:schemeClr val="accent4">
                        <a:lumMod val="75000"/>
                      </a:schemeClr>
                    </a:solidFill>
                  </a:tcPr>
                </a:tc>
                <a:tc>
                  <a:txBody>
                    <a:bodyPr/>
                    <a:lstStyle/>
                    <a:p>
                      <a:endParaRPr lang="en-GB" sz="1100" dirty="0">
                        <a:latin typeface="Calibri" panose="020F0502020204030204" pitchFamily="34" charset="0"/>
                      </a:endParaRPr>
                    </a:p>
                  </a:txBody>
                  <a:tcPr>
                    <a:solidFill>
                      <a:srgbClr val="00B050"/>
                    </a:solidFill>
                  </a:tcPr>
                </a:tc>
              </a:tr>
            </a:tbl>
          </a:graphicData>
        </a:graphic>
      </p:graphicFrame>
    </p:spTree>
    <p:extLst>
      <p:ext uri="{BB962C8B-B14F-4D97-AF65-F5344CB8AC3E}">
        <p14:creationId xmlns:p14="http://schemas.microsoft.com/office/powerpoint/2010/main" val="2904881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Data Office </a:t>
            </a:r>
            <a:r>
              <a:rPr lang="en-GB" sz="2000" dirty="0" smtClean="0"/>
              <a:t>changes - Delivered</a:t>
            </a:r>
            <a:endParaRPr lang="en-GB" sz="2000" dirty="0"/>
          </a:p>
        </p:txBody>
      </p:sp>
      <p:sp>
        <p:nvSpPr>
          <p:cNvPr id="5" name="TextBox 4"/>
          <p:cNvSpPr txBox="1"/>
          <p:nvPr/>
        </p:nvSpPr>
        <p:spPr>
          <a:xfrm>
            <a:off x="179512" y="627534"/>
            <a:ext cx="8568952" cy="276999"/>
          </a:xfrm>
          <a:prstGeom prst="rect">
            <a:avLst/>
          </a:prstGeom>
          <a:noFill/>
        </p:spPr>
        <p:txBody>
          <a:bodyPr wrap="square" rtlCol="0">
            <a:spAutoFit/>
          </a:bodyPr>
          <a:lstStyle/>
          <a:p>
            <a:r>
              <a:rPr lang="en-GB" sz="1200" dirty="0" smtClean="0">
                <a:latin typeface="Calibri" panose="020F0502020204030204" pitchFamily="34" charset="0"/>
              </a:rPr>
              <a:t>The table below shows </a:t>
            </a:r>
            <a:r>
              <a:rPr lang="en-GB" sz="1200" dirty="0" smtClean="0">
                <a:latin typeface="Calibri" panose="020F0502020204030204" pitchFamily="34" charset="0"/>
              </a:rPr>
              <a:t>those changes closed since the last update:</a:t>
            </a:r>
            <a:endParaRPr lang="en-GB" sz="1200" dirty="0">
              <a:solidFill>
                <a:srgbClr val="FF0000"/>
              </a:solidFill>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8654403"/>
              </p:ext>
            </p:extLst>
          </p:nvPr>
        </p:nvGraphicFramePr>
        <p:xfrm>
          <a:off x="251520" y="1203598"/>
          <a:ext cx="8712968" cy="1483360"/>
        </p:xfrm>
        <a:graphic>
          <a:graphicData uri="http://schemas.openxmlformats.org/drawingml/2006/table">
            <a:tbl>
              <a:tblPr firstRow="1" bandRow="1">
                <a:tableStyleId>{00A15C55-8517-42AA-B614-E9B94910E393}</a:tableStyleId>
              </a:tblPr>
              <a:tblGrid>
                <a:gridCol w="1415939"/>
                <a:gridCol w="5689535"/>
                <a:gridCol w="1607494"/>
              </a:tblGrid>
              <a:tr h="370840">
                <a:tc>
                  <a:txBody>
                    <a:bodyPr/>
                    <a:lstStyle/>
                    <a:p>
                      <a:r>
                        <a:rPr lang="en-GB" sz="1100" dirty="0" smtClean="0">
                          <a:latin typeface="Calibri" panose="020F0502020204030204" pitchFamily="34" charset="0"/>
                        </a:rPr>
                        <a:t>XRN No</a:t>
                      </a:r>
                      <a:endParaRPr lang="en-GB" sz="1100" dirty="0">
                        <a:latin typeface="Calibri" panose="020F0502020204030204" pitchFamily="34" charset="0"/>
                      </a:endParaRPr>
                    </a:p>
                  </a:txBody>
                  <a:tcPr/>
                </a:tc>
                <a:tc>
                  <a:txBody>
                    <a:bodyPr/>
                    <a:lstStyle/>
                    <a:p>
                      <a:r>
                        <a:rPr lang="en-GB" sz="1100" dirty="0" smtClean="0">
                          <a:latin typeface="Calibri" panose="020F0502020204030204" pitchFamily="34" charset="0"/>
                        </a:rPr>
                        <a:t>Change</a:t>
                      </a:r>
                      <a:r>
                        <a:rPr lang="en-GB" sz="1100" baseline="0" dirty="0" smtClean="0">
                          <a:latin typeface="Calibri" panose="020F0502020204030204" pitchFamily="34" charset="0"/>
                        </a:rPr>
                        <a:t> Title</a:t>
                      </a:r>
                      <a:endParaRPr lang="en-GB" sz="1100" dirty="0">
                        <a:latin typeface="Calibri" panose="020F0502020204030204" pitchFamily="34" charset="0"/>
                      </a:endParaRPr>
                    </a:p>
                  </a:txBody>
                  <a:tcPr/>
                </a:tc>
                <a:tc>
                  <a:txBody>
                    <a:bodyPr/>
                    <a:lstStyle/>
                    <a:p>
                      <a:r>
                        <a:rPr lang="en-GB" sz="1100" dirty="0" smtClean="0">
                          <a:latin typeface="Calibri" panose="020F0502020204030204" pitchFamily="34" charset="0"/>
                        </a:rPr>
                        <a:t>Status</a:t>
                      </a:r>
                      <a:endParaRPr lang="en-GB" sz="1100" dirty="0">
                        <a:latin typeface="Calibri" panose="020F0502020204030204" pitchFamily="34" charset="0"/>
                      </a:endParaRPr>
                    </a:p>
                  </a:txBody>
                  <a:tcPr/>
                </a:tc>
              </a:tr>
              <a:tr h="370840">
                <a:tc>
                  <a:txBody>
                    <a:bodyPr/>
                    <a:lstStyle/>
                    <a:p>
                      <a:r>
                        <a:rPr lang="en-GB" sz="1100" dirty="0" smtClean="0">
                          <a:latin typeface="Calibri" panose="020F0502020204030204" pitchFamily="34" charset="0"/>
                        </a:rPr>
                        <a:t>XRN4770</a:t>
                      </a:r>
                      <a:endParaRPr lang="en-GB" sz="1100" dirty="0">
                        <a:latin typeface="Calibri" panose="020F0502020204030204" pitchFamily="34" charset="0"/>
                      </a:endParaRPr>
                    </a:p>
                  </a:txBody>
                  <a:tcPr/>
                </a:tc>
                <a:tc>
                  <a:txBody>
                    <a:bodyPr/>
                    <a:lstStyle/>
                    <a:p>
                      <a:r>
                        <a:rPr lang="en-GB" sz="1100" dirty="0" smtClean="0">
                          <a:latin typeface="Calibri" panose="020F0502020204030204" pitchFamily="34" charset="0"/>
                        </a:rPr>
                        <a:t>NDM Sample Data</a:t>
                      </a:r>
                      <a:r>
                        <a:rPr lang="en-GB" sz="1100" baseline="0" dirty="0" smtClean="0">
                          <a:latin typeface="Calibri" panose="020F0502020204030204" pitchFamily="34" charset="0"/>
                        </a:rPr>
                        <a:t> – MOD 0654 Delivery</a:t>
                      </a:r>
                      <a:endParaRPr lang="en-GB" sz="1100" dirty="0">
                        <a:latin typeface="Calibri" panose="020F0502020204030204" pitchFamily="34" charset="0"/>
                      </a:endParaRPr>
                    </a:p>
                  </a:txBody>
                  <a:tcPr/>
                </a:tc>
                <a:tc>
                  <a:txBody>
                    <a:bodyPr/>
                    <a:lstStyle/>
                    <a:p>
                      <a:r>
                        <a:rPr lang="en-GB" sz="1100" dirty="0" smtClean="0">
                          <a:latin typeface="Calibri" panose="020F0502020204030204" pitchFamily="34" charset="0"/>
                        </a:rPr>
                        <a:t>Delivered</a:t>
                      </a:r>
                      <a:endParaRPr lang="en-GB" sz="1100" dirty="0">
                        <a:latin typeface="Calibri" panose="020F0502020204030204" pitchFamily="34" charset="0"/>
                      </a:endParaRPr>
                    </a:p>
                  </a:txBody>
                  <a:tcPr/>
                </a:tc>
              </a:tr>
              <a:tr h="370840">
                <a:tc>
                  <a:txBody>
                    <a:bodyPr/>
                    <a:lstStyle/>
                    <a:p>
                      <a:r>
                        <a:rPr lang="en-GB" sz="1100" dirty="0" smtClean="0">
                          <a:latin typeface="Calibri" panose="020F0502020204030204" pitchFamily="34" charset="0"/>
                        </a:rPr>
                        <a:t>XRN</a:t>
                      </a:r>
                      <a:r>
                        <a:rPr lang="en-GB" sz="1100" baseline="0" dirty="0" smtClean="0">
                          <a:latin typeface="Calibri" panose="020F0502020204030204" pitchFamily="34" charset="0"/>
                        </a:rPr>
                        <a:t>4833</a:t>
                      </a:r>
                      <a:endParaRPr lang="en-GB" sz="1100" dirty="0">
                        <a:latin typeface="Calibri" panose="020F0502020204030204" pitchFamily="34" charset="0"/>
                      </a:endParaRPr>
                    </a:p>
                  </a:txBody>
                  <a:tcPr/>
                </a:tc>
                <a:tc>
                  <a:txBody>
                    <a:bodyPr/>
                    <a:lstStyle/>
                    <a:p>
                      <a:r>
                        <a:rPr lang="en-GB" sz="1100" dirty="0" smtClean="0">
                          <a:latin typeface="Calibri" panose="020F0502020204030204" pitchFamily="34" charset="0"/>
                        </a:rPr>
                        <a:t>Rollout of Business</a:t>
                      </a:r>
                      <a:r>
                        <a:rPr lang="en-GB" sz="1100" baseline="0" dirty="0" smtClean="0">
                          <a:latin typeface="Calibri" panose="020F0502020204030204" pitchFamily="34" charset="0"/>
                        </a:rPr>
                        <a:t> Intelligence tool</a:t>
                      </a:r>
                      <a:endParaRPr lang="en-GB" sz="1100" dirty="0">
                        <a:latin typeface="Calibri" panose="020F0502020204030204" pitchFamily="34" charset="0"/>
                      </a:endParaRPr>
                    </a:p>
                  </a:txBody>
                  <a:tcPr/>
                </a:tc>
                <a:tc>
                  <a:txBody>
                    <a:bodyPr/>
                    <a:lstStyle/>
                    <a:p>
                      <a:r>
                        <a:rPr lang="en-GB" sz="1100" dirty="0" smtClean="0">
                          <a:latin typeface="Calibri" panose="020F0502020204030204" pitchFamily="34" charset="0"/>
                        </a:rPr>
                        <a:t>Delivered</a:t>
                      </a:r>
                      <a:endParaRPr lang="en-GB" sz="1100" dirty="0">
                        <a:latin typeface="Calibri" panose="020F0502020204030204" pitchFamily="34" charset="0"/>
                      </a:endParaRPr>
                    </a:p>
                  </a:txBody>
                  <a:tcPr/>
                </a:tc>
              </a:tr>
              <a:tr h="370840">
                <a:tc>
                  <a:txBody>
                    <a:bodyPr/>
                    <a:lstStyle/>
                    <a:p>
                      <a:r>
                        <a:rPr lang="en-GB" sz="1100" dirty="0" smtClean="0">
                          <a:latin typeface="Calibri" panose="020F0502020204030204" pitchFamily="34" charset="0"/>
                        </a:rPr>
                        <a:t>XRN4752</a:t>
                      </a:r>
                      <a:endParaRPr lang="en-GB" sz="1100" dirty="0">
                        <a:latin typeface="Calibri" panose="020F0502020204030204" pitchFamily="34" charset="0"/>
                      </a:endParaRPr>
                    </a:p>
                  </a:txBody>
                  <a:tcPr/>
                </a:tc>
                <a:tc>
                  <a:txBody>
                    <a:bodyPr/>
                    <a:lstStyle/>
                    <a:p>
                      <a:r>
                        <a:rPr lang="en-GB" sz="1100" dirty="0" smtClean="0">
                          <a:latin typeface="Calibri" panose="020F0502020204030204" pitchFamily="34" charset="0"/>
                        </a:rPr>
                        <a:t>Meter</a:t>
                      </a:r>
                      <a:r>
                        <a:rPr lang="en-GB" sz="1100" baseline="0" dirty="0" smtClean="0">
                          <a:latin typeface="Calibri" panose="020F0502020204030204" pitchFamily="34" charset="0"/>
                        </a:rPr>
                        <a:t> Read Performance</a:t>
                      </a:r>
                      <a:endParaRPr lang="en-GB" sz="1100" dirty="0">
                        <a:latin typeface="Calibri" panose="020F0502020204030204" pitchFamily="34" charset="0"/>
                      </a:endParaRPr>
                    </a:p>
                  </a:txBody>
                  <a:tcPr/>
                </a:tc>
                <a:tc>
                  <a:txBody>
                    <a:bodyPr/>
                    <a:lstStyle/>
                    <a:p>
                      <a:r>
                        <a:rPr lang="en-GB" sz="1100" dirty="0" smtClean="0">
                          <a:latin typeface="Calibri" panose="020F0502020204030204" pitchFamily="34" charset="0"/>
                        </a:rPr>
                        <a:t>Delivered</a:t>
                      </a:r>
                      <a:endParaRPr lang="en-GB" sz="1100" dirty="0">
                        <a:latin typeface="Calibri" panose="020F0502020204030204" pitchFamily="34" charset="0"/>
                      </a:endParaRPr>
                    </a:p>
                  </a:txBody>
                  <a:tcPr/>
                </a:tc>
              </a:tr>
            </a:tbl>
          </a:graphicData>
        </a:graphic>
      </p:graphicFrame>
      <p:sp>
        <p:nvSpPr>
          <p:cNvPr id="7" name="TextBox 6"/>
          <p:cNvSpPr txBox="1"/>
          <p:nvPr/>
        </p:nvSpPr>
        <p:spPr>
          <a:xfrm>
            <a:off x="179512" y="2942823"/>
            <a:ext cx="8136904" cy="276999"/>
          </a:xfrm>
          <a:prstGeom prst="rect">
            <a:avLst/>
          </a:prstGeom>
          <a:noFill/>
        </p:spPr>
        <p:txBody>
          <a:bodyPr wrap="square" rtlCol="0">
            <a:spAutoFit/>
          </a:bodyPr>
          <a:lstStyle/>
          <a:p>
            <a:r>
              <a:rPr lang="en-GB" sz="1200" dirty="0" smtClean="0">
                <a:latin typeface="Calibri" panose="020F0502020204030204" pitchFamily="34" charset="0"/>
              </a:rPr>
              <a:t>There </a:t>
            </a:r>
            <a:r>
              <a:rPr lang="en-GB" sz="1200" dirty="0">
                <a:latin typeface="Calibri" panose="020F0502020204030204" pitchFamily="34" charset="0"/>
              </a:rPr>
              <a:t>are no escalations or decisions required and these slides are for information only.</a:t>
            </a:r>
            <a:endParaRPr lang="en-GB" sz="12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310776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dirty="0" smtClean="0"/>
              <a:t>Data Office changes in Capture</a:t>
            </a:r>
            <a:endParaRPr lang="en-GB" sz="2000" dirty="0"/>
          </a:p>
        </p:txBody>
      </p:sp>
      <p:sp>
        <p:nvSpPr>
          <p:cNvPr id="5" name="TextBox 4"/>
          <p:cNvSpPr txBox="1"/>
          <p:nvPr/>
        </p:nvSpPr>
        <p:spPr>
          <a:xfrm>
            <a:off x="179512" y="555526"/>
            <a:ext cx="8784976" cy="461665"/>
          </a:xfrm>
          <a:prstGeom prst="rect">
            <a:avLst/>
          </a:prstGeom>
          <a:noFill/>
        </p:spPr>
        <p:txBody>
          <a:bodyPr wrap="square" rtlCol="0">
            <a:spAutoFit/>
          </a:bodyPr>
          <a:lstStyle/>
          <a:p>
            <a:r>
              <a:rPr lang="en-GB" sz="1200" dirty="0" smtClean="0">
                <a:latin typeface="Calibri" panose="020F0502020204030204" pitchFamily="34" charset="0"/>
              </a:rPr>
              <a:t>The table below shows all </a:t>
            </a:r>
            <a:r>
              <a:rPr lang="en-GB" sz="1200" dirty="0">
                <a:latin typeface="Calibri" panose="020F0502020204030204" pitchFamily="34" charset="0"/>
              </a:rPr>
              <a:t>c</a:t>
            </a:r>
            <a:r>
              <a:rPr lang="en-GB" sz="1200" dirty="0" smtClean="0">
                <a:latin typeface="Calibri" panose="020F0502020204030204" pitchFamily="34" charset="0"/>
              </a:rPr>
              <a:t>hange proposals and externally impacting change requests which are currently in capture and are either new requests, we are gathering requirements or we are waiting for solution options from the Data Office:</a:t>
            </a:r>
            <a:endParaRPr lang="en-GB" sz="1200" dirty="0">
              <a:solidFill>
                <a:srgbClr val="FF0000"/>
              </a:solidFill>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38479445"/>
              </p:ext>
            </p:extLst>
          </p:nvPr>
        </p:nvGraphicFramePr>
        <p:xfrm>
          <a:off x="251519" y="1058863"/>
          <a:ext cx="8712969" cy="3840480"/>
        </p:xfrm>
        <a:graphic>
          <a:graphicData uri="http://schemas.openxmlformats.org/drawingml/2006/table">
            <a:tbl>
              <a:tblPr firstRow="1" bandRow="1">
                <a:tableStyleId>{00A15C55-8517-42AA-B614-E9B94910E393}</a:tableStyleId>
              </a:tblPr>
              <a:tblGrid>
                <a:gridCol w="697089"/>
                <a:gridCol w="762374"/>
                <a:gridCol w="3768319"/>
                <a:gridCol w="676875"/>
                <a:gridCol w="2808312"/>
              </a:tblGrid>
              <a:tr h="370840">
                <a:tc>
                  <a:txBody>
                    <a:bodyPr/>
                    <a:lstStyle/>
                    <a:p>
                      <a:r>
                        <a:rPr lang="en-GB" sz="800" dirty="0" smtClean="0"/>
                        <a:t>CP/CR</a:t>
                      </a:r>
                      <a:endParaRPr lang="en-GB" sz="800" dirty="0"/>
                    </a:p>
                  </a:txBody>
                  <a:tcPr/>
                </a:tc>
                <a:tc>
                  <a:txBody>
                    <a:bodyPr/>
                    <a:lstStyle/>
                    <a:p>
                      <a:r>
                        <a:rPr lang="en-GB" sz="800" dirty="0" smtClean="0"/>
                        <a:t>XRN</a:t>
                      </a:r>
                      <a:r>
                        <a:rPr lang="en-GB" sz="800" baseline="0" dirty="0" smtClean="0"/>
                        <a:t> No</a:t>
                      </a:r>
                      <a:endParaRPr lang="en-GB" sz="800" dirty="0"/>
                    </a:p>
                  </a:txBody>
                  <a:tcPr/>
                </a:tc>
                <a:tc>
                  <a:txBody>
                    <a:bodyPr/>
                    <a:lstStyle/>
                    <a:p>
                      <a:r>
                        <a:rPr lang="en-GB" sz="800" dirty="0" smtClean="0"/>
                        <a:t>Change Details</a:t>
                      </a:r>
                      <a:endParaRPr lang="en-GB" sz="800" dirty="0"/>
                    </a:p>
                  </a:txBody>
                  <a:tcPr/>
                </a:tc>
                <a:tc>
                  <a:txBody>
                    <a:bodyPr/>
                    <a:lstStyle/>
                    <a:p>
                      <a:r>
                        <a:rPr lang="en-GB" sz="800" dirty="0" smtClean="0"/>
                        <a:t>Priority</a:t>
                      </a:r>
                      <a:endParaRPr lang="en-GB" sz="800" dirty="0"/>
                    </a:p>
                  </a:txBody>
                  <a:tcPr/>
                </a:tc>
                <a:tc>
                  <a:txBody>
                    <a:bodyPr/>
                    <a:lstStyle/>
                    <a:p>
                      <a:r>
                        <a:rPr lang="en-GB" sz="800" dirty="0" smtClean="0"/>
                        <a:t>Customer</a:t>
                      </a:r>
                      <a:r>
                        <a:rPr lang="en-GB" sz="800" baseline="0" dirty="0" smtClean="0"/>
                        <a:t> Benefit</a:t>
                      </a:r>
                      <a:endParaRPr lang="en-GB" sz="800" dirty="0"/>
                    </a:p>
                  </a:txBody>
                  <a:tcPr/>
                </a:tc>
              </a:tr>
              <a:tr h="370840">
                <a:tc>
                  <a:txBody>
                    <a:bodyPr/>
                    <a:lstStyle/>
                    <a:p>
                      <a:r>
                        <a:rPr lang="en-GB" sz="800" dirty="0" smtClean="0">
                          <a:latin typeface="Calibri" panose="020F0502020204030204" pitchFamily="34" charset="0"/>
                        </a:rPr>
                        <a:t>CR</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4868</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UIG</a:t>
                      </a:r>
                      <a:r>
                        <a:rPr lang="en-GB" sz="800" baseline="0" dirty="0" smtClean="0">
                          <a:latin typeface="Calibri" panose="020F0502020204030204" pitchFamily="34" charset="0"/>
                        </a:rPr>
                        <a:t> Recommendation – Report for class 1, class 2 read rejections</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1</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To monitor AQ</a:t>
                      </a:r>
                      <a:r>
                        <a:rPr lang="en-GB" sz="800" baseline="0" dirty="0" smtClean="0">
                          <a:latin typeface="Calibri" panose="020F0502020204030204" pitchFamily="34" charset="0"/>
                        </a:rPr>
                        <a:t> movements and percentage of AQ’s calculated per user per month</a:t>
                      </a:r>
                      <a:endParaRPr lang="en-GB" sz="800" dirty="0">
                        <a:latin typeface="Calibri" panose="020F0502020204030204" pitchFamily="34" charset="0"/>
                      </a:endParaRPr>
                    </a:p>
                  </a:txBody>
                  <a:tcPr/>
                </a:tc>
              </a:tr>
              <a:tr h="370840">
                <a:tc>
                  <a:txBody>
                    <a:bodyPr/>
                    <a:lstStyle/>
                    <a:p>
                      <a:r>
                        <a:rPr lang="en-GB" sz="800" dirty="0" smtClean="0">
                          <a:latin typeface="Calibri" panose="020F0502020204030204" pitchFamily="34" charset="0"/>
                        </a:rPr>
                        <a:t>CP</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4860</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National Temporary</a:t>
                      </a:r>
                      <a:r>
                        <a:rPr lang="en-GB" sz="800" baseline="0" dirty="0" smtClean="0">
                          <a:latin typeface="Calibri" panose="020F0502020204030204" pitchFamily="34" charset="0"/>
                        </a:rPr>
                        <a:t> UIG</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2</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Information</a:t>
                      </a:r>
                      <a:r>
                        <a:rPr lang="en-GB" sz="800" baseline="0" dirty="0" smtClean="0">
                          <a:latin typeface="Calibri" panose="020F0502020204030204" pitchFamily="34" charset="0"/>
                        </a:rPr>
                        <a:t> for Shippers to see how reconciliation is affecting UIG over time</a:t>
                      </a:r>
                      <a:endParaRPr lang="en-GB" sz="800" dirty="0">
                        <a:latin typeface="Calibri" panose="020F0502020204030204" pitchFamily="34" charset="0"/>
                      </a:endParaRPr>
                    </a:p>
                  </a:txBody>
                  <a:tcPr/>
                </a:tc>
              </a:tr>
              <a:tr h="370840">
                <a:tc>
                  <a:txBody>
                    <a:bodyPr/>
                    <a:lstStyle/>
                    <a:p>
                      <a:r>
                        <a:rPr lang="en-GB" sz="800" dirty="0" smtClean="0">
                          <a:latin typeface="Calibri" panose="020F0502020204030204" pitchFamily="34" charset="0"/>
                        </a:rPr>
                        <a:t>CR</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4898</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Additional data</a:t>
                      </a:r>
                      <a:r>
                        <a:rPr lang="en-GB" sz="800" baseline="0" dirty="0" smtClean="0">
                          <a:latin typeface="Calibri" panose="020F0502020204030204" pitchFamily="34" charset="0"/>
                        </a:rPr>
                        <a:t> source for UIG visualisation – auto publishing of UIG Graphs on xoserve.com</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3</a:t>
                      </a:r>
                      <a:endParaRPr lang="en-GB" sz="800" dirty="0">
                        <a:latin typeface="Calibri" panose="020F0502020204030204" pitchFamily="34" charset="0"/>
                      </a:endParaRPr>
                    </a:p>
                  </a:txBody>
                  <a:tcPr/>
                </a:tc>
                <a:tc>
                  <a:txBody>
                    <a:bodyPr/>
                    <a:lstStyle/>
                    <a:p>
                      <a:r>
                        <a:rPr lang="en-GB" sz="800" dirty="0" smtClean="0">
                          <a:latin typeface="Calibri" panose="020F0502020204030204" pitchFamily="34" charset="0"/>
                        </a:rPr>
                        <a:t>Allow customers</a:t>
                      </a:r>
                      <a:r>
                        <a:rPr lang="en-GB" sz="800" baseline="0" dirty="0" smtClean="0">
                          <a:latin typeface="Calibri" panose="020F0502020204030204" pitchFamily="34" charset="0"/>
                        </a:rPr>
                        <a:t> to view UIG graphs on the website.  Be able to view by LDZ and select different date ranges. Download data for analysis</a:t>
                      </a:r>
                      <a:endParaRPr lang="en-GB" sz="800" dirty="0">
                        <a:latin typeface="Calibri" panose="020F0502020204030204" pitchFamily="34" charset="0"/>
                      </a:endParaRPr>
                    </a:p>
                  </a:txBody>
                  <a:tcPr/>
                </a:tc>
              </a:tr>
              <a:tr h="370840">
                <a:tc>
                  <a:txBody>
                    <a:bodyPr/>
                    <a:lstStyle/>
                    <a:p>
                      <a:r>
                        <a:rPr lang="en-GB" sz="800" dirty="0" smtClean="0"/>
                        <a:t>CP</a:t>
                      </a:r>
                      <a:endParaRPr lang="en-GB" sz="800" dirty="0"/>
                    </a:p>
                  </a:txBody>
                  <a:tcPr/>
                </a:tc>
                <a:tc>
                  <a:txBody>
                    <a:bodyPr/>
                    <a:lstStyle/>
                    <a:p>
                      <a:r>
                        <a:rPr lang="en-GB" sz="800" dirty="0" smtClean="0"/>
                        <a:t>4876</a:t>
                      </a:r>
                      <a:endParaRPr lang="en-GB" sz="800" dirty="0"/>
                    </a:p>
                  </a:txBody>
                  <a:tcPr/>
                </a:tc>
                <a:tc>
                  <a:txBody>
                    <a:bodyPr/>
                    <a:lstStyle/>
                    <a:p>
                      <a:r>
                        <a:rPr lang="en-GB" sz="800" dirty="0" smtClean="0"/>
                        <a:t>Changes to PAR Reporting</a:t>
                      </a:r>
                      <a:r>
                        <a:rPr lang="en-GB" sz="800" baseline="0" dirty="0" smtClean="0"/>
                        <a:t> (supporting UIG)</a:t>
                      </a:r>
                      <a:endParaRPr lang="en-GB" sz="800" dirty="0"/>
                    </a:p>
                  </a:txBody>
                  <a:tcPr/>
                </a:tc>
                <a:tc>
                  <a:txBody>
                    <a:bodyPr/>
                    <a:lstStyle/>
                    <a:p>
                      <a:r>
                        <a:rPr lang="en-GB" sz="800" dirty="0" smtClean="0"/>
                        <a:t>4</a:t>
                      </a:r>
                      <a:endParaRPr lang="en-GB" sz="800" dirty="0"/>
                    </a:p>
                  </a:txBody>
                  <a:tcPr/>
                </a:tc>
                <a:tc>
                  <a:txBody>
                    <a:bodyPr/>
                    <a:lstStyle/>
                    <a:p>
                      <a:r>
                        <a:rPr lang="en-GB" sz="800" dirty="0" smtClean="0"/>
                        <a:t>Provide further data to</a:t>
                      </a:r>
                      <a:r>
                        <a:rPr lang="en-GB" sz="800" baseline="0" dirty="0" smtClean="0"/>
                        <a:t> PAFA to aid analysis on performance reporting and aid in shipper performance as a first indication of any issues before PAC</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4789</a:t>
                      </a:r>
                      <a:endParaRPr lang="en-GB" sz="800" dirty="0"/>
                    </a:p>
                  </a:txBody>
                  <a:tcPr/>
                </a:tc>
                <a:tc>
                  <a:txBody>
                    <a:bodyPr/>
                    <a:lstStyle/>
                    <a:p>
                      <a:r>
                        <a:rPr lang="en-GB" sz="800" dirty="0" smtClean="0"/>
                        <a:t>Shipper</a:t>
                      </a:r>
                      <a:r>
                        <a:rPr lang="en-GB" sz="800" baseline="0" dirty="0" smtClean="0"/>
                        <a:t> packs – glossary updates and reporting changes from AQ to product class</a:t>
                      </a:r>
                      <a:endParaRPr lang="en-GB" sz="800" dirty="0"/>
                    </a:p>
                  </a:txBody>
                  <a:tcPr/>
                </a:tc>
                <a:tc>
                  <a:txBody>
                    <a:bodyPr/>
                    <a:lstStyle/>
                    <a:p>
                      <a:r>
                        <a:rPr lang="en-GB" sz="800" dirty="0" smtClean="0"/>
                        <a:t>5</a:t>
                      </a:r>
                      <a:endParaRPr lang="en-GB" sz="800" dirty="0"/>
                    </a:p>
                  </a:txBody>
                  <a:tcPr/>
                </a:tc>
                <a:tc>
                  <a:txBody>
                    <a:bodyPr/>
                    <a:lstStyle/>
                    <a:p>
                      <a:r>
                        <a:rPr lang="en-GB" sz="800" dirty="0" smtClean="0"/>
                        <a:t>The</a:t>
                      </a:r>
                      <a:r>
                        <a:rPr lang="en-GB" sz="800" baseline="0" dirty="0" smtClean="0"/>
                        <a:t> shipper packs should align further to PAC reporting and aid shipper performance</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4779</a:t>
                      </a:r>
                      <a:endParaRPr lang="en-GB" sz="800" dirty="0"/>
                    </a:p>
                  </a:txBody>
                  <a:tcPr/>
                </a:tc>
                <a:tc>
                  <a:txBody>
                    <a:bodyPr/>
                    <a:lstStyle/>
                    <a:p>
                      <a:r>
                        <a:rPr lang="en-GB" sz="800" dirty="0" smtClean="0"/>
                        <a:t>MOD0657S</a:t>
                      </a:r>
                      <a:r>
                        <a:rPr lang="en-GB" sz="800" baseline="0" dirty="0" smtClean="0"/>
                        <a:t> – Adding AQ reporting to PARR Reports</a:t>
                      </a:r>
                      <a:endParaRPr lang="en-GB" sz="800" dirty="0"/>
                    </a:p>
                  </a:txBody>
                  <a:tcPr/>
                </a:tc>
                <a:tc>
                  <a:txBody>
                    <a:bodyPr/>
                    <a:lstStyle/>
                    <a:p>
                      <a:r>
                        <a:rPr lang="en-GB" sz="800" dirty="0" smtClean="0"/>
                        <a:t>6</a:t>
                      </a:r>
                      <a:endParaRPr lang="en-GB" sz="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t>Monitor AQ movement</a:t>
                      </a:r>
                      <a:r>
                        <a:rPr lang="en-GB" sz="800" baseline="0" dirty="0" smtClean="0"/>
                        <a:t>s and percentage of Aqs calculated per month by user, can access performance across the industry and engage with the poorer performers with an aim to get industry performance increased.</a:t>
                      </a:r>
                      <a:endParaRPr lang="en-GB" sz="800" dirty="0" smtClean="0"/>
                    </a:p>
                    <a:p>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4859</a:t>
                      </a:r>
                      <a:endParaRPr lang="en-GB" sz="800" dirty="0"/>
                    </a:p>
                  </a:txBody>
                  <a:tcPr/>
                </a:tc>
                <a:tc>
                  <a:txBody>
                    <a:bodyPr/>
                    <a:lstStyle/>
                    <a:p>
                      <a:r>
                        <a:rPr lang="en-GB" sz="800" dirty="0" smtClean="0"/>
                        <a:t>Increasing</a:t>
                      </a:r>
                      <a:r>
                        <a:rPr lang="en-GB" sz="800" baseline="0" dirty="0" smtClean="0"/>
                        <a:t> MAM access to CDSP data to mitigate reduced MAM appointment timescales</a:t>
                      </a:r>
                      <a:endParaRPr lang="en-GB" sz="800" dirty="0"/>
                    </a:p>
                  </a:txBody>
                  <a:tcPr/>
                </a:tc>
                <a:tc>
                  <a:txBody>
                    <a:bodyPr/>
                    <a:lstStyle/>
                    <a:p>
                      <a:r>
                        <a:rPr lang="en-GB" sz="800" dirty="0" smtClean="0"/>
                        <a:t>7</a:t>
                      </a:r>
                      <a:endParaRPr lang="en-GB" sz="800" dirty="0"/>
                    </a:p>
                  </a:txBody>
                  <a:tcPr/>
                </a:tc>
                <a:tc>
                  <a:txBody>
                    <a:bodyPr/>
                    <a:lstStyle/>
                    <a:p>
                      <a:r>
                        <a:rPr lang="en-GB" sz="800" dirty="0" smtClean="0"/>
                        <a:t>Provide MAM’s with alternative source for asset data</a:t>
                      </a:r>
                      <a:endParaRPr lang="en-GB" sz="800" dirty="0"/>
                    </a:p>
                  </a:txBody>
                  <a:tcPr/>
                </a:tc>
              </a:tr>
              <a:tr h="370840">
                <a:tc>
                  <a:txBody>
                    <a:bodyPr/>
                    <a:lstStyle/>
                    <a:p>
                      <a:r>
                        <a:rPr lang="en-GB" sz="800" dirty="0" smtClean="0"/>
                        <a:t>CP</a:t>
                      </a:r>
                      <a:endParaRPr lang="en-GB" sz="800" dirty="0"/>
                    </a:p>
                  </a:txBody>
                  <a:tcPr/>
                </a:tc>
                <a:tc>
                  <a:txBody>
                    <a:bodyPr/>
                    <a:lstStyle/>
                    <a:p>
                      <a:r>
                        <a:rPr lang="en-GB" sz="800" dirty="0" smtClean="0"/>
                        <a:t>4738</a:t>
                      </a:r>
                      <a:endParaRPr lang="en-GB" sz="800" dirty="0"/>
                    </a:p>
                  </a:txBody>
                  <a:tcPr/>
                </a:tc>
                <a:tc>
                  <a:txBody>
                    <a:bodyPr/>
                    <a:lstStyle/>
                    <a:p>
                      <a:r>
                        <a:rPr lang="en-GB" sz="800" dirty="0" smtClean="0"/>
                        <a:t>Shipper portfolio update proposed formula</a:t>
                      </a:r>
                      <a:r>
                        <a:rPr lang="en-GB" sz="800" baseline="0" dirty="0" smtClean="0"/>
                        <a:t> year AQ/SOC</a:t>
                      </a:r>
                      <a:endParaRPr lang="en-GB" sz="800" dirty="0"/>
                    </a:p>
                  </a:txBody>
                  <a:tcPr/>
                </a:tc>
                <a:tc>
                  <a:txBody>
                    <a:bodyPr/>
                    <a:lstStyle/>
                    <a:p>
                      <a:r>
                        <a:rPr lang="en-GB" sz="800" dirty="0" smtClean="0"/>
                        <a:t>8</a:t>
                      </a:r>
                      <a:endParaRPr lang="en-GB" sz="800" dirty="0"/>
                    </a:p>
                  </a:txBody>
                  <a:tcPr/>
                </a:tc>
                <a:tc>
                  <a:txBody>
                    <a:bodyPr/>
                    <a:lstStyle/>
                    <a:p>
                      <a:r>
                        <a:rPr lang="en-GB" sz="800" dirty="0" smtClean="0"/>
                        <a:t>Inform Shippers</a:t>
                      </a:r>
                      <a:r>
                        <a:rPr lang="en-GB" sz="800" baseline="0" dirty="0" smtClean="0"/>
                        <a:t> of their proposed formula year AQ/SOQ values when produced.</a:t>
                      </a:r>
                      <a:endParaRPr lang="en-GB" sz="800" dirty="0"/>
                    </a:p>
                  </a:txBody>
                  <a:tcPr/>
                </a:tc>
              </a:tr>
            </a:tbl>
          </a:graphicData>
        </a:graphic>
      </p:graphicFrame>
    </p:spTree>
    <p:extLst>
      <p:ext uri="{BB962C8B-B14F-4D97-AF65-F5344CB8AC3E}">
        <p14:creationId xmlns:p14="http://schemas.microsoft.com/office/powerpoint/2010/main" val="183318383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11B2E31-4703-4F4D-BB47-74A8364BAC36}">
  <ds:schemaRefs>
    <ds:schemaRef ds:uri="http://schemas.openxmlformats.org/package/2006/metadata/core-properties"/>
    <ds:schemaRef ds:uri="http://schemas.microsoft.com/office/2006/documentManagement/types"/>
    <ds:schemaRef ds:uri="http://purl.org/dc/dcmitype/"/>
    <ds:schemaRef ds:uri="http://purl.org/dc/terms/"/>
    <ds:schemaRef ds:uri="http://schemas.microsoft.com/office/2006/metadata/properties"/>
    <ds:schemaRef ds:uri="http://purl.org/dc/elements/1.1/"/>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2982</TotalTime>
  <Words>428</Words>
  <Application>Microsoft Office PowerPoint</Application>
  <PresentationFormat>On-screen Show (16:9)</PresentationFormat>
  <Paragraphs>80</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Data Office POAP April/May 2019</vt:lpstr>
      <vt:lpstr>Data Office POAP</vt:lpstr>
      <vt:lpstr>Data Office changes - Delivered</vt:lpstr>
      <vt:lpstr>Data Office changes in Capture</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106</cp:revision>
  <cp:lastPrinted>2019-04-30T12:42:55Z</cp:lastPrinted>
  <dcterms:created xsi:type="dcterms:W3CDTF">2018-09-02T17:12:15Z</dcterms:created>
  <dcterms:modified xsi:type="dcterms:W3CDTF">2019-04-30T14:36:09Z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-941168419</vt:i4>
  </property>
  <property fmtid="{D5CDD505-2E9C-101B-9397-08002B2CF9AE}" pid="3" name="_NewReviewCycle">
    <vt:lpwstr/>
  </property>
  <property fmtid="{D5CDD505-2E9C-101B-9397-08002B2CF9AE}" pid="4" name="_EmailSubject">
    <vt:lpwstr>April/May Data Office POAP</vt:lpwstr>
  </property>
  <property fmtid="{D5CDD505-2E9C-101B-9397-08002B2CF9AE}" pid="5" name="_AuthorEmail">
    <vt:lpwstr>Jane.Goodes@xoserve.com</vt:lpwstr>
  </property>
  <property fmtid="{D5CDD505-2E9C-101B-9397-08002B2CF9AE}" pid="6" name="_AuthorEmailDisplayName">
    <vt:lpwstr>Goodes, Jane</vt:lpwstr>
  </property>
  <property fmtid="{D5CDD505-2E9C-101B-9397-08002B2CF9AE}" pid="7" name="_PreviousAdHocReviewCycleID">
    <vt:i4>-428699192</vt:i4>
  </property>
  <property fmtid="{D5CDD505-2E9C-101B-9397-08002B2CF9AE}" pid="8" name="ContentTypeId">
    <vt:lpwstr>0x0101006E927B77B7F39148B9CB17AE711C8D35</vt:lpwstr>
  </property>
</Properties>
</file>