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5"/>
  </p:notesMasterIdLst>
  <p:sldIdLst>
    <p:sldId id="351" r:id="rId5"/>
    <p:sldId id="359" r:id="rId6"/>
    <p:sldId id="404" r:id="rId7"/>
    <p:sldId id="405" r:id="rId8"/>
    <p:sldId id="360" r:id="rId9"/>
    <p:sldId id="369" r:id="rId10"/>
    <p:sldId id="361" r:id="rId11"/>
    <p:sldId id="352" r:id="rId12"/>
    <p:sldId id="353" r:id="rId13"/>
    <p:sldId id="354" r:id="rId14"/>
    <p:sldId id="357" r:id="rId15"/>
    <p:sldId id="373" r:id="rId16"/>
    <p:sldId id="374" r:id="rId17"/>
    <p:sldId id="364" r:id="rId18"/>
    <p:sldId id="386" r:id="rId19"/>
    <p:sldId id="387" r:id="rId20"/>
    <p:sldId id="389" r:id="rId21"/>
    <p:sldId id="390" r:id="rId22"/>
    <p:sldId id="393" r:id="rId23"/>
    <p:sldId id="391" r:id="rId24"/>
    <p:sldId id="394" r:id="rId25"/>
    <p:sldId id="392" r:id="rId26"/>
    <p:sldId id="395" r:id="rId27"/>
    <p:sldId id="365" r:id="rId28"/>
    <p:sldId id="408" r:id="rId29"/>
    <p:sldId id="396" r:id="rId30"/>
    <p:sldId id="397" r:id="rId31"/>
    <p:sldId id="402" r:id="rId32"/>
    <p:sldId id="407" r:id="rId33"/>
    <p:sldId id="410" r:id="rId34"/>
    <p:sldId id="409" r:id="rId35"/>
    <p:sldId id="411" r:id="rId36"/>
    <p:sldId id="412" r:id="rId37"/>
    <p:sldId id="413" r:id="rId38"/>
    <p:sldId id="414" r:id="rId39"/>
    <p:sldId id="415" r:id="rId40"/>
    <p:sldId id="417" r:id="rId41"/>
    <p:sldId id="416" r:id="rId42"/>
    <p:sldId id="425" r:id="rId43"/>
    <p:sldId id="426" r:id="rId44"/>
    <p:sldId id="366" r:id="rId45"/>
    <p:sldId id="376" r:id="rId46"/>
    <p:sldId id="406" r:id="rId47"/>
    <p:sldId id="372" r:id="rId48"/>
    <p:sldId id="370" r:id="rId49"/>
    <p:sldId id="380" r:id="rId50"/>
    <p:sldId id="371" r:id="rId51"/>
    <p:sldId id="418" r:id="rId52"/>
    <p:sldId id="419" r:id="rId53"/>
    <p:sldId id="420" r:id="rId54"/>
    <p:sldId id="421" r:id="rId55"/>
    <p:sldId id="422" r:id="rId56"/>
    <p:sldId id="423" r:id="rId57"/>
    <p:sldId id="367" r:id="rId58"/>
    <p:sldId id="377" r:id="rId59"/>
    <p:sldId id="378" r:id="rId60"/>
    <p:sldId id="368" r:id="rId61"/>
    <p:sldId id="385" r:id="rId62"/>
    <p:sldId id="384" r:id="rId63"/>
    <p:sldId id="379" r:id="rId64"/>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6AAB"/>
    <a:srgbClr val="2B80B1"/>
    <a:srgbClr val="9CCB3B"/>
    <a:srgbClr val="F5835D"/>
    <a:srgbClr val="E7BB20"/>
    <a:srgbClr val="84B8DA"/>
    <a:srgbClr val="40D1F5"/>
    <a:srgbClr val="9C4877"/>
    <a:srgbClr val="FFFFFF"/>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6907" autoAdjust="0"/>
    <p:restoredTop sz="79751" autoAdjust="0"/>
  </p:normalViewPr>
  <p:slideViewPr>
    <p:cSldViewPr>
      <p:cViewPr>
        <p:scale>
          <a:sx n="100" d="100"/>
          <a:sy n="100" d="100"/>
        </p:scale>
        <p:origin x="-198"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D578D-5F76-41B6-918B-766D78A7AD7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5E000664-8BCF-42AD-B3FD-60D96118491F}">
      <dgm:prSet phldrT="[Text]"/>
      <dgm:spPr/>
      <dgm:t>
        <a:bodyPr/>
        <a:lstStyle/>
        <a:p>
          <a:r>
            <a:rPr lang="en-GB" dirty="0" smtClean="0"/>
            <a:t>New Capture stage of End to End Change process</a:t>
          </a:r>
          <a:endParaRPr lang="en-GB" dirty="0"/>
        </a:p>
      </dgm:t>
    </dgm:pt>
    <dgm:pt modelId="{4CB0201C-EFD8-41FC-B89F-B79D4ACB0596}" type="parTrans" cxnId="{14E760F8-B9EE-4FF9-A684-188569003C6B}">
      <dgm:prSet/>
      <dgm:spPr/>
      <dgm:t>
        <a:bodyPr/>
        <a:lstStyle/>
        <a:p>
          <a:endParaRPr lang="en-GB"/>
        </a:p>
      </dgm:t>
    </dgm:pt>
    <dgm:pt modelId="{E018E8A2-5163-4814-A203-001ECE49AC10}" type="sibTrans" cxnId="{14E760F8-B9EE-4FF9-A684-188569003C6B}">
      <dgm:prSet/>
      <dgm:spPr/>
      <dgm:t>
        <a:bodyPr/>
        <a:lstStyle/>
        <a:p>
          <a:endParaRPr lang="en-GB"/>
        </a:p>
      </dgm:t>
    </dgm:pt>
    <dgm:pt modelId="{195DE823-1F69-4999-903E-1BB0C139060E}">
      <dgm:prSet phldrT="[Text]"/>
      <dgm:spPr/>
      <dgm:t>
        <a:bodyPr/>
        <a:lstStyle/>
        <a:p>
          <a:r>
            <a:rPr lang="en-GB" dirty="0" smtClean="0"/>
            <a:t>Change Packs – revised formats and schedule </a:t>
          </a:r>
          <a:endParaRPr lang="en-GB" dirty="0"/>
        </a:p>
      </dgm:t>
    </dgm:pt>
    <dgm:pt modelId="{715817DF-2B32-4E6B-B902-E48000A60374}" type="parTrans" cxnId="{7E174EE3-F4D3-4863-A4D7-3E75F7B8D020}">
      <dgm:prSet/>
      <dgm:spPr/>
      <dgm:t>
        <a:bodyPr/>
        <a:lstStyle/>
        <a:p>
          <a:endParaRPr lang="en-GB"/>
        </a:p>
      </dgm:t>
    </dgm:pt>
    <dgm:pt modelId="{983679C6-22A3-45AA-9CCD-A692B2116E5C}" type="sibTrans" cxnId="{7E174EE3-F4D3-4863-A4D7-3E75F7B8D020}">
      <dgm:prSet/>
      <dgm:spPr/>
      <dgm:t>
        <a:bodyPr/>
        <a:lstStyle/>
        <a:p>
          <a:endParaRPr lang="en-GB"/>
        </a:p>
      </dgm:t>
    </dgm:pt>
    <dgm:pt modelId="{5ECE2024-48C3-4321-ABA6-DFC024132BA2}">
      <dgm:prSet phldrT="[Text]"/>
      <dgm:spPr/>
      <dgm:t>
        <a:bodyPr/>
        <a:lstStyle/>
        <a:p>
          <a:r>
            <a:rPr lang="en-GB" dirty="0" smtClean="0"/>
            <a:t>DSC Delivery Sub Group established </a:t>
          </a:r>
          <a:endParaRPr lang="en-GB" dirty="0"/>
        </a:p>
      </dgm:t>
    </dgm:pt>
    <dgm:pt modelId="{D854A0F3-F498-4336-8697-89B44281C364}" type="parTrans" cxnId="{66CB3452-46A4-45D4-A77B-32B6338FAFB1}">
      <dgm:prSet/>
      <dgm:spPr/>
      <dgm:t>
        <a:bodyPr/>
        <a:lstStyle/>
        <a:p>
          <a:endParaRPr lang="en-GB"/>
        </a:p>
      </dgm:t>
    </dgm:pt>
    <dgm:pt modelId="{7CFCF664-F432-4538-A6C3-55150686F9FE}" type="sibTrans" cxnId="{66CB3452-46A4-45D4-A77B-32B6338FAFB1}">
      <dgm:prSet/>
      <dgm:spPr/>
      <dgm:t>
        <a:bodyPr/>
        <a:lstStyle/>
        <a:p>
          <a:endParaRPr lang="en-GB"/>
        </a:p>
      </dgm:t>
    </dgm:pt>
    <dgm:pt modelId="{84473DBB-14ED-4816-BF28-E32B6F42F2E8}">
      <dgm:prSet phldrT="[Text]"/>
      <dgm:spPr/>
      <dgm:t>
        <a:bodyPr/>
        <a:lstStyle/>
        <a:p>
          <a:r>
            <a:rPr lang="en-GB" dirty="0" smtClean="0"/>
            <a:t>Change Proposal template simplified</a:t>
          </a:r>
          <a:endParaRPr lang="en-GB" dirty="0"/>
        </a:p>
      </dgm:t>
    </dgm:pt>
    <dgm:pt modelId="{DFE6B70B-952C-464D-B4C3-6127EB120743}" type="parTrans" cxnId="{00E29F1B-AE52-4E23-BA69-BAD9F54DE49A}">
      <dgm:prSet/>
      <dgm:spPr/>
      <dgm:t>
        <a:bodyPr/>
        <a:lstStyle/>
        <a:p>
          <a:endParaRPr lang="en-GB"/>
        </a:p>
      </dgm:t>
    </dgm:pt>
    <dgm:pt modelId="{11CB2D04-C071-486C-B6C5-1BC455EB7785}" type="sibTrans" cxnId="{00E29F1B-AE52-4E23-BA69-BAD9F54DE49A}">
      <dgm:prSet/>
      <dgm:spPr/>
      <dgm:t>
        <a:bodyPr/>
        <a:lstStyle/>
        <a:p>
          <a:endParaRPr lang="en-GB"/>
        </a:p>
      </dgm:t>
    </dgm:pt>
    <dgm:pt modelId="{D71ADEA2-E8B3-4F79-8601-16458B9C0E9C}">
      <dgm:prSet phldrT="[Text]"/>
      <dgm:spPr/>
      <dgm:t>
        <a:bodyPr/>
        <a:lstStyle/>
        <a:p>
          <a:r>
            <a:rPr lang="en-GB" dirty="0" smtClean="0"/>
            <a:t>All Change proposals now held on Xoserve.com</a:t>
          </a:r>
          <a:endParaRPr lang="en-GB" dirty="0"/>
        </a:p>
      </dgm:t>
    </dgm:pt>
    <dgm:pt modelId="{8E89C5FE-091A-49D8-AF54-FAB8D739F1B6}" type="parTrans" cxnId="{5BB0A8E1-E82B-460F-995B-E240FB4C9839}">
      <dgm:prSet/>
      <dgm:spPr/>
      <dgm:t>
        <a:bodyPr/>
        <a:lstStyle/>
        <a:p>
          <a:endParaRPr lang="en-GB"/>
        </a:p>
      </dgm:t>
    </dgm:pt>
    <dgm:pt modelId="{4905CADC-C3C4-4987-B664-4E5A852C0B16}" type="sibTrans" cxnId="{5BB0A8E1-E82B-460F-995B-E240FB4C9839}">
      <dgm:prSet/>
      <dgm:spPr/>
      <dgm:t>
        <a:bodyPr/>
        <a:lstStyle/>
        <a:p>
          <a:endParaRPr lang="en-GB"/>
        </a:p>
      </dgm:t>
    </dgm:pt>
    <dgm:pt modelId="{7A015470-1EAE-4C70-9B9E-33E40BCA15B7}">
      <dgm:prSet phldrT="[Text]"/>
      <dgm:spPr/>
      <dgm:t>
        <a:bodyPr/>
        <a:lstStyle/>
        <a:p>
          <a:r>
            <a:rPr lang="en-GB" dirty="0" smtClean="0"/>
            <a:t>Increased number of proposed Solution Options presented at DSG</a:t>
          </a:r>
          <a:endParaRPr lang="en-GB" dirty="0"/>
        </a:p>
      </dgm:t>
    </dgm:pt>
    <dgm:pt modelId="{AF05FA74-0D3C-4592-9CD0-3B3F15062F61}" type="parTrans" cxnId="{CEFC19A1-366D-4D49-9BA0-B822F70DFE97}">
      <dgm:prSet/>
      <dgm:spPr/>
      <dgm:t>
        <a:bodyPr/>
        <a:lstStyle/>
        <a:p>
          <a:endParaRPr lang="en-GB"/>
        </a:p>
      </dgm:t>
    </dgm:pt>
    <dgm:pt modelId="{18B1E14C-F044-4F41-91F4-5A8F2724B88C}" type="sibTrans" cxnId="{CEFC19A1-366D-4D49-9BA0-B822F70DFE97}">
      <dgm:prSet/>
      <dgm:spPr/>
      <dgm:t>
        <a:bodyPr/>
        <a:lstStyle/>
        <a:p>
          <a:endParaRPr lang="en-GB"/>
        </a:p>
      </dgm:t>
    </dgm:pt>
    <dgm:pt modelId="{78862695-B359-452C-BC37-E9CC41A95F97}">
      <dgm:prSet phldrT="[Text]"/>
      <dgm:spPr/>
      <dgm:t>
        <a:bodyPr/>
        <a:lstStyle/>
        <a:p>
          <a:r>
            <a:rPr lang="en-GB" dirty="0" smtClean="0"/>
            <a:t>Release Circulars published for Releases</a:t>
          </a:r>
          <a:endParaRPr lang="en-GB" dirty="0"/>
        </a:p>
      </dgm:t>
    </dgm:pt>
    <dgm:pt modelId="{F64EF9ED-1231-4EDC-9F3F-668B983AF073}" type="parTrans" cxnId="{7FE797BE-40EA-4C0D-A36C-6B76D092A0BD}">
      <dgm:prSet/>
      <dgm:spPr/>
      <dgm:t>
        <a:bodyPr/>
        <a:lstStyle/>
        <a:p>
          <a:endParaRPr lang="en-GB"/>
        </a:p>
      </dgm:t>
    </dgm:pt>
    <dgm:pt modelId="{D661D1C0-9039-4DB4-ABB2-D8C2547D158F}" type="sibTrans" cxnId="{7FE797BE-40EA-4C0D-A36C-6B76D092A0BD}">
      <dgm:prSet/>
      <dgm:spPr/>
      <dgm:t>
        <a:bodyPr/>
        <a:lstStyle/>
        <a:p>
          <a:endParaRPr lang="en-GB"/>
        </a:p>
      </dgm:t>
    </dgm:pt>
    <dgm:pt modelId="{89F63457-ACE1-4A43-B8A0-E451D7F3BC12}">
      <dgm:prSet phldrT="[Text]"/>
      <dgm:spPr/>
      <dgm:t>
        <a:bodyPr/>
        <a:lstStyle/>
        <a:p>
          <a:r>
            <a:rPr lang="en-GB" dirty="0" smtClean="0"/>
            <a:t>Customer Awareness sessions held for all changes to be implemented</a:t>
          </a:r>
          <a:endParaRPr lang="en-GB" dirty="0"/>
        </a:p>
      </dgm:t>
    </dgm:pt>
    <dgm:pt modelId="{1C05D104-24B8-4239-B514-C221DF60D783}" type="parTrans" cxnId="{92C5B65C-D12B-470A-A2F3-291FE8C68EBA}">
      <dgm:prSet/>
      <dgm:spPr/>
      <dgm:t>
        <a:bodyPr/>
        <a:lstStyle/>
        <a:p>
          <a:endParaRPr lang="en-GB"/>
        </a:p>
      </dgm:t>
    </dgm:pt>
    <dgm:pt modelId="{3D434232-E414-481B-831D-4BBEF4305262}" type="sibTrans" cxnId="{92C5B65C-D12B-470A-A2F3-291FE8C68EBA}">
      <dgm:prSet/>
      <dgm:spPr/>
      <dgm:t>
        <a:bodyPr/>
        <a:lstStyle/>
        <a:p>
          <a:endParaRPr lang="en-GB"/>
        </a:p>
      </dgm:t>
    </dgm:pt>
    <dgm:pt modelId="{FE056D2D-7621-4442-A88E-1772E0BC5E02}">
      <dgm:prSet phldrT="[Text]"/>
      <dgm:spPr/>
      <dgm:t>
        <a:bodyPr/>
        <a:lstStyle/>
        <a:p>
          <a:r>
            <a:rPr lang="en-GB" dirty="0" smtClean="0"/>
            <a:t>Simplified Change Register produced and published Xoserve.com</a:t>
          </a:r>
          <a:endParaRPr lang="en-GB" dirty="0"/>
        </a:p>
      </dgm:t>
    </dgm:pt>
    <dgm:pt modelId="{E0C2AA7D-B84E-4C0D-8152-1BFEC773F62C}" type="parTrans" cxnId="{7AA6314B-A8A8-4275-BF22-8FB72B8227BB}">
      <dgm:prSet/>
      <dgm:spPr/>
      <dgm:t>
        <a:bodyPr/>
        <a:lstStyle/>
        <a:p>
          <a:endParaRPr lang="en-GB"/>
        </a:p>
      </dgm:t>
    </dgm:pt>
    <dgm:pt modelId="{D020A909-7209-488A-A90A-1F70D6F58221}" type="sibTrans" cxnId="{7AA6314B-A8A8-4275-BF22-8FB72B8227BB}">
      <dgm:prSet/>
      <dgm:spPr/>
      <dgm:t>
        <a:bodyPr/>
        <a:lstStyle/>
        <a:p>
          <a:endParaRPr lang="en-GB"/>
        </a:p>
      </dgm:t>
    </dgm:pt>
    <dgm:pt modelId="{726A375C-53D6-476F-B8DB-98B30A58C0F8}">
      <dgm:prSet phldrT="[Text]"/>
      <dgm:spPr/>
      <dgm:t>
        <a:bodyPr/>
        <a:lstStyle/>
        <a:p>
          <a:r>
            <a:rPr lang="en-GB" dirty="0" smtClean="0"/>
            <a:t>High level End to End Change process diagram published</a:t>
          </a:r>
          <a:endParaRPr lang="en-GB" dirty="0"/>
        </a:p>
      </dgm:t>
    </dgm:pt>
    <dgm:pt modelId="{04AE21AC-CE67-4454-A9D1-B2E961312951}" type="parTrans" cxnId="{FBC98BFB-DA5D-46C1-B1C9-FE413C7E91E4}">
      <dgm:prSet/>
      <dgm:spPr/>
      <dgm:t>
        <a:bodyPr/>
        <a:lstStyle/>
        <a:p>
          <a:endParaRPr lang="en-GB"/>
        </a:p>
      </dgm:t>
    </dgm:pt>
    <dgm:pt modelId="{2EA31367-BD9D-4552-A72E-136BEEA6B4C4}" type="sibTrans" cxnId="{FBC98BFB-DA5D-46C1-B1C9-FE413C7E91E4}">
      <dgm:prSet/>
      <dgm:spPr/>
      <dgm:t>
        <a:bodyPr/>
        <a:lstStyle/>
        <a:p>
          <a:endParaRPr lang="en-GB"/>
        </a:p>
      </dgm:t>
    </dgm:pt>
    <dgm:pt modelId="{6DFAA14A-09AA-4F9E-998E-0E80B773702A}" type="pres">
      <dgm:prSet presAssocID="{EA1D578D-5F76-41B6-918B-766D78A7AD70}" presName="diagram" presStyleCnt="0">
        <dgm:presLayoutVars>
          <dgm:dir/>
          <dgm:resizeHandles val="exact"/>
        </dgm:presLayoutVars>
      </dgm:prSet>
      <dgm:spPr/>
      <dgm:t>
        <a:bodyPr/>
        <a:lstStyle/>
        <a:p>
          <a:endParaRPr lang="en-GB"/>
        </a:p>
      </dgm:t>
    </dgm:pt>
    <dgm:pt modelId="{A689CDFB-CDCC-457B-8F90-06E24ABA110F}" type="pres">
      <dgm:prSet presAssocID="{5E000664-8BCF-42AD-B3FD-60D96118491F}" presName="node" presStyleLbl="node1" presStyleIdx="0" presStyleCnt="10">
        <dgm:presLayoutVars>
          <dgm:bulletEnabled val="1"/>
        </dgm:presLayoutVars>
      </dgm:prSet>
      <dgm:spPr/>
      <dgm:t>
        <a:bodyPr/>
        <a:lstStyle/>
        <a:p>
          <a:endParaRPr lang="en-GB"/>
        </a:p>
      </dgm:t>
    </dgm:pt>
    <dgm:pt modelId="{4C96CAB5-A6EE-4F5B-BECC-40F02A354CF3}" type="pres">
      <dgm:prSet presAssocID="{E018E8A2-5163-4814-A203-001ECE49AC10}" presName="sibTrans" presStyleCnt="0"/>
      <dgm:spPr/>
    </dgm:pt>
    <dgm:pt modelId="{7219701F-E81E-46BE-9221-066DFE2B4CF6}" type="pres">
      <dgm:prSet presAssocID="{195DE823-1F69-4999-903E-1BB0C139060E}" presName="node" presStyleLbl="node1" presStyleIdx="1" presStyleCnt="10">
        <dgm:presLayoutVars>
          <dgm:bulletEnabled val="1"/>
        </dgm:presLayoutVars>
      </dgm:prSet>
      <dgm:spPr/>
      <dgm:t>
        <a:bodyPr/>
        <a:lstStyle/>
        <a:p>
          <a:endParaRPr lang="en-GB"/>
        </a:p>
      </dgm:t>
    </dgm:pt>
    <dgm:pt modelId="{DE30A377-E734-41B2-97A9-008955D53BCC}" type="pres">
      <dgm:prSet presAssocID="{983679C6-22A3-45AA-9CCD-A692B2116E5C}" presName="sibTrans" presStyleCnt="0"/>
      <dgm:spPr/>
    </dgm:pt>
    <dgm:pt modelId="{261EF564-A363-402E-84CD-60C4B41C0321}" type="pres">
      <dgm:prSet presAssocID="{5ECE2024-48C3-4321-ABA6-DFC024132BA2}" presName="node" presStyleLbl="node1" presStyleIdx="2" presStyleCnt="10">
        <dgm:presLayoutVars>
          <dgm:bulletEnabled val="1"/>
        </dgm:presLayoutVars>
      </dgm:prSet>
      <dgm:spPr/>
      <dgm:t>
        <a:bodyPr/>
        <a:lstStyle/>
        <a:p>
          <a:endParaRPr lang="en-GB"/>
        </a:p>
      </dgm:t>
    </dgm:pt>
    <dgm:pt modelId="{81DD2D6E-578B-4D1F-81E8-81C7A505EB71}" type="pres">
      <dgm:prSet presAssocID="{7CFCF664-F432-4538-A6C3-55150686F9FE}" presName="sibTrans" presStyleCnt="0"/>
      <dgm:spPr/>
    </dgm:pt>
    <dgm:pt modelId="{601D05D6-D8A6-4929-9431-E20C330752FC}" type="pres">
      <dgm:prSet presAssocID="{7A015470-1EAE-4C70-9B9E-33E40BCA15B7}" presName="node" presStyleLbl="node1" presStyleIdx="3" presStyleCnt="10">
        <dgm:presLayoutVars>
          <dgm:bulletEnabled val="1"/>
        </dgm:presLayoutVars>
      </dgm:prSet>
      <dgm:spPr/>
      <dgm:t>
        <a:bodyPr/>
        <a:lstStyle/>
        <a:p>
          <a:endParaRPr lang="en-GB"/>
        </a:p>
      </dgm:t>
    </dgm:pt>
    <dgm:pt modelId="{D6C65A34-995F-42AF-AF0E-CBF5092CFEF6}" type="pres">
      <dgm:prSet presAssocID="{18B1E14C-F044-4F41-91F4-5A8F2724B88C}" presName="sibTrans" presStyleCnt="0"/>
      <dgm:spPr/>
    </dgm:pt>
    <dgm:pt modelId="{A443954C-581F-484D-855F-F39F876B6C07}" type="pres">
      <dgm:prSet presAssocID="{84473DBB-14ED-4816-BF28-E32B6F42F2E8}" presName="node" presStyleLbl="node1" presStyleIdx="4" presStyleCnt="10">
        <dgm:presLayoutVars>
          <dgm:bulletEnabled val="1"/>
        </dgm:presLayoutVars>
      </dgm:prSet>
      <dgm:spPr/>
      <dgm:t>
        <a:bodyPr/>
        <a:lstStyle/>
        <a:p>
          <a:endParaRPr lang="en-GB"/>
        </a:p>
      </dgm:t>
    </dgm:pt>
    <dgm:pt modelId="{34180F03-BA6E-4139-B2A3-6D89779331E0}" type="pres">
      <dgm:prSet presAssocID="{11CB2D04-C071-486C-B6C5-1BC455EB7785}" presName="sibTrans" presStyleCnt="0"/>
      <dgm:spPr/>
    </dgm:pt>
    <dgm:pt modelId="{D476ABC8-70A3-4651-80E0-3763369FE667}" type="pres">
      <dgm:prSet presAssocID="{D71ADEA2-E8B3-4F79-8601-16458B9C0E9C}" presName="node" presStyleLbl="node1" presStyleIdx="5" presStyleCnt="10">
        <dgm:presLayoutVars>
          <dgm:bulletEnabled val="1"/>
        </dgm:presLayoutVars>
      </dgm:prSet>
      <dgm:spPr/>
      <dgm:t>
        <a:bodyPr/>
        <a:lstStyle/>
        <a:p>
          <a:endParaRPr lang="en-GB"/>
        </a:p>
      </dgm:t>
    </dgm:pt>
    <dgm:pt modelId="{31E01ABF-CDB7-4D3B-BFF6-E7D78A85E135}" type="pres">
      <dgm:prSet presAssocID="{4905CADC-C3C4-4987-B664-4E5A852C0B16}" presName="sibTrans" presStyleCnt="0"/>
      <dgm:spPr/>
    </dgm:pt>
    <dgm:pt modelId="{B117C614-08AA-4366-B538-FE11504B9E7F}" type="pres">
      <dgm:prSet presAssocID="{78862695-B359-452C-BC37-E9CC41A95F97}" presName="node" presStyleLbl="node1" presStyleIdx="6" presStyleCnt="10">
        <dgm:presLayoutVars>
          <dgm:bulletEnabled val="1"/>
        </dgm:presLayoutVars>
      </dgm:prSet>
      <dgm:spPr/>
      <dgm:t>
        <a:bodyPr/>
        <a:lstStyle/>
        <a:p>
          <a:endParaRPr lang="en-GB"/>
        </a:p>
      </dgm:t>
    </dgm:pt>
    <dgm:pt modelId="{72127982-7585-4874-A9F9-719CF6489140}" type="pres">
      <dgm:prSet presAssocID="{D661D1C0-9039-4DB4-ABB2-D8C2547D158F}" presName="sibTrans" presStyleCnt="0"/>
      <dgm:spPr/>
    </dgm:pt>
    <dgm:pt modelId="{DEE14E94-3956-4C59-BF30-388A0EB1A0C8}" type="pres">
      <dgm:prSet presAssocID="{89F63457-ACE1-4A43-B8A0-E451D7F3BC12}" presName="node" presStyleLbl="node1" presStyleIdx="7" presStyleCnt="10">
        <dgm:presLayoutVars>
          <dgm:bulletEnabled val="1"/>
        </dgm:presLayoutVars>
      </dgm:prSet>
      <dgm:spPr/>
      <dgm:t>
        <a:bodyPr/>
        <a:lstStyle/>
        <a:p>
          <a:endParaRPr lang="en-GB"/>
        </a:p>
      </dgm:t>
    </dgm:pt>
    <dgm:pt modelId="{9B8E3962-EDD4-4B02-AFD5-976FC4929785}" type="pres">
      <dgm:prSet presAssocID="{3D434232-E414-481B-831D-4BBEF4305262}" presName="sibTrans" presStyleCnt="0"/>
      <dgm:spPr/>
    </dgm:pt>
    <dgm:pt modelId="{CC9D9A97-A099-4EC3-96EF-931423CB8B43}" type="pres">
      <dgm:prSet presAssocID="{FE056D2D-7621-4442-A88E-1772E0BC5E02}" presName="node" presStyleLbl="node1" presStyleIdx="8" presStyleCnt="10">
        <dgm:presLayoutVars>
          <dgm:bulletEnabled val="1"/>
        </dgm:presLayoutVars>
      </dgm:prSet>
      <dgm:spPr/>
      <dgm:t>
        <a:bodyPr/>
        <a:lstStyle/>
        <a:p>
          <a:endParaRPr lang="en-GB"/>
        </a:p>
      </dgm:t>
    </dgm:pt>
    <dgm:pt modelId="{9449C4EA-B9EA-4AE8-A015-CC313E7185FF}" type="pres">
      <dgm:prSet presAssocID="{D020A909-7209-488A-A90A-1F70D6F58221}" presName="sibTrans" presStyleCnt="0"/>
      <dgm:spPr/>
    </dgm:pt>
    <dgm:pt modelId="{4C1425EE-654F-4C40-9743-289780CE59F7}" type="pres">
      <dgm:prSet presAssocID="{726A375C-53D6-476F-B8DB-98B30A58C0F8}" presName="node" presStyleLbl="node1" presStyleIdx="9" presStyleCnt="10">
        <dgm:presLayoutVars>
          <dgm:bulletEnabled val="1"/>
        </dgm:presLayoutVars>
      </dgm:prSet>
      <dgm:spPr/>
      <dgm:t>
        <a:bodyPr/>
        <a:lstStyle/>
        <a:p>
          <a:endParaRPr lang="en-GB"/>
        </a:p>
      </dgm:t>
    </dgm:pt>
  </dgm:ptLst>
  <dgm:cxnLst>
    <dgm:cxn modelId="{D75F7BD2-6A6F-4C33-86BB-2717D4C4DFFB}" type="presOf" srcId="{D71ADEA2-E8B3-4F79-8601-16458B9C0E9C}" destId="{D476ABC8-70A3-4651-80E0-3763369FE667}" srcOrd="0" destOrd="0" presId="urn:microsoft.com/office/officeart/2005/8/layout/default"/>
    <dgm:cxn modelId="{14E760F8-B9EE-4FF9-A684-188569003C6B}" srcId="{EA1D578D-5F76-41B6-918B-766D78A7AD70}" destId="{5E000664-8BCF-42AD-B3FD-60D96118491F}" srcOrd="0" destOrd="0" parTransId="{4CB0201C-EFD8-41FC-B89F-B79D4ACB0596}" sibTransId="{E018E8A2-5163-4814-A203-001ECE49AC10}"/>
    <dgm:cxn modelId="{ABF3711C-A3A2-4B80-995C-797D76A2F12E}" type="presOf" srcId="{726A375C-53D6-476F-B8DB-98B30A58C0F8}" destId="{4C1425EE-654F-4C40-9743-289780CE59F7}" srcOrd="0" destOrd="0" presId="urn:microsoft.com/office/officeart/2005/8/layout/default"/>
    <dgm:cxn modelId="{7AA6314B-A8A8-4275-BF22-8FB72B8227BB}" srcId="{EA1D578D-5F76-41B6-918B-766D78A7AD70}" destId="{FE056D2D-7621-4442-A88E-1772E0BC5E02}" srcOrd="8" destOrd="0" parTransId="{E0C2AA7D-B84E-4C0D-8152-1BFEC773F62C}" sibTransId="{D020A909-7209-488A-A90A-1F70D6F58221}"/>
    <dgm:cxn modelId="{7FE797BE-40EA-4C0D-A36C-6B76D092A0BD}" srcId="{EA1D578D-5F76-41B6-918B-766D78A7AD70}" destId="{78862695-B359-452C-BC37-E9CC41A95F97}" srcOrd="6" destOrd="0" parTransId="{F64EF9ED-1231-4EDC-9F3F-668B983AF073}" sibTransId="{D661D1C0-9039-4DB4-ABB2-D8C2547D158F}"/>
    <dgm:cxn modelId="{00E29F1B-AE52-4E23-BA69-BAD9F54DE49A}" srcId="{EA1D578D-5F76-41B6-918B-766D78A7AD70}" destId="{84473DBB-14ED-4816-BF28-E32B6F42F2E8}" srcOrd="4" destOrd="0" parTransId="{DFE6B70B-952C-464D-B4C3-6127EB120743}" sibTransId="{11CB2D04-C071-486C-B6C5-1BC455EB7785}"/>
    <dgm:cxn modelId="{80A2C7E3-529A-4489-B78E-44E7175970CE}" type="presOf" srcId="{7A015470-1EAE-4C70-9B9E-33E40BCA15B7}" destId="{601D05D6-D8A6-4929-9431-E20C330752FC}" srcOrd="0" destOrd="0" presId="urn:microsoft.com/office/officeart/2005/8/layout/default"/>
    <dgm:cxn modelId="{7E174EE3-F4D3-4863-A4D7-3E75F7B8D020}" srcId="{EA1D578D-5F76-41B6-918B-766D78A7AD70}" destId="{195DE823-1F69-4999-903E-1BB0C139060E}" srcOrd="1" destOrd="0" parTransId="{715817DF-2B32-4E6B-B902-E48000A60374}" sibTransId="{983679C6-22A3-45AA-9CCD-A692B2116E5C}"/>
    <dgm:cxn modelId="{FBC98BFB-DA5D-46C1-B1C9-FE413C7E91E4}" srcId="{EA1D578D-5F76-41B6-918B-766D78A7AD70}" destId="{726A375C-53D6-476F-B8DB-98B30A58C0F8}" srcOrd="9" destOrd="0" parTransId="{04AE21AC-CE67-4454-A9D1-B2E961312951}" sibTransId="{2EA31367-BD9D-4552-A72E-136BEEA6B4C4}"/>
    <dgm:cxn modelId="{66CB3452-46A4-45D4-A77B-32B6338FAFB1}" srcId="{EA1D578D-5F76-41B6-918B-766D78A7AD70}" destId="{5ECE2024-48C3-4321-ABA6-DFC024132BA2}" srcOrd="2" destOrd="0" parTransId="{D854A0F3-F498-4336-8697-89B44281C364}" sibTransId="{7CFCF664-F432-4538-A6C3-55150686F9FE}"/>
    <dgm:cxn modelId="{87AC9161-4481-4991-8220-44F965B12F17}" type="presOf" srcId="{FE056D2D-7621-4442-A88E-1772E0BC5E02}" destId="{CC9D9A97-A099-4EC3-96EF-931423CB8B43}" srcOrd="0" destOrd="0" presId="urn:microsoft.com/office/officeart/2005/8/layout/default"/>
    <dgm:cxn modelId="{2DAEC0F0-FB86-4DB6-8B84-AF62517EDEAC}" type="presOf" srcId="{89F63457-ACE1-4A43-B8A0-E451D7F3BC12}" destId="{DEE14E94-3956-4C59-BF30-388A0EB1A0C8}" srcOrd="0" destOrd="0" presId="urn:microsoft.com/office/officeart/2005/8/layout/default"/>
    <dgm:cxn modelId="{EE7014B9-50F5-4A29-B399-82C98FC2C1CE}" type="presOf" srcId="{5E000664-8BCF-42AD-B3FD-60D96118491F}" destId="{A689CDFB-CDCC-457B-8F90-06E24ABA110F}" srcOrd="0" destOrd="0" presId="urn:microsoft.com/office/officeart/2005/8/layout/default"/>
    <dgm:cxn modelId="{EA05B227-8BBC-4006-A82F-1166C7B4608A}" type="presOf" srcId="{195DE823-1F69-4999-903E-1BB0C139060E}" destId="{7219701F-E81E-46BE-9221-066DFE2B4CF6}" srcOrd="0" destOrd="0" presId="urn:microsoft.com/office/officeart/2005/8/layout/default"/>
    <dgm:cxn modelId="{F42C1C5E-C623-4839-8568-56575C36E2C8}" type="presOf" srcId="{EA1D578D-5F76-41B6-918B-766D78A7AD70}" destId="{6DFAA14A-09AA-4F9E-998E-0E80B773702A}" srcOrd="0" destOrd="0" presId="urn:microsoft.com/office/officeart/2005/8/layout/default"/>
    <dgm:cxn modelId="{BB97912E-1EF6-4A8C-9356-70F26E3391E3}" type="presOf" srcId="{78862695-B359-452C-BC37-E9CC41A95F97}" destId="{B117C614-08AA-4366-B538-FE11504B9E7F}" srcOrd="0" destOrd="0" presId="urn:microsoft.com/office/officeart/2005/8/layout/default"/>
    <dgm:cxn modelId="{CEFC19A1-366D-4D49-9BA0-B822F70DFE97}" srcId="{EA1D578D-5F76-41B6-918B-766D78A7AD70}" destId="{7A015470-1EAE-4C70-9B9E-33E40BCA15B7}" srcOrd="3" destOrd="0" parTransId="{AF05FA74-0D3C-4592-9CD0-3B3F15062F61}" sibTransId="{18B1E14C-F044-4F41-91F4-5A8F2724B88C}"/>
    <dgm:cxn modelId="{077AE768-41E3-4D3F-885D-D73CCA0DE356}" type="presOf" srcId="{5ECE2024-48C3-4321-ABA6-DFC024132BA2}" destId="{261EF564-A363-402E-84CD-60C4B41C0321}" srcOrd="0" destOrd="0" presId="urn:microsoft.com/office/officeart/2005/8/layout/default"/>
    <dgm:cxn modelId="{9CAAD322-16D1-4518-B287-F73B5907BAD7}" type="presOf" srcId="{84473DBB-14ED-4816-BF28-E32B6F42F2E8}" destId="{A443954C-581F-484D-855F-F39F876B6C07}" srcOrd="0" destOrd="0" presId="urn:microsoft.com/office/officeart/2005/8/layout/default"/>
    <dgm:cxn modelId="{92C5B65C-D12B-470A-A2F3-291FE8C68EBA}" srcId="{EA1D578D-5F76-41B6-918B-766D78A7AD70}" destId="{89F63457-ACE1-4A43-B8A0-E451D7F3BC12}" srcOrd="7" destOrd="0" parTransId="{1C05D104-24B8-4239-B514-C221DF60D783}" sibTransId="{3D434232-E414-481B-831D-4BBEF4305262}"/>
    <dgm:cxn modelId="{5BB0A8E1-E82B-460F-995B-E240FB4C9839}" srcId="{EA1D578D-5F76-41B6-918B-766D78A7AD70}" destId="{D71ADEA2-E8B3-4F79-8601-16458B9C0E9C}" srcOrd="5" destOrd="0" parTransId="{8E89C5FE-091A-49D8-AF54-FAB8D739F1B6}" sibTransId="{4905CADC-C3C4-4987-B664-4E5A852C0B16}"/>
    <dgm:cxn modelId="{77CBB4EE-8695-4A5D-B3DA-2E8A55D9B3D1}" type="presParOf" srcId="{6DFAA14A-09AA-4F9E-998E-0E80B773702A}" destId="{A689CDFB-CDCC-457B-8F90-06E24ABA110F}" srcOrd="0" destOrd="0" presId="urn:microsoft.com/office/officeart/2005/8/layout/default"/>
    <dgm:cxn modelId="{6FF720EB-32CE-45C4-BBAA-D5E11B721F5D}" type="presParOf" srcId="{6DFAA14A-09AA-4F9E-998E-0E80B773702A}" destId="{4C96CAB5-A6EE-4F5B-BECC-40F02A354CF3}" srcOrd="1" destOrd="0" presId="urn:microsoft.com/office/officeart/2005/8/layout/default"/>
    <dgm:cxn modelId="{8865BC5E-29C4-462C-AD52-9900B3A7CBAF}" type="presParOf" srcId="{6DFAA14A-09AA-4F9E-998E-0E80B773702A}" destId="{7219701F-E81E-46BE-9221-066DFE2B4CF6}" srcOrd="2" destOrd="0" presId="urn:microsoft.com/office/officeart/2005/8/layout/default"/>
    <dgm:cxn modelId="{D5E3A0AF-EF6F-41E0-9F86-CC749A9A36B6}" type="presParOf" srcId="{6DFAA14A-09AA-4F9E-998E-0E80B773702A}" destId="{DE30A377-E734-41B2-97A9-008955D53BCC}" srcOrd="3" destOrd="0" presId="urn:microsoft.com/office/officeart/2005/8/layout/default"/>
    <dgm:cxn modelId="{C226B071-4617-4699-8471-E4D1E1B4C4CC}" type="presParOf" srcId="{6DFAA14A-09AA-4F9E-998E-0E80B773702A}" destId="{261EF564-A363-402E-84CD-60C4B41C0321}" srcOrd="4" destOrd="0" presId="urn:microsoft.com/office/officeart/2005/8/layout/default"/>
    <dgm:cxn modelId="{CE42E61A-9E36-4F60-A325-A71549C112FD}" type="presParOf" srcId="{6DFAA14A-09AA-4F9E-998E-0E80B773702A}" destId="{81DD2D6E-578B-4D1F-81E8-81C7A505EB71}" srcOrd="5" destOrd="0" presId="urn:microsoft.com/office/officeart/2005/8/layout/default"/>
    <dgm:cxn modelId="{E1C0590B-9B23-4D56-BC42-E7DCFEC9178F}" type="presParOf" srcId="{6DFAA14A-09AA-4F9E-998E-0E80B773702A}" destId="{601D05D6-D8A6-4929-9431-E20C330752FC}" srcOrd="6" destOrd="0" presId="urn:microsoft.com/office/officeart/2005/8/layout/default"/>
    <dgm:cxn modelId="{F80E38F3-C252-4A40-9191-34DB8F88FA70}" type="presParOf" srcId="{6DFAA14A-09AA-4F9E-998E-0E80B773702A}" destId="{D6C65A34-995F-42AF-AF0E-CBF5092CFEF6}" srcOrd="7" destOrd="0" presId="urn:microsoft.com/office/officeart/2005/8/layout/default"/>
    <dgm:cxn modelId="{D3E04EB4-5CAB-4292-AA33-596911568925}" type="presParOf" srcId="{6DFAA14A-09AA-4F9E-998E-0E80B773702A}" destId="{A443954C-581F-484D-855F-F39F876B6C07}" srcOrd="8" destOrd="0" presId="urn:microsoft.com/office/officeart/2005/8/layout/default"/>
    <dgm:cxn modelId="{C4DAE983-2094-48ED-98B5-954F7CB3BEA4}" type="presParOf" srcId="{6DFAA14A-09AA-4F9E-998E-0E80B773702A}" destId="{34180F03-BA6E-4139-B2A3-6D89779331E0}" srcOrd="9" destOrd="0" presId="urn:microsoft.com/office/officeart/2005/8/layout/default"/>
    <dgm:cxn modelId="{EFAE305D-8E7B-4D96-B0DF-6FA764BFE17A}" type="presParOf" srcId="{6DFAA14A-09AA-4F9E-998E-0E80B773702A}" destId="{D476ABC8-70A3-4651-80E0-3763369FE667}" srcOrd="10" destOrd="0" presId="urn:microsoft.com/office/officeart/2005/8/layout/default"/>
    <dgm:cxn modelId="{DD8E95CC-16A8-4F98-8AB0-9AAFA7EC17FC}" type="presParOf" srcId="{6DFAA14A-09AA-4F9E-998E-0E80B773702A}" destId="{31E01ABF-CDB7-4D3B-BFF6-E7D78A85E135}" srcOrd="11" destOrd="0" presId="urn:microsoft.com/office/officeart/2005/8/layout/default"/>
    <dgm:cxn modelId="{4F58FFBC-CA65-4CAD-B6F5-FE08D6D09470}" type="presParOf" srcId="{6DFAA14A-09AA-4F9E-998E-0E80B773702A}" destId="{B117C614-08AA-4366-B538-FE11504B9E7F}" srcOrd="12" destOrd="0" presId="urn:microsoft.com/office/officeart/2005/8/layout/default"/>
    <dgm:cxn modelId="{47972ADF-0C29-4B23-9802-415E76CD7311}" type="presParOf" srcId="{6DFAA14A-09AA-4F9E-998E-0E80B773702A}" destId="{72127982-7585-4874-A9F9-719CF6489140}" srcOrd="13" destOrd="0" presId="urn:microsoft.com/office/officeart/2005/8/layout/default"/>
    <dgm:cxn modelId="{4EF891F1-5A53-468F-8A1B-2F3EE37CE2E8}" type="presParOf" srcId="{6DFAA14A-09AA-4F9E-998E-0E80B773702A}" destId="{DEE14E94-3956-4C59-BF30-388A0EB1A0C8}" srcOrd="14" destOrd="0" presId="urn:microsoft.com/office/officeart/2005/8/layout/default"/>
    <dgm:cxn modelId="{A1CE961F-F4E9-47B6-A1A8-7682E86AA91E}" type="presParOf" srcId="{6DFAA14A-09AA-4F9E-998E-0E80B773702A}" destId="{9B8E3962-EDD4-4B02-AFD5-976FC4929785}" srcOrd="15" destOrd="0" presId="urn:microsoft.com/office/officeart/2005/8/layout/default"/>
    <dgm:cxn modelId="{4E591D36-7557-4369-8AFA-A28922E210AD}" type="presParOf" srcId="{6DFAA14A-09AA-4F9E-998E-0E80B773702A}" destId="{CC9D9A97-A099-4EC3-96EF-931423CB8B43}" srcOrd="16" destOrd="0" presId="urn:microsoft.com/office/officeart/2005/8/layout/default"/>
    <dgm:cxn modelId="{71E45F8F-1CC6-4BC5-AD09-804FE5941088}" type="presParOf" srcId="{6DFAA14A-09AA-4F9E-998E-0E80B773702A}" destId="{9449C4EA-B9EA-4AE8-A015-CC313E7185FF}" srcOrd="17" destOrd="0" presId="urn:microsoft.com/office/officeart/2005/8/layout/default"/>
    <dgm:cxn modelId="{7609DE6E-7C3B-4B91-B096-D494ED60526A}" type="presParOf" srcId="{6DFAA14A-09AA-4F9E-998E-0E80B773702A}" destId="{4C1425EE-654F-4C40-9743-289780CE59F7}"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55AEC4-BCC6-4D42-8570-5FCF1166AE6A}"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GB"/>
        </a:p>
      </dgm:t>
    </dgm:pt>
    <dgm:pt modelId="{839A2B2E-5E93-4D3D-90E1-C485A1638966}">
      <dgm:prSet phldrT="[Text]"/>
      <dgm:spPr/>
      <dgm:t>
        <a:bodyPr/>
        <a:lstStyle/>
        <a:p>
          <a:endParaRPr lang="en-GB" dirty="0"/>
        </a:p>
      </dgm:t>
    </dgm:pt>
    <dgm:pt modelId="{1555CBEF-AF77-4B45-B559-7648492BE6E7}" type="parTrans" cxnId="{E22259D3-1798-4CB8-8D05-D448A8F631CF}">
      <dgm:prSet/>
      <dgm:spPr/>
      <dgm:t>
        <a:bodyPr/>
        <a:lstStyle/>
        <a:p>
          <a:endParaRPr lang="en-GB"/>
        </a:p>
      </dgm:t>
    </dgm:pt>
    <dgm:pt modelId="{E570CDB0-8C05-4BDF-A446-C022E23D15D5}" type="sibTrans" cxnId="{E22259D3-1798-4CB8-8D05-D448A8F631CF}">
      <dgm:prSet/>
      <dgm:spPr/>
      <dgm:t>
        <a:bodyPr/>
        <a:lstStyle/>
        <a:p>
          <a:endParaRPr lang="en-GB"/>
        </a:p>
      </dgm:t>
    </dgm:pt>
    <dgm:pt modelId="{5E650C94-D5B2-4BBB-8C62-DC4661335035}">
      <dgm:prSet phldrT="[Text]"/>
      <dgm:spPr/>
      <dgm:t>
        <a:bodyPr/>
        <a:lstStyle/>
        <a:p>
          <a:r>
            <a:rPr lang="en-GB" dirty="0" smtClean="0"/>
            <a:t>Next meeting to review outputs scheduled for 4</a:t>
          </a:r>
          <a:r>
            <a:rPr lang="en-GB" baseline="30000" dirty="0" smtClean="0"/>
            <a:t>th</a:t>
          </a:r>
          <a:r>
            <a:rPr lang="en-GB" dirty="0" smtClean="0"/>
            <a:t> June 2019</a:t>
          </a:r>
          <a:endParaRPr lang="en-GB" dirty="0"/>
        </a:p>
      </dgm:t>
    </dgm:pt>
    <dgm:pt modelId="{E5FB9AE2-3350-4E89-A24D-B48E201DDEDA}" type="parTrans" cxnId="{13BD12BE-AB41-4E29-9D16-F4AA39F6EDFF}">
      <dgm:prSet/>
      <dgm:spPr/>
      <dgm:t>
        <a:bodyPr/>
        <a:lstStyle/>
        <a:p>
          <a:endParaRPr lang="en-GB"/>
        </a:p>
      </dgm:t>
    </dgm:pt>
    <dgm:pt modelId="{986D1340-60A2-4B36-8B53-A4E5EFAC27AC}" type="sibTrans" cxnId="{13BD12BE-AB41-4E29-9D16-F4AA39F6EDFF}">
      <dgm:prSet/>
      <dgm:spPr/>
      <dgm:t>
        <a:bodyPr/>
        <a:lstStyle/>
        <a:p>
          <a:endParaRPr lang="en-GB"/>
        </a:p>
      </dgm:t>
    </dgm:pt>
    <dgm:pt modelId="{0481AF76-45FA-4C6F-85D0-80FAB5F91380}">
      <dgm:prSet phldrT="[Text]"/>
      <dgm:spPr/>
      <dgm:t>
        <a:bodyPr/>
        <a:lstStyle/>
        <a:p>
          <a:r>
            <a:rPr lang="en-GB" dirty="0" smtClean="0"/>
            <a:t>Take any recommendations to Change Management Committee on 12</a:t>
          </a:r>
          <a:r>
            <a:rPr lang="en-GB" baseline="30000" dirty="0" smtClean="0"/>
            <a:t>th</a:t>
          </a:r>
          <a:r>
            <a:rPr lang="en-GB" dirty="0" smtClean="0"/>
            <a:t> June 2019</a:t>
          </a:r>
          <a:endParaRPr lang="en-GB" dirty="0"/>
        </a:p>
      </dgm:t>
    </dgm:pt>
    <dgm:pt modelId="{787A969C-E86C-4756-AF7C-F9D20C0BCFD2}" type="parTrans" cxnId="{2B13EF13-65EA-487A-95DB-C16BABA6FF4C}">
      <dgm:prSet/>
      <dgm:spPr/>
      <dgm:t>
        <a:bodyPr/>
        <a:lstStyle/>
        <a:p>
          <a:endParaRPr lang="en-GB"/>
        </a:p>
      </dgm:t>
    </dgm:pt>
    <dgm:pt modelId="{39B77A1B-C594-41CC-83ED-2768FE288307}" type="sibTrans" cxnId="{2B13EF13-65EA-487A-95DB-C16BABA6FF4C}">
      <dgm:prSet/>
      <dgm:spPr/>
      <dgm:t>
        <a:bodyPr/>
        <a:lstStyle/>
        <a:p>
          <a:endParaRPr lang="en-GB"/>
        </a:p>
      </dgm:t>
    </dgm:pt>
    <dgm:pt modelId="{4049D6F0-43A4-41D0-B94E-86B4BE01AED3}">
      <dgm:prSet phldrT="[Text]"/>
      <dgm:spPr/>
      <dgm:t>
        <a:bodyPr/>
        <a:lstStyle/>
        <a:p>
          <a:r>
            <a:rPr lang="en-GB" dirty="0" smtClean="0"/>
            <a:t>Further sessions have been scheduled for 26</a:t>
          </a:r>
          <a:r>
            <a:rPr lang="en-GB" baseline="30000" dirty="0" smtClean="0"/>
            <a:t>th</a:t>
          </a:r>
          <a:r>
            <a:rPr lang="en-GB" dirty="0" smtClean="0"/>
            <a:t> June and 22</a:t>
          </a:r>
          <a:r>
            <a:rPr lang="en-GB" baseline="30000" dirty="0" smtClean="0"/>
            <a:t>nd</a:t>
          </a:r>
          <a:r>
            <a:rPr lang="en-GB" dirty="0" smtClean="0"/>
            <a:t> July if required</a:t>
          </a:r>
          <a:endParaRPr lang="en-GB" dirty="0"/>
        </a:p>
      </dgm:t>
    </dgm:pt>
    <dgm:pt modelId="{093143BD-F0AA-420F-856C-0591467435C2}" type="parTrans" cxnId="{6F97BB82-E4CE-45E7-8AF5-4FF473DAD7CB}">
      <dgm:prSet/>
      <dgm:spPr/>
      <dgm:t>
        <a:bodyPr/>
        <a:lstStyle/>
        <a:p>
          <a:endParaRPr lang="en-GB"/>
        </a:p>
      </dgm:t>
    </dgm:pt>
    <dgm:pt modelId="{F530C4B0-4EA9-4909-977B-39FD176BDBB0}" type="sibTrans" cxnId="{6F97BB82-E4CE-45E7-8AF5-4FF473DAD7CB}">
      <dgm:prSet/>
      <dgm:spPr/>
      <dgm:t>
        <a:bodyPr/>
        <a:lstStyle/>
        <a:p>
          <a:endParaRPr lang="en-GB"/>
        </a:p>
      </dgm:t>
    </dgm:pt>
    <dgm:pt modelId="{95C06E01-F8A3-41A1-BADB-CA0055F3B10C}">
      <dgm:prSet phldrT="[Text]"/>
      <dgm:spPr/>
      <dgm:t>
        <a:bodyPr/>
        <a:lstStyle/>
        <a:p>
          <a:endParaRPr lang="en-GB" dirty="0"/>
        </a:p>
      </dgm:t>
    </dgm:pt>
    <dgm:pt modelId="{6F85592D-39AE-42CF-9C76-2C083C2F68AD}" type="parTrans" cxnId="{D74D9658-11C1-4C2F-AF94-7AC543A49F1C}">
      <dgm:prSet/>
      <dgm:spPr/>
      <dgm:t>
        <a:bodyPr/>
        <a:lstStyle/>
        <a:p>
          <a:endParaRPr lang="en-GB"/>
        </a:p>
      </dgm:t>
    </dgm:pt>
    <dgm:pt modelId="{26670A82-ADA5-450C-9E91-96196DCD4C27}" type="sibTrans" cxnId="{D74D9658-11C1-4C2F-AF94-7AC543A49F1C}">
      <dgm:prSet/>
      <dgm:spPr/>
      <dgm:t>
        <a:bodyPr/>
        <a:lstStyle/>
        <a:p>
          <a:endParaRPr lang="en-GB"/>
        </a:p>
      </dgm:t>
    </dgm:pt>
    <dgm:pt modelId="{1CCC25F4-C556-403A-A5B8-854137572876}">
      <dgm:prSet phldrT="[Text]"/>
      <dgm:spPr/>
      <dgm:t>
        <a:bodyPr/>
        <a:lstStyle/>
        <a:p>
          <a:r>
            <a:rPr lang="en-GB" dirty="0" smtClean="0"/>
            <a:t>Notes and Actions from todays meeting will be issued to Group members and published on Joint office website </a:t>
          </a:r>
          <a:endParaRPr lang="en-GB" dirty="0"/>
        </a:p>
      </dgm:t>
    </dgm:pt>
    <dgm:pt modelId="{3A5DEAEC-AD9A-43D8-914B-2F8FCA81AB5F}" type="sibTrans" cxnId="{1F520CD7-51C9-4FA9-9427-5DDB4BC88CA4}">
      <dgm:prSet/>
      <dgm:spPr/>
      <dgm:t>
        <a:bodyPr/>
        <a:lstStyle/>
        <a:p>
          <a:endParaRPr lang="en-GB"/>
        </a:p>
      </dgm:t>
    </dgm:pt>
    <dgm:pt modelId="{E95D4AA4-D51B-429B-9D38-E08414978944}" type="parTrans" cxnId="{1F520CD7-51C9-4FA9-9427-5DDB4BC88CA4}">
      <dgm:prSet/>
      <dgm:spPr/>
      <dgm:t>
        <a:bodyPr/>
        <a:lstStyle/>
        <a:p>
          <a:endParaRPr lang="en-GB"/>
        </a:p>
      </dgm:t>
    </dgm:pt>
    <dgm:pt modelId="{321CC5DE-50AC-4C0D-BFB4-0C58CD022D7A}">
      <dgm:prSet phldrT="[Text]"/>
      <dgm:spPr/>
      <dgm:t>
        <a:bodyPr/>
        <a:lstStyle/>
        <a:p>
          <a:endParaRPr lang="en-GB" dirty="0"/>
        </a:p>
      </dgm:t>
    </dgm:pt>
    <dgm:pt modelId="{7706A273-70A3-4CE0-B7E0-38F580D1202B}" type="parTrans" cxnId="{CCF83B05-3136-4AED-A901-B0C731B451A7}">
      <dgm:prSet/>
      <dgm:spPr/>
      <dgm:t>
        <a:bodyPr/>
        <a:lstStyle/>
        <a:p>
          <a:endParaRPr lang="en-GB"/>
        </a:p>
      </dgm:t>
    </dgm:pt>
    <dgm:pt modelId="{1171672A-EAB3-4A66-8075-9828E0C17803}" type="sibTrans" cxnId="{CCF83B05-3136-4AED-A901-B0C731B451A7}">
      <dgm:prSet/>
      <dgm:spPr/>
      <dgm:t>
        <a:bodyPr/>
        <a:lstStyle/>
        <a:p>
          <a:endParaRPr lang="en-GB"/>
        </a:p>
      </dgm:t>
    </dgm:pt>
    <dgm:pt modelId="{CAE38CF4-0B23-4FA3-B64F-A9F459F1B8E5}">
      <dgm:prSet phldrT="[Text]"/>
      <dgm:spPr/>
      <dgm:t>
        <a:bodyPr/>
        <a:lstStyle/>
        <a:p>
          <a:endParaRPr lang="en-GB" dirty="0"/>
        </a:p>
      </dgm:t>
    </dgm:pt>
    <dgm:pt modelId="{0B75012D-2AF7-47CE-B1FC-11A90569724C}" type="parTrans" cxnId="{B627A16F-A151-46C1-A81C-AB80394AAF2D}">
      <dgm:prSet/>
      <dgm:spPr/>
      <dgm:t>
        <a:bodyPr/>
        <a:lstStyle/>
        <a:p>
          <a:endParaRPr lang="en-GB"/>
        </a:p>
      </dgm:t>
    </dgm:pt>
    <dgm:pt modelId="{11FD6B47-D977-4EBA-A96E-09617F433B49}" type="sibTrans" cxnId="{B627A16F-A151-46C1-A81C-AB80394AAF2D}">
      <dgm:prSet/>
      <dgm:spPr/>
      <dgm:t>
        <a:bodyPr/>
        <a:lstStyle/>
        <a:p>
          <a:endParaRPr lang="en-GB"/>
        </a:p>
      </dgm:t>
    </dgm:pt>
    <dgm:pt modelId="{2EE00BB2-9AB2-44EC-A187-1C17F1C4B812}" type="pres">
      <dgm:prSet presAssocID="{9C55AEC4-BCC6-4D42-8570-5FCF1166AE6A}" presName="linearFlow" presStyleCnt="0">
        <dgm:presLayoutVars>
          <dgm:dir/>
          <dgm:animLvl val="lvl"/>
          <dgm:resizeHandles val="exact"/>
        </dgm:presLayoutVars>
      </dgm:prSet>
      <dgm:spPr/>
      <dgm:t>
        <a:bodyPr/>
        <a:lstStyle/>
        <a:p>
          <a:endParaRPr lang="en-GB"/>
        </a:p>
      </dgm:t>
    </dgm:pt>
    <dgm:pt modelId="{331194EB-9B65-4001-B49D-60BAD56A67EA}" type="pres">
      <dgm:prSet presAssocID="{839A2B2E-5E93-4D3D-90E1-C485A1638966}" presName="composite" presStyleCnt="0"/>
      <dgm:spPr/>
    </dgm:pt>
    <dgm:pt modelId="{E7AC0C0D-EBAE-43EB-9C37-F34BBF68E491}" type="pres">
      <dgm:prSet presAssocID="{839A2B2E-5E93-4D3D-90E1-C485A1638966}" presName="parentText" presStyleLbl="alignNode1" presStyleIdx="0" presStyleCnt="4">
        <dgm:presLayoutVars>
          <dgm:chMax val="1"/>
          <dgm:bulletEnabled val="1"/>
        </dgm:presLayoutVars>
      </dgm:prSet>
      <dgm:spPr/>
      <dgm:t>
        <a:bodyPr/>
        <a:lstStyle/>
        <a:p>
          <a:endParaRPr lang="en-GB"/>
        </a:p>
      </dgm:t>
    </dgm:pt>
    <dgm:pt modelId="{F10EE17D-9882-4306-A361-689755D11BAF}" type="pres">
      <dgm:prSet presAssocID="{839A2B2E-5E93-4D3D-90E1-C485A1638966}" presName="descendantText" presStyleLbl="alignAcc1" presStyleIdx="0" presStyleCnt="4">
        <dgm:presLayoutVars>
          <dgm:bulletEnabled val="1"/>
        </dgm:presLayoutVars>
      </dgm:prSet>
      <dgm:spPr/>
      <dgm:t>
        <a:bodyPr/>
        <a:lstStyle/>
        <a:p>
          <a:endParaRPr lang="en-GB"/>
        </a:p>
      </dgm:t>
    </dgm:pt>
    <dgm:pt modelId="{4782EFE0-58E2-4AA3-86B7-243F4DFBD335}" type="pres">
      <dgm:prSet presAssocID="{E570CDB0-8C05-4BDF-A446-C022E23D15D5}" presName="sp" presStyleCnt="0"/>
      <dgm:spPr/>
    </dgm:pt>
    <dgm:pt modelId="{2DDD9B04-A839-42BE-B7E8-16F5ABA178A6}" type="pres">
      <dgm:prSet presAssocID="{95C06E01-F8A3-41A1-BADB-CA0055F3B10C}" presName="composite" presStyleCnt="0"/>
      <dgm:spPr/>
    </dgm:pt>
    <dgm:pt modelId="{E08B864B-994C-4390-B566-C27265A6AA34}" type="pres">
      <dgm:prSet presAssocID="{95C06E01-F8A3-41A1-BADB-CA0055F3B10C}" presName="parentText" presStyleLbl="alignNode1" presStyleIdx="1" presStyleCnt="4">
        <dgm:presLayoutVars>
          <dgm:chMax val="1"/>
          <dgm:bulletEnabled val="1"/>
        </dgm:presLayoutVars>
      </dgm:prSet>
      <dgm:spPr/>
      <dgm:t>
        <a:bodyPr/>
        <a:lstStyle/>
        <a:p>
          <a:endParaRPr lang="en-GB"/>
        </a:p>
      </dgm:t>
    </dgm:pt>
    <dgm:pt modelId="{2DF683AC-F6C2-4AD6-A8C2-56166309F24D}" type="pres">
      <dgm:prSet presAssocID="{95C06E01-F8A3-41A1-BADB-CA0055F3B10C}" presName="descendantText" presStyleLbl="alignAcc1" presStyleIdx="1" presStyleCnt="4" custLinFactNeighborX="129" custLinFactNeighborY="-2602">
        <dgm:presLayoutVars>
          <dgm:bulletEnabled val="1"/>
        </dgm:presLayoutVars>
      </dgm:prSet>
      <dgm:spPr/>
      <dgm:t>
        <a:bodyPr/>
        <a:lstStyle/>
        <a:p>
          <a:endParaRPr lang="en-GB"/>
        </a:p>
      </dgm:t>
    </dgm:pt>
    <dgm:pt modelId="{F40526FE-8739-4138-BDF0-C3FACC1B8843}" type="pres">
      <dgm:prSet presAssocID="{26670A82-ADA5-450C-9E91-96196DCD4C27}" presName="sp" presStyleCnt="0"/>
      <dgm:spPr/>
    </dgm:pt>
    <dgm:pt modelId="{8B0A9564-0F6C-4970-977A-FF9AB81E432C}" type="pres">
      <dgm:prSet presAssocID="{321CC5DE-50AC-4C0D-BFB4-0C58CD022D7A}" presName="composite" presStyleCnt="0"/>
      <dgm:spPr/>
    </dgm:pt>
    <dgm:pt modelId="{45596F55-AA2B-4B0D-8C53-E3AA24F8240E}" type="pres">
      <dgm:prSet presAssocID="{321CC5DE-50AC-4C0D-BFB4-0C58CD022D7A}" presName="parentText" presStyleLbl="alignNode1" presStyleIdx="2" presStyleCnt="4">
        <dgm:presLayoutVars>
          <dgm:chMax val="1"/>
          <dgm:bulletEnabled val="1"/>
        </dgm:presLayoutVars>
      </dgm:prSet>
      <dgm:spPr/>
      <dgm:t>
        <a:bodyPr/>
        <a:lstStyle/>
        <a:p>
          <a:endParaRPr lang="en-GB"/>
        </a:p>
      </dgm:t>
    </dgm:pt>
    <dgm:pt modelId="{DEE525FE-049E-4B57-A654-5F451341BD0D}" type="pres">
      <dgm:prSet presAssocID="{321CC5DE-50AC-4C0D-BFB4-0C58CD022D7A}" presName="descendantText" presStyleLbl="alignAcc1" presStyleIdx="2" presStyleCnt="4">
        <dgm:presLayoutVars>
          <dgm:bulletEnabled val="1"/>
        </dgm:presLayoutVars>
      </dgm:prSet>
      <dgm:spPr/>
      <dgm:t>
        <a:bodyPr/>
        <a:lstStyle/>
        <a:p>
          <a:endParaRPr lang="en-GB"/>
        </a:p>
      </dgm:t>
    </dgm:pt>
    <dgm:pt modelId="{3F3F0A0A-C5F4-4F1E-9AE7-B11FD89E0A09}" type="pres">
      <dgm:prSet presAssocID="{1171672A-EAB3-4A66-8075-9828E0C17803}" presName="sp" presStyleCnt="0"/>
      <dgm:spPr/>
    </dgm:pt>
    <dgm:pt modelId="{5691798D-84D8-4416-B947-4DBDAF4B6928}" type="pres">
      <dgm:prSet presAssocID="{CAE38CF4-0B23-4FA3-B64F-A9F459F1B8E5}" presName="composite" presStyleCnt="0"/>
      <dgm:spPr/>
    </dgm:pt>
    <dgm:pt modelId="{3EF92A68-4A59-4E63-AA3E-9C498BB648DD}" type="pres">
      <dgm:prSet presAssocID="{CAE38CF4-0B23-4FA3-B64F-A9F459F1B8E5}" presName="parentText" presStyleLbl="alignNode1" presStyleIdx="3" presStyleCnt="4">
        <dgm:presLayoutVars>
          <dgm:chMax val="1"/>
          <dgm:bulletEnabled val="1"/>
        </dgm:presLayoutVars>
      </dgm:prSet>
      <dgm:spPr/>
      <dgm:t>
        <a:bodyPr/>
        <a:lstStyle/>
        <a:p>
          <a:endParaRPr lang="en-GB"/>
        </a:p>
      </dgm:t>
    </dgm:pt>
    <dgm:pt modelId="{CC5544C0-B199-49E4-AB16-312BDE6E88B4}" type="pres">
      <dgm:prSet presAssocID="{CAE38CF4-0B23-4FA3-B64F-A9F459F1B8E5}" presName="descendantText" presStyleLbl="alignAcc1" presStyleIdx="3" presStyleCnt="4">
        <dgm:presLayoutVars>
          <dgm:bulletEnabled val="1"/>
        </dgm:presLayoutVars>
      </dgm:prSet>
      <dgm:spPr/>
      <dgm:t>
        <a:bodyPr/>
        <a:lstStyle/>
        <a:p>
          <a:endParaRPr lang="en-GB"/>
        </a:p>
      </dgm:t>
    </dgm:pt>
  </dgm:ptLst>
  <dgm:cxnLst>
    <dgm:cxn modelId="{9C2174EA-E15E-4F80-93AD-03B34A8FDC3F}" type="presOf" srcId="{5E650C94-D5B2-4BBB-8C62-DC4661335035}" destId="{2DF683AC-F6C2-4AD6-A8C2-56166309F24D}" srcOrd="0" destOrd="0" presId="urn:microsoft.com/office/officeart/2005/8/layout/chevron2"/>
    <dgm:cxn modelId="{13BD12BE-AB41-4E29-9D16-F4AA39F6EDFF}" srcId="{95C06E01-F8A3-41A1-BADB-CA0055F3B10C}" destId="{5E650C94-D5B2-4BBB-8C62-DC4661335035}" srcOrd="0" destOrd="0" parTransId="{E5FB9AE2-3350-4E89-A24D-B48E201DDEDA}" sibTransId="{986D1340-60A2-4B36-8B53-A4E5EFAC27AC}"/>
    <dgm:cxn modelId="{B627A16F-A151-46C1-A81C-AB80394AAF2D}" srcId="{9C55AEC4-BCC6-4D42-8570-5FCF1166AE6A}" destId="{CAE38CF4-0B23-4FA3-B64F-A9F459F1B8E5}" srcOrd="3" destOrd="0" parTransId="{0B75012D-2AF7-47CE-B1FC-11A90569724C}" sibTransId="{11FD6B47-D977-4EBA-A96E-09617F433B49}"/>
    <dgm:cxn modelId="{D662F5B8-F59C-4377-AAC1-E375D13D2675}" type="presOf" srcId="{0481AF76-45FA-4C6F-85D0-80FAB5F91380}" destId="{DEE525FE-049E-4B57-A654-5F451341BD0D}" srcOrd="0" destOrd="0" presId="urn:microsoft.com/office/officeart/2005/8/layout/chevron2"/>
    <dgm:cxn modelId="{3B331A67-2E00-458C-BED9-FF85B6B645E1}" type="presOf" srcId="{321CC5DE-50AC-4C0D-BFB4-0C58CD022D7A}" destId="{45596F55-AA2B-4B0D-8C53-E3AA24F8240E}" srcOrd="0" destOrd="0" presId="urn:microsoft.com/office/officeart/2005/8/layout/chevron2"/>
    <dgm:cxn modelId="{3B515E44-B661-44DE-9E11-BB5AF7115386}" type="presOf" srcId="{839A2B2E-5E93-4D3D-90E1-C485A1638966}" destId="{E7AC0C0D-EBAE-43EB-9C37-F34BBF68E491}" srcOrd="0" destOrd="0" presId="urn:microsoft.com/office/officeart/2005/8/layout/chevron2"/>
    <dgm:cxn modelId="{A1B646B1-C496-44F7-B82D-4BD659874B1F}" type="presOf" srcId="{9C55AEC4-BCC6-4D42-8570-5FCF1166AE6A}" destId="{2EE00BB2-9AB2-44EC-A187-1C17F1C4B812}" srcOrd="0" destOrd="0" presId="urn:microsoft.com/office/officeart/2005/8/layout/chevron2"/>
    <dgm:cxn modelId="{CCF83B05-3136-4AED-A901-B0C731B451A7}" srcId="{9C55AEC4-BCC6-4D42-8570-5FCF1166AE6A}" destId="{321CC5DE-50AC-4C0D-BFB4-0C58CD022D7A}" srcOrd="2" destOrd="0" parTransId="{7706A273-70A3-4CE0-B7E0-38F580D1202B}" sibTransId="{1171672A-EAB3-4A66-8075-9828E0C17803}"/>
    <dgm:cxn modelId="{E22259D3-1798-4CB8-8D05-D448A8F631CF}" srcId="{9C55AEC4-BCC6-4D42-8570-5FCF1166AE6A}" destId="{839A2B2E-5E93-4D3D-90E1-C485A1638966}" srcOrd="0" destOrd="0" parTransId="{1555CBEF-AF77-4B45-B559-7648492BE6E7}" sibTransId="{E570CDB0-8C05-4BDF-A446-C022E23D15D5}"/>
    <dgm:cxn modelId="{3829D62A-7D9E-4262-96BB-3381F5B536EC}" type="presOf" srcId="{1CCC25F4-C556-403A-A5B8-854137572876}" destId="{F10EE17D-9882-4306-A361-689755D11BAF}" srcOrd="0" destOrd="0" presId="urn:microsoft.com/office/officeart/2005/8/layout/chevron2"/>
    <dgm:cxn modelId="{671C80B0-EC16-4EA0-9652-177645855EE8}" type="presOf" srcId="{4049D6F0-43A4-41D0-B94E-86B4BE01AED3}" destId="{CC5544C0-B199-49E4-AB16-312BDE6E88B4}" srcOrd="0" destOrd="0" presId="urn:microsoft.com/office/officeart/2005/8/layout/chevron2"/>
    <dgm:cxn modelId="{0D06E08D-10B9-433B-9BAA-1150CC5C543F}" type="presOf" srcId="{95C06E01-F8A3-41A1-BADB-CA0055F3B10C}" destId="{E08B864B-994C-4390-B566-C27265A6AA34}" srcOrd="0" destOrd="0" presId="urn:microsoft.com/office/officeart/2005/8/layout/chevron2"/>
    <dgm:cxn modelId="{1F520CD7-51C9-4FA9-9427-5DDB4BC88CA4}" srcId="{839A2B2E-5E93-4D3D-90E1-C485A1638966}" destId="{1CCC25F4-C556-403A-A5B8-854137572876}" srcOrd="0" destOrd="0" parTransId="{E95D4AA4-D51B-429B-9D38-E08414978944}" sibTransId="{3A5DEAEC-AD9A-43D8-914B-2F8FCA81AB5F}"/>
    <dgm:cxn modelId="{05C6EAD4-9FDE-4A20-AAB2-A1BF565F2577}" type="presOf" srcId="{CAE38CF4-0B23-4FA3-B64F-A9F459F1B8E5}" destId="{3EF92A68-4A59-4E63-AA3E-9C498BB648DD}" srcOrd="0" destOrd="0" presId="urn:microsoft.com/office/officeart/2005/8/layout/chevron2"/>
    <dgm:cxn modelId="{2B13EF13-65EA-487A-95DB-C16BABA6FF4C}" srcId="{321CC5DE-50AC-4C0D-BFB4-0C58CD022D7A}" destId="{0481AF76-45FA-4C6F-85D0-80FAB5F91380}" srcOrd="0" destOrd="0" parTransId="{787A969C-E86C-4756-AF7C-F9D20C0BCFD2}" sibTransId="{39B77A1B-C594-41CC-83ED-2768FE288307}"/>
    <dgm:cxn modelId="{D74D9658-11C1-4C2F-AF94-7AC543A49F1C}" srcId="{9C55AEC4-BCC6-4D42-8570-5FCF1166AE6A}" destId="{95C06E01-F8A3-41A1-BADB-CA0055F3B10C}" srcOrd="1" destOrd="0" parTransId="{6F85592D-39AE-42CF-9C76-2C083C2F68AD}" sibTransId="{26670A82-ADA5-450C-9E91-96196DCD4C27}"/>
    <dgm:cxn modelId="{6F97BB82-E4CE-45E7-8AF5-4FF473DAD7CB}" srcId="{CAE38CF4-0B23-4FA3-B64F-A9F459F1B8E5}" destId="{4049D6F0-43A4-41D0-B94E-86B4BE01AED3}" srcOrd="0" destOrd="0" parTransId="{093143BD-F0AA-420F-856C-0591467435C2}" sibTransId="{F530C4B0-4EA9-4909-977B-39FD176BDBB0}"/>
    <dgm:cxn modelId="{08DA67E5-749B-4AB2-8258-7B8051FB13FB}" type="presParOf" srcId="{2EE00BB2-9AB2-44EC-A187-1C17F1C4B812}" destId="{331194EB-9B65-4001-B49D-60BAD56A67EA}" srcOrd="0" destOrd="0" presId="urn:microsoft.com/office/officeart/2005/8/layout/chevron2"/>
    <dgm:cxn modelId="{D2B3CE28-1EF6-49D0-A252-BDEF81ECF30F}" type="presParOf" srcId="{331194EB-9B65-4001-B49D-60BAD56A67EA}" destId="{E7AC0C0D-EBAE-43EB-9C37-F34BBF68E491}" srcOrd="0" destOrd="0" presId="urn:microsoft.com/office/officeart/2005/8/layout/chevron2"/>
    <dgm:cxn modelId="{F1326A87-7366-4937-AB87-0CAC9FCFB5CF}" type="presParOf" srcId="{331194EB-9B65-4001-B49D-60BAD56A67EA}" destId="{F10EE17D-9882-4306-A361-689755D11BAF}" srcOrd="1" destOrd="0" presId="urn:microsoft.com/office/officeart/2005/8/layout/chevron2"/>
    <dgm:cxn modelId="{E1C74246-ED09-49E2-AE30-5EF10B698E2B}" type="presParOf" srcId="{2EE00BB2-9AB2-44EC-A187-1C17F1C4B812}" destId="{4782EFE0-58E2-4AA3-86B7-243F4DFBD335}" srcOrd="1" destOrd="0" presId="urn:microsoft.com/office/officeart/2005/8/layout/chevron2"/>
    <dgm:cxn modelId="{17A65E28-FD81-4FC2-97AA-5AC083711B0A}" type="presParOf" srcId="{2EE00BB2-9AB2-44EC-A187-1C17F1C4B812}" destId="{2DDD9B04-A839-42BE-B7E8-16F5ABA178A6}" srcOrd="2" destOrd="0" presId="urn:microsoft.com/office/officeart/2005/8/layout/chevron2"/>
    <dgm:cxn modelId="{FC2B0A4C-5926-4935-AD55-508072E732A9}" type="presParOf" srcId="{2DDD9B04-A839-42BE-B7E8-16F5ABA178A6}" destId="{E08B864B-994C-4390-B566-C27265A6AA34}" srcOrd="0" destOrd="0" presId="urn:microsoft.com/office/officeart/2005/8/layout/chevron2"/>
    <dgm:cxn modelId="{B8342BE4-D24C-4775-B01C-0B23B815EC2E}" type="presParOf" srcId="{2DDD9B04-A839-42BE-B7E8-16F5ABA178A6}" destId="{2DF683AC-F6C2-4AD6-A8C2-56166309F24D}" srcOrd="1" destOrd="0" presId="urn:microsoft.com/office/officeart/2005/8/layout/chevron2"/>
    <dgm:cxn modelId="{8E2CFFAF-53D5-474E-BE68-2F78A069A9EB}" type="presParOf" srcId="{2EE00BB2-9AB2-44EC-A187-1C17F1C4B812}" destId="{F40526FE-8739-4138-BDF0-C3FACC1B8843}" srcOrd="3" destOrd="0" presId="urn:microsoft.com/office/officeart/2005/8/layout/chevron2"/>
    <dgm:cxn modelId="{BA2C75A4-B9F4-42AE-B8F2-DCED412933E9}" type="presParOf" srcId="{2EE00BB2-9AB2-44EC-A187-1C17F1C4B812}" destId="{8B0A9564-0F6C-4970-977A-FF9AB81E432C}" srcOrd="4" destOrd="0" presId="urn:microsoft.com/office/officeart/2005/8/layout/chevron2"/>
    <dgm:cxn modelId="{F713721E-F792-44B1-82FC-D6500BDB20B8}" type="presParOf" srcId="{8B0A9564-0F6C-4970-977A-FF9AB81E432C}" destId="{45596F55-AA2B-4B0D-8C53-E3AA24F8240E}" srcOrd="0" destOrd="0" presId="urn:microsoft.com/office/officeart/2005/8/layout/chevron2"/>
    <dgm:cxn modelId="{91FF871F-48FC-49F2-8C87-DEF5449CFA68}" type="presParOf" srcId="{8B0A9564-0F6C-4970-977A-FF9AB81E432C}" destId="{DEE525FE-049E-4B57-A654-5F451341BD0D}" srcOrd="1" destOrd="0" presId="urn:microsoft.com/office/officeart/2005/8/layout/chevron2"/>
    <dgm:cxn modelId="{BD5CD3CC-84E3-419D-9D32-E5D22C5537E3}" type="presParOf" srcId="{2EE00BB2-9AB2-44EC-A187-1C17F1C4B812}" destId="{3F3F0A0A-C5F4-4F1E-9AE7-B11FD89E0A09}" srcOrd="5" destOrd="0" presId="urn:microsoft.com/office/officeart/2005/8/layout/chevron2"/>
    <dgm:cxn modelId="{FCCE5E41-1CE7-41FF-9F20-05B9618D3EB1}" type="presParOf" srcId="{2EE00BB2-9AB2-44EC-A187-1C17F1C4B812}" destId="{5691798D-84D8-4416-B947-4DBDAF4B6928}" srcOrd="6" destOrd="0" presId="urn:microsoft.com/office/officeart/2005/8/layout/chevron2"/>
    <dgm:cxn modelId="{4F917DB8-E0B6-422F-9889-CE0CE07C6A2C}" type="presParOf" srcId="{5691798D-84D8-4416-B947-4DBDAF4B6928}" destId="{3EF92A68-4A59-4E63-AA3E-9C498BB648DD}" srcOrd="0" destOrd="0" presId="urn:microsoft.com/office/officeart/2005/8/layout/chevron2"/>
    <dgm:cxn modelId="{3D93F4FF-10EE-428F-8A4E-8B37A9AC03EC}" type="presParOf" srcId="{5691798D-84D8-4416-B947-4DBDAF4B6928}" destId="{CC5544C0-B199-49E4-AB16-312BDE6E88B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5F8E7C-A9C1-4513-A326-31F59015DD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FF110EC8-BBF8-45F4-A3E3-237279BA98C6}">
      <dgm:prSet phldrT="[Text]"/>
      <dgm:spPr>
        <a:solidFill>
          <a:srgbClr val="9C4877"/>
        </a:solidFill>
      </dgm:spPr>
      <dgm:t>
        <a:bodyPr/>
        <a:lstStyle/>
        <a:p>
          <a:r>
            <a:rPr lang="en-GB" dirty="0" smtClean="0"/>
            <a:t>Materials for discussion can be produced by any member of the group</a:t>
          </a:r>
          <a:endParaRPr lang="en-GB" dirty="0"/>
        </a:p>
      </dgm:t>
    </dgm:pt>
    <dgm:pt modelId="{94159BD5-4E05-48F6-82D1-68CCC6C75AFD}" type="parTrans" cxnId="{DD48EF5D-E628-4BF1-97B7-BC942E6BF29C}">
      <dgm:prSet/>
      <dgm:spPr/>
      <dgm:t>
        <a:bodyPr/>
        <a:lstStyle/>
        <a:p>
          <a:endParaRPr lang="en-GB"/>
        </a:p>
      </dgm:t>
    </dgm:pt>
    <dgm:pt modelId="{5F35124D-257E-4F7B-86B4-6DE4E8610018}" type="sibTrans" cxnId="{DD48EF5D-E628-4BF1-97B7-BC942E6BF29C}">
      <dgm:prSet/>
      <dgm:spPr/>
      <dgm:t>
        <a:bodyPr/>
        <a:lstStyle/>
        <a:p>
          <a:endParaRPr lang="en-GB"/>
        </a:p>
      </dgm:t>
    </dgm:pt>
    <dgm:pt modelId="{AFFF120A-A919-4AAA-90AD-9D0CA90A70FC}">
      <dgm:prSet phldrT="[Text]"/>
      <dgm:spPr>
        <a:solidFill>
          <a:srgbClr val="2B80B1"/>
        </a:solidFill>
      </dgm:spPr>
      <dgm:t>
        <a:bodyPr/>
        <a:lstStyle/>
        <a:p>
          <a:r>
            <a:rPr lang="en-GB" dirty="0" smtClean="0"/>
            <a:t>Materials will be issued out and published on the Joint Office website at least 5 days prior to each session</a:t>
          </a:r>
          <a:endParaRPr lang="en-GB" dirty="0"/>
        </a:p>
      </dgm:t>
    </dgm:pt>
    <dgm:pt modelId="{7D42DA08-68C4-4870-AD31-B744B01917C0}" type="parTrans" cxnId="{4CBB984D-30C4-46F0-8E0A-54C183D0BEFD}">
      <dgm:prSet/>
      <dgm:spPr/>
      <dgm:t>
        <a:bodyPr/>
        <a:lstStyle/>
        <a:p>
          <a:endParaRPr lang="en-GB"/>
        </a:p>
      </dgm:t>
    </dgm:pt>
    <dgm:pt modelId="{38037F88-890F-45E4-82E7-5B28EC8EE56E}" type="sibTrans" cxnId="{4CBB984D-30C4-46F0-8E0A-54C183D0BEFD}">
      <dgm:prSet/>
      <dgm:spPr/>
      <dgm:t>
        <a:bodyPr/>
        <a:lstStyle/>
        <a:p>
          <a:endParaRPr lang="en-GB"/>
        </a:p>
      </dgm:t>
    </dgm:pt>
    <dgm:pt modelId="{40D0CECF-6E0E-4548-80A0-8368F8C4292D}">
      <dgm:prSet phldrT="[Text]"/>
      <dgm:spPr>
        <a:solidFill>
          <a:srgbClr val="40D1F5"/>
        </a:solidFill>
      </dgm:spPr>
      <dgm:t>
        <a:bodyPr/>
        <a:lstStyle/>
        <a:p>
          <a:r>
            <a:rPr lang="en-GB" dirty="0" smtClean="0"/>
            <a:t>Formal minutes will not be recorded but notes and actions will be issued and published following each session</a:t>
          </a:r>
          <a:endParaRPr lang="en-GB" dirty="0"/>
        </a:p>
      </dgm:t>
    </dgm:pt>
    <dgm:pt modelId="{CD18F6F3-AC1F-4323-A9EF-4BA05F2AC603}" type="parTrans" cxnId="{C0DA14D6-B5A7-438E-9B9E-F85D04CF6A5B}">
      <dgm:prSet/>
      <dgm:spPr/>
      <dgm:t>
        <a:bodyPr/>
        <a:lstStyle/>
        <a:p>
          <a:endParaRPr lang="en-GB"/>
        </a:p>
      </dgm:t>
    </dgm:pt>
    <dgm:pt modelId="{4D4F1776-7F60-4F4D-BBB1-531CDC22B9E8}" type="sibTrans" cxnId="{C0DA14D6-B5A7-438E-9B9E-F85D04CF6A5B}">
      <dgm:prSet/>
      <dgm:spPr/>
      <dgm:t>
        <a:bodyPr/>
        <a:lstStyle/>
        <a:p>
          <a:endParaRPr lang="en-GB"/>
        </a:p>
      </dgm:t>
    </dgm:pt>
    <dgm:pt modelId="{4B75B0D2-CD84-49E0-BC99-375214B6C267}">
      <dgm:prSet phldrT="[Text]"/>
      <dgm:spPr>
        <a:solidFill>
          <a:srgbClr val="9CCB3B"/>
        </a:solidFill>
      </dgm:spPr>
      <dgm:t>
        <a:bodyPr/>
        <a:lstStyle/>
        <a:p>
          <a:r>
            <a:rPr lang="en-GB" dirty="0" smtClean="0"/>
            <a:t>Sessions are intended to be fully collaborative</a:t>
          </a:r>
          <a:endParaRPr lang="en-GB" dirty="0"/>
        </a:p>
      </dgm:t>
    </dgm:pt>
    <dgm:pt modelId="{C9BCE9C6-3AE5-4558-A478-6B55E41F251F}" type="parTrans" cxnId="{3143DED7-37B8-4EC0-95B9-831FCE7E70E0}">
      <dgm:prSet/>
      <dgm:spPr/>
      <dgm:t>
        <a:bodyPr/>
        <a:lstStyle/>
        <a:p>
          <a:endParaRPr lang="en-GB"/>
        </a:p>
      </dgm:t>
    </dgm:pt>
    <dgm:pt modelId="{4B47119C-8319-4DA8-B06C-DA4CDB5775A7}" type="sibTrans" cxnId="{3143DED7-37B8-4EC0-95B9-831FCE7E70E0}">
      <dgm:prSet/>
      <dgm:spPr/>
      <dgm:t>
        <a:bodyPr/>
        <a:lstStyle/>
        <a:p>
          <a:endParaRPr lang="en-GB"/>
        </a:p>
      </dgm:t>
    </dgm:pt>
    <dgm:pt modelId="{D47EDF31-8312-4F4F-8D3C-6DE8B954C199}" type="pres">
      <dgm:prSet presAssocID="{EA5F8E7C-A9C1-4513-A326-31F59015DDBF}" presName="Name0" presStyleCnt="0">
        <dgm:presLayoutVars>
          <dgm:chMax val="7"/>
          <dgm:chPref val="7"/>
          <dgm:dir/>
        </dgm:presLayoutVars>
      </dgm:prSet>
      <dgm:spPr/>
      <dgm:t>
        <a:bodyPr/>
        <a:lstStyle/>
        <a:p>
          <a:endParaRPr lang="en-GB"/>
        </a:p>
      </dgm:t>
    </dgm:pt>
    <dgm:pt modelId="{E155A667-D8F6-43D3-954E-DE06BDD39FC5}" type="pres">
      <dgm:prSet presAssocID="{EA5F8E7C-A9C1-4513-A326-31F59015DDBF}" presName="Name1" presStyleCnt="0"/>
      <dgm:spPr/>
    </dgm:pt>
    <dgm:pt modelId="{8E9E396B-B269-4807-B4FC-9A07B85CDB80}" type="pres">
      <dgm:prSet presAssocID="{EA5F8E7C-A9C1-4513-A326-31F59015DDBF}" presName="cycle" presStyleCnt="0"/>
      <dgm:spPr/>
    </dgm:pt>
    <dgm:pt modelId="{09EB13B0-E6B9-471A-A923-C0EF47B9DB7A}" type="pres">
      <dgm:prSet presAssocID="{EA5F8E7C-A9C1-4513-A326-31F59015DDBF}" presName="srcNode" presStyleLbl="node1" presStyleIdx="0" presStyleCnt="4"/>
      <dgm:spPr/>
    </dgm:pt>
    <dgm:pt modelId="{E8026D07-04AB-44A0-BAD1-500B7065141D}" type="pres">
      <dgm:prSet presAssocID="{EA5F8E7C-A9C1-4513-A326-31F59015DDBF}" presName="conn" presStyleLbl="parChTrans1D2" presStyleIdx="0" presStyleCnt="1"/>
      <dgm:spPr/>
      <dgm:t>
        <a:bodyPr/>
        <a:lstStyle/>
        <a:p>
          <a:endParaRPr lang="en-GB"/>
        </a:p>
      </dgm:t>
    </dgm:pt>
    <dgm:pt modelId="{D662EB78-B811-4C31-AF8F-9440ED23C5B5}" type="pres">
      <dgm:prSet presAssocID="{EA5F8E7C-A9C1-4513-A326-31F59015DDBF}" presName="extraNode" presStyleLbl="node1" presStyleIdx="0" presStyleCnt="4"/>
      <dgm:spPr/>
    </dgm:pt>
    <dgm:pt modelId="{EE05511B-3387-4D9F-A664-D2017DB9ECD4}" type="pres">
      <dgm:prSet presAssocID="{EA5F8E7C-A9C1-4513-A326-31F59015DDBF}" presName="dstNode" presStyleLbl="node1" presStyleIdx="0" presStyleCnt="4"/>
      <dgm:spPr/>
    </dgm:pt>
    <dgm:pt modelId="{42CA94C5-6869-423C-A6E5-E6D1ACB8F0D3}" type="pres">
      <dgm:prSet presAssocID="{4B75B0D2-CD84-49E0-BC99-375214B6C267}" presName="text_1" presStyleLbl="node1" presStyleIdx="0" presStyleCnt="4">
        <dgm:presLayoutVars>
          <dgm:bulletEnabled val="1"/>
        </dgm:presLayoutVars>
      </dgm:prSet>
      <dgm:spPr/>
      <dgm:t>
        <a:bodyPr/>
        <a:lstStyle/>
        <a:p>
          <a:endParaRPr lang="en-GB"/>
        </a:p>
      </dgm:t>
    </dgm:pt>
    <dgm:pt modelId="{C840DDBA-ECF0-4CF5-A353-58C6B3136502}" type="pres">
      <dgm:prSet presAssocID="{4B75B0D2-CD84-49E0-BC99-375214B6C267}" presName="accent_1" presStyleCnt="0"/>
      <dgm:spPr/>
    </dgm:pt>
    <dgm:pt modelId="{5D92C18D-52E9-4A80-AC1C-C39C543D1E53}" type="pres">
      <dgm:prSet presAssocID="{4B75B0D2-CD84-49E0-BC99-375214B6C267}" presName="accentRepeatNode" presStyleLbl="solidFgAcc1" presStyleIdx="0" presStyleCnt="4"/>
      <dgm:spPr>
        <a:solidFill>
          <a:schemeClr val="bg1"/>
        </a:solidFill>
        <a:ln>
          <a:solidFill>
            <a:srgbClr val="9CCB3B"/>
          </a:solidFill>
        </a:ln>
      </dgm:spPr>
    </dgm:pt>
    <dgm:pt modelId="{A23B5266-EC0D-4B8E-A742-87DB5378D4F8}" type="pres">
      <dgm:prSet presAssocID="{FF110EC8-BBF8-45F4-A3E3-237279BA98C6}" presName="text_2" presStyleLbl="node1" presStyleIdx="1" presStyleCnt="4">
        <dgm:presLayoutVars>
          <dgm:bulletEnabled val="1"/>
        </dgm:presLayoutVars>
      </dgm:prSet>
      <dgm:spPr/>
      <dgm:t>
        <a:bodyPr/>
        <a:lstStyle/>
        <a:p>
          <a:endParaRPr lang="en-GB"/>
        </a:p>
      </dgm:t>
    </dgm:pt>
    <dgm:pt modelId="{CA3AB711-377F-426A-821C-713B559ACEA7}" type="pres">
      <dgm:prSet presAssocID="{FF110EC8-BBF8-45F4-A3E3-237279BA98C6}" presName="accent_2" presStyleCnt="0"/>
      <dgm:spPr/>
    </dgm:pt>
    <dgm:pt modelId="{816FFF74-7FE2-48DF-A73F-9F9060B53849}" type="pres">
      <dgm:prSet presAssocID="{FF110EC8-BBF8-45F4-A3E3-237279BA98C6}" presName="accentRepeatNode" presStyleLbl="solidFgAcc1" presStyleIdx="1" presStyleCnt="4"/>
      <dgm:spPr>
        <a:ln>
          <a:solidFill>
            <a:srgbClr val="9C4877"/>
          </a:solidFill>
        </a:ln>
      </dgm:spPr>
    </dgm:pt>
    <dgm:pt modelId="{551FD605-E17C-4F16-9141-F988D7FBA121}" type="pres">
      <dgm:prSet presAssocID="{AFFF120A-A919-4AAA-90AD-9D0CA90A70FC}" presName="text_3" presStyleLbl="node1" presStyleIdx="2" presStyleCnt="4">
        <dgm:presLayoutVars>
          <dgm:bulletEnabled val="1"/>
        </dgm:presLayoutVars>
      </dgm:prSet>
      <dgm:spPr/>
      <dgm:t>
        <a:bodyPr/>
        <a:lstStyle/>
        <a:p>
          <a:endParaRPr lang="en-GB"/>
        </a:p>
      </dgm:t>
    </dgm:pt>
    <dgm:pt modelId="{1D53D67C-C335-49BD-BC17-804493386069}" type="pres">
      <dgm:prSet presAssocID="{AFFF120A-A919-4AAA-90AD-9D0CA90A70FC}" presName="accent_3" presStyleCnt="0"/>
      <dgm:spPr/>
    </dgm:pt>
    <dgm:pt modelId="{356CB93B-1B2A-4F51-818B-7A73A48404A9}" type="pres">
      <dgm:prSet presAssocID="{AFFF120A-A919-4AAA-90AD-9D0CA90A70FC}" presName="accentRepeatNode" presStyleLbl="solidFgAcc1" presStyleIdx="2" presStyleCnt="4"/>
      <dgm:spPr>
        <a:ln>
          <a:solidFill>
            <a:srgbClr val="2B80B1"/>
          </a:solidFill>
        </a:ln>
      </dgm:spPr>
    </dgm:pt>
    <dgm:pt modelId="{93250403-2D70-484B-8077-8111587377BD}" type="pres">
      <dgm:prSet presAssocID="{40D0CECF-6E0E-4548-80A0-8368F8C4292D}" presName="text_4" presStyleLbl="node1" presStyleIdx="3" presStyleCnt="4">
        <dgm:presLayoutVars>
          <dgm:bulletEnabled val="1"/>
        </dgm:presLayoutVars>
      </dgm:prSet>
      <dgm:spPr/>
      <dgm:t>
        <a:bodyPr/>
        <a:lstStyle/>
        <a:p>
          <a:endParaRPr lang="en-GB"/>
        </a:p>
      </dgm:t>
    </dgm:pt>
    <dgm:pt modelId="{CCE0178B-84C1-428C-92AD-70079EA56DC7}" type="pres">
      <dgm:prSet presAssocID="{40D0CECF-6E0E-4548-80A0-8368F8C4292D}" presName="accent_4" presStyleCnt="0"/>
      <dgm:spPr/>
    </dgm:pt>
    <dgm:pt modelId="{DF4BBE62-5784-447C-A218-0581DB64E204}" type="pres">
      <dgm:prSet presAssocID="{40D0CECF-6E0E-4548-80A0-8368F8C4292D}" presName="accentRepeatNode" presStyleLbl="solidFgAcc1" presStyleIdx="3" presStyleCnt="4"/>
      <dgm:spPr>
        <a:ln>
          <a:solidFill>
            <a:srgbClr val="40D1F5"/>
          </a:solidFill>
        </a:ln>
      </dgm:spPr>
    </dgm:pt>
  </dgm:ptLst>
  <dgm:cxnLst>
    <dgm:cxn modelId="{A33F0859-C453-458B-A360-CD61E6908854}" type="presOf" srcId="{EA5F8E7C-A9C1-4513-A326-31F59015DDBF}" destId="{D47EDF31-8312-4F4F-8D3C-6DE8B954C199}" srcOrd="0" destOrd="0" presId="urn:microsoft.com/office/officeart/2008/layout/VerticalCurvedList"/>
    <dgm:cxn modelId="{2022E446-8642-420D-8566-4A575014EEA4}" type="presOf" srcId="{40D0CECF-6E0E-4548-80A0-8368F8C4292D}" destId="{93250403-2D70-484B-8077-8111587377BD}" srcOrd="0" destOrd="0" presId="urn:microsoft.com/office/officeart/2008/layout/VerticalCurvedList"/>
    <dgm:cxn modelId="{921133E2-9003-4E7E-930B-825EB0C5A2B4}" type="presOf" srcId="{4B47119C-8319-4DA8-B06C-DA4CDB5775A7}" destId="{E8026D07-04AB-44A0-BAD1-500B7065141D}" srcOrd="0" destOrd="0" presId="urn:microsoft.com/office/officeart/2008/layout/VerticalCurvedList"/>
    <dgm:cxn modelId="{22335D8D-A773-4A03-9AF8-0F5B14AB3DD6}" type="presOf" srcId="{4B75B0D2-CD84-49E0-BC99-375214B6C267}" destId="{42CA94C5-6869-423C-A6E5-E6D1ACB8F0D3}" srcOrd="0" destOrd="0" presId="urn:microsoft.com/office/officeart/2008/layout/VerticalCurvedList"/>
    <dgm:cxn modelId="{F4279F45-0BAF-40CF-BC97-41CA2CC30D46}" type="presOf" srcId="{FF110EC8-BBF8-45F4-A3E3-237279BA98C6}" destId="{A23B5266-EC0D-4B8E-A742-87DB5378D4F8}" srcOrd="0" destOrd="0" presId="urn:microsoft.com/office/officeart/2008/layout/VerticalCurvedList"/>
    <dgm:cxn modelId="{A5CE3CCF-9E65-4A13-A3DF-EDFACF63DF33}" type="presOf" srcId="{AFFF120A-A919-4AAA-90AD-9D0CA90A70FC}" destId="{551FD605-E17C-4F16-9141-F988D7FBA121}" srcOrd="0" destOrd="0" presId="urn:microsoft.com/office/officeart/2008/layout/VerticalCurvedList"/>
    <dgm:cxn modelId="{C0DA14D6-B5A7-438E-9B9E-F85D04CF6A5B}" srcId="{EA5F8E7C-A9C1-4513-A326-31F59015DDBF}" destId="{40D0CECF-6E0E-4548-80A0-8368F8C4292D}" srcOrd="3" destOrd="0" parTransId="{CD18F6F3-AC1F-4323-A9EF-4BA05F2AC603}" sibTransId="{4D4F1776-7F60-4F4D-BBB1-531CDC22B9E8}"/>
    <dgm:cxn modelId="{DD48EF5D-E628-4BF1-97B7-BC942E6BF29C}" srcId="{EA5F8E7C-A9C1-4513-A326-31F59015DDBF}" destId="{FF110EC8-BBF8-45F4-A3E3-237279BA98C6}" srcOrd="1" destOrd="0" parTransId="{94159BD5-4E05-48F6-82D1-68CCC6C75AFD}" sibTransId="{5F35124D-257E-4F7B-86B4-6DE4E8610018}"/>
    <dgm:cxn modelId="{3143DED7-37B8-4EC0-95B9-831FCE7E70E0}" srcId="{EA5F8E7C-A9C1-4513-A326-31F59015DDBF}" destId="{4B75B0D2-CD84-49E0-BC99-375214B6C267}" srcOrd="0" destOrd="0" parTransId="{C9BCE9C6-3AE5-4558-A478-6B55E41F251F}" sibTransId="{4B47119C-8319-4DA8-B06C-DA4CDB5775A7}"/>
    <dgm:cxn modelId="{4CBB984D-30C4-46F0-8E0A-54C183D0BEFD}" srcId="{EA5F8E7C-A9C1-4513-A326-31F59015DDBF}" destId="{AFFF120A-A919-4AAA-90AD-9D0CA90A70FC}" srcOrd="2" destOrd="0" parTransId="{7D42DA08-68C4-4870-AD31-B744B01917C0}" sibTransId="{38037F88-890F-45E4-82E7-5B28EC8EE56E}"/>
    <dgm:cxn modelId="{A4D449B3-6639-4D58-AE2B-AF7ECFAC0319}" type="presParOf" srcId="{D47EDF31-8312-4F4F-8D3C-6DE8B954C199}" destId="{E155A667-D8F6-43D3-954E-DE06BDD39FC5}" srcOrd="0" destOrd="0" presId="urn:microsoft.com/office/officeart/2008/layout/VerticalCurvedList"/>
    <dgm:cxn modelId="{26FC033C-72B0-4E0D-AEE1-416915345CCD}" type="presParOf" srcId="{E155A667-D8F6-43D3-954E-DE06BDD39FC5}" destId="{8E9E396B-B269-4807-B4FC-9A07B85CDB80}" srcOrd="0" destOrd="0" presId="urn:microsoft.com/office/officeart/2008/layout/VerticalCurvedList"/>
    <dgm:cxn modelId="{13B4D9A2-D155-408A-AED4-5C6F063DE583}" type="presParOf" srcId="{8E9E396B-B269-4807-B4FC-9A07B85CDB80}" destId="{09EB13B0-E6B9-471A-A923-C0EF47B9DB7A}" srcOrd="0" destOrd="0" presId="urn:microsoft.com/office/officeart/2008/layout/VerticalCurvedList"/>
    <dgm:cxn modelId="{079023AA-C09B-4572-93C1-C757A97AF017}" type="presParOf" srcId="{8E9E396B-B269-4807-B4FC-9A07B85CDB80}" destId="{E8026D07-04AB-44A0-BAD1-500B7065141D}" srcOrd="1" destOrd="0" presId="urn:microsoft.com/office/officeart/2008/layout/VerticalCurvedList"/>
    <dgm:cxn modelId="{8A7765F3-CF2A-4413-AA4C-350A23789B00}" type="presParOf" srcId="{8E9E396B-B269-4807-B4FC-9A07B85CDB80}" destId="{D662EB78-B811-4C31-AF8F-9440ED23C5B5}" srcOrd="2" destOrd="0" presId="urn:microsoft.com/office/officeart/2008/layout/VerticalCurvedList"/>
    <dgm:cxn modelId="{27C852F5-629B-4C5C-AEBC-ED246C3542A5}" type="presParOf" srcId="{8E9E396B-B269-4807-B4FC-9A07B85CDB80}" destId="{EE05511B-3387-4D9F-A664-D2017DB9ECD4}" srcOrd="3" destOrd="0" presId="urn:microsoft.com/office/officeart/2008/layout/VerticalCurvedList"/>
    <dgm:cxn modelId="{4AB0D2B9-C9DD-4ECF-93C6-5B8B6A1B5BA5}" type="presParOf" srcId="{E155A667-D8F6-43D3-954E-DE06BDD39FC5}" destId="{42CA94C5-6869-423C-A6E5-E6D1ACB8F0D3}" srcOrd="1" destOrd="0" presId="urn:microsoft.com/office/officeart/2008/layout/VerticalCurvedList"/>
    <dgm:cxn modelId="{F596B81C-90E3-4F9B-AC2A-BC7D1882A69E}" type="presParOf" srcId="{E155A667-D8F6-43D3-954E-DE06BDD39FC5}" destId="{C840DDBA-ECF0-4CF5-A353-58C6B3136502}" srcOrd="2" destOrd="0" presId="urn:microsoft.com/office/officeart/2008/layout/VerticalCurvedList"/>
    <dgm:cxn modelId="{7ABDACC3-5E2D-44CC-9300-7F71DAD13B6C}" type="presParOf" srcId="{C840DDBA-ECF0-4CF5-A353-58C6B3136502}" destId="{5D92C18D-52E9-4A80-AC1C-C39C543D1E53}" srcOrd="0" destOrd="0" presId="urn:microsoft.com/office/officeart/2008/layout/VerticalCurvedList"/>
    <dgm:cxn modelId="{5BCD1091-11E0-439F-BAE7-AA34ABC67CFA}" type="presParOf" srcId="{E155A667-D8F6-43D3-954E-DE06BDD39FC5}" destId="{A23B5266-EC0D-4B8E-A742-87DB5378D4F8}" srcOrd="3" destOrd="0" presId="urn:microsoft.com/office/officeart/2008/layout/VerticalCurvedList"/>
    <dgm:cxn modelId="{350006EB-5212-49C3-9D76-6A07764C0BC3}" type="presParOf" srcId="{E155A667-D8F6-43D3-954E-DE06BDD39FC5}" destId="{CA3AB711-377F-426A-821C-713B559ACEA7}" srcOrd="4" destOrd="0" presId="urn:microsoft.com/office/officeart/2008/layout/VerticalCurvedList"/>
    <dgm:cxn modelId="{C0EAC1EB-F9FB-413B-A1DE-3A5B33569C7B}" type="presParOf" srcId="{CA3AB711-377F-426A-821C-713B559ACEA7}" destId="{816FFF74-7FE2-48DF-A73F-9F9060B53849}" srcOrd="0" destOrd="0" presId="urn:microsoft.com/office/officeart/2008/layout/VerticalCurvedList"/>
    <dgm:cxn modelId="{093BBB46-D7A6-4E11-804F-1EEE28E0C96F}" type="presParOf" srcId="{E155A667-D8F6-43D3-954E-DE06BDD39FC5}" destId="{551FD605-E17C-4F16-9141-F988D7FBA121}" srcOrd="5" destOrd="0" presId="urn:microsoft.com/office/officeart/2008/layout/VerticalCurvedList"/>
    <dgm:cxn modelId="{4C41FA27-5189-484E-B50D-645B0D1EE4A5}" type="presParOf" srcId="{E155A667-D8F6-43D3-954E-DE06BDD39FC5}" destId="{1D53D67C-C335-49BD-BC17-804493386069}" srcOrd="6" destOrd="0" presId="urn:microsoft.com/office/officeart/2008/layout/VerticalCurvedList"/>
    <dgm:cxn modelId="{BD89B9DD-5AE6-482F-B0CC-B5ECE34851B6}" type="presParOf" srcId="{1D53D67C-C335-49BD-BC17-804493386069}" destId="{356CB93B-1B2A-4F51-818B-7A73A48404A9}" srcOrd="0" destOrd="0" presId="urn:microsoft.com/office/officeart/2008/layout/VerticalCurvedList"/>
    <dgm:cxn modelId="{A3FBFED2-1599-4B0C-AE06-90D2D66EB1E7}" type="presParOf" srcId="{E155A667-D8F6-43D3-954E-DE06BDD39FC5}" destId="{93250403-2D70-484B-8077-8111587377BD}" srcOrd="7" destOrd="0" presId="urn:microsoft.com/office/officeart/2008/layout/VerticalCurvedList"/>
    <dgm:cxn modelId="{D37AE2D1-359B-43E8-80A5-272070E7460B}" type="presParOf" srcId="{E155A667-D8F6-43D3-954E-DE06BDD39FC5}" destId="{CCE0178B-84C1-428C-92AD-70079EA56DC7}" srcOrd="8" destOrd="0" presId="urn:microsoft.com/office/officeart/2008/layout/VerticalCurvedList"/>
    <dgm:cxn modelId="{5A8CA5A0-D132-4053-BC1E-DE2E06B0F9EB}" type="presParOf" srcId="{CCE0178B-84C1-428C-92AD-70079EA56DC7}" destId="{DF4BBE62-5784-447C-A218-0581DB64E20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 Do Nothing</a:t>
          </a: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CAABF677-07F7-49AA-9229-332663536168}">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Minimum Governance</a:t>
          </a:r>
        </a:p>
      </dgm:t>
    </dgm:pt>
    <dgm:pt modelId="{77091E3D-9BF6-4F51-BCBD-11025E4DB97A}" type="parTrans" cxnId="{AC4193E4-2487-4F86-A57A-03613606420C}">
      <dgm:prSet/>
      <dgm:spPr/>
      <dgm:t>
        <a:bodyPr/>
        <a:lstStyle/>
        <a:p>
          <a:endParaRPr lang="en-GB"/>
        </a:p>
      </dgm:t>
    </dgm:pt>
    <dgm:pt modelId="{F2AF01B1-1389-4C7E-996A-62163D14065D}" type="sibTrans" cxnId="{AC4193E4-2487-4F86-A57A-03613606420C}">
      <dgm:prSet/>
      <dgm:spPr/>
      <dgm:t>
        <a:bodyPr/>
        <a:lstStyle/>
        <a:p>
          <a:endParaRPr lang="en-GB"/>
        </a:p>
      </dgm:t>
    </dgm:pt>
    <dgm:pt modelId="{8907DD81-0A89-4532-AC38-234F2BB60353}">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Medium  Governance</a:t>
          </a:r>
        </a:p>
      </dgm:t>
    </dgm:pt>
    <dgm:pt modelId="{62E62176-5012-4423-B953-111B1ED144D6}" type="parTrans" cxnId="{60510924-8579-42D6-AEF7-49398749041C}">
      <dgm:prSet/>
      <dgm:spPr/>
      <dgm:t>
        <a:bodyPr/>
        <a:lstStyle/>
        <a:p>
          <a:endParaRPr lang="en-GB"/>
        </a:p>
      </dgm:t>
    </dgm:pt>
    <dgm:pt modelId="{FBB4EC48-3797-4045-AAA9-779D210CB06F}" type="sibTrans" cxnId="{60510924-8579-42D6-AEF7-49398749041C}">
      <dgm:prSet/>
      <dgm:spPr/>
      <dgm:t>
        <a:bodyPr/>
        <a:lstStyle/>
        <a:p>
          <a:endParaRPr lang="en-GB"/>
        </a:p>
      </dgm:t>
    </dgm:pt>
    <dgm:pt modelId="{29144313-1445-4E80-B610-60B063410A93}">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Any other suggestions</a:t>
          </a:r>
        </a:p>
      </dgm:t>
    </dgm:pt>
    <dgm:pt modelId="{0208978A-BEBE-4416-A1DD-7DEB8EF4FC92}" type="parTrans" cxnId="{A8CA13F2-C968-4C20-8102-A05E72512553}">
      <dgm:prSet/>
      <dgm:spPr/>
      <dgm:t>
        <a:bodyPr/>
        <a:lstStyle/>
        <a:p>
          <a:endParaRPr lang="en-GB"/>
        </a:p>
      </dgm:t>
    </dgm:pt>
    <dgm:pt modelId="{75159319-F36E-4253-8762-B116984990BE}" type="sibTrans" cxnId="{A8CA13F2-C968-4C20-8102-A05E72512553}">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4" custScaleY="25221" custLinFactNeighborY="71127">
        <dgm:presLayoutVars>
          <dgm:chMax val="0"/>
          <dgm:bulletEnabled val="1"/>
        </dgm:presLayoutVars>
      </dgm:prSet>
      <dgm:spPr/>
      <dgm:t>
        <a:bodyPr/>
        <a:lstStyle/>
        <a:p>
          <a:endParaRPr lang="en-GB"/>
        </a:p>
      </dgm:t>
    </dgm:pt>
    <dgm:pt modelId="{98412CAE-D13E-4927-A76E-106872B1E570}" type="pres">
      <dgm:prSet presAssocID="{CE8861E6-5D59-41DF-95FD-CDAA48B4C25D}" presName="spacer" presStyleCnt="0"/>
      <dgm:spPr/>
    </dgm:pt>
    <dgm:pt modelId="{1E32C6EE-E5DA-4285-8A50-1B4F12140436}" type="pres">
      <dgm:prSet presAssocID="{CAABF677-07F7-49AA-9229-332663536168}" presName="parentText" presStyleLbl="node1" presStyleIdx="1" presStyleCnt="4" custScaleY="24038" custLinFactNeighborY="48058">
        <dgm:presLayoutVars>
          <dgm:chMax val="0"/>
          <dgm:bulletEnabled val="1"/>
        </dgm:presLayoutVars>
      </dgm:prSet>
      <dgm:spPr/>
      <dgm:t>
        <a:bodyPr/>
        <a:lstStyle/>
        <a:p>
          <a:endParaRPr lang="en-GB"/>
        </a:p>
      </dgm:t>
    </dgm:pt>
    <dgm:pt modelId="{9CC41195-4B8E-45E2-A345-9BD199C94E94}" type="pres">
      <dgm:prSet presAssocID="{F2AF01B1-1389-4C7E-996A-62163D14065D}" presName="spacer" presStyleCnt="0"/>
      <dgm:spPr/>
    </dgm:pt>
    <dgm:pt modelId="{94ACC080-DAF6-4A90-934A-63353A1BFD16}" type="pres">
      <dgm:prSet presAssocID="{8907DD81-0A89-4532-AC38-234F2BB60353}" presName="parentText" presStyleLbl="node1" presStyleIdx="2" presStyleCnt="4" custScaleY="23964" custLinFactNeighborY="20704">
        <dgm:presLayoutVars>
          <dgm:chMax val="0"/>
          <dgm:bulletEnabled val="1"/>
        </dgm:presLayoutVars>
      </dgm:prSet>
      <dgm:spPr/>
      <dgm:t>
        <a:bodyPr/>
        <a:lstStyle/>
        <a:p>
          <a:endParaRPr lang="en-GB"/>
        </a:p>
      </dgm:t>
    </dgm:pt>
    <dgm:pt modelId="{19C7E0D9-DC9A-4F70-87C8-1CBC243BA96C}" type="pres">
      <dgm:prSet presAssocID="{FBB4EC48-3797-4045-AAA9-779D210CB06F}" presName="spacer" presStyleCnt="0"/>
      <dgm:spPr/>
    </dgm:pt>
    <dgm:pt modelId="{D5C5A1C6-547D-4326-8879-80210B0B0C86}" type="pres">
      <dgm:prSet presAssocID="{29144313-1445-4E80-B610-60B063410A93}" presName="parentText" presStyleLbl="node1" presStyleIdx="3" presStyleCnt="4" custScaleY="23964">
        <dgm:presLayoutVars>
          <dgm:chMax val="0"/>
          <dgm:bulletEnabled val="1"/>
        </dgm:presLayoutVars>
      </dgm:prSet>
      <dgm:spPr/>
      <dgm:t>
        <a:bodyPr/>
        <a:lstStyle/>
        <a:p>
          <a:endParaRPr lang="en-GB"/>
        </a:p>
      </dgm:t>
    </dgm:pt>
  </dgm:ptLst>
  <dgm:cxnLst>
    <dgm:cxn modelId="{FC5D4125-7A96-442D-97BA-A90003A7435B}" type="presOf" srcId="{6AA5589C-27D6-46E8-A7FA-6384EB47F98C}" destId="{D7446E82-4703-4D3B-9782-9248EAB3A1B8}" srcOrd="0" destOrd="0" presId="urn:microsoft.com/office/officeart/2005/8/layout/vList2"/>
    <dgm:cxn modelId="{A8CA13F2-C968-4C20-8102-A05E72512553}" srcId="{42841D73-A78F-4002-AF71-D57A414FF688}" destId="{29144313-1445-4E80-B610-60B063410A93}" srcOrd="3" destOrd="0" parTransId="{0208978A-BEBE-4416-A1DD-7DEB8EF4FC92}" sibTransId="{75159319-F36E-4253-8762-B116984990BE}"/>
    <dgm:cxn modelId="{08417516-33B9-4E30-AE51-AA651E00C14E}" type="presOf" srcId="{29144313-1445-4E80-B610-60B063410A93}" destId="{D5C5A1C6-547D-4326-8879-80210B0B0C86}" srcOrd="0" destOrd="0" presId="urn:microsoft.com/office/officeart/2005/8/layout/vList2"/>
    <dgm:cxn modelId="{AC4193E4-2487-4F86-A57A-03613606420C}" srcId="{42841D73-A78F-4002-AF71-D57A414FF688}" destId="{CAABF677-07F7-49AA-9229-332663536168}" srcOrd="1" destOrd="0" parTransId="{77091E3D-9BF6-4F51-BCBD-11025E4DB97A}" sibTransId="{F2AF01B1-1389-4C7E-996A-62163D14065D}"/>
    <dgm:cxn modelId="{7CE7BBC6-6598-4639-ACA0-0C36AEE4B11C}" type="presOf" srcId="{8907DD81-0A89-4532-AC38-234F2BB60353}" destId="{94ACC080-DAF6-4A90-934A-63353A1BFD16}"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60510924-8579-42D6-AEF7-49398749041C}" srcId="{42841D73-A78F-4002-AF71-D57A414FF688}" destId="{8907DD81-0A89-4532-AC38-234F2BB60353}" srcOrd="2" destOrd="0" parTransId="{62E62176-5012-4423-B953-111B1ED144D6}" sibTransId="{FBB4EC48-3797-4045-AAA9-779D210CB06F}"/>
    <dgm:cxn modelId="{676C263F-52A6-4B60-AA4D-0929605611AD}" type="presOf" srcId="{CAABF677-07F7-49AA-9229-332663536168}" destId="{1E32C6EE-E5DA-4285-8A50-1B4F12140436}" srcOrd="0" destOrd="0" presId="urn:microsoft.com/office/officeart/2005/8/layout/vList2"/>
    <dgm:cxn modelId="{B83FD76A-0539-42FA-BDFB-CA3179363C81}" type="presOf" srcId="{42841D73-A78F-4002-AF71-D57A414FF688}" destId="{B8DC9AA9-E5F8-4B50-8C8C-C4B3DC9DD898}" srcOrd="0" destOrd="0" presId="urn:microsoft.com/office/officeart/2005/8/layout/vList2"/>
    <dgm:cxn modelId="{51324B1F-8A80-4139-B36B-44F3F2542BED}" type="presParOf" srcId="{B8DC9AA9-E5F8-4B50-8C8C-C4B3DC9DD898}" destId="{D7446E82-4703-4D3B-9782-9248EAB3A1B8}" srcOrd="0" destOrd="0" presId="urn:microsoft.com/office/officeart/2005/8/layout/vList2"/>
    <dgm:cxn modelId="{4BEC938C-599C-418F-AC33-306DA9C6DA52}" type="presParOf" srcId="{B8DC9AA9-E5F8-4B50-8C8C-C4B3DC9DD898}" destId="{98412CAE-D13E-4927-A76E-106872B1E570}" srcOrd="1" destOrd="0" presId="urn:microsoft.com/office/officeart/2005/8/layout/vList2"/>
    <dgm:cxn modelId="{36D745C4-CF3A-42D8-8A0B-A18932E89182}" type="presParOf" srcId="{B8DC9AA9-E5F8-4B50-8C8C-C4B3DC9DD898}" destId="{1E32C6EE-E5DA-4285-8A50-1B4F12140436}" srcOrd="2" destOrd="0" presId="urn:microsoft.com/office/officeart/2005/8/layout/vList2"/>
    <dgm:cxn modelId="{62E7F530-FAA4-4972-9DA4-4F0054B4E111}" type="presParOf" srcId="{B8DC9AA9-E5F8-4B50-8C8C-C4B3DC9DD898}" destId="{9CC41195-4B8E-45E2-A345-9BD199C94E94}" srcOrd="3" destOrd="0" presId="urn:microsoft.com/office/officeart/2005/8/layout/vList2"/>
    <dgm:cxn modelId="{22494BEC-09B3-460A-BD7C-C6DF6535AF1E}" type="presParOf" srcId="{B8DC9AA9-E5F8-4B50-8C8C-C4B3DC9DD898}" destId="{94ACC080-DAF6-4A90-934A-63353A1BFD16}" srcOrd="4" destOrd="0" presId="urn:microsoft.com/office/officeart/2005/8/layout/vList2"/>
    <dgm:cxn modelId="{5A7D186F-9EDC-4ADD-9D05-B73767E42C09}" type="presParOf" srcId="{B8DC9AA9-E5F8-4B50-8C8C-C4B3DC9DD898}" destId="{19C7E0D9-DC9A-4F70-87C8-1CBC243BA96C}" srcOrd="5" destOrd="0" presId="urn:microsoft.com/office/officeart/2005/8/layout/vList2"/>
    <dgm:cxn modelId="{3FCE49D7-F8C2-41E7-B93A-A04824B42476}" type="presParOf" srcId="{B8DC9AA9-E5F8-4B50-8C8C-C4B3DC9DD898}" destId="{D5C5A1C6-547D-4326-8879-80210B0B0C8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54433D3-53A1-4D03-B4A7-595538E45CB1}">
      <dgm:prSet phldrT="[Text]" custT="1"/>
      <dgm:spPr>
        <a:solidFill>
          <a:srgbClr val="FCBC55"/>
        </a:solidFill>
        <a:ln w="12700">
          <a:solidFill>
            <a:srgbClr val="1D3E61"/>
          </a:solidFill>
        </a:ln>
      </dgm:spPr>
      <dgm:t>
        <a:bodyPr/>
        <a:lstStyle/>
        <a:p>
          <a:pPr algn="ctr"/>
          <a:r>
            <a:rPr lang="en-GB" sz="1000" b="1" u="none" dirty="0" smtClean="0">
              <a:solidFill>
                <a:schemeClr val="bg1"/>
              </a:solidFill>
            </a:rPr>
            <a:t>2</a:t>
          </a:r>
          <a:endParaRPr lang="en-GB" sz="1000" b="1" u="none" dirty="0">
            <a:solidFill>
              <a:schemeClr val="bg1"/>
            </a:solidFill>
          </a:endParaRPr>
        </a:p>
      </dgm:t>
    </dgm:pt>
    <dgm:pt modelId="{5F667D0B-B520-4098-AFE2-FBC96B77F107}" type="parTrans" cxnId="{61DAE16D-9EAA-4CC2-93E0-C34463BBD54C}">
      <dgm:prSet/>
      <dgm:spPr/>
      <dgm:t>
        <a:bodyPr/>
        <a:lstStyle/>
        <a:p>
          <a:endParaRPr lang="en-GB"/>
        </a:p>
      </dgm:t>
    </dgm:pt>
    <dgm:pt modelId="{B67C494A-E135-4F8D-B92C-682F592818E5}" type="sibTrans" cxnId="{61DAE16D-9EAA-4CC2-93E0-C34463BBD54C}">
      <dgm:prSet/>
      <dgm:spPr/>
      <dgm:t>
        <a:bodyPr/>
        <a:lstStyle/>
        <a:p>
          <a:endParaRPr lang="en-GB"/>
        </a:p>
      </dgm:t>
    </dgm:pt>
    <dgm:pt modelId="{30672304-943B-45F6-9950-B1CA7D6FC07F}">
      <dgm:prSet phldrT="[Text]" custT="1"/>
      <dgm:spPr>
        <a:solidFill>
          <a:srgbClr val="FCBC55"/>
        </a:solidFill>
        <a:ln w="12700">
          <a:solidFill>
            <a:srgbClr val="1D3E61"/>
          </a:solidFill>
        </a:ln>
      </dgm:spPr>
      <dgm:t>
        <a:bodyPr/>
        <a:lstStyle/>
        <a:p>
          <a:pPr algn="ctr"/>
          <a:r>
            <a:rPr lang="en-GB" sz="1000" b="1" u="none" dirty="0" smtClean="0">
              <a:solidFill>
                <a:schemeClr val="bg1"/>
              </a:solidFill>
            </a:rPr>
            <a:t>3</a:t>
          </a:r>
          <a:endParaRPr lang="en-GB" sz="1000" b="1" u="none" dirty="0">
            <a:solidFill>
              <a:schemeClr val="bg1"/>
            </a:solidFill>
          </a:endParaRPr>
        </a:p>
      </dgm:t>
    </dgm:pt>
    <dgm:pt modelId="{5D283F3E-674B-41C5-8B53-E1EC33670543}" type="parTrans" cxnId="{03590CE1-0C26-44CD-9FD0-4997C3CB19EA}">
      <dgm:prSet/>
      <dgm:spPr/>
      <dgm:t>
        <a:bodyPr/>
        <a:lstStyle/>
        <a:p>
          <a:endParaRPr lang="en-GB"/>
        </a:p>
      </dgm:t>
    </dgm:pt>
    <dgm:pt modelId="{6AB75D2C-9452-4BAA-93AC-8E9F6D4E2BF6}" type="sibTrans" cxnId="{03590CE1-0C26-44CD-9FD0-4997C3CB19EA}">
      <dgm:prSet/>
      <dgm:spPr/>
      <dgm:t>
        <a:bodyPr/>
        <a:lstStyle/>
        <a:p>
          <a:endParaRPr lang="en-GB"/>
        </a:p>
      </dgm:t>
    </dgm:pt>
    <dgm:pt modelId="{1AACD0F9-33ED-4501-A215-92F5434ED624}">
      <dgm:prSet phldrT="[Text]" custT="1"/>
      <dgm:spPr>
        <a:solidFill>
          <a:srgbClr val="FCBC55"/>
        </a:solidFill>
        <a:ln w="12700">
          <a:solidFill>
            <a:srgbClr val="1D3E61"/>
          </a:solidFill>
        </a:ln>
      </dgm:spPr>
      <dgm:t>
        <a:bodyPr/>
        <a:lstStyle/>
        <a:p>
          <a:pPr algn="ctr"/>
          <a:r>
            <a:rPr lang="en-GB" sz="1000" b="1" u="none" dirty="0" smtClean="0">
              <a:solidFill>
                <a:schemeClr val="bg1"/>
              </a:solidFill>
            </a:rPr>
            <a:t>4</a:t>
          </a:r>
          <a:endParaRPr lang="en-GB" sz="1000" b="1" u="none" dirty="0">
            <a:solidFill>
              <a:schemeClr val="bg1"/>
            </a:solidFill>
          </a:endParaRPr>
        </a:p>
      </dgm:t>
    </dgm:pt>
    <dgm:pt modelId="{69F24CAC-AFF7-4DEF-B080-DC63780918AE}" type="parTrans" cxnId="{B942F3D0-D5AD-4F15-9A47-DDCDB30E2C3E}">
      <dgm:prSet/>
      <dgm:spPr/>
      <dgm:t>
        <a:bodyPr/>
        <a:lstStyle/>
        <a:p>
          <a:endParaRPr lang="en-GB"/>
        </a:p>
      </dgm:t>
    </dgm:pt>
    <dgm:pt modelId="{A3E91DDC-17C9-42FA-974C-2FB2B07BD209}" type="sibTrans" cxnId="{B942F3D0-D5AD-4F15-9A47-DDCDB30E2C3E}">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4" custScaleY="23964" custLinFactNeighborY="36809">
        <dgm:presLayoutVars>
          <dgm:chMax val="0"/>
          <dgm:bulletEnabled val="1"/>
        </dgm:presLayoutVars>
      </dgm:prSet>
      <dgm:spPr/>
      <dgm:t>
        <a:bodyPr/>
        <a:lstStyle/>
        <a:p>
          <a:endParaRPr lang="en-GB"/>
        </a:p>
      </dgm:t>
    </dgm:pt>
    <dgm:pt modelId="{47E3C622-D47B-4DC5-8A56-CECC999767A2}" type="pres">
      <dgm:prSet presAssocID="{CE8861E6-5D59-41DF-95FD-CDAA48B4C25D}" presName="spacer" presStyleCnt="0"/>
      <dgm:spPr/>
    </dgm:pt>
    <dgm:pt modelId="{53F9770E-7BBD-434E-92E1-3AFB9E81983B}" type="pres">
      <dgm:prSet presAssocID="{B54433D3-53A1-4D03-B4A7-595538E45CB1}" presName="parentText" presStyleLbl="node1" presStyleIdx="1" presStyleCnt="4" custScaleY="23964" custLinFactNeighborX="7376" custLinFactNeighborY="13740">
        <dgm:presLayoutVars>
          <dgm:chMax val="0"/>
          <dgm:bulletEnabled val="1"/>
        </dgm:presLayoutVars>
      </dgm:prSet>
      <dgm:spPr/>
      <dgm:t>
        <a:bodyPr/>
        <a:lstStyle/>
        <a:p>
          <a:endParaRPr lang="en-GB"/>
        </a:p>
      </dgm:t>
    </dgm:pt>
    <dgm:pt modelId="{B3CDEABC-21B0-4F7B-BFDA-4FFAFB5215D5}" type="pres">
      <dgm:prSet presAssocID="{B67C494A-E135-4F8D-B92C-682F592818E5}" presName="spacer" presStyleCnt="0"/>
      <dgm:spPr/>
    </dgm:pt>
    <dgm:pt modelId="{402F80D8-FD7E-4399-A717-72628D880E7B}" type="pres">
      <dgm:prSet presAssocID="{30672304-943B-45F6-9950-B1CA7D6FC07F}" presName="parentText" presStyleLbl="node1" presStyleIdx="2" presStyleCnt="4" custScaleY="23964" custLinFactNeighborX="-5856" custLinFactNeighborY="-11232">
        <dgm:presLayoutVars>
          <dgm:chMax val="0"/>
          <dgm:bulletEnabled val="1"/>
        </dgm:presLayoutVars>
      </dgm:prSet>
      <dgm:spPr/>
      <dgm:t>
        <a:bodyPr/>
        <a:lstStyle/>
        <a:p>
          <a:endParaRPr lang="en-GB"/>
        </a:p>
      </dgm:t>
    </dgm:pt>
    <dgm:pt modelId="{5BB0ABAD-A30C-46B7-8794-1539EA813D47}" type="pres">
      <dgm:prSet presAssocID="{6AB75D2C-9452-4BAA-93AC-8E9F6D4E2BF6}" presName="spacer" presStyleCnt="0"/>
      <dgm:spPr/>
    </dgm:pt>
    <dgm:pt modelId="{54A36A37-14DD-4B6A-AD59-9BF6407DDB00}" type="pres">
      <dgm:prSet presAssocID="{1AACD0F9-33ED-4501-A215-92F5434ED624}" presName="parentText" presStyleLbl="node1" presStyleIdx="3" presStyleCnt="4" custScaleY="24057" custLinFactNeighborX="-5856" custLinFactNeighborY="-36203">
        <dgm:presLayoutVars>
          <dgm:chMax val="0"/>
          <dgm:bulletEnabled val="1"/>
        </dgm:presLayoutVars>
      </dgm:prSet>
      <dgm:spPr/>
      <dgm:t>
        <a:bodyPr/>
        <a:lstStyle/>
        <a:p>
          <a:endParaRPr lang="en-GB"/>
        </a:p>
      </dgm:t>
    </dgm:pt>
  </dgm:ptLst>
  <dgm:cxnLst>
    <dgm:cxn modelId="{F5115AB6-0BA9-4A94-A9F3-EBBCFC4289D9}" srcId="{42841D73-A78F-4002-AF71-D57A414FF688}" destId="{6AA5589C-27D6-46E8-A7FA-6384EB47F98C}" srcOrd="0" destOrd="0" parTransId="{85946790-C94E-449B-8046-24FA2335861D}" sibTransId="{CE8861E6-5D59-41DF-95FD-CDAA48B4C25D}"/>
    <dgm:cxn modelId="{28B1FC20-D184-435C-B82B-449356610B21}" type="presOf" srcId="{42841D73-A78F-4002-AF71-D57A414FF688}" destId="{B8DC9AA9-E5F8-4B50-8C8C-C4B3DC9DD898}" srcOrd="0" destOrd="0" presId="urn:microsoft.com/office/officeart/2005/8/layout/vList2"/>
    <dgm:cxn modelId="{CB6E2DCE-088C-4869-8E5A-88408BBBD4D5}" type="presOf" srcId="{1AACD0F9-33ED-4501-A215-92F5434ED624}" destId="{54A36A37-14DD-4B6A-AD59-9BF6407DDB00}" srcOrd="0" destOrd="0" presId="urn:microsoft.com/office/officeart/2005/8/layout/vList2"/>
    <dgm:cxn modelId="{48112F0B-9744-4E60-BB6D-C14FE5A11B8F}" type="presOf" srcId="{30672304-943B-45F6-9950-B1CA7D6FC07F}" destId="{402F80D8-FD7E-4399-A717-72628D880E7B}" srcOrd="0" destOrd="0" presId="urn:microsoft.com/office/officeart/2005/8/layout/vList2"/>
    <dgm:cxn modelId="{B942F3D0-D5AD-4F15-9A47-DDCDB30E2C3E}" srcId="{42841D73-A78F-4002-AF71-D57A414FF688}" destId="{1AACD0F9-33ED-4501-A215-92F5434ED624}" srcOrd="3" destOrd="0" parTransId="{69F24CAC-AFF7-4DEF-B080-DC63780918AE}" sibTransId="{A3E91DDC-17C9-42FA-974C-2FB2B07BD209}"/>
    <dgm:cxn modelId="{61DAE16D-9EAA-4CC2-93E0-C34463BBD54C}" srcId="{42841D73-A78F-4002-AF71-D57A414FF688}" destId="{B54433D3-53A1-4D03-B4A7-595538E45CB1}" srcOrd="1" destOrd="0" parTransId="{5F667D0B-B520-4098-AFE2-FBC96B77F107}" sibTransId="{B67C494A-E135-4F8D-B92C-682F592818E5}"/>
    <dgm:cxn modelId="{03590CE1-0C26-44CD-9FD0-4997C3CB19EA}" srcId="{42841D73-A78F-4002-AF71-D57A414FF688}" destId="{30672304-943B-45F6-9950-B1CA7D6FC07F}" srcOrd="2" destOrd="0" parTransId="{5D283F3E-674B-41C5-8B53-E1EC33670543}" sibTransId="{6AB75D2C-9452-4BAA-93AC-8E9F6D4E2BF6}"/>
    <dgm:cxn modelId="{1559D95F-2BE1-4F0B-AA7D-8E1BBF56B313}" type="presOf" srcId="{B54433D3-53A1-4D03-B4A7-595538E45CB1}" destId="{53F9770E-7BBD-434E-92E1-3AFB9E81983B}" srcOrd="0" destOrd="0" presId="urn:microsoft.com/office/officeart/2005/8/layout/vList2"/>
    <dgm:cxn modelId="{92CCBDF4-8120-481C-9DA4-4080D58C4506}" type="presOf" srcId="{6AA5589C-27D6-46E8-A7FA-6384EB47F98C}" destId="{D7446E82-4703-4D3B-9782-9248EAB3A1B8}" srcOrd="0" destOrd="0" presId="urn:microsoft.com/office/officeart/2005/8/layout/vList2"/>
    <dgm:cxn modelId="{BF21CF8E-B005-43C9-AEE6-C1D10900333A}" type="presParOf" srcId="{B8DC9AA9-E5F8-4B50-8C8C-C4B3DC9DD898}" destId="{D7446E82-4703-4D3B-9782-9248EAB3A1B8}" srcOrd="0" destOrd="0" presId="urn:microsoft.com/office/officeart/2005/8/layout/vList2"/>
    <dgm:cxn modelId="{6C58D142-F2B0-4F32-A771-3AFEC3BF8FB1}" type="presParOf" srcId="{B8DC9AA9-E5F8-4B50-8C8C-C4B3DC9DD898}" destId="{47E3C622-D47B-4DC5-8A56-CECC999767A2}" srcOrd="1" destOrd="0" presId="urn:microsoft.com/office/officeart/2005/8/layout/vList2"/>
    <dgm:cxn modelId="{E625C745-2EE3-4410-A666-4E64D048F059}" type="presParOf" srcId="{B8DC9AA9-E5F8-4B50-8C8C-C4B3DC9DD898}" destId="{53F9770E-7BBD-434E-92E1-3AFB9E81983B}" srcOrd="2" destOrd="0" presId="urn:microsoft.com/office/officeart/2005/8/layout/vList2"/>
    <dgm:cxn modelId="{75C1057C-72F5-4E00-BAEF-92E7644F346D}" type="presParOf" srcId="{B8DC9AA9-E5F8-4B50-8C8C-C4B3DC9DD898}" destId="{B3CDEABC-21B0-4F7B-BFDA-4FFAFB5215D5}" srcOrd="3" destOrd="0" presId="urn:microsoft.com/office/officeart/2005/8/layout/vList2"/>
    <dgm:cxn modelId="{E3463C29-BE0F-49DC-8286-306DE2254815}" type="presParOf" srcId="{B8DC9AA9-E5F8-4B50-8C8C-C4B3DC9DD898}" destId="{402F80D8-FD7E-4399-A717-72628D880E7B}" srcOrd="4" destOrd="0" presId="urn:microsoft.com/office/officeart/2005/8/layout/vList2"/>
    <dgm:cxn modelId="{7A725029-E919-459C-A672-B7D3FDE1B123}" type="presParOf" srcId="{B8DC9AA9-E5F8-4B50-8C8C-C4B3DC9DD898}" destId="{5BB0ABAD-A30C-46B7-8794-1539EA813D47}" srcOrd="5" destOrd="0" presId="urn:microsoft.com/office/officeart/2005/8/layout/vList2"/>
    <dgm:cxn modelId="{82216DE6-D3F1-4042-864A-E74DF17CAEAA}" type="presParOf" srcId="{B8DC9AA9-E5F8-4B50-8C8C-C4B3DC9DD898}" destId="{54A36A37-14DD-4B6A-AD59-9BF6407DDB00}"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762EEB-8BC8-41E3-880C-53D1295E60E3}" type="doc">
      <dgm:prSet loTypeId="urn:microsoft.com/office/officeart/2005/8/layout/lProcess3" loCatId="process" qsTypeId="urn:microsoft.com/office/officeart/2005/8/quickstyle/simple1" qsCatId="simple" csTypeId="urn:microsoft.com/office/officeart/2005/8/colors/accent1_3" csCatId="accent1" phldr="1"/>
      <dgm:spPr/>
      <dgm:t>
        <a:bodyPr/>
        <a:lstStyle/>
        <a:p>
          <a:endParaRPr lang="en-GB"/>
        </a:p>
      </dgm:t>
    </dgm:pt>
    <dgm:pt modelId="{E87CDA5C-5C2F-41AF-80C0-FF4441B6C31A}">
      <dgm:prSet phldrT="[Text]" custT="1"/>
      <dgm:spPr/>
      <dgm:t>
        <a:bodyPr/>
        <a:lstStyle/>
        <a:p>
          <a:r>
            <a:rPr lang="en-GB" sz="1800" dirty="0" smtClean="0"/>
            <a:t>Option 1 </a:t>
          </a:r>
        </a:p>
        <a:p>
          <a:r>
            <a:rPr lang="en-GB" sz="1800" dirty="0" smtClean="0"/>
            <a:t>Do nothing</a:t>
          </a:r>
          <a:endParaRPr lang="en-GB" sz="1800" dirty="0"/>
        </a:p>
      </dgm:t>
    </dgm:pt>
    <dgm:pt modelId="{873ADF44-6CFE-4332-822B-C223A5BA5DBE}" type="parTrans" cxnId="{7A15EDCF-BA3E-4073-9280-CF22AD051814}">
      <dgm:prSet/>
      <dgm:spPr/>
      <dgm:t>
        <a:bodyPr/>
        <a:lstStyle/>
        <a:p>
          <a:endParaRPr lang="en-GB"/>
        </a:p>
      </dgm:t>
    </dgm:pt>
    <dgm:pt modelId="{BD6720C6-64EF-4A6B-BAD7-6EED7FA4EC2F}" type="sibTrans" cxnId="{7A15EDCF-BA3E-4073-9280-CF22AD051814}">
      <dgm:prSet/>
      <dgm:spPr/>
      <dgm:t>
        <a:bodyPr/>
        <a:lstStyle/>
        <a:p>
          <a:endParaRPr lang="en-GB"/>
        </a:p>
      </dgm:t>
    </dgm:pt>
    <dgm:pt modelId="{4EEE83F8-8F76-47F6-87C6-569F40DF1213}">
      <dgm:prSet phldrT="[Text]"/>
      <dgm:spPr/>
      <dgm:t>
        <a:bodyPr/>
        <a:lstStyle/>
        <a:p>
          <a:r>
            <a:rPr lang="en-GB" dirty="0" err="1" smtClean="0"/>
            <a:t>ChMC</a:t>
          </a:r>
          <a:r>
            <a:rPr lang="en-GB" dirty="0" smtClean="0"/>
            <a:t> initial view</a:t>
          </a:r>
        </a:p>
        <a:p>
          <a:r>
            <a:rPr lang="en-GB" dirty="0" smtClean="0"/>
            <a:t>Initial Review</a:t>
          </a:r>
        </a:p>
        <a:p>
          <a:r>
            <a:rPr lang="en-GB" dirty="0" smtClean="0"/>
            <a:t> </a:t>
          </a:r>
          <a:r>
            <a:rPr lang="en-GB" dirty="0" err="1" smtClean="0"/>
            <a:t>ChMC</a:t>
          </a:r>
          <a:r>
            <a:rPr lang="en-GB" dirty="0" smtClean="0"/>
            <a:t> approval</a:t>
          </a:r>
        </a:p>
        <a:p>
          <a:r>
            <a:rPr lang="en-GB" dirty="0" smtClean="0">
              <a:solidFill>
                <a:srgbClr val="FF0000"/>
              </a:solidFill>
            </a:rPr>
            <a:t>31 working days</a:t>
          </a:r>
          <a:r>
            <a:rPr lang="en-GB" dirty="0" smtClean="0"/>
            <a:t> </a:t>
          </a:r>
          <a:endParaRPr lang="en-GB" dirty="0"/>
        </a:p>
      </dgm:t>
    </dgm:pt>
    <dgm:pt modelId="{2715180D-42BC-4E55-9767-ED4CE9EA6289}" type="parTrans" cxnId="{97D94B52-30E1-4245-A557-EBEFB5A9711C}">
      <dgm:prSet/>
      <dgm:spPr/>
      <dgm:t>
        <a:bodyPr/>
        <a:lstStyle/>
        <a:p>
          <a:endParaRPr lang="en-GB"/>
        </a:p>
      </dgm:t>
    </dgm:pt>
    <dgm:pt modelId="{8CEDE246-0852-4A52-BFF2-25A44CF4BF23}" type="sibTrans" cxnId="{97D94B52-30E1-4245-A557-EBEFB5A9711C}">
      <dgm:prSet/>
      <dgm:spPr/>
      <dgm:t>
        <a:bodyPr/>
        <a:lstStyle/>
        <a:p>
          <a:endParaRPr lang="en-GB"/>
        </a:p>
      </dgm:t>
    </dgm:pt>
    <dgm:pt modelId="{73130B7B-B62E-4AAD-B0F4-3F682E9C6D15}">
      <dgm:prSet phldrT="[Text]"/>
      <dgm:spPr/>
      <dgm:t>
        <a:bodyPr/>
        <a:lstStyle/>
        <a:p>
          <a:r>
            <a:rPr lang="en-GB" dirty="0" smtClean="0"/>
            <a:t>DSG x 2</a:t>
          </a:r>
        </a:p>
        <a:p>
          <a:r>
            <a:rPr lang="en-GB" dirty="0" smtClean="0"/>
            <a:t>Solution Consultation</a:t>
          </a:r>
        </a:p>
        <a:p>
          <a:r>
            <a:rPr lang="en-GB" dirty="0" smtClean="0"/>
            <a:t> </a:t>
          </a:r>
          <a:r>
            <a:rPr lang="en-GB" dirty="0" err="1" smtClean="0"/>
            <a:t>ChMC</a:t>
          </a:r>
          <a:r>
            <a:rPr lang="en-GB" dirty="0" smtClean="0"/>
            <a:t> approval</a:t>
          </a:r>
        </a:p>
        <a:p>
          <a:r>
            <a:rPr lang="en-GB" dirty="0" smtClean="0">
              <a:solidFill>
                <a:srgbClr val="FF0000"/>
              </a:solidFill>
            </a:rPr>
            <a:t>46 working days</a:t>
          </a:r>
          <a:r>
            <a:rPr lang="en-GB" dirty="0" smtClean="0"/>
            <a:t>   </a:t>
          </a:r>
          <a:endParaRPr lang="en-GB" dirty="0"/>
        </a:p>
      </dgm:t>
    </dgm:pt>
    <dgm:pt modelId="{1089767C-3402-4554-9F50-48BC4134517A}" type="parTrans" cxnId="{3CFFC28B-C00A-4EA7-BE23-82B7F315D841}">
      <dgm:prSet/>
      <dgm:spPr/>
      <dgm:t>
        <a:bodyPr/>
        <a:lstStyle/>
        <a:p>
          <a:endParaRPr lang="en-GB"/>
        </a:p>
      </dgm:t>
    </dgm:pt>
    <dgm:pt modelId="{F668BCBE-DDC4-40F2-8F43-1F715578D7D7}" type="sibTrans" cxnId="{3CFFC28B-C00A-4EA7-BE23-82B7F315D841}">
      <dgm:prSet/>
      <dgm:spPr/>
      <dgm:t>
        <a:bodyPr/>
        <a:lstStyle/>
        <a:p>
          <a:endParaRPr lang="en-GB"/>
        </a:p>
      </dgm:t>
    </dgm:pt>
    <dgm:pt modelId="{7E0D8C17-F4B3-4CC2-A414-E32D59D941C1}">
      <dgm:prSet phldrT="[Text]" custT="1"/>
      <dgm:spPr/>
      <dgm:t>
        <a:bodyPr/>
        <a:lstStyle/>
        <a:p>
          <a:r>
            <a:rPr lang="en-GB" sz="1800" dirty="0" smtClean="0"/>
            <a:t>Option 2 Minimal</a:t>
          </a:r>
          <a:endParaRPr lang="en-GB" sz="1800" dirty="0"/>
        </a:p>
      </dgm:t>
    </dgm:pt>
    <dgm:pt modelId="{F0072B4C-77C2-4AC2-B5E7-2D008EB4CE46}" type="parTrans" cxnId="{E54A8459-7F89-44AC-A80C-244B38E5A1B9}">
      <dgm:prSet/>
      <dgm:spPr/>
      <dgm:t>
        <a:bodyPr/>
        <a:lstStyle/>
        <a:p>
          <a:endParaRPr lang="en-GB"/>
        </a:p>
      </dgm:t>
    </dgm:pt>
    <dgm:pt modelId="{A2EF668E-F749-4665-9898-21D32878D7A3}" type="sibTrans" cxnId="{E54A8459-7F89-44AC-A80C-244B38E5A1B9}">
      <dgm:prSet/>
      <dgm:spPr/>
      <dgm:t>
        <a:bodyPr/>
        <a:lstStyle/>
        <a:p>
          <a:endParaRPr lang="en-GB"/>
        </a:p>
      </dgm:t>
    </dgm:pt>
    <dgm:pt modelId="{68BD79EE-B7BC-4D2B-9C15-CF5750BEF9D5}">
      <dgm:prSet phldrT="[Text]"/>
      <dgm:spPr/>
      <dgm:t>
        <a:bodyPr/>
        <a:lstStyle/>
        <a:p>
          <a:r>
            <a:rPr lang="en-GB" dirty="0" smtClean="0"/>
            <a:t>Ad hoc </a:t>
          </a:r>
          <a:r>
            <a:rPr lang="en-GB" dirty="0" err="1" smtClean="0"/>
            <a:t>ChMC</a:t>
          </a:r>
          <a:r>
            <a:rPr lang="en-GB" dirty="0" smtClean="0"/>
            <a:t>  </a:t>
          </a:r>
        </a:p>
        <a:p>
          <a:r>
            <a:rPr lang="en-GB" dirty="0" smtClean="0"/>
            <a:t>No Initial Review</a:t>
          </a:r>
        </a:p>
        <a:p>
          <a:r>
            <a:rPr lang="en-GB" dirty="0" smtClean="0">
              <a:solidFill>
                <a:srgbClr val="FF0000"/>
              </a:solidFill>
            </a:rPr>
            <a:t>5 working days</a:t>
          </a:r>
          <a:endParaRPr lang="en-GB" dirty="0">
            <a:solidFill>
              <a:srgbClr val="FF0000"/>
            </a:solidFill>
          </a:endParaRPr>
        </a:p>
      </dgm:t>
    </dgm:pt>
    <dgm:pt modelId="{BE154288-6CA9-44BB-9E94-A07FBC1F209D}" type="parTrans" cxnId="{51F968EC-7FB0-4F63-B3CA-FEA3EF5B8DAE}">
      <dgm:prSet/>
      <dgm:spPr/>
      <dgm:t>
        <a:bodyPr/>
        <a:lstStyle/>
        <a:p>
          <a:endParaRPr lang="en-GB"/>
        </a:p>
      </dgm:t>
    </dgm:pt>
    <dgm:pt modelId="{B383BFEF-5636-4FC5-961C-D7B94062F623}" type="sibTrans" cxnId="{51F968EC-7FB0-4F63-B3CA-FEA3EF5B8DAE}">
      <dgm:prSet/>
      <dgm:spPr/>
      <dgm:t>
        <a:bodyPr/>
        <a:lstStyle/>
        <a:p>
          <a:endParaRPr lang="en-GB"/>
        </a:p>
      </dgm:t>
    </dgm:pt>
    <dgm:pt modelId="{9E3B6DCB-0B5A-4161-B928-4FE33BBF83F8}">
      <dgm:prSet phldrT="[Text]"/>
      <dgm:spPr/>
      <dgm:t>
        <a:bodyPr/>
        <a:lstStyle/>
        <a:p>
          <a:r>
            <a:rPr lang="en-GB" dirty="0" smtClean="0"/>
            <a:t>DSG x 1</a:t>
          </a:r>
        </a:p>
        <a:p>
          <a:r>
            <a:rPr lang="en-GB" dirty="0" smtClean="0"/>
            <a:t>Ad hoc Solution/ Design pack combined </a:t>
          </a:r>
        </a:p>
        <a:p>
          <a:r>
            <a:rPr lang="en-GB" dirty="0" smtClean="0">
              <a:solidFill>
                <a:srgbClr val="FF0000"/>
              </a:solidFill>
            </a:rPr>
            <a:t>25  working days</a:t>
          </a:r>
          <a:endParaRPr lang="en-GB" dirty="0">
            <a:solidFill>
              <a:srgbClr val="FF0000"/>
            </a:solidFill>
          </a:endParaRPr>
        </a:p>
      </dgm:t>
    </dgm:pt>
    <dgm:pt modelId="{CCD54F1A-3798-47A5-911A-3047141AED71}" type="parTrans" cxnId="{4CC10561-E990-49FE-A131-D9CF8772CB43}">
      <dgm:prSet/>
      <dgm:spPr/>
      <dgm:t>
        <a:bodyPr/>
        <a:lstStyle/>
        <a:p>
          <a:endParaRPr lang="en-GB"/>
        </a:p>
      </dgm:t>
    </dgm:pt>
    <dgm:pt modelId="{4C17AE98-728B-44A3-95E6-EF923A8DEC02}" type="sibTrans" cxnId="{4CC10561-E990-49FE-A131-D9CF8772CB43}">
      <dgm:prSet/>
      <dgm:spPr/>
      <dgm:t>
        <a:bodyPr/>
        <a:lstStyle/>
        <a:p>
          <a:endParaRPr lang="en-GB"/>
        </a:p>
      </dgm:t>
    </dgm:pt>
    <dgm:pt modelId="{F035CD2A-AC60-44B5-89BF-541F5EC4FECB}">
      <dgm:prSet phldrT="[Text]" custT="1"/>
      <dgm:spPr/>
      <dgm:t>
        <a:bodyPr/>
        <a:lstStyle/>
        <a:p>
          <a:r>
            <a:rPr lang="en-GB" sz="1800" dirty="0" smtClean="0"/>
            <a:t>Option 3 Medium</a:t>
          </a:r>
          <a:endParaRPr lang="en-GB" sz="1800" dirty="0"/>
        </a:p>
      </dgm:t>
    </dgm:pt>
    <dgm:pt modelId="{2B28941A-5DCD-4527-982B-BE79FF69E416}" type="parTrans" cxnId="{A56A083C-6289-4A0C-8586-4222D40D877D}">
      <dgm:prSet/>
      <dgm:spPr/>
      <dgm:t>
        <a:bodyPr/>
        <a:lstStyle/>
        <a:p>
          <a:endParaRPr lang="en-GB"/>
        </a:p>
      </dgm:t>
    </dgm:pt>
    <dgm:pt modelId="{44997F4B-816D-4751-8B3B-B9CD43153841}" type="sibTrans" cxnId="{A56A083C-6289-4A0C-8586-4222D40D877D}">
      <dgm:prSet/>
      <dgm:spPr/>
      <dgm:t>
        <a:bodyPr/>
        <a:lstStyle/>
        <a:p>
          <a:endParaRPr lang="en-GB"/>
        </a:p>
      </dgm:t>
    </dgm:pt>
    <dgm:pt modelId="{E07641B4-1519-4DB2-A2CC-5B3062C44F01}">
      <dgm:prSet phldrT="[Text]"/>
      <dgm:spPr/>
      <dgm:t>
        <a:bodyPr/>
        <a:lstStyle/>
        <a:p>
          <a:r>
            <a:rPr lang="en-GB" dirty="0" smtClean="0"/>
            <a:t>Monthly </a:t>
          </a:r>
          <a:r>
            <a:rPr lang="en-GB" dirty="0" err="1" smtClean="0"/>
            <a:t>ChMC</a:t>
          </a:r>
          <a:r>
            <a:rPr lang="en-GB" dirty="0" smtClean="0"/>
            <a:t> </a:t>
          </a:r>
        </a:p>
        <a:p>
          <a:r>
            <a:rPr lang="en-GB" dirty="0" smtClean="0"/>
            <a:t>No Initial Review</a:t>
          </a:r>
        </a:p>
        <a:p>
          <a:r>
            <a:rPr lang="en-GB" dirty="0" smtClean="0">
              <a:solidFill>
                <a:srgbClr val="FF0000"/>
              </a:solidFill>
            </a:rPr>
            <a:t>10 working days</a:t>
          </a:r>
          <a:endParaRPr lang="en-GB" dirty="0">
            <a:solidFill>
              <a:srgbClr val="FF0000"/>
            </a:solidFill>
          </a:endParaRPr>
        </a:p>
      </dgm:t>
    </dgm:pt>
    <dgm:pt modelId="{B5D18F55-BD39-4FE0-A4CE-7328763806E5}" type="parTrans" cxnId="{AC917F9D-BB0E-4D31-AA75-64BB6DD551B1}">
      <dgm:prSet/>
      <dgm:spPr/>
      <dgm:t>
        <a:bodyPr/>
        <a:lstStyle/>
        <a:p>
          <a:endParaRPr lang="en-GB"/>
        </a:p>
      </dgm:t>
    </dgm:pt>
    <dgm:pt modelId="{2A9EB7AD-1688-4BE7-965D-D44BF35DCB1B}" type="sibTrans" cxnId="{AC917F9D-BB0E-4D31-AA75-64BB6DD551B1}">
      <dgm:prSet/>
      <dgm:spPr/>
      <dgm:t>
        <a:bodyPr/>
        <a:lstStyle/>
        <a:p>
          <a:endParaRPr lang="en-GB"/>
        </a:p>
      </dgm:t>
    </dgm:pt>
    <dgm:pt modelId="{7440EAB6-7AD8-4803-A3EE-5314CD41EDDE}">
      <dgm:prSet phldrT="[Text]"/>
      <dgm:spPr/>
      <dgm:t>
        <a:bodyPr/>
        <a:lstStyle/>
        <a:p>
          <a:r>
            <a:rPr lang="en-GB" dirty="0" smtClean="0"/>
            <a:t>DSG x 1</a:t>
          </a:r>
        </a:p>
        <a:p>
          <a:r>
            <a:rPr lang="en-GB" dirty="0" smtClean="0"/>
            <a:t>Monthly Solution/ Design pack combined</a:t>
          </a:r>
        </a:p>
        <a:p>
          <a:r>
            <a:rPr lang="en-GB" dirty="0" smtClean="0">
              <a:solidFill>
                <a:srgbClr val="FF0000"/>
              </a:solidFill>
            </a:rPr>
            <a:t>31 working days</a:t>
          </a:r>
          <a:r>
            <a:rPr lang="en-GB" dirty="0" smtClean="0"/>
            <a:t> </a:t>
          </a:r>
          <a:endParaRPr lang="en-GB" dirty="0"/>
        </a:p>
      </dgm:t>
    </dgm:pt>
    <dgm:pt modelId="{4B9E0786-97B3-4DE4-A6F3-C887CDA5504E}" type="parTrans" cxnId="{8672E4B5-A702-4023-BAA8-B49BF508530C}">
      <dgm:prSet/>
      <dgm:spPr/>
      <dgm:t>
        <a:bodyPr/>
        <a:lstStyle/>
        <a:p>
          <a:endParaRPr lang="en-GB"/>
        </a:p>
      </dgm:t>
    </dgm:pt>
    <dgm:pt modelId="{8E33F5BB-90EC-48FE-83BF-E4796695C5F4}" type="sibTrans" cxnId="{8672E4B5-A702-4023-BAA8-B49BF508530C}">
      <dgm:prSet/>
      <dgm:spPr/>
      <dgm:t>
        <a:bodyPr/>
        <a:lstStyle/>
        <a:p>
          <a:endParaRPr lang="en-GB"/>
        </a:p>
      </dgm:t>
    </dgm:pt>
    <dgm:pt modelId="{207038EB-B0D7-4E2E-B25D-D2EB9A6E9D8F}">
      <dgm:prSet phldrT="[Text]"/>
      <dgm:spPr/>
      <dgm:t>
        <a:bodyPr/>
        <a:lstStyle/>
        <a:p>
          <a:r>
            <a:rPr lang="en-GB" dirty="0" err="1" smtClean="0"/>
            <a:t>ChMC</a:t>
          </a:r>
          <a:r>
            <a:rPr lang="en-GB" dirty="0" smtClean="0"/>
            <a:t> BER </a:t>
          </a:r>
        </a:p>
        <a:p>
          <a:r>
            <a:rPr lang="en-GB" dirty="0" smtClean="0"/>
            <a:t> Design  Pack </a:t>
          </a:r>
        </a:p>
        <a:p>
          <a:r>
            <a:rPr lang="en-GB" dirty="0" smtClean="0"/>
            <a:t> Implementation</a:t>
          </a:r>
        </a:p>
        <a:p>
          <a:r>
            <a:rPr lang="en-GB" dirty="0" smtClean="0">
              <a:solidFill>
                <a:srgbClr val="FF0000"/>
              </a:solidFill>
            </a:rPr>
            <a:t>43 working days</a:t>
          </a:r>
          <a:endParaRPr lang="en-GB" dirty="0">
            <a:solidFill>
              <a:srgbClr val="FF0000"/>
            </a:solidFill>
          </a:endParaRPr>
        </a:p>
      </dgm:t>
    </dgm:pt>
    <dgm:pt modelId="{1BEB3EBB-D2EC-48E5-83B2-752BBD768C0F}" type="parTrans" cxnId="{AF843731-7747-4B86-A466-EE4BF1E857E9}">
      <dgm:prSet/>
      <dgm:spPr/>
      <dgm:t>
        <a:bodyPr/>
        <a:lstStyle/>
        <a:p>
          <a:endParaRPr lang="en-GB"/>
        </a:p>
      </dgm:t>
    </dgm:pt>
    <dgm:pt modelId="{DFA0EB51-2D71-4E46-AC1F-728DF856767E}" type="sibTrans" cxnId="{AF843731-7747-4B86-A466-EE4BF1E857E9}">
      <dgm:prSet/>
      <dgm:spPr/>
      <dgm:t>
        <a:bodyPr/>
        <a:lstStyle/>
        <a:p>
          <a:endParaRPr lang="en-GB"/>
        </a:p>
      </dgm:t>
    </dgm:pt>
    <dgm:pt modelId="{746F2B37-0A23-42C0-A0D6-17D97516CF3F}">
      <dgm:prSet phldrT="[Text]"/>
      <dgm:spPr/>
      <dgm:t>
        <a:bodyPr/>
        <a:lstStyle/>
        <a:p>
          <a:r>
            <a:rPr lang="en-GB" dirty="0" smtClean="0"/>
            <a:t>Monthly </a:t>
          </a:r>
          <a:r>
            <a:rPr lang="en-GB" dirty="0" err="1" smtClean="0"/>
            <a:t>ChMC</a:t>
          </a:r>
          <a:r>
            <a:rPr lang="en-GB" dirty="0" smtClean="0"/>
            <a:t> approval with  BER </a:t>
          </a:r>
        </a:p>
        <a:p>
          <a:r>
            <a:rPr lang="en-GB" dirty="0" smtClean="0">
              <a:solidFill>
                <a:srgbClr val="FF0000"/>
              </a:solidFill>
            </a:rPr>
            <a:t>28 working days</a:t>
          </a:r>
          <a:r>
            <a:rPr lang="en-GB" dirty="0" smtClean="0"/>
            <a:t> </a:t>
          </a:r>
          <a:endParaRPr lang="en-GB" dirty="0"/>
        </a:p>
      </dgm:t>
    </dgm:pt>
    <dgm:pt modelId="{95970CB6-827F-46B1-94DF-B97D9FABCF35}" type="parTrans" cxnId="{19E49196-3397-4050-B89B-E432EF0EA367}">
      <dgm:prSet/>
      <dgm:spPr/>
      <dgm:t>
        <a:bodyPr/>
        <a:lstStyle/>
        <a:p>
          <a:endParaRPr lang="en-GB"/>
        </a:p>
      </dgm:t>
    </dgm:pt>
    <dgm:pt modelId="{7F71C6EB-A249-486C-8090-2C5C58763A8F}" type="sibTrans" cxnId="{19E49196-3397-4050-B89B-E432EF0EA367}">
      <dgm:prSet/>
      <dgm:spPr/>
      <dgm:t>
        <a:bodyPr/>
        <a:lstStyle/>
        <a:p>
          <a:endParaRPr lang="en-GB"/>
        </a:p>
      </dgm:t>
    </dgm:pt>
    <dgm:pt modelId="{5F019DA6-435C-414F-941A-0C442326CFA9}">
      <dgm:prSet/>
      <dgm:spPr/>
      <dgm:t>
        <a:bodyPr/>
        <a:lstStyle/>
        <a:p>
          <a:r>
            <a:rPr lang="en-GB" dirty="0" smtClean="0"/>
            <a:t>Ad hoc </a:t>
          </a:r>
          <a:r>
            <a:rPr lang="en-GB" dirty="0" err="1" smtClean="0"/>
            <a:t>ChMC</a:t>
          </a:r>
          <a:r>
            <a:rPr lang="en-GB" dirty="0" smtClean="0"/>
            <a:t> approval with  BER </a:t>
          </a:r>
        </a:p>
        <a:p>
          <a:r>
            <a:rPr lang="en-GB" dirty="0" smtClean="0"/>
            <a:t>Implementation</a:t>
          </a:r>
        </a:p>
        <a:p>
          <a:r>
            <a:rPr lang="en-GB" dirty="0" smtClean="0">
              <a:solidFill>
                <a:srgbClr val="FF0000"/>
              </a:solidFill>
            </a:rPr>
            <a:t>15 working days</a:t>
          </a:r>
          <a:endParaRPr lang="en-GB" dirty="0">
            <a:solidFill>
              <a:srgbClr val="FF0000"/>
            </a:solidFill>
          </a:endParaRPr>
        </a:p>
      </dgm:t>
    </dgm:pt>
    <dgm:pt modelId="{2C62B27A-4D1E-4262-A049-F3052C138F92}" type="parTrans" cxnId="{9B264486-9834-419C-B211-440A44AAC8C9}">
      <dgm:prSet/>
      <dgm:spPr/>
      <dgm:t>
        <a:bodyPr/>
        <a:lstStyle/>
        <a:p>
          <a:endParaRPr lang="en-GB"/>
        </a:p>
      </dgm:t>
    </dgm:pt>
    <dgm:pt modelId="{08E58633-CB75-4995-82A5-C4A47D33BFDF}" type="sibTrans" cxnId="{9B264486-9834-419C-B211-440A44AAC8C9}">
      <dgm:prSet/>
      <dgm:spPr/>
      <dgm:t>
        <a:bodyPr/>
        <a:lstStyle/>
        <a:p>
          <a:endParaRPr lang="en-GB"/>
        </a:p>
      </dgm:t>
    </dgm:pt>
    <dgm:pt modelId="{90BF5F6C-1D0E-4FBC-A58A-9C8F76AA7E46}" type="pres">
      <dgm:prSet presAssocID="{C3762EEB-8BC8-41E3-880C-53D1295E60E3}" presName="Name0" presStyleCnt="0">
        <dgm:presLayoutVars>
          <dgm:chPref val="3"/>
          <dgm:dir/>
          <dgm:animLvl val="lvl"/>
          <dgm:resizeHandles/>
        </dgm:presLayoutVars>
      </dgm:prSet>
      <dgm:spPr/>
      <dgm:t>
        <a:bodyPr/>
        <a:lstStyle/>
        <a:p>
          <a:endParaRPr lang="en-GB"/>
        </a:p>
      </dgm:t>
    </dgm:pt>
    <dgm:pt modelId="{63A6B6D6-C0E3-4CE8-9432-9A7523DD82BB}" type="pres">
      <dgm:prSet presAssocID="{E87CDA5C-5C2F-41AF-80C0-FF4441B6C31A}" presName="horFlow" presStyleCnt="0"/>
      <dgm:spPr/>
    </dgm:pt>
    <dgm:pt modelId="{4D249749-A5D5-42D5-B37F-71D0109081AB}" type="pres">
      <dgm:prSet presAssocID="{E87CDA5C-5C2F-41AF-80C0-FF4441B6C31A}" presName="bigChev" presStyleLbl="node1" presStyleIdx="0" presStyleCnt="3"/>
      <dgm:spPr/>
      <dgm:t>
        <a:bodyPr/>
        <a:lstStyle/>
        <a:p>
          <a:endParaRPr lang="en-GB"/>
        </a:p>
      </dgm:t>
    </dgm:pt>
    <dgm:pt modelId="{4F35ED96-7929-46AC-9BF6-57EFD10B7239}" type="pres">
      <dgm:prSet presAssocID="{2715180D-42BC-4E55-9767-ED4CE9EA6289}" presName="parTrans" presStyleCnt="0"/>
      <dgm:spPr/>
    </dgm:pt>
    <dgm:pt modelId="{EE14D5BA-7480-4859-A151-AB4909749ED9}" type="pres">
      <dgm:prSet presAssocID="{4EEE83F8-8F76-47F6-87C6-569F40DF1213}" presName="node" presStyleLbl="alignAccFollowNode1" presStyleIdx="0" presStyleCnt="9">
        <dgm:presLayoutVars>
          <dgm:bulletEnabled val="1"/>
        </dgm:presLayoutVars>
      </dgm:prSet>
      <dgm:spPr/>
      <dgm:t>
        <a:bodyPr/>
        <a:lstStyle/>
        <a:p>
          <a:endParaRPr lang="en-GB"/>
        </a:p>
      </dgm:t>
    </dgm:pt>
    <dgm:pt modelId="{C11183B4-C933-4A9C-A3FD-1FEEF05578E0}" type="pres">
      <dgm:prSet presAssocID="{8CEDE246-0852-4A52-BFF2-25A44CF4BF23}" presName="sibTrans" presStyleCnt="0"/>
      <dgm:spPr/>
    </dgm:pt>
    <dgm:pt modelId="{E1CF11FB-CB7D-44B2-97B2-1E91B9ED2C23}" type="pres">
      <dgm:prSet presAssocID="{73130B7B-B62E-4AAD-B0F4-3F682E9C6D15}" presName="node" presStyleLbl="alignAccFollowNode1" presStyleIdx="1" presStyleCnt="9">
        <dgm:presLayoutVars>
          <dgm:bulletEnabled val="1"/>
        </dgm:presLayoutVars>
      </dgm:prSet>
      <dgm:spPr/>
      <dgm:t>
        <a:bodyPr/>
        <a:lstStyle/>
        <a:p>
          <a:endParaRPr lang="en-GB"/>
        </a:p>
      </dgm:t>
    </dgm:pt>
    <dgm:pt modelId="{40B5D234-8AEC-4224-8969-80A7E97CE08D}" type="pres">
      <dgm:prSet presAssocID="{F668BCBE-DDC4-40F2-8F43-1F715578D7D7}" presName="sibTrans" presStyleCnt="0"/>
      <dgm:spPr/>
    </dgm:pt>
    <dgm:pt modelId="{85119614-0A53-467D-9402-87E34AB30F48}" type="pres">
      <dgm:prSet presAssocID="{207038EB-B0D7-4E2E-B25D-D2EB9A6E9D8F}" presName="node" presStyleLbl="alignAccFollowNode1" presStyleIdx="2" presStyleCnt="9">
        <dgm:presLayoutVars>
          <dgm:bulletEnabled val="1"/>
        </dgm:presLayoutVars>
      </dgm:prSet>
      <dgm:spPr/>
      <dgm:t>
        <a:bodyPr/>
        <a:lstStyle/>
        <a:p>
          <a:endParaRPr lang="en-GB"/>
        </a:p>
      </dgm:t>
    </dgm:pt>
    <dgm:pt modelId="{0818A1BF-9299-4D2F-8870-9897EAF4E409}" type="pres">
      <dgm:prSet presAssocID="{E87CDA5C-5C2F-41AF-80C0-FF4441B6C31A}" presName="vSp" presStyleCnt="0"/>
      <dgm:spPr/>
    </dgm:pt>
    <dgm:pt modelId="{B56CDD96-840E-46C1-A437-CC15C2A75408}" type="pres">
      <dgm:prSet presAssocID="{7E0D8C17-F4B3-4CC2-A414-E32D59D941C1}" presName="horFlow" presStyleCnt="0"/>
      <dgm:spPr/>
    </dgm:pt>
    <dgm:pt modelId="{E39432A5-5417-4EFB-9793-9F1949B911F8}" type="pres">
      <dgm:prSet presAssocID="{7E0D8C17-F4B3-4CC2-A414-E32D59D941C1}" presName="bigChev" presStyleLbl="node1" presStyleIdx="1" presStyleCnt="3"/>
      <dgm:spPr/>
      <dgm:t>
        <a:bodyPr/>
        <a:lstStyle/>
        <a:p>
          <a:endParaRPr lang="en-GB"/>
        </a:p>
      </dgm:t>
    </dgm:pt>
    <dgm:pt modelId="{DBD5ACE8-9590-4D61-9550-063438875F1B}" type="pres">
      <dgm:prSet presAssocID="{BE154288-6CA9-44BB-9E94-A07FBC1F209D}" presName="parTrans" presStyleCnt="0"/>
      <dgm:spPr/>
    </dgm:pt>
    <dgm:pt modelId="{27786119-E447-4DBD-BD83-B0BA24BAC818}" type="pres">
      <dgm:prSet presAssocID="{68BD79EE-B7BC-4D2B-9C15-CF5750BEF9D5}" presName="node" presStyleLbl="alignAccFollowNode1" presStyleIdx="3" presStyleCnt="9">
        <dgm:presLayoutVars>
          <dgm:bulletEnabled val="1"/>
        </dgm:presLayoutVars>
      </dgm:prSet>
      <dgm:spPr/>
      <dgm:t>
        <a:bodyPr/>
        <a:lstStyle/>
        <a:p>
          <a:endParaRPr lang="en-GB"/>
        </a:p>
      </dgm:t>
    </dgm:pt>
    <dgm:pt modelId="{FE16DE69-6600-4447-B99C-415E40FC2EBF}" type="pres">
      <dgm:prSet presAssocID="{B383BFEF-5636-4FC5-961C-D7B94062F623}" presName="sibTrans" presStyleCnt="0"/>
      <dgm:spPr/>
    </dgm:pt>
    <dgm:pt modelId="{0B23C0C2-0166-4BFD-BC9F-0833EC6CBDAB}" type="pres">
      <dgm:prSet presAssocID="{9E3B6DCB-0B5A-4161-B928-4FE33BBF83F8}" presName="node" presStyleLbl="alignAccFollowNode1" presStyleIdx="4" presStyleCnt="9">
        <dgm:presLayoutVars>
          <dgm:bulletEnabled val="1"/>
        </dgm:presLayoutVars>
      </dgm:prSet>
      <dgm:spPr/>
      <dgm:t>
        <a:bodyPr/>
        <a:lstStyle/>
        <a:p>
          <a:endParaRPr lang="en-GB"/>
        </a:p>
      </dgm:t>
    </dgm:pt>
    <dgm:pt modelId="{E2C559D5-C426-4864-9056-8909310DD81A}" type="pres">
      <dgm:prSet presAssocID="{4C17AE98-728B-44A3-95E6-EF923A8DEC02}" presName="sibTrans" presStyleCnt="0"/>
      <dgm:spPr/>
    </dgm:pt>
    <dgm:pt modelId="{B5EE2668-62B2-45C2-9F81-BF33D031FC64}" type="pres">
      <dgm:prSet presAssocID="{5F019DA6-435C-414F-941A-0C442326CFA9}" presName="node" presStyleLbl="alignAccFollowNode1" presStyleIdx="5" presStyleCnt="9">
        <dgm:presLayoutVars>
          <dgm:bulletEnabled val="1"/>
        </dgm:presLayoutVars>
      </dgm:prSet>
      <dgm:spPr/>
      <dgm:t>
        <a:bodyPr/>
        <a:lstStyle/>
        <a:p>
          <a:endParaRPr lang="en-GB"/>
        </a:p>
      </dgm:t>
    </dgm:pt>
    <dgm:pt modelId="{BEDE8A91-2AC0-4FA3-A566-73067978F958}" type="pres">
      <dgm:prSet presAssocID="{7E0D8C17-F4B3-4CC2-A414-E32D59D941C1}" presName="vSp" presStyleCnt="0"/>
      <dgm:spPr/>
    </dgm:pt>
    <dgm:pt modelId="{51F60510-9B32-4166-8D72-0CE12768DA44}" type="pres">
      <dgm:prSet presAssocID="{F035CD2A-AC60-44B5-89BF-541F5EC4FECB}" presName="horFlow" presStyleCnt="0"/>
      <dgm:spPr/>
    </dgm:pt>
    <dgm:pt modelId="{821A15C9-1140-4B75-96B1-7C78F5E44896}" type="pres">
      <dgm:prSet presAssocID="{F035CD2A-AC60-44B5-89BF-541F5EC4FECB}" presName="bigChev" presStyleLbl="node1" presStyleIdx="2" presStyleCnt="3"/>
      <dgm:spPr/>
      <dgm:t>
        <a:bodyPr/>
        <a:lstStyle/>
        <a:p>
          <a:endParaRPr lang="en-GB"/>
        </a:p>
      </dgm:t>
    </dgm:pt>
    <dgm:pt modelId="{A32505B8-09FF-438F-AF76-69C14FF57DBD}" type="pres">
      <dgm:prSet presAssocID="{B5D18F55-BD39-4FE0-A4CE-7328763806E5}" presName="parTrans" presStyleCnt="0"/>
      <dgm:spPr/>
    </dgm:pt>
    <dgm:pt modelId="{DD7EFE7A-FEF5-4D9B-8ED6-C381C61A4458}" type="pres">
      <dgm:prSet presAssocID="{E07641B4-1519-4DB2-A2CC-5B3062C44F01}" presName="node" presStyleLbl="alignAccFollowNode1" presStyleIdx="6" presStyleCnt="9">
        <dgm:presLayoutVars>
          <dgm:bulletEnabled val="1"/>
        </dgm:presLayoutVars>
      </dgm:prSet>
      <dgm:spPr/>
      <dgm:t>
        <a:bodyPr/>
        <a:lstStyle/>
        <a:p>
          <a:endParaRPr lang="en-GB"/>
        </a:p>
      </dgm:t>
    </dgm:pt>
    <dgm:pt modelId="{8066E35C-044C-40CC-A750-785AD34E8E3B}" type="pres">
      <dgm:prSet presAssocID="{2A9EB7AD-1688-4BE7-965D-D44BF35DCB1B}" presName="sibTrans" presStyleCnt="0"/>
      <dgm:spPr/>
    </dgm:pt>
    <dgm:pt modelId="{7A25CC22-699C-4D75-8D45-07464DA79991}" type="pres">
      <dgm:prSet presAssocID="{7440EAB6-7AD8-4803-A3EE-5314CD41EDDE}" presName="node" presStyleLbl="alignAccFollowNode1" presStyleIdx="7" presStyleCnt="9">
        <dgm:presLayoutVars>
          <dgm:bulletEnabled val="1"/>
        </dgm:presLayoutVars>
      </dgm:prSet>
      <dgm:spPr/>
      <dgm:t>
        <a:bodyPr/>
        <a:lstStyle/>
        <a:p>
          <a:endParaRPr lang="en-GB"/>
        </a:p>
      </dgm:t>
    </dgm:pt>
    <dgm:pt modelId="{9BFDB29B-3F5B-454C-B4FE-F44CE3F90328}" type="pres">
      <dgm:prSet presAssocID="{8E33F5BB-90EC-48FE-83BF-E4796695C5F4}" presName="sibTrans" presStyleCnt="0"/>
      <dgm:spPr/>
    </dgm:pt>
    <dgm:pt modelId="{30B7D006-90AA-4704-8EDF-2D46B7E72E60}" type="pres">
      <dgm:prSet presAssocID="{746F2B37-0A23-42C0-A0D6-17D97516CF3F}" presName="node" presStyleLbl="alignAccFollowNode1" presStyleIdx="8" presStyleCnt="9">
        <dgm:presLayoutVars>
          <dgm:bulletEnabled val="1"/>
        </dgm:presLayoutVars>
      </dgm:prSet>
      <dgm:spPr/>
      <dgm:t>
        <a:bodyPr/>
        <a:lstStyle/>
        <a:p>
          <a:endParaRPr lang="en-GB"/>
        </a:p>
      </dgm:t>
    </dgm:pt>
  </dgm:ptLst>
  <dgm:cxnLst>
    <dgm:cxn modelId="{7A15EDCF-BA3E-4073-9280-CF22AD051814}" srcId="{C3762EEB-8BC8-41E3-880C-53D1295E60E3}" destId="{E87CDA5C-5C2F-41AF-80C0-FF4441B6C31A}" srcOrd="0" destOrd="0" parTransId="{873ADF44-6CFE-4332-822B-C223A5BA5DBE}" sibTransId="{BD6720C6-64EF-4A6B-BAD7-6EED7FA4EC2F}"/>
    <dgm:cxn modelId="{51F968EC-7FB0-4F63-B3CA-FEA3EF5B8DAE}" srcId="{7E0D8C17-F4B3-4CC2-A414-E32D59D941C1}" destId="{68BD79EE-B7BC-4D2B-9C15-CF5750BEF9D5}" srcOrd="0" destOrd="0" parTransId="{BE154288-6CA9-44BB-9E94-A07FBC1F209D}" sibTransId="{B383BFEF-5636-4FC5-961C-D7B94062F623}"/>
    <dgm:cxn modelId="{97D94B52-30E1-4245-A557-EBEFB5A9711C}" srcId="{E87CDA5C-5C2F-41AF-80C0-FF4441B6C31A}" destId="{4EEE83F8-8F76-47F6-87C6-569F40DF1213}" srcOrd="0" destOrd="0" parTransId="{2715180D-42BC-4E55-9767-ED4CE9EA6289}" sibTransId="{8CEDE246-0852-4A52-BFF2-25A44CF4BF23}"/>
    <dgm:cxn modelId="{3CFFC28B-C00A-4EA7-BE23-82B7F315D841}" srcId="{E87CDA5C-5C2F-41AF-80C0-FF4441B6C31A}" destId="{73130B7B-B62E-4AAD-B0F4-3F682E9C6D15}" srcOrd="1" destOrd="0" parTransId="{1089767C-3402-4554-9F50-48BC4134517A}" sibTransId="{F668BCBE-DDC4-40F2-8F43-1F715578D7D7}"/>
    <dgm:cxn modelId="{9B264486-9834-419C-B211-440A44AAC8C9}" srcId="{7E0D8C17-F4B3-4CC2-A414-E32D59D941C1}" destId="{5F019DA6-435C-414F-941A-0C442326CFA9}" srcOrd="2" destOrd="0" parTransId="{2C62B27A-4D1E-4262-A049-F3052C138F92}" sibTransId="{08E58633-CB75-4995-82A5-C4A47D33BFDF}"/>
    <dgm:cxn modelId="{73789433-D09E-463B-B7CB-1C4E1E5ED2B3}" type="presOf" srcId="{68BD79EE-B7BC-4D2B-9C15-CF5750BEF9D5}" destId="{27786119-E447-4DBD-BD83-B0BA24BAC818}" srcOrd="0" destOrd="0" presId="urn:microsoft.com/office/officeart/2005/8/layout/lProcess3"/>
    <dgm:cxn modelId="{92894BCD-53CA-4A5E-A7C4-951C52448288}" type="presOf" srcId="{F035CD2A-AC60-44B5-89BF-541F5EC4FECB}" destId="{821A15C9-1140-4B75-96B1-7C78F5E44896}" srcOrd="0" destOrd="0" presId="urn:microsoft.com/office/officeart/2005/8/layout/lProcess3"/>
    <dgm:cxn modelId="{E54A8459-7F89-44AC-A80C-244B38E5A1B9}" srcId="{C3762EEB-8BC8-41E3-880C-53D1295E60E3}" destId="{7E0D8C17-F4B3-4CC2-A414-E32D59D941C1}" srcOrd="1" destOrd="0" parTransId="{F0072B4C-77C2-4AC2-B5E7-2D008EB4CE46}" sibTransId="{A2EF668E-F749-4665-9898-21D32878D7A3}"/>
    <dgm:cxn modelId="{6F0E802D-EF79-437B-A878-5F1A4E4AC093}" type="presOf" srcId="{4EEE83F8-8F76-47F6-87C6-569F40DF1213}" destId="{EE14D5BA-7480-4859-A151-AB4909749ED9}" srcOrd="0" destOrd="0" presId="urn:microsoft.com/office/officeart/2005/8/layout/lProcess3"/>
    <dgm:cxn modelId="{EEC4805B-665D-4E9A-80CF-FD88D5F967D4}" type="presOf" srcId="{7440EAB6-7AD8-4803-A3EE-5314CD41EDDE}" destId="{7A25CC22-699C-4D75-8D45-07464DA79991}" srcOrd="0" destOrd="0" presId="urn:microsoft.com/office/officeart/2005/8/layout/lProcess3"/>
    <dgm:cxn modelId="{B5DC88D4-89E8-4052-B2DC-CBABB7B35A1E}" type="presOf" srcId="{73130B7B-B62E-4AAD-B0F4-3F682E9C6D15}" destId="{E1CF11FB-CB7D-44B2-97B2-1E91B9ED2C23}" srcOrd="0" destOrd="0" presId="urn:microsoft.com/office/officeart/2005/8/layout/lProcess3"/>
    <dgm:cxn modelId="{9A0D8BD5-BBF3-45B6-8D9D-E320E20C2B11}" type="presOf" srcId="{207038EB-B0D7-4E2E-B25D-D2EB9A6E9D8F}" destId="{85119614-0A53-467D-9402-87E34AB30F48}" srcOrd="0" destOrd="0" presId="urn:microsoft.com/office/officeart/2005/8/layout/lProcess3"/>
    <dgm:cxn modelId="{AF843731-7747-4B86-A466-EE4BF1E857E9}" srcId="{E87CDA5C-5C2F-41AF-80C0-FF4441B6C31A}" destId="{207038EB-B0D7-4E2E-B25D-D2EB9A6E9D8F}" srcOrd="2" destOrd="0" parTransId="{1BEB3EBB-D2EC-48E5-83B2-752BBD768C0F}" sibTransId="{DFA0EB51-2D71-4E46-AC1F-728DF856767E}"/>
    <dgm:cxn modelId="{01AF1E53-13C3-4D51-8500-8829AD4F81FC}" type="presOf" srcId="{C3762EEB-8BC8-41E3-880C-53D1295E60E3}" destId="{90BF5F6C-1D0E-4FBC-A58A-9C8F76AA7E46}" srcOrd="0" destOrd="0" presId="urn:microsoft.com/office/officeart/2005/8/layout/lProcess3"/>
    <dgm:cxn modelId="{9AF3580E-6E44-4BA4-9464-988ED4FD1D53}" type="presOf" srcId="{E07641B4-1519-4DB2-A2CC-5B3062C44F01}" destId="{DD7EFE7A-FEF5-4D9B-8ED6-C381C61A4458}" srcOrd="0" destOrd="0" presId="urn:microsoft.com/office/officeart/2005/8/layout/lProcess3"/>
    <dgm:cxn modelId="{04B19B00-90BC-4CF7-B524-5D1DED724F6D}" type="presOf" srcId="{7E0D8C17-F4B3-4CC2-A414-E32D59D941C1}" destId="{E39432A5-5417-4EFB-9793-9F1949B911F8}" srcOrd="0" destOrd="0" presId="urn:microsoft.com/office/officeart/2005/8/layout/lProcess3"/>
    <dgm:cxn modelId="{4CC10561-E990-49FE-A131-D9CF8772CB43}" srcId="{7E0D8C17-F4B3-4CC2-A414-E32D59D941C1}" destId="{9E3B6DCB-0B5A-4161-B928-4FE33BBF83F8}" srcOrd="1" destOrd="0" parTransId="{CCD54F1A-3798-47A5-911A-3047141AED71}" sibTransId="{4C17AE98-728B-44A3-95E6-EF923A8DEC02}"/>
    <dgm:cxn modelId="{6BF2F957-921E-4044-A195-84BDDE56E224}" type="presOf" srcId="{9E3B6DCB-0B5A-4161-B928-4FE33BBF83F8}" destId="{0B23C0C2-0166-4BFD-BC9F-0833EC6CBDAB}" srcOrd="0" destOrd="0" presId="urn:microsoft.com/office/officeart/2005/8/layout/lProcess3"/>
    <dgm:cxn modelId="{95DA906C-69DB-48C5-A8F8-54661BE31F0E}" type="presOf" srcId="{E87CDA5C-5C2F-41AF-80C0-FF4441B6C31A}" destId="{4D249749-A5D5-42D5-B37F-71D0109081AB}" srcOrd="0" destOrd="0" presId="urn:microsoft.com/office/officeart/2005/8/layout/lProcess3"/>
    <dgm:cxn modelId="{AC917F9D-BB0E-4D31-AA75-64BB6DD551B1}" srcId="{F035CD2A-AC60-44B5-89BF-541F5EC4FECB}" destId="{E07641B4-1519-4DB2-A2CC-5B3062C44F01}" srcOrd="0" destOrd="0" parTransId="{B5D18F55-BD39-4FE0-A4CE-7328763806E5}" sibTransId="{2A9EB7AD-1688-4BE7-965D-D44BF35DCB1B}"/>
    <dgm:cxn modelId="{41AD0943-D7C3-4F33-8C0D-D8ED8CBA9E7D}" type="presOf" srcId="{746F2B37-0A23-42C0-A0D6-17D97516CF3F}" destId="{30B7D006-90AA-4704-8EDF-2D46B7E72E60}" srcOrd="0" destOrd="0" presId="urn:microsoft.com/office/officeart/2005/8/layout/lProcess3"/>
    <dgm:cxn modelId="{76354829-FEC2-4ADF-B212-2E5E37859995}" type="presOf" srcId="{5F019DA6-435C-414F-941A-0C442326CFA9}" destId="{B5EE2668-62B2-45C2-9F81-BF33D031FC64}" srcOrd="0" destOrd="0" presId="urn:microsoft.com/office/officeart/2005/8/layout/lProcess3"/>
    <dgm:cxn modelId="{8672E4B5-A702-4023-BAA8-B49BF508530C}" srcId="{F035CD2A-AC60-44B5-89BF-541F5EC4FECB}" destId="{7440EAB6-7AD8-4803-A3EE-5314CD41EDDE}" srcOrd="1" destOrd="0" parTransId="{4B9E0786-97B3-4DE4-A6F3-C887CDA5504E}" sibTransId="{8E33F5BB-90EC-48FE-83BF-E4796695C5F4}"/>
    <dgm:cxn modelId="{A56A083C-6289-4A0C-8586-4222D40D877D}" srcId="{C3762EEB-8BC8-41E3-880C-53D1295E60E3}" destId="{F035CD2A-AC60-44B5-89BF-541F5EC4FECB}" srcOrd="2" destOrd="0" parTransId="{2B28941A-5DCD-4527-982B-BE79FF69E416}" sibTransId="{44997F4B-816D-4751-8B3B-B9CD43153841}"/>
    <dgm:cxn modelId="{19E49196-3397-4050-B89B-E432EF0EA367}" srcId="{F035CD2A-AC60-44B5-89BF-541F5EC4FECB}" destId="{746F2B37-0A23-42C0-A0D6-17D97516CF3F}" srcOrd="2" destOrd="0" parTransId="{95970CB6-827F-46B1-94DF-B97D9FABCF35}" sibTransId="{7F71C6EB-A249-486C-8090-2C5C58763A8F}"/>
    <dgm:cxn modelId="{A4DFD493-6E29-4AB2-9369-CE229F5D6F6D}" type="presParOf" srcId="{90BF5F6C-1D0E-4FBC-A58A-9C8F76AA7E46}" destId="{63A6B6D6-C0E3-4CE8-9432-9A7523DD82BB}" srcOrd="0" destOrd="0" presId="urn:microsoft.com/office/officeart/2005/8/layout/lProcess3"/>
    <dgm:cxn modelId="{A7B099D5-2412-438A-9FB8-B1A7AAB46118}" type="presParOf" srcId="{63A6B6D6-C0E3-4CE8-9432-9A7523DD82BB}" destId="{4D249749-A5D5-42D5-B37F-71D0109081AB}" srcOrd="0" destOrd="0" presId="urn:microsoft.com/office/officeart/2005/8/layout/lProcess3"/>
    <dgm:cxn modelId="{BE67B542-1594-4623-9A25-3B0D1615C96F}" type="presParOf" srcId="{63A6B6D6-C0E3-4CE8-9432-9A7523DD82BB}" destId="{4F35ED96-7929-46AC-9BF6-57EFD10B7239}" srcOrd="1" destOrd="0" presId="urn:microsoft.com/office/officeart/2005/8/layout/lProcess3"/>
    <dgm:cxn modelId="{2EB49C27-5966-4562-8C81-6B71F6ACFFB4}" type="presParOf" srcId="{63A6B6D6-C0E3-4CE8-9432-9A7523DD82BB}" destId="{EE14D5BA-7480-4859-A151-AB4909749ED9}" srcOrd="2" destOrd="0" presId="urn:microsoft.com/office/officeart/2005/8/layout/lProcess3"/>
    <dgm:cxn modelId="{603322D1-73F2-453D-A4B5-B74708F62444}" type="presParOf" srcId="{63A6B6D6-C0E3-4CE8-9432-9A7523DD82BB}" destId="{C11183B4-C933-4A9C-A3FD-1FEEF05578E0}" srcOrd="3" destOrd="0" presId="urn:microsoft.com/office/officeart/2005/8/layout/lProcess3"/>
    <dgm:cxn modelId="{D868941C-616D-4D2C-9742-8764F71F6099}" type="presParOf" srcId="{63A6B6D6-C0E3-4CE8-9432-9A7523DD82BB}" destId="{E1CF11FB-CB7D-44B2-97B2-1E91B9ED2C23}" srcOrd="4" destOrd="0" presId="urn:microsoft.com/office/officeart/2005/8/layout/lProcess3"/>
    <dgm:cxn modelId="{B1A32248-3075-497F-8035-DF9521CBF282}" type="presParOf" srcId="{63A6B6D6-C0E3-4CE8-9432-9A7523DD82BB}" destId="{40B5D234-8AEC-4224-8969-80A7E97CE08D}" srcOrd="5" destOrd="0" presId="urn:microsoft.com/office/officeart/2005/8/layout/lProcess3"/>
    <dgm:cxn modelId="{FB62C98C-C2D4-416A-BB22-B7A30E6631DF}" type="presParOf" srcId="{63A6B6D6-C0E3-4CE8-9432-9A7523DD82BB}" destId="{85119614-0A53-467D-9402-87E34AB30F48}" srcOrd="6" destOrd="0" presId="urn:microsoft.com/office/officeart/2005/8/layout/lProcess3"/>
    <dgm:cxn modelId="{420A6168-EB52-4452-BB2D-9B5742A8DFEB}" type="presParOf" srcId="{90BF5F6C-1D0E-4FBC-A58A-9C8F76AA7E46}" destId="{0818A1BF-9299-4D2F-8870-9897EAF4E409}" srcOrd="1" destOrd="0" presId="urn:microsoft.com/office/officeart/2005/8/layout/lProcess3"/>
    <dgm:cxn modelId="{F70D53F5-A5CE-4076-907E-FCBDCAA6F556}" type="presParOf" srcId="{90BF5F6C-1D0E-4FBC-A58A-9C8F76AA7E46}" destId="{B56CDD96-840E-46C1-A437-CC15C2A75408}" srcOrd="2" destOrd="0" presId="urn:microsoft.com/office/officeart/2005/8/layout/lProcess3"/>
    <dgm:cxn modelId="{EAA86C95-5DDC-4ABC-BBAD-E2B330BBD702}" type="presParOf" srcId="{B56CDD96-840E-46C1-A437-CC15C2A75408}" destId="{E39432A5-5417-4EFB-9793-9F1949B911F8}" srcOrd="0" destOrd="0" presId="urn:microsoft.com/office/officeart/2005/8/layout/lProcess3"/>
    <dgm:cxn modelId="{4DBC0735-2451-4167-A3ED-831D15EBAA0F}" type="presParOf" srcId="{B56CDD96-840E-46C1-A437-CC15C2A75408}" destId="{DBD5ACE8-9590-4D61-9550-063438875F1B}" srcOrd="1" destOrd="0" presId="urn:microsoft.com/office/officeart/2005/8/layout/lProcess3"/>
    <dgm:cxn modelId="{69FE6F84-AFE7-4D22-B101-5163F5FB05C7}" type="presParOf" srcId="{B56CDD96-840E-46C1-A437-CC15C2A75408}" destId="{27786119-E447-4DBD-BD83-B0BA24BAC818}" srcOrd="2" destOrd="0" presId="urn:microsoft.com/office/officeart/2005/8/layout/lProcess3"/>
    <dgm:cxn modelId="{433DCE1A-890D-410C-AFC1-68FA224F15D1}" type="presParOf" srcId="{B56CDD96-840E-46C1-A437-CC15C2A75408}" destId="{FE16DE69-6600-4447-B99C-415E40FC2EBF}" srcOrd="3" destOrd="0" presId="urn:microsoft.com/office/officeart/2005/8/layout/lProcess3"/>
    <dgm:cxn modelId="{3AF922B0-76E1-4DC1-8FAC-B005FF35E6FB}" type="presParOf" srcId="{B56CDD96-840E-46C1-A437-CC15C2A75408}" destId="{0B23C0C2-0166-4BFD-BC9F-0833EC6CBDAB}" srcOrd="4" destOrd="0" presId="urn:microsoft.com/office/officeart/2005/8/layout/lProcess3"/>
    <dgm:cxn modelId="{3AEA1040-F6FF-4EB6-89B7-3ACA1941ABA6}" type="presParOf" srcId="{B56CDD96-840E-46C1-A437-CC15C2A75408}" destId="{E2C559D5-C426-4864-9056-8909310DD81A}" srcOrd="5" destOrd="0" presId="urn:microsoft.com/office/officeart/2005/8/layout/lProcess3"/>
    <dgm:cxn modelId="{7E391EA9-F20B-4C8E-B3C4-A67E6013205A}" type="presParOf" srcId="{B56CDD96-840E-46C1-A437-CC15C2A75408}" destId="{B5EE2668-62B2-45C2-9F81-BF33D031FC64}" srcOrd="6" destOrd="0" presId="urn:microsoft.com/office/officeart/2005/8/layout/lProcess3"/>
    <dgm:cxn modelId="{52198EDB-8132-4E13-9171-D15466ACC51A}" type="presParOf" srcId="{90BF5F6C-1D0E-4FBC-A58A-9C8F76AA7E46}" destId="{BEDE8A91-2AC0-4FA3-A566-73067978F958}" srcOrd="3" destOrd="0" presId="urn:microsoft.com/office/officeart/2005/8/layout/lProcess3"/>
    <dgm:cxn modelId="{00A0E9D8-7590-4ACC-AD96-F51975BA8714}" type="presParOf" srcId="{90BF5F6C-1D0E-4FBC-A58A-9C8F76AA7E46}" destId="{51F60510-9B32-4166-8D72-0CE12768DA44}" srcOrd="4" destOrd="0" presId="urn:microsoft.com/office/officeart/2005/8/layout/lProcess3"/>
    <dgm:cxn modelId="{DBBFDFA8-2D11-491B-9512-FEE9971C8A9E}" type="presParOf" srcId="{51F60510-9B32-4166-8D72-0CE12768DA44}" destId="{821A15C9-1140-4B75-96B1-7C78F5E44896}" srcOrd="0" destOrd="0" presId="urn:microsoft.com/office/officeart/2005/8/layout/lProcess3"/>
    <dgm:cxn modelId="{6A4645A6-C1E5-4802-A33B-831CB6DB85FB}" type="presParOf" srcId="{51F60510-9B32-4166-8D72-0CE12768DA44}" destId="{A32505B8-09FF-438F-AF76-69C14FF57DBD}" srcOrd="1" destOrd="0" presId="urn:microsoft.com/office/officeart/2005/8/layout/lProcess3"/>
    <dgm:cxn modelId="{1E7040D9-B26E-4792-AF04-95DBAE061AA4}" type="presParOf" srcId="{51F60510-9B32-4166-8D72-0CE12768DA44}" destId="{DD7EFE7A-FEF5-4D9B-8ED6-C381C61A4458}" srcOrd="2" destOrd="0" presId="urn:microsoft.com/office/officeart/2005/8/layout/lProcess3"/>
    <dgm:cxn modelId="{B8E99DD5-0C96-479E-BC69-362EB3AC62F8}" type="presParOf" srcId="{51F60510-9B32-4166-8D72-0CE12768DA44}" destId="{8066E35C-044C-40CC-A750-785AD34E8E3B}" srcOrd="3" destOrd="0" presId="urn:microsoft.com/office/officeart/2005/8/layout/lProcess3"/>
    <dgm:cxn modelId="{D7A1BF3F-EA08-4921-B99C-19AFAC3B2CB9}" type="presParOf" srcId="{51F60510-9B32-4166-8D72-0CE12768DA44}" destId="{7A25CC22-699C-4D75-8D45-07464DA79991}" srcOrd="4" destOrd="0" presId="urn:microsoft.com/office/officeart/2005/8/layout/lProcess3"/>
    <dgm:cxn modelId="{C5607AAD-E4A8-45FF-A459-07F1D0178F21}" type="presParOf" srcId="{51F60510-9B32-4166-8D72-0CE12768DA44}" destId="{9BFDB29B-3F5B-454C-B4FE-F44CE3F90328}" srcOrd="5" destOrd="0" presId="urn:microsoft.com/office/officeart/2005/8/layout/lProcess3"/>
    <dgm:cxn modelId="{724263AF-0B04-443E-AEF8-42E6DB00F881}" type="presParOf" srcId="{51F60510-9B32-4166-8D72-0CE12768DA44}" destId="{30B7D006-90AA-4704-8EDF-2D46B7E72E60}"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 Do Nothing</a:t>
          </a:r>
        </a:p>
      </dgm:t>
    </dgm:pt>
    <dgm:pt modelId="{85946790-C94E-449B-8046-24FA2335861D}" type="parTrans" cxnId="{F5115AB6-0BA9-4A94-A9F3-EBBCFC4289D9}">
      <dgm:prSet/>
      <dgm:spPr/>
      <dgm:t>
        <a:bodyPr/>
        <a:lstStyle/>
        <a:p>
          <a:pPr algn="l"/>
          <a:endParaRPr lang="en-GB" sz="1200" b="0">
            <a:solidFill>
              <a:schemeClr val="bg1">
                <a:lumMod val="50000"/>
              </a:schemeClr>
            </a:solidFill>
          </a:endParaRPr>
        </a:p>
      </dgm:t>
    </dgm:pt>
    <dgm:pt modelId="{CE8861E6-5D59-41DF-95FD-CDAA48B4C25D}" type="sibTrans" cxnId="{F5115AB6-0BA9-4A94-A9F3-EBBCFC4289D9}">
      <dgm:prSet/>
      <dgm:spPr/>
      <dgm:t>
        <a:bodyPr/>
        <a:lstStyle/>
        <a:p>
          <a:pPr algn="l"/>
          <a:endParaRPr lang="en-GB" sz="1200" b="0">
            <a:solidFill>
              <a:schemeClr val="bg1">
                <a:lumMod val="50000"/>
              </a:schemeClr>
            </a:solidFill>
          </a:endParaRPr>
        </a:p>
      </dgm:t>
    </dgm:pt>
    <dgm:pt modelId="{CAABF677-07F7-49AA-9229-332663536168}">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Urgent Change Proposal process</a:t>
          </a:r>
        </a:p>
      </dgm:t>
    </dgm:pt>
    <dgm:pt modelId="{77091E3D-9BF6-4F51-BCBD-11025E4DB97A}" type="parTrans" cxnId="{AC4193E4-2487-4F86-A57A-03613606420C}">
      <dgm:prSet/>
      <dgm:spPr/>
      <dgm:t>
        <a:bodyPr/>
        <a:lstStyle/>
        <a:p>
          <a:endParaRPr lang="en-GB"/>
        </a:p>
      </dgm:t>
    </dgm:pt>
    <dgm:pt modelId="{F2AF01B1-1389-4C7E-996A-62163D14065D}" type="sibTrans" cxnId="{AC4193E4-2487-4F86-A57A-03613606420C}">
      <dgm:prSet/>
      <dgm:spPr/>
      <dgm:t>
        <a:bodyPr/>
        <a:lstStyle/>
        <a:p>
          <a:endParaRPr lang="en-GB"/>
        </a:p>
      </dgm:t>
    </dgm:pt>
    <dgm:pt modelId="{29144313-1445-4E80-B610-60B063410A93}">
      <dgm:prSet phldrT="[Text]" custT="1"/>
      <dgm:spPr>
        <a:solidFill>
          <a:srgbClr val="FCBC55"/>
        </a:solidFill>
        <a:ln w="12700">
          <a:solidFill>
            <a:srgbClr val="1D3E61"/>
          </a:solidFill>
        </a:ln>
      </dgm:spPr>
      <dgm:t>
        <a:bodyPr lIns="180000"/>
        <a:lstStyle/>
        <a:p>
          <a:pPr algn="l"/>
          <a:r>
            <a:rPr lang="en-US" sz="1000" b="1" dirty="0" smtClean="0">
              <a:solidFill>
                <a:srgbClr val="3E5AA8"/>
              </a:solidFill>
              <a:latin typeface="+mn-lt"/>
              <a:ea typeface="+mn-ea"/>
              <a:cs typeface="+mn-cs"/>
            </a:rPr>
            <a:t>Any other suggestions</a:t>
          </a:r>
        </a:p>
      </dgm:t>
    </dgm:pt>
    <dgm:pt modelId="{0208978A-BEBE-4416-A1DD-7DEB8EF4FC92}" type="parTrans" cxnId="{A8CA13F2-C968-4C20-8102-A05E72512553}">
      <dgm:prSet/>
      <dgm:spPr/>
      <dgm:t>
        <a:bodyPr/>
        <a:lstStyle/>
        <a:p>
          <a:endParaRPr lang="en-GB"/>
        </a:p>
      </dgm:t>
    </dgm:pt>
    <dgm:pt modelId="{75159319-F36E-4253-8762-B116984990BE}" type="sibTrans" cxnId="{A8CA13F2-C968-4C20-8102-A05E72512553}">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3" custScaleY="25221" custLinFactNeighborY="71127">
        <dgm:presLayoutVars>
          <dgm:chMax val="0"/>
          <dgm:bulletEnabled val="1"/>
        </dgm:presLayoutVars>
      </dgm:prSet>
      <dgm:spPr/>
      <dgm:t>
        <a:bodyPr/>
        <a:lstStyle/>
        <a:p>
          <a:endParaRPr lang="en-GB"/>
        </a:p>
      </dgm:t>
    </dgm:pt>
    <dgm:pt modelId="{98412CAE-D13E-4927-A76E-106872B1E570}" type="pres">
      <dgm:prSet presAssocID="{CE8861E6-5D59-41DF-95FD-CDAA48B4C25D}" presName="spacer" presStyleCnt="0"/>
      <dgm:spPr/>
    </dgm:pt>
    <dgm:pt modelId="{1E32C6EE-E5DA-4285-8A50-1B4F12140436}" type="pres">
      <dgm:prSet presAssocID="{CAABF677-07F7-49AA-9229-332663536168}" presName="parentText" presStyleLbl="node1" presStyleIdx="1" presStyleCnt="3" custScaleY="24038" custLinFactNeighborY="48058">
        <dgm:presLayoutVars>
          <dgm:chMax val="0"/>
          <dgm:bulletEnabled val="1"/>
        </dgm:presLayoutVars>
      </dgm:prSet>
      <dgm:spPr/>
      <dgm:t>
        <a:bodyPr/>
        <a:lstStyle/>
        <a:p>
          <a:endParaRPr lang="en-GB"/>
        </a:p>
      </dgm:t>
    </dgm:pt>
    <dgm:pt modelId="{9CC41195-4B8E-45E2-A345-9BD199C94E94}" type="pres">
      <dgm:prSet presAssocID="{F2AF01B1-1389-4C7E-996A-62163D14065D}" presName="spacer" presStyleCnt="0"/>
      <dgm:spPr/>
    </dgm:pt>
    <dgm:pt modelId="{D5C5A1C6-547D-4326-8879-80210B0B0C86}" type="pres">
      <dgm:prSet presAssocID="{29144313-1445-4E80-B610-60B063410A93}" presName="parentText" presStyleLbl="node1" presStyleIdx="2" presStyleCnt="3" custScaleY="23964" custLinFactNeighborY="10121">
        <dgm:presLayoutVars>
          <dgm:chMax val="0"/>
          <dgm:bulletEnabled val="1"/>
        </dgm:presLayoutVars>
      </dgm:prSet>
      <dgm:spPr/>
      <dgm:t>
        <a:bodyPr/>
        <a:lstStyle/>
        <a:p>
          <a:endParaRPr lang="en-GB"/>
        </a:p>
      </dgm:t>
    </dgm:pt>
  </dgm:ptLst>
  <dgm:cxnLst>
    <dgm:cxn modelId="{A8CA13F2-C968-4C20-8102-A05E72512553}" srcId="{42841D73-A78F-4002-AF71-D57A414FF688}" destId="{29144313-1445-4E80-B610-60B063410A93}" srcOrd="2" destOrd="0" parTransId="{0208978A-BEBE-4416-A1DD-7DEB8EF4FC92}" sibTransId="{75159319-F36E-4253-8762-B116984990BE}"/>
    <dgm:cxn modelId="{AC4193E4-2487-4F86-A57A-03613606420C}" srcId="{42841D73-A78F-4002-AF71-D57A414FF688}" destId="{CAABF677-07F7-49AA-9229-332663536168}" srcOrd="1" destOrd="0" parTransId="{77091E3D-9BF6-4F51-BCBD-11025E4DB97A}" sibTransId="{F2AF01B1-1389-4C7E-996A-62163D14065D}"/>
    <dgm:cxn modelId="{AA80FC5D-62F2-4BA2-B6AC-670E6F9A928B}" type="presOf" srcId="{29144313-1445-4E80-B610-60B063410A93}" destId="{D5C5A1C6-547D-4326-8879-80210B0B0C86}"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272B19C9-4717-4808-A3CD-56F781CC2C0E}" type="presOf" srcId="{6AA5589C-27D6-46E8-A7FA-6384EB47F98C}" destId="{D7446E82-4703-4D3B-9782-9248EAB3A1B8}" srcOrd="0" destOrd="0" presId="urn:microsoft.com/office/officeart/2005/8/layout/vList2"/>
    <dgm:cxn modelId="{E6B0ABFF-FB9E-4382-83E2-FA44074439A8}" type="presOf" srcId="{CAABF677-07F7-49AA-9229-332663536168}" destId="{1E32C6EE-E5DA-4285-8A50-1B4F12140436}" srcOrd="0" destOrd="0" presId="urn:microsoft.com/office/officeart/2005/8/layout/vList2"/>
    <dgm:cxn modelId="{87EA5274-D03E-48CB-90BD-0040EF291D58}" type="presOf" srcId="{42841D73-A78F-4002-AF71-D57A414FF688}" destId="{B8DC9AA9-E5F8-4B50-8C8C-C4B3DC9DD898}" srcOrd="0" destOrd="0" presId="urn:microsoft.com/office/officeart/2005/8/layout/vList2"/>
    <dgm:cxn modelId="{67A4B821-3C77-4A40-B30C-5CD7D54BFE95}" type="presParOf" srcId="{B8DC9AA9-E5F8-4B50-8C8C-C4B3DC9DD898}" destId="{D7446E82-4703-4D3B-9782-9248EAB3A1B8}" srcOrd="0" destOrd="0" presId="urn:microsoft.com/office/officeart/2005/8/layout/vList2"/>
    <dgm:cxn modelId="{ED086D70-3A61-49E4-B383-C50B46F9DEA2}" type="presParOf" srcId="{B8DC9AA9-E5F8-4B50-8C8C-C4B3DC9DD898}" destId="{98412CAE-D13E-4927-A76E-106872B1E570}" srcOrd="1" destOrd="0" presId="urn:microsoft.com/office/officeart/2005/8/layout/vList2"/>
    <dgm:cxn modelId="{B00D5EE5-F076-4934-A982-36FCF7391BB5}" type="presParOf" srcId="{B8DC9AA9-E5F8-4B50-8C8C-C4B3DC9DD898}" destId="{1E32C6EE-E5DA-4285-8A50-1B4F12140436}" srcOrd="2" destOrd="0" presId="urn:microsoft.com/office/officeart/2005/8/layout/vList2"/>
    <dgm:cxn modelId="{F8696D60-A90B-404E-BF14-825FD8FBA1BB}" type="presParOf" srcId="{B8DC9AA9-E5F8-4B50-8C8C-C4B3DC9DD898}" destId="{9CC41195-4B8E-45E2-A345-9BD199C94E94}" srcOrd="3" destOrd="0" presId="urn:microsoft.com/office/officeart/2005/8/layout/vList2"/>
    <dgm:cxn modelId="{971263D5-45D0-4346-BDF8-D0487F089AE8}" type="presParOf" srcId="{B8DC9AA9-E5F8-4B50-8C8C-C4B3DC9DD898}" destId="{D5C5A1C6-547D-4326-8879-80210B0B0C8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841D73-A78F-4002-AF71-D57A414FF68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6AA5589C-27D6-46E8-A7FA-6384EB47F98C}">
      <dgm:prSet phldrT="[Text]" custT="1"/>
      <dgm:spPr>
        <a:solidFill>
          <a:srgbClr val="FCBC55"/>
        </a:solidFill>
        <a:ln w="12700">
          <a:solidFill>
            <a:srgbClr val="1D3E61"/>
          </a:solidFill>
        </a:ln>
      </dgm:spPr>
      <dgm:t>
        <a:bodyPr/>
        <a:lstStyle/>
        <a:p>
          <a:pPr algn="ctr"/>
          <a:r>
            <a:rPr lang="en-GB" sz="1000" b="1" u="none" dirty="0" smtClean="0">
              <a:solidFill>
                <a:schemeClr val="bg1"/>
              </a:solidFill>
            </a:rPr>
            <a:t>1</a:t>
          </a:r>
          <a:endParaRPr lang="en-GB" sz="1000" b="1" u="none" dirty="0">
            <a:solidFill>
              <a:schemeClr val="bg1"/>
            </a:solidFill>
          </a:endParaRPr>
        </a:p>
      </dgm:t>
    </dgm:pt>
    <dgm:pt modelId="{85946790-C94E-449B-8046-24FA2335861D}" type="parTrans" cxnId="{F5115AB6-0BA9-4A94-A9F3-EBBCFC4289D9}">
      <dgm:prSet/>
      <dgm:spPr/>
      <dgm:t>
        <a:bodyPr/>
        <a:lstStyle/>
        <a:p>
          <a:pPr algn="ctr"/>
          <a:endParaRPr lang="en-GB" sz="1200" b="1" u="none">
            <a:solidFill>
              <a:schemeClr val="bg1"/>
            </a:solidFill>
          </a:endParaRPr>
        </a:p>
      </dgm:t>
    </dgm:pt>
    <dgm:pt modelId="{CE8861E6-5D59-41DF-95FD-CDAA48B4C25D}" type="sibTrans" cxnId="{F5115AB6-0BA9-4A94-A9F3-EBBCFC4289D9}">
      <dgm:prSet/>
      <dgm:spPr/>
      <dgm:t>
        <a:bodyPr/>
        <a:lstStyle/>
        <a:p>
          <a:pPr algn="ctr"/>
          <a:endParaRPr lang="en-GB" sz="1200" b="1" u="none">
            <a:solidFill>
              <a:schemeClr val="bg1"/>
            </a:solidFill>
          </a:endParaRPr>
        </a:p>
      </dgm:t>
    </dgm:pt>
    <dgm:pt modelId="{B54433D3-53A1-4D03-B4A7-595538E45CB1}">
      <dgm:prSet phldrT="[Text]" custT="1"/>
      <dgm:spPr>
        <a:solidFill>
          <a:srgbClr val="FCBC55"/>
        </a:solidFill>
        <a:ln w="12700">
          <a:solidFill>
            <a:srgbClr val="1D3E61"/>
          </a:solidFill>
        </a:ln>
      </dgm:spPr>
      <dgm:t>
        <a:bodyPr/>
        <a:lstStyle/>
        <a:p>
          <a:pPr algn="ctr"/>
          <a:r>
            <a:rPr lang="en-GB" sz="1000" b="1" u="none" dirty="0" smtClean="0">
              <a:solidFill>
                <a:schemeClr val="bg1"/>
              </a:solidFill>
            </a:rPr>
            <a:t>2</a:t>
          </a:r>
          <a:endParaRPr lang="en-GB" sz="1000" b="1" u="none" dirty="0">
            <a:solidFill>
              <a:schemeClr val="bg1"/>
            </a:solidFill>
          </a:endParaRPr>
        </a:p>
      </dgm:t>
    </dgm:pt>
    <dgm:pt modelId="{5F667D0B-B520-4098-AFE2-FBC96B77F107}" type="parTrans" cxnId="{61DAE16D-9EAA-4CC2-93E0-C34463BBD54C}">
      <dgm:prSet/>
      <dgm:spPr/>
      <dgm:t>
        <a:bodyPr/>
        <a:lstStyle/>
        <a:p>
          <a:endParaRPr lang="en-GB"/>
        </a:p>
      </dgm:t>
    </dgm:pt>
    <dgm:pt modelId="{B67C494A-E135-4F8D-B92C-682F592818E5}" type="sibTrans" cxnId="{61DAE16D-9EAA-4CC2-93E0-C34463BBD54C}">
      <dgm:prSet/>
      <dgm:spPr/>
      <dgm:t>
        <a:bodyPr/>
        <a:lstStyle/>
        <a:p>
          <a:endParaRPr lang="en-GB"/>
        </a:p>
      </dgm:t>
    </dgm:pt>
    <dgm:pt modelId="{30672304-943B-45F6-9950-B1CA7D6FC07F}">
      <dgm:prSet phldrT="[Text]" custT="1"/>
      <dgm:spPr>
        <a:solidFill>
          <a:srgbClr val="FCBC55"/>
        </a:solidFill>
        <a:ln w="12700">
          <a:solidFill>
            <a:srgbClr val="1D3E61"/>
          </a:solidFill>
        </a:ln>
      </dgm:spPr>
      <dgm:t>
        <a:bodyPr/>
        <a:lstStyle/>
        <a:p>
          <a:pPr algn="ctr"/>
          <a:r>
            <a:rPr lang="en-GB" sz="1000" b="1" u="none" dirty="0" smtClean="0">
              <a:solidFill>
                <a:schemeClr val="bg1"/>
              </a:solidFill>
            </a:rPr>
            <a:t>3</a:t>
          </a:r>
          <a:endParaRPr lang="en-GB" sz="1000" b="1" u="none" dirty="0">
            <a:solidFill>
              <a:schemeClr val="bg1"/>
            </a:solidFill>
          </a:endParaRPr>
        </a:p>
      </dgm:t>
    </dgm:pt>
    <dgm:pt modelId="{5D283F3E-674B-41C5-8B53-E1EC33670543}" type="parTrans" cxnId="{03590CE1-0C26-44CD-9FD0-4997C3CB19EA}">
      <dgm:prSet/>
      <dgm:spPr/>
      <dgm:t>
        <a:bodyPr/>
        <a:lstStyle/>
        <a:p>
          <a:endParaRPr lang="en-GB"/>
        </a:p>
      </dgm:t>
    </dgm:pt>
    <dgm:pt modelId="{6AB75D2C-9452-4BAA-93AC-8E9F6D4E2BF6}" type="sibTrans" cxnId="{03590CE1-0C26-44CD-9FD0-4997C3CB19EA}">
      <dgm:prSet/>
      <dgm:spPr/>
      <dgm:t>
        <a:bodyPr/>
        <a:lstStyle/>
        <a:p>
          <a:endParaRPr lang="en-GB"/>
        </a:p>
      </dgm:t>
    </dgm:pt>
    <dgm:pt modelId="{B8DC9AA9-E5F8-4B50-8C8C-C4B3DC9DD898}" type="pres">
      <dgm:prSet presAssocID="{42841D73-A78F-4002-AF71-D57A414FF688}" presName="linear" presStyleCnt="0">
        <dgm:presLayoutVars>
          <dgm:animLvl val="lvl"/>
          <dgm:resizeHandles val="exact"/>
        </dgm:presLayoutVars>
      </dgm:prSet>
      <dgm:spPr/>
      <dgm:t>
        <a:bodyPr/>
        <a:lstStyle/>
        <a:p>
          <a:endParaRPr lang="en-GB"/>
        </a:p>
      </dgm:t>
    </dgm:pt>
    <dgm:pt modelId="{D7446E82-4703-4D3B-9782-9248EAB3A1B8}" type="pres">
      <dgm:prSet presAssocID="{6AA5589C-27D6-46E8-A7FA-6384EB47F98C}" presName="parentText" presStyleLbl="node1" presStyleIdx="0" presStyleCnt="3" custScaleY="23964" custLinFactNeighborY="36809">
        <dgm:presLayoutVars>
          <dgm:chMax val="0"/>
          <dgm:bulletEnabled val="1"/>
        </dgm:presLayoutVars>
      </dgm:prSet>
      <dgm:spPr/>
      <dgm:t>
        <a:bodyPr/>
        <a:lstStyle/>
        <a:p>
          <a:endParaRPr lang="en-GB"/>
        </a:p>
      </dgm:t>
    </dgm:pt>
    <dgm:pt modelId="{47E3C622-D47B-4DC5-8A56-CECC999767A2}" type="pres">
      <dgm:prSet presAssocID="{CE8861E6-5D59-41DF-95FD-CDAA48B4C25D}" presName="spacer" presStyleCnt="0"/>
      <dgm:spPr/>
    </dgm:pt>
    <dgm:pt modelId="{53F9770E-7BBD-434E-92E1-3AFB9E81983B}" type="pres">
      <dgm:prSet presAssocID="{B54433D3-53A1-4D03-B4A7-595538E45CB1}" presName="parentText" presStyleLbl="node1" presStyleIdx="1" presStyleCnt="3" custScaleY="23964" custLinFactNeighborX="7376" custLinFactNeighborY="13740">
        <dgm:presLayoutVars>
          <dgm:chMax val="0"/>
          <dgm:bulletEnabled val="1"/>
        </dgm:presLayoutVars>
      </dgm:prSet>
      <dgm:spPr/>
      <dgm:t>
        <a:bodyPr/>
        <a:lstStyle/>
        <a:p>
          <a:endParaRPr lang="en-GB"/>
        </a:p>
      </dgm:t>
    </dgm:pt>
    <dgm:pt modelId="{B3CDEABC-21B0-4F7B-BFDA-4FFAFB5215D5}" type="pres">
      <dgm:prSet presAssocID="{B67C494A-E135-4F8D-B92C-682F592818E5}" presName="spacer" presStyleCnt="0"/>
      <dgm:spPr/>
    </dgm:pt>
    <dgm:pt modelId="{402F80D8-FD7E-4399-A717-72628D880E7B}" type="pres">
      <dgm:prSet presAssocID="{30672304-943B-45F6-9950-B1CA7D6FC07F}" presName="parentText" presStyleLbl="node1" presStyleIdx="2" presStyleCnt="3" custScaleY="23964" custLinFactNeighborX="-5856" custLinFactNeighborY="-11232">
        <dgm:presLayoutVars>
          <dgm:chMax val="0"/>
          <dgm:bulletEnabled val="1"/>
        </dgm:presLayoutVars>
      </dgm:prSet>
      <dgm:spPr/>
      <dgm:t>
        <a:bodyPr/>
        <a:lstStyle/>
        <a:p>
          <a:endParaRPr lang="en-GB"/>
        </a:p>
      </dgm:t>
    </dgm:pt>
  </dgm:ptLst>
  <dgm:cxnLst>
    <dgm:cxn modelId="{7D5BF155-5032-49DA-A7BD-9FF157B18683}" type="presOf" srcId="{B54433D3-53A1-4D03-B4A7-595538E45CB1}" destId="{53F9770E-7BBD-434E-92E1-3AFB9E81983B}" srcOrd="0" destOrd="0" presId="urn:microsoft.com/office/officeart/2005/8/layout/vList2"/>
    <dgm:cxn modelId="{F5115AB6-0BA9-4A94-A9F3-EBBCFC4289D9}" srcId="{42841D73-A78F-4002-AF71-D57A414FF688}" destId="{6AA5589C-27D6-46E8-A7FA-6384EB47F98C}" srcOrd="0" destOrd="0" parTransId="{85946790-C94E-449B-8046-24FA2335861D}" sibTransId="{CE8861E6-5D59-41DF-95FD-CDAA48B4C25D}"/>
    <dgm:cxn modelId="{6134AB23-2D0E-4071-B91A-BEBBD96B49A7}" type="presOf" srcId="{42841D73-A78F-4002-AF71-D57A414FF688}" destId="{B8DC9AA9-E5F8-4B50-8C8C-C4B3DC9DD898}" srcOrd="0" destOrd="0" presId="urn:microsoft.com/office/officeart/2005/8/layout/vList2"/>
    <dgm:cxn modelId="{03590CE1-0C26-44CD-9FD0-4997C3CB19EA}" srcId="{42841D73-A78F-4002-AF71-D57A414FF688}" destId="{30672304-943B-45F6-9950-B1CA7D6FC07F}" srcOrd="2" destOrd="0" parTransId="{5D283F3E-674B-41C5-8B53-E1EC33670543}" sibTransId="{6AB75D2C-9452-4BAA-93AC-8E9F6D4E2BF6}"/>
    <dgm:cxn modelId="{6F57C694-8F42-4848-9F86-849B3C47B7D9}" type="presOf" srcId="{30672304-943B-45F6-9950-B1CA7D6FC07F}" destId="{402F80D8-FD7E-4399-A717-72628D880E7B}" srcOrd="0" destOrd="0" presId="urn:microsoft.com/office/officeart/2005/8/layout/vList2"/>
    <dgm:cxn modelId="{E064FFC7-46D4-443A-9064-AB4BE09CEF40}" type="presOf" srcId="{6AA5589C-27D6-46E8-A7FA-6384EB47F98C}" destId="{D7446E82-4703-4D3B-9782-9248EAB3A1B8}" srcOrd="0" destOrd="0" presId="urn:microsoft.com/office/officeart/2005/8/layout/vList2"/>
    <dgm:cxn modelId="{61DAE16D-9EAA-4CC2-93E0-C34463BBD54C}" srcId="{42841D73-A78F-4002-AF71-D57A414FF688}" destId="{B54433D3-53A1-4D03-B4A7-595538E45CB1}" srcOrd="1" destOrd="0" parTransId="{5F667D0B-B520-4098-AFE2-FBC96B77F107}" sibTransId="{B67C494A-E135-4F8D-B92C-682F592818E5}"/>
    <dgm:cxn modelId="{C156C65D-AC79-46AA-BC84-6AD788852357}" type="presParOf" srcId="{B8DC9AA9-E5F8-4B50-8C8C-C4B3DC9DD898}" destId="{D7446E82-4703-4D3B-9782-9248EAB3A1B8}" srcOrd="0" destOrd="0" presId="urn:microsoft.com/office/officeart/2005/8/layout/vList2"/>
    <dgm:cxn modelId="{10989513-D7AB-47BF-AA5C-A437A8B82443}" type="presParOf" srcId="{B8DC9AA9-E5F8-4B50-8C8C-C4B3DC9DD898}" destId="{47E3C622-D47B-4DC5-8A56-CECC999767A2}" srcOrd="1" destOrd="0" presId="urn:microsoft.com/office/officeart/2005/8/layout/vList2"/>
    <dgm:cxn modelId="{771E5D83-653E-4DFD-B425-4492D63CE0F7}" type="presParOf" srcId="{B8DC9AA9-E5F8-4B50-8C8C-C4B3DC9DD898}" destId="{53F9770E-7BBD-434E-92E1-3AFB9E81983B}" srcOrd="2" destOrd="0" presId="urn:microsoft.com/office/officeart/2005/8/layout/vList2"/>
    <dgm:cxn modelId="{624DE555-E7FD-4B8D-895F-1C65B119561E}" type="presParOf" srcId="{B8DC9AA9-E5F8-4B50-8C8C-C4B3DC9DD898}" destId="{B3CDEABC-21B0-4F7B-BFDA-4FFAFB5215D5}" srcOrd="3" destOrd="0" presId="urn:microsoft.com/office/officeart/2005/8/layout/vList2"/>
    <dgm:cxn modelId="{759C22C1-8112-41A4-B5C3-B5940F4DFA1A}" type="presParOf" srcId="{B8DC9AA9-E5F8-4B50-8C8C-C4B3DC9DD898}" destId="{402F80D8-FD7E-4399-A717-72628D880E7B}"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A5BAA93-2E79-46BC-A0F2-B690EA0912C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2EF60EC0-E537-4B6E-90CB-0D5232BDC7F6}">
      <dgm:prSet phldrT="[Text]" custT="1"/>
      <dgm:spPr/>
      <dgm:t>
        <a:bodyPr/>
        <a:lstStyle/>
        <a:p>
          <a:r>
            <a:rPr lang="en-GB" sz="1400" dirty="0"/>
            <a:t>Urgent </a:t>
          </a:r>
          <a:r>
            <a:rPr lang="en-GB" sz="1400" dirty="0" smtClean="0"/>
            <a:t>Change Proposal </a:t>
          </a:r>
          <a:r>
            <a:rPr lang="en-GB" sz="1400" dirty="0"/>
            <a:t>comes into Xoserve</a:t>
          </a:r>
        </a:p>
      </dgm:t>
    </dgm:pt>
    <dgm:pt modelId="{E199FFE3-DA14-4493-8FA2-3DC52AC4E5D1}" type="parTrans" cxnId="{087225B6-B76A-4219-A24C-50AFB2C98AA3}">
      <dgm:prSet/>
      <dgm:spPr/>
      <dgm:t>
        <a:bodyPr/>
        <a:lstStyle/>
        <a:p>
          <a:endParaRPr lang="en-GB" sz="1000"/>
        </a:p>
      </dgm:t>
    </dgm:pt>
    <dgm:pt modelId="{D2BA6411-FFE1-41BA-9CB6-FD492ECEEFEC}" type="sibTrans" cxnId="{087225B6-B76A-4219-A24C-50AFB2C98AA3}">
      <dgm:prSet/>
      <dgm:spPr/>
      <dgm:t>
        <a:bodyPr/>
        <a:lstStyle/>
        <a:p>
          <a:endParaRPr lang="en-GB" sz="1000"/>
        </a:p>
      </dgm:t>
    </dgm:pt>
    <dgm:pt modelId="{FDD0884A-4614-4B14-B982-AAB041DAAAC0}">
      <dgm:prSet phldrT="[Text]" custT="1"/>
      <dgm:spPr/>
      <dgm:t>
        <a:bodyPr/>
        <a:lstStyle/>
        <a:p>
          <a:r>
            <a:rPr lang="en-GB" sz="1100" dirty="0"/>
            <a:t>Xoserve assesses urgency </a:t>
          </a:r>
          <a:r>
            <a:rPr lang="en-GB" sz="1100" dirty="0" smtClean="0"/>
            <a:t>request against </a:t>
          </a:r>
          <a:r>
            <a:rPr lang="en-GB" sz="1100" dirty="0"/>
            <a:t>urgent criteria, assures the CP for completeness and content and, if deemed urgent, contacts </a:t>
          </a:r>
          <a:r>
            <a:rPr lang="en-GB" sz="1100" dirty="0" smtClean="0"/>
            <a:t>Joint Office </a:t>
          </a:r>
          <a:r>
            <a:rPr lang="en-GB" sz="1100" dirty="0"/>
            <a:t>for </a:t>
          </a:r>
          <a:r>
            <a:rPr lang="en-GB" sz="1100" dirty="0" smtClean="0"/>
            <a:t>Extra </a:t>
          </a:r>
          <a:r>
            <a:rPr lang="en-GB" sz="1100" dirty="0" err="1"/>
            <a:t>ChMC</a:t>
          </a:r>
          <a:r>
            <a:rPr lang="en-GB" sz="1100" dirty="0"/>
            <a:t> </a:t>
          </a:r>
        </a:p>
      </dgm:t>
    </dgm:pt>
    <dgm:pt modelId="{86C05A61-0F43-4867-91CE-AFAAC8D16BB0}" type="parTrans" cxnId="{6CA646F9-2926-46B3-ABAA-45E2855F9D07}">
      <dgm:prSet/>
      <dgm:spPr/>
      <dgm:t>
        <a:bodyPr/>
        <a:lstStyle/>
        <a:p>
          <a:endParaRPr lang="en-GB" sz="1000"/>
        </a:p>
      </dgm:t>
    </dgm:pt>
    <dgm:pt modelId="{2073C5D6-E55D-498D-B205-B2100DEDE64C}" type="sibTrans" cxnId="{6CA646F9-2926-46B3-ABAA-45E2855F9D07}">
      <dgm:prSet/>
      <dgm:spPr/>
      <dgm:t>
        <a:bodyPr/>
        <a:lstStyle/>
        <a:p>
          <a:endParaRPr lang="en-GB" sz="1000"/>
        </a:p>
      </dgm:t>
    </dgm:pt>
    <dgm:pt modelId="{40FE39DE-D386-44C0-9E24-49F9C09458A5}">
      <dgm:prSet phldrT="[Text]" custT="1"/>
      <dgm:spPr/>
      <dgm:t>
        <a:bodyPr/>
        <a:lstStyle/>
        <a:p>
          <a:r>
            <a:rPr lang="en-GB" sz="1400" dirty="0" smtClean="0"/>
            <a:t>Extra </a:t>
          </a:r>
          <a:r>
            <a:rPr lang="en-GB" sz="1400" dirty="0"/>
            <a:t>CHMC scheduled by </a:t>
          </a:r>
          <a:r>
            <a:rPr lang="en-GB" sz="1400" dirty="0" smtClean="0"/>
            <a:t>Joint Office </a:t>
          </a:r>
          <a:r>
            <a:rPr lang="en-GB" sz="1400" dirty="0"/>
            <a:t>for vote on Urgency - 10 min </a:t>
          </a:r>
          <a:r>
            <a:rPr lang="en-GB" sz="1400" dirty="0" smtClean="0"/>
            <a:t>WebEx </a:t>
          </a:r>
          <a:r>
            <a:rPr lang="en-GB" sz="1400" dirty="0"/>
            <a:t>(yes/no/consult vote)?</a:t>
          </a:r>
        </a:p>
      </dgm:t>
    </dgm:pt>
    <dgm:pt modelId="{C89DD811-EA2B-446A-8901-D6D274F76EB2}" type="parTrans" cxnId="{3040DBB0-78B8-4058-9F03-4A872AC0649B}">
      <dgm:prSet/>
      <dgm:spPr/>
      <dgm:t>
        <a:bodyPr/>
        <a:lstStyle/>
        <a:p>
          <a:endParaRPr lang="en-GB" sz="1000"/>
        </a:p>
      </dgm:t>
    </dgm:pt>
    <dgm:pt modelId="{EEB7BBE0-93F4-4A86-96B4-9EC4903BD035}" type="sibTrans" cxnId="{3040DBB0-78B8-4058-9F03-4A872AC0649B}">
      <dgm:prSet/>
      <dgm:spPr/>
      <dgm:t>
        <a:bodyPr/>
        <a:lstStyle/>
        <a:p>
          <a:endParaRPr lang="en-GB" sz="1000"/>
        </a:p>
      </dgm:t>
    </dgm:pt>
    <dgm:pt modelId="{F9CAD972-F1B3-45CD-BB75-625AC71FB097}">
      <dgm:prSet phldrT="[Text]" custT="1"/>
      <dgm:spPr/>
      <dgm:t>
        <a:bodyPr/>
        <a:lstStyle/>
        <a:p>
          <a:r>
            <a:rPr lang="en-GB" sz="1100" dirty="0"/>
            <a:t>ALL </a:t>
          </a:r>
          <a:r>
            <a:rPr lang="en-GB" sz="1100" dirty="0" err="1"/>
            <a:t>ChMC</a:t>
          </a:r>
          <a:r>
            <a:rPr lang="en-GB" sz="1100" dirty="0"/>
            <a:t> to vote on Urgency </a:t>
          </a:r>
          <a:r>
            <a:rPr lang="en-GB" sz="1100" dirty="0" smtClean="0"/>
            <a:t>– make an </a:t>
          </a:r>
          <a:r>
            <a:rPr lang="en-GB" sz="1100" dirty="0"/>
            <a:t>informed decision </a:t>
          </a:r>
          <a:r>
            <a:rPr lang="en-GB" sz="1100" dirty="0" smtClean="0"/>
            <a:t>as Xoserve already completed  initial impact assessment on what </a:t>
          </a:r>
          <a:r>
            <a:rPr lang="en-GB" sz="1100" dirty="0"/>
            <a:t>needs to be </a:t>
          </a:r>
          <a:r>
            <a:rPr lang="en-GB" sz="1100" dirty="0" smtClean="0"/>
            <a:t>dropped or bumped  </a:t>
          </a:r>
          <a:r>
            <a:rPr lang="en-GB" sz="1100" dirty="0"/>
            <a:t>to deliver change</a:t>
          </a:r>
        </a:p>
      </dgm:t>
    </dgm:pt>
    <dgm:pt modelId="{A6886EB1-FAF2-44CA-8205-459351F9FB29}" type="parTrans" cxnId="{7C997DCA-89C4-4354-9877-8CE24E5F841A}">
      <dgm:prSet/>
      <dgm:spPr/>
      <dgm:t>
        <a:bodyPr/>
        <a:lstStyle/>
        <a:p>
          <a:endParaRPr lang="en-GB" sz="1000"/>
        </a:p>
      </dgm:t>
    </dgm:pt>
    <dgm:pt modelId="{23B1691A-AAEE-4D49-AED6-B733B823B182}" type="sibTrans" cxnId="{7C997DCA-89C4-4354-9877-8CE24E5F841A}">
      <dgm:prSet/>
      <dgm:spPr/>
      <dgm:t>
        <a:bodyPr/>
        <a:lstStyle/>
        <a:p>
          <a:endParaRPr lang="en-GB" sz="1000"/>
        </a:p>
      </dgm:t>
    </dgm:pt>
    <dgm:pt modelId="{C0F7737B-4E24-410C-A54D-54FF40FA1A95}">
      <dgm:prSet phldrT="[Text]" custT="1"/>
      <dgm:spPr/>
      <dgm:t>
        <a:bodyPr/>
        <a:lstStyle/>
        <a:p>
          <a:r>
            <a:rPr lang="en-GB" sz="1400" dirty="0"/>
            <a:t>Initial </a:t>
          </a:r>
          <a:r>
            <a:rPr lang="en-GB" sz="1400" dirty="0" smtClean="0"/>
            <a:t>consultation -  </a:t>
          </a:r>
          <a:r>
            <a:rPr lang="en-GB" sz="1400" dirty="0"/>
            <a:t>if required</a:t>
          </a:r>
        </a:p>
      </dgm:t>
    </dgm:pt>
    <dgm:pt modelId="{7A6D20F2-E057-4453-A5DA-E7A0E9D1240F}" type="parTrans" cxnId="{1E3821F4-6D9D-478D-B1E5-CCC81D64B6E9}">
      <dgm:prSet/>
      <dgm:spPr/>
      <dgm:t>
        <a:bodyPr/>
        <a:lstStyle/>
        <a:p>
          <a:endParaRPr lang="en-GB" sz="1000"/>
        </a:p>
      </dgm:t>
    </dgm:pt>
    <dgm:pt modelId="{BAB1CFA7-BB34-4C30-9A08-3E44025FE73B}" type="sibTrans" cxnId="{1E3821F4-6D9D-478D-B1E5-CCC81D64B6E9}">
      <dgm:prSet/>
      <dgm:spPr/>
      <dgm:t>
        <a:bodyPr/>
        <a:lstStyle/>
        <a:p>
          <a:endParaRPr lang="en-GB" sz="1000"/>
        </a:p>
      </dgm:t>
    </dgm:pt>
    <dgm:pt modelId="{31209188-2ED6-44DE-87F5-3622138F1EC3}">
      <dgm:prSet phldrT="[Text]" custT="1"/>
      <dgm:spPr/>
      <dgm:t>
        <a:bodyPr/>
        <a:lstStyle/>
        <a:p>
          <a:r>
            <a:rPr lang="en-GB" sz="1050" dirty="0"/>
            <a:t>5 day </a:t>
          </a:r>
          <a:r>
            <a:rPr lang="en-GB" sz="1050" dirty="0" smtClean="0"/>
            <a:t>consultation </a:t>
          </a:r>
          <a:r>
            <a:rPr lang="en-GB" sz="1050" dirty="0"/>
            <a:t>period - using on-line Change pack. </a:t>
          </a:r>
          <a:r>
            <a:rPr lang="en-GB" sz="1050" dirty="0" err="1"/>
            <a:t>ChMC</a:t>
          </a:r>
          <a:r>
            <a:rPr lang="en-GB" sz="1050" dirty="0"/>
            <a:t> encouraged to review responses throughout period so not to delay decision</a:t>
          </a:r>
        </a:p>
      </dgm:t>
    </dgm:pt>
    <dgm:pt modelId="{82338403-0695-4BE2-8384-ED0490613976}" type="parTrans" cxnId="{219BC58A-AA4F-4FC3-970F-676EE25838D1}">
      <dgm:prSet/>
      <dgm:spPr/>
      <dgm:t>
        <a:bodyPr/>
        <a:lstStyle/>
        <a:p>
          <a:endParaRPr lang="en-GB" sz="1000"/>
        </a:p>
      </dgm:t>
    </dgm:pt>
    <dgm:pt modelId="{1EC053AC-BF27-4A6A-8885-515C856D3E9D}" type="sibTrans" cxnId="{219BC58A-AA4F-4FC3-970F-676EE25838D1}">
      <dgm:prSet/>
      <dgm:spPr/>
      <dgm:t>
        <a:bodyPr/>
        <a:lstStyle/>
        <a:p>
          <a:endParaRPr lang="en-GB" sz="1000"/>
        </a:p>
      </dgm:t>
    </dgm:pt>
    <dgm:pt modelId="{FF63C450-F5A4-4D5C-9591-99CAFE6FCA91}">
      <dgm:prSet phldrT="[Text]" custT="1"/>
      <dgm:spPr/>
      <dgm:t>
        <a:bodyPr/>
        <a:lstStyle/>
        <a:p>
          <a:r>
            <a:rPr lang="en-GB" sz="1400" dirty="0" smtClean="0"/>
            <a:t>Extra </a:t>
          </a:r>
          <a:r>
            <a:rPr lang="en-GB" sz="1400" dirty="0"/>
            <a:t>CHMC scheduled by </a:t>
          </a:r>
          <a:r>
            <a:rPr lang="en-GB" sz="1400" dirty="0" smtClean="0"/>
            <a:t>Joint Office </a:t>
          </a:r>
          <a:r>
            <a:rPr lang="en-GB" sz="1400" dirty="0"/>
            <a:t>for vote on Urgency - 10 min </a:t>
          </a:r>
          <a:r>
            <a:rPr lang="en-GB" sz="1400" dirty="0" smtClean="0"/>
            <a:t>WebEx </a:t>
          </a:r>
          <a:r>
            <a:rPr lang="en-GB" sz="1400" dirty="0"/>
            <a:t>(yes/no vote)?</a:t>
          </a:r>
        </a:p>
      </dgm:t>
    </dgm:pt>
    <dgm:pt modelId="{480933AF-72DE-471C-B1C5-B1DF9C3A873F}" type="parTrans" cxnId="{2C89560F-B317-489E-9618-20D277D4A551}">
      <dgm:prSet/>
      <dgm:spPr/>
      <dgm:t>
        <a:bodyPr/>
        <a:lstStyle/>
        <a:p>
          <a:endParaRPr lang="en-GB" sz="1000"/>
        </a:p>
      </dgm:t>
    </dgm:pt>
    <dgm:pt modelId="{F753CB30-1F75-43A7-9551-9BC5DA7B2F9B}" type="sibTrans" cxnId="{2C89560F-B317-489E-9618-20D277D4A551}">
      <dgm:prSet/>
      <dgm:spPr/>
      <dgm:t>
        <a:bodyPr/>
        <a:lstStyle/>
        <a:p>
          <a:endParaRPr lang="en-GB" sz="1000"/>
        </a:p>
      </dgm:t>
    </dgm:pt>
    <dgm:pt modelId="{367B468D-6FC5-4018-B51D-F65F4FF92205}">
      <dgm:prSet phldrT="[Text]" custT="1"/>
      <dgm:spPr/>
      <dgm:t>
        <a:bodyPr/>
        <a:lstStyle/>
        <a:p>
          <a:r>
            <a:rPr lang="en-GB" sz="1100" dirty="0"/>
            <a:t>Urgency decision </a:t>
          </a:r>
          <a:r>
            <a:rPr lang="en-GB" sz="1100" dirty="0" smtClean="0"/>
            <a:t>made – for delivery of change or to solution optioning</a:t>
          </a:r>
          <a:endParaRPr lang="en-GB" sz="1100" dirty="0"/>
        </a:p>
      </dgm:t>
    </dgm:pt>
    <dgm:pt modelId="{F8417444-DAAB-4012-86FC-A58210F2C2A4}" type="parTrans" cxnId="{A84EF0F7-1FFC-48F6-8BD1-BCEBB5748027}">
      <dgm:prSet/>
      <dgm:spPr/>
      <dgm:t>
        <a:bodyPr/>
        <a:lstStyle/>
        <a:p>
          <a:endParaRPr lang="en-GB" sz="1000"/>
        </a:p>
      </dgm:t>
    </dgm:pt>
    <dgm:pt modelId="{AC6F152F-1DA8-4A54-BBB5-7CDFB1F43A26}" type="sibTrans" cxnId="{A84EF0F7-1FFC-48F6-8BD1-BCEBB5748027}">
      <dgm:prSet/>
      <dgm:spPr/>
      <dgm:t>
        <a:bodyPr/>
        <a:lstStyle/>
        <a:p>
          <a:endParaRPr lang="en-GB" sz="1000"/>
        </a:p>
      </dgm:t>
    </dgm:pt>
    <dgm:pt modelId="{621693CD-B8BA-452D-87D9-BDBC05B93D68}" type="pres">
      <dgm:prSet presAssocID="{DA5BAA93-2E79-46BC-A0F2-B690EA0912C1}" presName="Name0" presStyleCnt="0">
        <dgm:presLayoutVars>
          <dgm:dir/>
          <dgm:animLvl val="lvl"/>
          <dgm:resizeHandles val="exact"/>
        </dgm:presLayoutVars>
      </dgm:prSet>
      <dgm:spPr/>
      <dgm:t>
        <a:bodyPr/>
        <a:lstStyle/>
        <a:p>
          <a:endParaRPr lang="en-GB"/>
        </a:p>
      </dgm:t>
    </dgm:pt>
    <dgm:pt modelId="{92A327D3-7495-4A46-8974-6335EFBF109A}" type="pres">
      <dgm:prSet presAssocID="{FF63C450-F5A4-4D5C-9591-99CAFE6FCA91}" presName="boxAndChildren" presStyleCnt="0"/>
      <dgm:spPr/>
    </dgm:pt>
    <dgm:pt modelId="{88F16A8B-3ADD-4229-A4DD-39B6FE79E995}" type="pres">
      <dgm:prSet presAssocID="{FF63C450-F5A4-4D5C-9591-99CAFE6FCA91}" presName="parentTextBox" presStyleLbl="node1" presStyleIdx="0" presStyleCnt="4"/>
      <dgm:spPr/>
      <dgm:t>
        <a:bodyPr/>
        <a:lstStyle/>
        <a:p>
          <a:endParaRPr lang="en-GB"/>
        </a:p>
      </dgm:t>
    </dgm:pt>
    <dgm:pt modelId="{1335D964-64AF-4E46-95C9-4E24E2D597E2}" type="pres">
      <dgm:prSet presAssocID="{FF63C450-F5A4-4D5C-9591-99CAFE6FCA91}" presName="entireBox" presStyleLbl="node1" presStyleIdx="0" presStyleCnt="4"/>
      <dgm:spPr/>
      <dgm:t>
        <a:bodyPr/>
        <a:lstStyle/>
        <a:p>
          <a:endParaRPr lang="en-GB"/>
        </a:p>
      </dgm:t>
    </dgm:pt>
    <dgm:pt modelId="{0BD8C19F-6782-4CF6-B291-1E868AE8CAB2}" type="pres">
      <dgm:prSet presAssocID="{FF63C450-F5A4-4D5C-9591-99CAFE6FCA91}" presName="descendantBox" presStyleCnt="0"/>
      <dgm:spPr/>
    </dgm:pt>
    <dgm:pt modelId="{35649794-ABA1-45FF-8950-3871A644DA78}" type="pres">
      <dgm:prSet presAssocID="{367B468D-6FC5-4018-B51D-F65F4FF92205}" presName="childTextBox" presStyleLbl="fgAccFollowNode1" presStyleIdx="0" presStyleCnt="4">
        <dgm:presLayoutVars>
          <dgm:bulletEnabled val="1"/>
        </dgm:presLayoutVars>
      </dgm:prSet>
      <dgm:spPr/>
      <dgm:t>
        <a:bodyPr/>
        <a:lstStyle/>
        <a:p>
          <a:endParaRPr lang="en-GB"/>
        </a:p>
      </dgm:t>
    </dgm:pt>
    <dgm:pt modelId="{F3B09D30-ED1F-498D-B2FE-7DB65FB28495}" type="pres">
      <dgm:prSet presAssocID="{BAB1CFA7-BB34-4C30-9A08-3E44025FE73B}" presName="sp" presStyleCnt="0"/>
      <dgm:spPr/>
    </dgm:pt>
    <dgm:pt modelId="{5983C491-7AEE-4AD5-8267-E6E61D152ABF}" type="pres">
      <dgm:prSet presAssocID="{C0F7737B-4E24-410C-A54D-54FF40FA1A95}" presName="arrowAndChildren" presStyleCnt="0"/>
      <dgm:spPr/>
    </dgm:pt>
    <dgm:pt modelId="{5DDADB20-E1C2-4758-B5CB-DEEA74A29336}" type="pres">
      <dgm:prSet presAssocID="{C0F7737B-4E24-410C-A54D-54FF40FA1A95}" presName="parentTextArrow" presStyleLbl="node1" presStyleIdx="0" presStyleCnt="4"/>
      <dgm:spPr/>
      <dgm:t>
        <a:bodyPr/>
        <a:lstStyle/>
        <a:p>
          <a:endParaRPr lang="en-GB"/>
        </a:p>
      </dgm:t>
    </dgm:pt>
    <dgm:pt modelId="{28A434E0-2525-4A3D-9DD5-426AD8D63341}" type="pres">
      <dgm:prSet presAssocID="{C0F7737B-4E24-410C-A54D-54FF40FA1A95}" presName="arrow" presStyleLbl="node1" presStyleIdx="1" presStyleCnt="4"/>
      <dgm:spPr/>
      <dgm:t>
        <a:bodyPr/>
        <a:lstStyle/>
        <a:p>
          <a:endParaRPr lang="en-GB"/>
        </a:p>
      </dgm:t>
    </dgm:pt>
    <dgm:pt modelId="{15FE5346-B31D-4A25-A3C1-EE1B4391DBFE}" type="pres">
      <dgm:prSet presAssocID="{C0F7737B-4E24-410C-A54D-54FF40FA1A95}" presName="descendantArrow" presStyleCnt="0"/>
      <dgm:spPr/>
    </dgm:pt>
    <dgm:pt modelId="{711170B9-044B-41CD-BBF5-5CBBCBC69079}" type="pres">
      <dgm:prSet presAssocID="{31209188-2ED6-44DE-87F5-3622138F1EC3}" presName="childTextArrow" presStyleLbl="fgAccFollowNode1" presStyleIdx="1" presStyleCnt="4">
        <dgm:presLayoutVars>
          <dgm:bulletEnabled val="1"/>
        </dgm:presLayoutVars>
      </dgm:prSet>
      <dgm:spPr/>
      <dgm:t>
        <a:bodyPr/>
        <a:lstStyle/>
        <a:p>
          <a:endParaRPr lang="en-GB"/>
        </a:p>
      </dgm:t>
    </dgm:pt>
    <dgm:pt modelId="{BAC91F64-A093-41FF-9AB4-2C58D2F55B45}" type="pres">
      <dgm:prSet presAssocID="{EEB7BBE0-93F4-4A86-96B4-9EC4903BD035}" presName="sp" presStyleCnt="0"/>
      <dgm:spPr/>
    </dgm:pt>
    <dgm:pt modelId="{266AE78B-7BE5-4741-ACAC-C4D3A65962EB}" type="pres">
      <dgm:prSet presAssocID="{40FE39DE-D386-44C0-9E24-49F9C09458A5}" presName="arrowAndChildren" presStyleCnt="0"/>
      <dgm:spPr/>
    </dgm:pt>
    <dgm:pt modelId="{74B0E25C-2F42-4688-A854-D5EDE758070B}" type="pres">
      <dgm:prSet presAssocID="{40FE39DE-D386-44C0-9E24-49F9C09458A5}" presName="parentTextArrow" presStyleLbl="node1" presStyleIdx="1" presStyleCnt="4"/>
      <dgm:spPr/>
      <dgm:t>
        <a:bodyPr/>
        <a:lstStyle/>
        <a:p>
          <a:endParaRPr lang="en-GB"/>
        </a:p>
      </dgm:t>
    </dgm:pt>
    <dgm:pt modelId="{02285825-B773-4D75-8445-40C7A36757A9}" type="pres">
      <dgm:prSet presAssocID="{40FE39DE-D386-44C0-9E24-49F9C09458A5}" presName="arrow" presStyleLbl="node1" presStyleIdx="2" presStyleCnt="4"/>
      <dgm:spPr/>
      <dgm:t>
        <a:bodyPr/>
        <a:lstStyle/>
        <a:p>
          <a:endParaRPr lang="en-GB"/>
        </a:p>
      </dgm:t>
    </dgm:pt>
    <dgm:pt modelId="{544F7EA9-FDE2-497C-A074-9C01D2AE3F9B}" type="pres">
      <dgm:prSet presAssocID="{40FE39DE-D386-44C0-9E24-49F9C09458A5}" presName="descendantArrow" presStyleCnt="0"/>
      <dgm:spPr/>
    </dgm:pt>
    <dgm:pt modelId="{3A240DE8-3F4C-4E6C-B239-0F6EE348AFD6}" type="pres">
      <dgm:prSet presAssocID="{F9CAD972-F1B3-45CD-BB75-625AC71FB097}" presName="childTextArrow" presStyleLbl="fgAccFollowNode1" presStyleIdx="2" presStyleCnt="4">
        <dgm:presLayoutVars>
          <dgm:bulletEnabled val="1"/>
        </dgm:presLayoutVars>
      </dgm:prSet>
      <dgm:spPr/>
      <dgm:t>
        <a:bodyPr/>
        <a:lstStyle/>
        <a:p>
          <a:endParaRPr lang="en-GB"/>
        </a:p>
      </dgm:t>
    </dgm:pt>
    <dgm:pt modelId="{FF192493-61D3-49AA-8EED-A27A10E1FC97}" type="pres">
      <dgm:prSet presAssocID="{D2BA6411-FFE1-41BA-9CB6-FD492ECEEFEC}" presName="sp" presStyleCnt="0"/>
      <dgm:spPr/>
    </dgm:pt>
    <dgm:pt modelId="{BED30105-598E-4685-87EE-C811BE6BD648}" type="pres">
      <dgm:prSet presAssocID="{2EF60EC0-E537-4B6E-90CB-0D5232BDC7F6}" presName="arrowAndChildren" presStyleCnt="0"/>
      <dgm:spPr/>
    </dgm:pt>
    <dgm:pt modelId="{C3EE8C08-EE18-4919-909E-61950D3C4132}" type="pres">
      <dgm:prSet presAssocID="{2EF60EC0-E537-4B6E-90CB-0D5232BDC7F6}" presName="parentTextArrow" presStyleLbl="node1" presStyleIdx="2" presStyleCnt="4"/>
      <dgm:spPr/>
      <dgm:t>
        <a:bodyPr/>
        <a:lstStyle/>
        <a:p>
          <a:endParaRPr lang="en-GB"/>
        </a:p>
      </dgm:t>
    </dgm:pt>
    <dgm:pt modelId="{F77056E3-9610-4398-A11C-53EDE48DABAD}" type="pres">
      <dgm:prSet presAssocID="{2EF60EC0-E537-4B6E-90CB-0D5232BDC7F6}" presName="arrow" presStyleLbl="node1" presStyleIdx="3" presStyleCnt="4"/>
      <dgm:spPr/>
      <dgm:t>
        <a:bodyPr/>
        <a:lstStyle/>
        <a:p>
          <a:endParaRPr lang="en-GB"/>
        </a:p>
      </dgm:t>
    </dgm:pt>
    <dgm:pt modelId="{F02C2AB6-6CD7-4A9F-852E-41808DD7B711}" type="pres">
      <dgm:prSet presAssocID="{2EF60EC0-E537-4B6E-90CB-0D5232BDC7F6}" presName="descendantArrow" presStyleCnt="0"/>
      <dgm:spPr/>
    </dgm:pt>
    <dgm:pt modelId="{602F75D7-39BD-42AD-A190-2D48E867D06C}" type="pres">
      <dgm:prSet presAssocID="{FDD0884A-4614-4B14-B982-AAB041DAAAC0}" presName="childTextArrow" presStyleLbl="fgAccFollowNode1" presStyleIdx="3" presStyleCnt="4">
        <dgm:presLayoutVars>
          <dgm:bulletEnabled val="1"/>
        </dgm:presLayoutVars>
      </dgm:prSet>
      <dgm:spPr/>
      <dgm:t>
        <a:bodyPr/>
        <a:lstStyle/>
        <a:p>
          <a:endParaRPr lang="en-GB"/>
        </a:p>
      </dgm:t>
    </dgm:pt>
  </dgm:ptLst>
  <dgm:cxnLst>
    <dgm:cxn modelId="{2C89560F-B317-489E-9618-20D277D4A551}" srcId="{DA5BAA93-2E79-46BC-A0F2-B690EA0912C1}" destId="{FF63C450-F5A4-4D5C-9591-99CAFE6FCA91}" srcOrd="3" destOrd="0" parTransId="{480933AF-72DE-471C-B1C5-B1DF9C3A873F}" sibTransId="{F753CB30-1F75-43A7-9551-9BC5DA7B2F9B}"/>
    <dgm:cxn modelId="{3040DBB0-78B8-4058-9F03-4A872AC0649B}" srcId="{DA5BAA93-2E79-46BC-A0F2-B690EA0912C1}" destId="{40FE39DE-D386-44C0-9E24-49F9C09458A5}" srcOrd="1" destOrd="0" parTransId="{C89DD811-EA2B-446A-8901-D6D274F76EB2}" sibTransId="{EEB7BBE0-93F4-4A86-96B4-9EC4903BD035}"/>
    <dgm:cxn modelId="{76676E7B-35B4-45F1-A1CA-F4DAE1BD1EAD}" type="presOf" srcId="{40FE39DE-D386-44C0-9E24-49F9C09458A5}" destId="{02285825-B773-4D75-8445-40C7A36757A9}" srcOrd="1" destOrd="0" presId="urn:microsoft.com/office/officeart/2005/8/layout/process4"/>
    <dgm:cxn modelId="{491F63E4-5AA2-40FD-8555-CBA3594BB05E}" type="presOf" srcId="{31209188-2ED6-44DE-87F5-3622138F1EC3}" destId="{711170B9-044B-41CD-BBF5-5CBBCBC69079}" srcOrd="0" destOrd="0" presId="urn:microsoft.com/office/officeart/2005/8/layout/process4"/>
    <dgm:cxn modelId="{6CA646F9-2926-46B3-ABAA-45E2855F9D07}" srcId="{2EF60EC0-E537-4B6E-90CB-0D5232BDC7F6}" destId="{FDD0884A-4614-4B14-B982-AAB041DAAAC0}" srcOrd="0" destOrd="0" parTransId="{86C05A61-0F43-4867-91CE-AFAAC8D16BB0}" sibTransId="{2073C5D6-E55D-498D-B205-B2100DEDE64C}"/>
    <dgm:cxn modelId="{54544AE1-8BEE-4423-92A5-1B8E24A73B65}" type="presOf" srcId="{2EF60EC0-E537-4B6E-90CB-0D5232BDC7F6}" destId="{F77056E3-9610-4398-A11C-53EDE48DABAD}" srcOrd="1" destOrd="0" presId="urn:microsoft.com/office/officeart/2005/8/layout/process4"/>
    <dgm:cxn modelId="{51FC9A07-2CD7-4E41-9647-5405CD746DE0}" type="presOf" srcId="{FDD0884A-4614-4B14-B982-AAB041DAAAC0}" destId="{602F75D7-39BD-42AD-A190-2D48E867D06C}" srcOrd="0" destOrd="0" presId="urn:microsoft.com/office/officeart/2005/8/layout/process4"/>
    <dgm:cxn modelId="{1E3821F4-6D9D-478D-B1E5-CCC81D64B6E9}" srcId="{DA5BAA93-2E79-46BC-A0F2-B690EA0912C1}" destId="{C0F7737B-4E24-410C-A54D-54FF40FA1A95}" srcOrd="2" destOrd="0" parTransId="{7A6D20F2-E057-4453-A5DA-E7A0E9D1240F}" sibTransId="{BAB1CFA7-BB34-4C30-9A08-3E44025FE73B}"/>
    <dgm:cxn modelId="{7C997DCA-89C4-4354-9877-8CE24E5F841A}" srcId="{40FE39DE-D386-44C0-9E24-49F9C09458A5}" destId="{F9CAD972-F1B3-45CD-BB75-625AC71FB097}" srcOrd="0" destOrd="0" parTransId="{A6886EB1-FAF2-44CA-8205-459351F9FB29}" sibTransId="{23B1691A-AAEE-4D49-AED6-B733B823B182}"/>
    <dgm:cxn modelId="{D6C0928B-7560-4BE4-8886-5319F86C6D2A}" type="presOf" srcId="{2EF60EC0-E537-4B6E-90CB-0D5232BDC7F6}" destId="{C3EE8C08-EE18-4919-909E-61950D3C4132}" srcOrd="0" destOrd="0" presId="urn:microsoft.com/office/officeart/2005/8/layout/process4"/>
    <dgm:cxn modelId="{087225B6-B76A-4219-A24C-50AFB2C98AA3}" srcId="{DA5BAA93-2E79-46BC-A0F2-B690EA0912C1}" destId="{2EF60EC0-E537-4B6E-90CB-0D5232BDC7F6}" srcOrd="0" destOrd="0" parTransId="{E199FFE3-DA14-4493-8FA2-3DC52AC4E5D1}" sibTransId="{D2BA6411-FFE1-41BA-9CB6-FD492ECEEFEC}"/>
    <dgm:cxn modelId="{C3D08DCD-C9B4-4839-BA92-C6C5FA281852}" type="presOf" srcId="{F9CAD972-F1B3-45CD-BB75-625AC71FB097}" destId="{3A240DE8-3F4C-4E6C-B239-0F6EE348AFD6}" srcOrd="0" destOrd="0" presId="urn:microsoft.com/office/officeart/2005/8/layout/process4"/>
    <dgm:cxn modelId="{A84EF0F7-1FFC-48F6-8BD1-BCEBB5748027}" srcId="{FF63C450-F5A4-4D5C-9591-99CAFE6FCA91}" destId="{367B468D-6FC5-4018-B51D-F65F4FF92205}" srcOrd="0" destOrd="0" parTransId="{F8417444-DAAB-4012-86FC-A58210F2C2A4}" sibTransId="{AC6F152F-1DA8-4A54-BBB5-7CDFB1F43A26}"/>
    <dgm:cxn modelId="{70B96EAD-1A36-4F61-9EBE-6D145EA493CC}" type="presOf" srcId="{C0F7737B-4E24-410C-A54D-54FF40FA1A95}" destId="{28A434E0-2525-4A3D-9DD5-426AD8D63341}" srcOrd="1" destOrd="0" presId="urn:microsoft.com/office/officeart/2005/8/layout/process4"/>
    <dgm:cxn modelId="{84AD33AA-2752-466A-AC0D-95ACAF2432B4}" type="presOf" srcId="{367B468D-6FC5-4018-B51D-F65F4FF92205}" destId="{35649794-ABA1-45FF-8950-3871A644DA78}" srcOrd="0" destOrd="0" presId="urn:microsoft.com/office/officeart/2005/8/layout/process4"/>
    <dgm:cxn modelId="{22C6A646-E42C-41C0-A475-68508B422078}" type="presOf" srcId="{C0F7737B-4E24-410C-A54D-54FF40FA1A95}" destId="{5DDADB20-E1C2-4758-B5CB-DEEA74A29336}" srcOrd="0" destOrd="0" presId="urn:microsoft.com/office/officeart/2005/8/layout/process4"/>
    <dgm:cxn modelId="{E8F599E1-C3F4-41F6-B351-B98940E19DCE}" type="presOf" srcId="{40FE39DE-D386-44C0-9E24-49F9C09458A5}" destId="{74B0E25C-2F42-4688-A854-D5EDE758070B}" srcOrd="0" destOrd="0" presId="urn:microsoft.com/office/officeart/2005/8/layout/process4"/>
    <dgm:cxn modelId="{B0916C1E-2DAC-436C-A2A6-B4FB6552C7F7}" type="presOf" srcId="{FF63C450-F5A4-4D5C-9591-99CAFE6FCA91}" destId="{88F16A8B-3ADD-4229-A4DD-39B6FE79E995}" srcOrd="0" destOrd="0" presId="urn:microsoft.com/office/officeart/2005/8/layout/process4"/>
    <dgm:cxn modelId="{219BC58A-AA4F-4FC3-970F-676EE25838D1}" srcId="{C0F7737B-4E24-410C-A54D-54FF40FA1A95}" destId="{31209188-2ED6-44DE-87F5-3622138F1EC3}" srcOrd="0" destOrd="0" parTransId="{82338403-0695-4BE2-8384-ED0490613976}" sibTransId="{1EC053AC-BF27-4A6A-8885-515C856D3E9D}"/>
    <dgm:cxn modelId="{337C0470-5A6E-4EFC-98FC-0C7B5D8649F0}" type="presOf" srcId="{FF63C450-F5A4-4D5C-9591-99CAFE6FCA91}" destId="{1335D964-64AF-4E46-95C9-4E24E2D597E2}" srcOrd="1" destOrd="0" presId="urn:microsoft.com/office/officeart/2005/8/layout/process4"/>
    <dgm:cxn modelId="{5B07F2C5-88AF-4AF0-81DB-F7F2D3DE9A3E}" type="presOf" srcId="{DA5BAA93-2E79-46BC-A0F2-B690EA0912C1}" destId="{621693CD-B8BA-452D-87D9-BDBC05B93D68}" srcOrd="0" destOrd="0" presId="urn:microsoft.com/office/officeart/2005/8/layout/process4"/>
    <dgm:cxn modelId="{9B83441F-71E5-4702-9A4E-9851FD6E6374}" type="presParOf" srcId="{621693CD-B8BA-452D-87D9-BDBC05B93D68}" destId="{92A327D3-7495-4A46-8974-6335EFBF109A}" srcOrd="0" destOrd="0" presId="urn:microsoft.com/office/officeart/2005/8/layout/process4"/>
    <dgm:cxn modelId="{EA5515E3-D0BE-4407-B664-40AA58A3086C}" type="presParOf" srcId="{92A327D3-7495-4A46-8974-6335EFBF109A}" destId="{88F16A8B-3ADD-4229-A4DD-39B6FE79E995}" srcOrd="0" destOrd="0" presId="urn:microsoft.com/office/officeart/2005/8/layout/process4"/>
    <dgm:cxn modelId="{0CCD3367-5CB6-4879-857F-B675FF3182DF}" type="presParOf" srcId="{92A327D3-7495-4A46-8974-6335EFBF109A}" destId="{1335D964-64AF-4E46-95C9-4E24E2D597E2}" srcOrd="1" destOrd="0" presId="urn:microsoft.com/office/officeart/2005/8/layout/process4"/>
    <dgm:cxn modelId="{BA92B8E5-21E5-4BF2-834F-16ACD026C8E1}" type="presParOf" srcId="{92A327D3-7495-4A46-8974-6335EFBF109A}" destId="{0BD8C19F-6782-4CF6-B291-1E868AE8CAB2}" srcOrd="2" destOrd="0" presId="urn:microsoft.com/office/officeart/2005/8/layout/process4"/>
    <dgm:cxn modelId="{1A56BFD5-6448-4110-A9C2-953CA52C6E1D}" type="presParOf" srcId="{0BD8C19F-6782-4CF6-B291-1E868AE8CAB2}" destId="{35649794-ABA1-45FF-8950-3871A644DA78}" srcOrd="0" destOrd="0" presId="urn:microsoft.com/office/officeart/2005/8/layout/process4"/>
    <dgm:cxn modelId="{221057E6-790A-40AE-9A60-884EE47E4CDC}" type="presParOf" srcId="{621693CD-B8BA-452D-87D9-BDBC05B93D68}" destId="{F3B09D30-ED1F-498D-B2FE-7DB65FB28495}" srcOrd="1" destOrd="0" presId="urn:microsoft.com/office/officeart/2005/8/layout/process4"/>
    <dgm:cxn modelId="{FFF46B85-E126-4DCF-897A-26CBC9628EF9}" type="presParOf" srcId="{621693CD-B8BA-452D-87D9-BDBC05B93D68}" destId="{5983C491-7AEE-4AD5-8267-E6E61D152ABF}" srcOrd="2" destOrd="0" presId="urn:microsoft.com/office/officeart/2005/8/layout/process4"/>
    <dgm:cxn modelId="{8CF29461-C223-4B20-9028-1F4B9AA0BB2E}" type="presParOf" srcId="{5983C491-7AEE-4AD5-8267-E6E61D152ABF}" destId="{5DDADB20-E1C2-4758-B5CB-DEEA74A29336}" srcOrd="0" destOrd="0" presId="urn:microsoft.com/office/officeart/2005/8/layout/process4"/>
    <dgm:cxn modelId="{5F784942-424B-4378-8A9A-C20667983177}" type="presParOf" srcId="{5983C491-7AEE-4AD5-8267-E6E61D152ABF}" destId="{28A434E0-2525-4A3D-9DD5-426AD8D63341}" srcOrd="1" destOrd="0" presId="urn:microsoft.com/office/officeart/2005/8/layout/process4"/>
    <dgm:cxn modelId="{A60CA6EF-D4C5-45AC-9B9D-008F6932B099}" type="presParOf" srcId="{5983C491-7AEE-4AD5-8267-E6E61D152ABF}" destId="{15FE5346-B31D-4A25-A3C1-EE1B4391DBFE}" srcOrd="2" destOrd="0" presId="urn:microsoft.com/office/officeart/2005/8/layout/process4"/>
    <dgm:cxn modelId="{F2E4F57B-AE2D-4A86-9EE0-6B76E0B63DAA}" type="presParOf" srcId="{15FE5346-B31D-4A25-A3C1-EE1B4391DBFE}" destId="{711170B9-044B-41CD-BBF5-5CBBCBC69079}" srcOrd="0" destOrd="0" presId="urn:microsoft.com/office/officeart/2005/8/layout/process4"/>
    <dgm:cxn modelId="{B72A7E28-61FD-4659-B670-798A129197DE}" type="presParOf" srcId="{621693CD-B8BA-452D-87D9-BDBC05B93D68}" destId="{BAC91F64-A093-41FF-9AB4-2C58D2F55B45}" srcOrd="3" destOrd="0" presId="urn:microsoft.com/office/officeart/2005/8/layout/process4"/>
    <dgm:cxn modelId="{237A972C-E1FC-4122-9D9B-06446B0019A4}" type="presParOf" srcId="{621693CD-B8BA-452D-87D9-BDBC05B93D68}" destId="{266AE78B-7BE5-4741-ACAC-C4D3A65962EB}" srcOrd="4" destOrd="0" presId="urn:microsoft.com/office/officeart/2005/8/layout/process4"/>
    <dgm:cxn modelId="{35DA158F-0DB5-4914-84C3-937EDE0D0058}" type="presParOf" srcId="{266AE78B-7BE5-4741-ACAC-C4D3A65962EB}" destId="{74B0E25C-2F42-4688-A854-D5EDE758070B}" srcOrd="0" destOrd="0" presId="urn:microsoft.com/office/officeart/2005/8/layout/process4"/>
    <dgm:cxn modelId="{BB2F4535-788E-4713-8161-BAAABA467B0B}" type="presParOf" srcId="{266AE78B-7BE5-4741-ACAC-C4D3A65962EB}" destId="{02285825-B773-4D75-8445-40C7A36757A9}" srcOrd="1" destOrd="0" presId="urn:microsoft.com/office/officeart/2005/8/layout/process4"/>
    <dgm:cxn modelId="{6F29A45A-7397-4294-8221-C956C6143F30}" type="presParOf" srcId="{266AE78B-7BE5-4741-ACAC-C4D3A65962EB}" destId="{544F7EA9-FDE2-497C-A074-9C01D2AE3F9B}" srcOrd="2" destOrd="0" presId="urn:microsoft.com/office/officeart/2005/8/layout/process4"/>
    <dgm:cxn modelId="{2DB28BB2-51D4-4F41-82F6-2F8D479B9153}" type="presParOf" srcId="{544F7EA9-FDE2-497C-A074-9C01D2AE3F9B}" destId="{3A240DE8-3F4C-4E6C-B239-0F6EE348AFD6}" srcOrd="0" destOrd="0" presId="urn:microsoft.com/office/officeart/2005/8/layout/process4"/>
    <dgm:cxn modelId="{BE00A05B-A879-443C-86EA-F76F9A3A5BD5}" type="presParOf" srcId="{621693CD-B8BA-452D-87D9-BDBC05B93D68}" destId="{FF192493-61D3-49AA-8EED-A27A10E1FC97}" srcOrd="5" destOrd="0" presId="urn:microsoft.com/office/officeart/2005/8/layout/process4"/>
    <dgm:cxn modelId="{917E0825-8EA7-4307-961D-B5CEA7A0B759}" type="presParOf" srcId="{621693CD-B8BA-452D-87D9-BDBC05B93D68}" destId="{BED30105-598E-4685-87EE-C811BE6BD648}" srcOrd="6" destOrd="0" presId="urn:microsoft.com/office/officeart/2005/8/layout/process4"/>
    <dgm:cxn modelId="{F908FBE2-D9EE-416B-8C0B-DE502B9147C8}" type="presParOf" srcId="{BED30105-598E-4685-87EE-C811BE6BD648}" destId="{C3EE8C08-EE18-4919-909E-61950D3C4132}" srcOrd="0" destOrd="0" presId="urn:microsoft.com/office/officeart/2005/8/layout/process4"/>
    <dgm:cxn modelId="{882D4B25-8D54-4C61-80C6-69D835F45713}" type="presParOf" srcId="{BED30105-598E-4685-87EE-C811BE6BD648}" destId="{F77056E3-9610-4398-A11C-53EDE48DABAD}" srcOrd="1" destOrd="0" presId="urn:microsoft.com/office/officeart/2005/8/layout/process4"/>
    <dgm:cxn modelId="{873A5F0C-6356-4CD7-9FA7-6A22960037D2}" type="presParOf" srcId="{BED30105-598E-4685-87EE-C811BE6BD648}" destId="{F02C2AB6-6CD7-4A9F-852E-41808DD7B711}" srcOrd="2" destOrd="0" presId="urn:microsoft.com/office/officeart/2005/8/layout/process4"/>
    <dgm:cxn modelId="{86CD6CA5-9B1F-41F4-B4AC-A7C251FBC7AD}" type="presParOf" srcId="{F02C2AB6-6CD7-4A9F-852E-41808DD7B711}" destId="{602F75D7-39BD-42AD-A190-2D48E867D06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1B33D2B-C6AC-4BF7-8459-B383111AA450}" type="doc">
      <dgm:prSet loTypeId="urn:microsoft.com/office/officeart/2005/8/layout/hProcess9" loCatId="process" qsTypeId="urn:microsoft.com/office/officeart/2005/8/quickstyle/simple1" qsCatId="simple" csTypeId="urn:microsoft.com/office/officeart/2005/8/colors/accent4_3" csCatId="accent4" phldr="1"/>
      <dgm:spPr/>
    </dgm:pt>
    <dgm:pt modelId="{15FEA3E2-B6C5-4C83-AA62-DD67B6FF1DA2}">
      <dgm:prSet phldrT="[Text]"/>
      <dgm:spPr/>
      <dgm:t>
        <a:bodyPr/>
        <a:lstStyle/>
        <a:p>
          <a:r>
            <a:rPr lang="en-GB" dirty="0" smtClean="0"/>
            <a:t>New UNC or IGT UNC Modification (MOD) raised</a:t>
          </a:r>
          <a:endParaRPr lang="en-GB" dirty="0"/>
        </a:p>
      </dgm:t>
    </dgm:pt>
    <dgm:pt modelId="{F6FC1933-E1BD-4D7B-A0C2-46582CCED040}" type="parTrans" cxnId="{C60F72F4-0439-4A59-9213-A348F41AE0B1}">
      <dgm:prSet/>
      <dgm:spPr/>
      <dgm:t>
        <a:bodyPr/>
        <a:lstStyle/>
        <a:p>
          <a:endParaRPr lang="en-GB"/>
        </a:p>
      </dgm:t>
    </dgm:pt>
    <dgm:pt modelId="{53C51B8C-61BC-45A4-94CC-9C69FC955A18}" type="sibTrans" cxnId="{C60F72F4-0439-4A59-9213-A348F41AE0B1}">
      <dgm:prSet/>
      <dgm:spPr/>
      <dgm:t>
        <a:bodyPr/>
        <a:lstStyle/>
        <a:p>
          <a:endParaRPr lang="en-GB"/>
        </a:p>
      </dgm:t>
    </dgm:pt>
    <dgm:pt modelId="{C2D92BDC-B84E-444A-BD79-5B391A920304}">
      <dgm:prSet phldrT="[Text]"/>
      <dgm:spPr/>
      <dgm:t>
        <a:bodyPr/>
        <a:lstStyle/>
        <a:p>
          <a:r>
            <a:rPr lang="en-GB" dirty="0" smtClean="0"/>
            <a:t>Xoserve assessment: </a:t>
          </a:r>
        </a:p>
        <a:p>
          <a:r>
            <a:rPr lang="en-GB" dirty="0" smtClean="0"/>
            <a:t>If on initial view and discussions with proposer there could be system/process impacts for Xoserve raise CP   </a:t>
          </a:r>
          <a:endParaRPr lang="en-GB" dirty="0"/>
        </a:p>
      </dgm:t>
    </dgm:pt>
    <dgm:pt modelId="{2F259782-9E87-4CFB-A8A8-5CC0C7CBA5EE}" type="parTrans" cxnId="{03A3B310-F74F-45B1-A52C-2EF466A4F35E}">
      <dgm:prSet/>
      <dgm:spPr/>
      <dgm:t>
        <a:bodyPr/>
        <a:lstStyle/>
        <a:p>
          <a:endParaRPr lang="en-GB"/>
        </a:p>
      </dgm:t>
    </dgm:pt>
    <dgm:pt modelId="{D83B452D-FC6C-4BB8-A363-BC98B33424F7}" type="sibTrans" cxnId="{03A3B310-F74F-45B1-A52C-2EF466A4F35E}">
      <dgm:prSet/>
      <dgm:spPr/>
      <dgm:t>
        <a:bodyPr/>
        <a:lstStyle/>
        <a:p>
          <a:endParaRPr lang="en-GB"/>
        </a:p>
      </dgm:t>
    </dgm:pt>
    <dgm:pt modelId="{0DA85A70-9559-4058-A608-D5CA29A75C31}">
      <dgm:prSet phldrT="[Text]"/>
      <dgm:spPr/>
      <dgm:t>
        <a:bodyPr/>
        <a:lstStyle/>
        <a:p>
          <a:r>
            <a:rPr lang="en-GB" dirty="0" smtClean="0"/>
            <a:t>Xoserve can assign Capture Lead who can support development</a:t>
          </a:r>
          <a:endParaRPr lang="en-GB" dirty="0"/>
        </a:p>
      </dgm:t>
    </dgm:pt>
    <dgm:pt modelId="{C07DDAB4-52FF-4253-A61F-F2880442A1AE}" type="parTrans" cxnId="{68852C58-ACB8-4E8C-AFA3-57A1954F6618}">
      <dgm:prSet/>
      <dgm:spPr/>
      <dgm:t>
        <a:bodyPr/>
        <a:lstStyle/>
        <a:p>
          <a:endParaRPr lang="en-GB"/>
        </a:p>
      </dgm:t>
    </dgm:pt>
    <dgm:pt modelId="{8BA1D44F-879E-40FE-B399-A1F02DFD8636}" type="sibTrans" cxnId="{68852C58-ACB8-4E8C-AFA3-57A1954F6618}">
      <dgm:prSet/>
      <dgm:spPr/>
      <dgm:t>
        <a:bodyPr/>
        <a:lstStyle/>
        <a:p>
          <a:endParaRPr lang="en-GB"/>
        </a:p>
      </dgm:t>
    </dgm:pt>
    <dgm:pt modelId="{B48294E2-DE06-4B47-B5A1-C7E93395C0C2}">
      <dgm:prSet phldrT="[Text]"/>
      <dgm:spPr/>
      <dgm:t>
        <a:bodyPr/>
        <a:lstStyle/>
        <a:p>
          <a:r>
            <a:rPr lang="en-GB" dirty="0" smtClean="0"/>
            <a:t>Change Proposal Capture can run alongside MOD development</a:t>
          </a:r>
          <a:endParaRPr lang="en-GB" dirty="0"/>
        </a:p>
      </dgm:t>
    </dgm:pt>
    <dgm:pt modelId="{4A492B1B-6B81-4F93-A706-74BCAF97606E}" type="parTrans" cxnId="{893E8A9E-4934-43B3-A88B-0CA2F1096A23}">
      <dgm:prSet/>
      <dgm:spPr/>
      <dgm:t>
        <a:bodyPr/>
        <a:lstStyle/>
        <a:p>
          <a:endParaRPr lang="en-GB"/>
        </a:p>
      </dgm:t>
    </dgm:pt>
    <dgm:pt modelId="{0817EEBA-9D40-41FD-B566-6B93BB1D27C0}" type="sibTrans" cxnId="{893E8A9E-4934-43B3-A88B-0CA2F1096A23}">
      <dgm:prSet/>
      <dgm:spPr/>
      <dgm:t>
        <a:bodyPr/>
        <a:lstStyle/>
        <a:p>
          <a:endParaRPr lang="en-GB"/>
        </a:p>
      </dgm:t>
    </dgm:pt>
    <dgm:pt modelId="{65233BCB-0E89-4451-B5FC-3CE85D83D9E4}">
      <dgm:prSet phldrT="[Text]"/>
      <dgm:spPr/>
      <dgm:t>
        <a:bodyPr/>
        <a:lstStyle/>
        <a:p>
          <a:r>
            <a:rPr lang="en-GB" dirty="0" smtClean="0"/>
            <a:t>Thus reducing time to move Change Proposal into delivery post MOD implementation approval</a:t>
          </a:r>
          <a:endParaRPr lang="en-GB" dirty="0"/>
        </a:p>
      </dgm:t>
    </dgm:pt>
    <dgm:pt modelId="{EA96B3E0-7CA0-422A-BF4B-8F4C6A6C1A86}" type="parTrans" cxnId="{089EB37E-1E63-418E-B7AB-49A83D44C98F}">
      <dgm:prSet/>
      <dgm:spPr/>
      <dgm:t>
        <a:bodyPr/>
        <a:lstStyle/>
        <a:p>
          <a:endParaRPr lang="en-GB"/>
        </a:p>
      </dgm:t>
    </dgm:pt>
    <dgm:pt modelId="{620FF75D-B885-4798-BB64-0C65B49199C0}" type="sibTrans" cxnId="{089EB37E-1E63-418E-B7AB-49A83D44C98F}">
      <dgm:prSet/>
      <dgm:spPr/>
      <dgm:t>
        <a:bodyPr/>
        <a:lstStyle/>
        <a:p>
          <a:endParaRPr lang="en-GB"/>
        </a:p>
      </dgm:t>
    </dgm:pt>
    <dgm:pt modelId="{02DFE41E-2403-441D-90DA-14B90B437170}" type="pres">
      <dgm:prSet presAssocID="{F1B33D2B-C6AC-4BF7-8459-B383111AA450}" presName="CompostProcess" presStyleCnt="0">
        <dgm:presLayoutVars>
          <dgm:dir/>
          <dgm:resizeHandles val="exact"/>
        </dgm:presLayoutVars>
      </dgm:prSet>
      <dgm:spPr/>
    </dgm:pt>
    <dgm:pt modelId="{8EF869A5-5E75-411C-8433-EF94558DFB59}" type="pres">
      <dgm:prSet presAssocID="{F1B33D2B-C6AC-4BF7-8459-B383111AA450}" presName="arrow" presStyleLbl="bgShp" presStyleIdx="0" presStyleCnt="1"/>
      <dgm:spPr/>
    </dgm:pt>
    <dgm:pt modelId="{85606B80-1AF7-49BA-8E78-A77AE163F5A4}" type="pres">
      <dgm:prSet presAssocID="{F1B33D2B-C6AC-4BF7-8459-B383111AA450}" presName="linearProcess" presStyleCnt="0"/>
      <dgm:spPr/>
    </dgm:pt>
    <dgm:pt modelId="{7ED58714-F7DD-4A49-9A79-2C3FCF3FBFCF}" type="pres">
      <dgm:prSet presAssocID="{15FEA3E2-B6C5-4C83-AA62-DD67B6FF1DA2}" presName="textNode" presStyleLbl="node1" presStyleIdx="0" presStyleCnt="5">
        <dgm:presLayoutVars>
          <dgm:bulletEnabled val="1"/>
        </dgm:presLayoutVars>
      </dgm:prSet>
      <dgm:spPr/>
      <dgm:t>
        <a:bodyPr/>
        <a:lstStyle/>
        <a:p>
          <a:endParaRPr lang="en-GB"/>
        </a:p>
      </dgm:t>
    </dgm:pt>
    <dgm:pt modelId="{3B358209-2C31-4BEA-938E-273706E65EC2}" type="pres">
      <dgm:prSet presAssocID="{53C51B8C-61BC-45A4-94CC-9C69FC955A18}" presName="sibTrans" presStyleCnt="0"/>
      <dgm:spPr/>
    </dgm:pt>
    <dgm:pt modelId="{92A92865-2836-4547-886B-AA855AEB71E2}" type="pres">
      <dgm:prSet presAssocID="{C2D92BDC-B84E-444A-BD79-5B391A920304}" presName="textNode" presStyleLbl="node1" presStyleIdx="1" presStyleCnt="5">
        <dgm:presLayoutVars>
          <dgm:bulletEnabled val="1"/>
        </dgm:presLayoutVars>
      </dgm:prSet>
      <dgm:spPr/>
      <dgm:t>
        <a:bodyPr/>
        <a:lstStyle/>
        <a:p>
          <a:endParaRPr lang="en-GB"/>
        </a:p>
      </dgm:t>
    </dgm:pt>
    <dgm:pt modelId="{5ABBEA05-CC98-4256-9B56-59515CF93588}" type="pres">
      <dgm:prSet presAssocID="{D83B452D-FC6C-4BB8-A363-BC98B33424F7}" presName="sibTrans" presStyleCnt="0"/>
      <dgm:spPr/>
    </dgm:pt>
    <dgm:pt modelId="{2A0F385E-BC25-4A98-BD9F-DCBA438997A5}" type="pres">
      <dgm:prSet presAssocID="{0DA85A70-9559-4058-A608-D5CA29A75C31}" presName="textNode" presStyleLbl="node1" presStyleIdx="2" presStyleCnt="5">
        <dgm:presLayoutVars>
          <dgm:bulletEnabled val="1"/>
        </dgm:presLayoutVars>
      </dgm:prSet>
      <dgm:spPr/>
      <dgm:t>
        <a:bodyPr/>
        <a:lstStyle/>
        <a:p>
          <a:endParaRPr lang="en-GB"/>
        </a:p>
      </dgm:t>
    </dgm:pt>
    <dgm:pt modelId="{D11A8285-99CA-4942-BA87-0AF48822856F}" type="pres">
      <dgm:prSet presAssocID="{8BA1D44F-879E-40FE-B399-A1F02DFD8636}" presName="sibTrans" presStyleCnt="0"/>
      <dgm:spPr/>
    </dgm:pt>
    <dgm:pt modelId="{523EC811-6E09-4D39-AB10-33E01E175C9C}" type="pres">
      <dgm:prSet presAssocID="{B48294E2-DE06-4B47-B5A1-C7E93395C0C2}" presName="textNode" presStyleLbl="node1" presStyleIdx="3" presStyleCnt="5">
        <dgm:presLayoutVars>
          <dgm:bulletEnabled val="1"/>
        </dgm:presLayoutVars>
      </dgm:prSet>
      <dgm:spPr/>
      <dgm:t>
        <a:bodyPr/>
        <a:lstStyle/>
        <a:p>
          <a:endParaRPr lang="en-GB"/>
        </a:p>
      </dgm:t>
    </dgm:pt>
    <dgm:pt modelId="{FAD726F7-34D6-4D3F-B50F-28C4CB6490AC}" type="pres">
      <dgm:prSet presAssocID="{0817EEBA-9D40-41FD-B566-6B93BB1D27C0}" presName="sibTrans" presStyleCnt="0"/>
      <dgm:spPr/>
    </dgm:pt>
    <dgm:pt modelId="{EEB662CB-61B9-476C-9DD1-E5D66B758690}" type="pres">
      <dgm:prSet presAssocID="{65233BCB-0E89-4451-B5FC-3CE85D83D9E4}" presName="textNode" presStyleLbl="node1" presStyleIdx="4" presStyleCnt="5">
        <dgm:presLayoutVars>
          <dgm:bulletEnabled val="1"/>
        </dgm:presLayoutVars>
      </dgm:prSet>
      <dgm:spPr/>
      <dgm:t>
        <a:bodyPr/>
        <a:lstStyle/>
        <a:p>
          <a:endParaRPr lang="en-GB"/>
        </a:p>
      </dgm:t>
    </dgm:pt>
  </dgm:ptLst>
  <dgm:cxnLst>
    <dgm:cxn modelId="{15347542-1EF1-4E61-9EA4-C507C79E9B43}" type="presOf" srcId="{C2D92BDC-B84E-444A-BD79-5B391A920304}" destId="{92A92865-2836-4547-886B-AA855AEB71E2}" srcOrd="0" destOrd="0" presId="urn:microsoft.com/office/officeart/2005/8/layout/hProcess9"/>
    <dgm:cxn modelId="{68852C58-ACB8-4E8C-AFA3-57A1954F6618}" srcId="{F1B33D2B-C6AC-4BF7-8459-B383111AA450}" destId="{0DA85A70-9559-4058-A608-D5CA29A75C31}" srcOrd="2" destOrd="0" parTransId="{C07DDAB4-52FF-4253-A61F-F2880442A1AE}" sibTransId="{8BA1D44F-879E-40FE-B399-A1F02DFD8636}"/>
    <dgm:cxn modelId="{1481340B-2A1D-4B1C-A367-E2180B2056EA}" type="presOf" srcId="{15FEA3E2-B6C5-4C83-AA62-DD67B6FF1DA2}" destId="{7ED58714-F7DD-4A49-9A79-2C3FCF3FBFCF}" srcOrd="0" destOrd="0" presId="urn:microsoft.com/office/officeart/2005/8/layout/hProcess9"/>
    <dgm:cxn modelId="{A8A2431A-519D-47D3-AED7-589B078BDB28}" type="presOf" srcId="{0DA85A70-9559-4058-A608-D5CA29A75C31}" destId="{2A0F385E-BC25-4A98-BD9F-DCBA438997A5}" srcOrd="0" destOrd="0" presId="urn:microsoft.com/office/officeart/2005/8/layout/hProcess9"/>
    <dgm:cxn modelId="{FB73BF8A-22A9-4B0A-870D-64E5A34277B0}" type="presOf" srcId="{F1B33D2B-C6AC-4BF7-8459-B383111AA450}" destId="{02DFE41E-2403-441D-90DA-14B90B437170}" srcOrd="0" destOrd="0" presId="urn:microsoft.com/office/officeart/2005/8/layout/hProcess9"/>
    <dgm:cxn modelId="{90B02ED6-131B-41F8-A60B-414D4E311487}" type="presOf" srcId="{B48294E2-DE06-4B47-B5A1-C7E93395C0C2}" destId="{523EC811-6E09-4D39-AB10-33E01E175C9C}" srcOrd="0" destOrd="0" presId="urn:microsoft.com/office/officeart/2005/8/layout/hProcess9"/>
    <dgm:cxn modelId="{893E8A9E-4934-43B3-A88B-0CA2F1096A23}" srcId="{F1B33D2B-C6AC-4BF7-8459-B383111AA450}" destId="{B48294E2-DE06-4B47-B5A1-C7E93395C0C2}" srcOrd="3" destOrd="0" parTransId="{4A492B1B-6B81-4F93-A706-74BCAF97606E}" sibTransId="{0817EEBA-9D40-41FD-B566-6B93BB1D27C0}"/>
    <dgm:cxn modelId="{03A3B310-F74F-45B1-A52C-2EF466A4F35E}" srcId="{F1B33D2B-C6AC-4BF7-8459-B383111AA450}" destId="{C2D92BDC-B84E-444A-BD79-5B391A920304}" srcOrd="1" destOrd="0" parTransId="{2F259782-9E87-4CFB-A8A8-5CC0C7CBA5EE}" sibTransId="{D83B452D-FC6C-4BB8-A363-BC98B33424F7}"/>
    <dgm:cxn modelId="{089EB37E-1E63-418E-B7AB-49A83D44C98F}" srcId="{F1B33D2B-C6AC-4BF7-8459-B383111AA450}" destId="{65233BCB-0E89-4451-B5FC-3CE85D83D9E4}" srcOrd="4" destOrd="0" parTransId="{EA96B3E0-7CA0-422A-BF4B-8F4C6A6C1A86}" sibTransId="{620FF75D-B885-4798-BB64-0C65B49199C0}"/>
    <dgm:cxn modelId="{FD7982F7-F51D-4A42-BCFD-150D881D0024}" type="presOf" srcId="{65233BCB-0E89-4451-B5FC-3CE85D83D9E4}" destId="{EEB662CB-61B9-476C-9DD1-E5D66B758690}" srcOrd="0" destOrd="0" presId="urn:microsoft.com/office/officeart/2005/8/layout/hProcess9"/>
    <dgm:cxn modelId="{C60F72F4-0439-4A59-9213-A348F41AE0B1}" srcId="{F1B33D2B-C6AC-4BF7-8459-B383111AA450}" destId="{15FEA3E2-B6C5-4C83-AA62-DD67B6FF1DA2}" srcOrd="0" destOrd="0" parTransId="{F6FC1933-E1BD-4D7B-A0C2-46582CCED040}" sibTransId="{53C51B8C-61BC-45A4-94CC-9C69FC955A18}"/>
    <dgm:cxn modelId="{3EDD8699-5C43-419A-8107-CE74EB1ECB35}" type="presParOf" srcId="{02DFE41E-2403-441D-90DA-14B90B437170}" destId="{8EF869A5-5E75-411C-8433-EF94558DFB59}" srcOrd="0" destOrd="0" presId="urn:microsoft.com/office/officeart/2005/8/layout/hProcess9"/>
    <dgm:cxn modelId="{9C56AB1F-5D6F-478A-B10F-77CA822458B6}" type="presParOf" srcId="{02DFE41E-2403-441D-90DA-14B90B437170}" destId="{85606B80-1AF7-49BA-8E78-A77AE163F5A4}" srcOrd="1" destOrd="0" presId="urn:microsoft.com/office/officeart/2005/8/layout/hProcess9"/>
    <dgm:cxn modelId="{626C63D3-22A0-46B1-9D47-53437B2A3ADC}" type="presParOf" srcId="{85606B80-1AF7-49BA-8E78-A77AE163F5A4}" destId="{7ED58714-F7DD-4A49-9A79-2C3FCF3FBFCF}" srcOrd="0" destOrd="0" presId="urn:microsoft.com/office/officeart/2005/8/layout/hProcess9"/>
    <dgm:cxn modelId="{39286420-7AC8-44F3-A2BA-22F5F1034889}" type="presParOf" srcId="{85606B80-1AF7-49BA-8E78-A77AE163F5A4}" destId="{3B358209-2C31-4BEA-938E-273706E65EC2}" srcOrd="1" destOrd="0" presId="urn:microsoft.com/office/officeart/2005/8/layout/hProcess9"/>
    <dgm:cxn modelId="{88B87C9C-E7D3-49C0-A24D-336860A952DB}" type="presParOf" srcId="{85606B80-1AF7-49BA-8E78-A77AE163F5A4}" destId="{92A92865-2836-4547-886B-AA855AEB71E2}" srcOrd="2" destOrd="0" presId="urn:microsoft.com/office/officeart/2005/8/layout/hProcess9"/>
    <dgm:cxn modelId="{86E8C1CB-8E4A-4EBC-9A9A-07647A003F99}" type="presParOf" srcId="{85606B80-1AF7-49BA-8E78-A77AE163F5A4}" destId="{5ABBEA05-CC98-4256-9B56-59515CF93588}" srcOrd="3" destOrd="0" presId="urn:microsoft.com/office/officeart/2005/8/layout/hProcess9"/>
    <dgm:cxn modelId="{E19329B2-2FC5-4828-BAC6-172C5ED335E5}" type="presParOf" srcId="{85606B80-1AF7-49BA-8E78-A77AE163F5A4}" destId="{2A0F385E-BC25-4A98-BD9F-DCBA438997A5}" srcOrd="4" destOrd="0" presId="urn:microsoft.com/office/officeart/2005/8/layout/hProcess9"/>
    <dgm:cxn modelId="{ECC49032-C840-482F-987D-CE1EABD86478}" type="presParOf" srcId="{85606B80-1AF7-49BA-8E78-A77AE163F5A4}" destId="{D11A8285-99CA-4942-BA87-0AF48822856F}" srcOrd="5" destOrd="0" presId="urn:microsoft.com/office/officeart/2005/8/layout/hProcess9"/>
    <dgm:cxn modelId="{9C8A0766-1E9E-4E40-84A6-480C674D02D1}" type="presParOf" srcId="{85606B80-1AF7-49BA-8E78-A77AE163F5A4}" destId="{523EC811-6E09-4D39-AB10-33E01E175C9C}" srcOrd="6" destOrd="0" presId="urn:microsoft.com/office/officeart/2005/8/layout/hProcess9"/>
    <dgm:cxn modelId="{DE29B1E0-5C9E-4231-AA6D-19F1D0E740A7}" type="presParOf" srcId="{85606B80-1AF7-49BA-8E78-A77AE163F5A4}" destId="{FAD726F7-34D6-4D3F-B50F-28C4CB6490AC}" srcOrd="7" destOrd="0" presId="urn:microsoft.com/office/officeart/2005/8/layout/hProcess9"/>
    <dgm:cxn modelId="{43EF9640-C2FF-4365-9645-8BAB47488F6F}" type="presParOf" srcId="{85606B80-1AF7-49BA-8E78-A77AE163F5A4}" destId="{EEB662CB-61B9-476C-9DD1-E5D66B758690}"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9CDFB-CDCC-457B-8F90-06E24ABA110F}">
      <dsp:nvSpPr>
        <dsp:cNvPr id="0" name=""/>
        <dsp:cNvSpPr/>
      </dsp:nvSpPr>
      <dsp:spPr>
        <a:xfrm>
          <a:off x="2784" y="64458"/>
          <a:ext cx="1507718" cy="90463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New Capture stage of End to End Change process</a:t>
          </a:r>
          <a:endParaRPr lang="en-GB" sz="1200" kern="1200" dirty="0"/>
        </a:p>
      </dsp:txBody>
      <dsp:txXfrm>
        <a:off x="2784" y="64458"/>
        <a:ext cx="1507718" cy="904630"/>
      </dsp:txXfrm>
    </dsp:sp>
    <dsp:sp modelId="{7219701F-E81E-46BE-9221-066DFE2B4CF6}">
      <dsp:nvSpPr>
        <dsp:cNvPr id="0" name=""/>
        <dsp:cNvSpPr/>
      </dsp:nvSpPr>
      <dsp:spPr>
        <a:xfrm>
          <a:off x="1661274" y="64458"/>
          <a:ext cx="1507718" cy="90463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Change Packs – revised formats and schedule </a:t>
          </a:r>
          <a:endParaRPr lang="en-GB" sz="1200" kern="1200" dirty="0"/>
        </a:p>
      </dsp:txBody>
      <dsp:txXfrm>
        <a:off x="1661274" y="64458"/>
        <a:ext cx="1507718" cy="904630"/>
      </dsp:txXfrm>
    </dsp:sp>
    <dsp:sp modelId="{261EF564-A363-402E-84CD-60C4B41C0321}">
      <dsp:nvSpPr>
        <dsp:cNvPr id="0" name=""/>
        <dsp:cNvSpPr/>
      </dsp:nvSpPr>
      <dsp:spPr>
        <a:xfrm>
          <a:off x="3319764" y="64458"/>
          <a:ext cx="1507718" cy="90463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DSC Delivery Sub Group established </a:t>
          </a:r>
          <a:endParaRPr lang="en-GB" sz="1200" kern="1200" dirty="0"/>
        </a:p>
      </dsp:txBody>
      <dsp:txXfrm>
        <a:off x="3319764" y="64458"/>
        <a:ext cx="1507718" cy="904630"/>
      </dsp:txXfrm>
    </dsp:sp>
    <dsp:sp modelId="{601D05D6-D8A6-4929-9431-E20C330752FC}">
      <dsp:nvSpPr>
        <dsp:cNvPr id="0" name=""/>
        <dsp:cNvSpPr/>
      </dsp:nvSpPr>
      <dsp:spPr>
        <a:xfrm>
          <a:off x="4978254" y="64458"/>
          <a:ext cx="1507718" cy="90463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Increased number of proposed Solution Options presented at DSG</a:t>
          </a:r>
          <a:endParaRPr lang="en-GB" sz="1200" kern="1200" dirty="0"/>
        </a:p>
      </dsp:txBody>
      <dsp:txXfrm>
        <a:off x="4978254" y="64458"/>
        <a:ext cx="1507718" cy="904630"/>
      </dsp:txXfrm>
    </dsp:sp>
    <dsp:sp modelId="{A443954C-581F-484D-855F-F39F876B6C07}">
      <dsp:nvSpPr>
        <dsp:cNvPr id="0" name=""/>
        <dsp:cNvSpPr/>
      </dsp:nvSpPr>
      <dsp:spPr>
        <a:xfrm>
          <a:off x="6636745" y="64458"/>
          <a:ext cx="1507718" cy="90463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Change Proposal template simplified</a:t>
          </a:r>
          <a:endParaRPr lang="en-GB" sz="1200" kern="1200" dirty="0"/>
        </a:p>
      </dsp:txBody>
      <dsp:txXfrm>
        <a:off x="6636745" y="64458"/>
        <a:ext cx="1507718" cy="904630"/>
      </dsp:txXfrm>
    </dsp:sp>
    <dsp:sp modelId="{D476ABC8-70A3-4651-80E0-3763369FE667}">
      <dsp:nvSpPr>
        <dsp:cNvPr id="0" name=""/>
        <dsp:cNvSpPr/>
      </dsp:nvSpPr>
      <dsp:spPr>
        <a:xfrm>
          <a:off x="2784" y="1119861"/>
          <a:ext cx="1507718" cy="90463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All Change proposals now held on Xoserve.com</a:t>
          </a:r>
          <a:endParaRPr lang="en-GB" sz="1200" kern="1200" dirty="0"/>
        </a:p>
      </dsp:txBody>
      <dsp:txXfrm>
        <a:off x="2784" y="1119861"/>
        <a:ext cx="1507718" cy="904630"/>
      </dsp:txXfrm>
    </dsp:sp>
    <dsp:sp modelId="{B117C614-08AA-4366-B538-FE11504B9E7F}">
      <dsp:nvSpPr>
        <dsp:cNvPr id="0" name=""/>
        <dsp:cNvSpPr/>
      </dsp:nvSpPr>
      <dsp:spPr>
        <a:xfrm>
          <a:off x="1661274" y="1119861"/>
          <a:ext cx="1507718" cy="90463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Release Circulars published for Releases</a:t>
          </a:r>
          <a:endParaRPr lang="en-GB" sz="1200" kern="1200" dirty="0"/>
        </a:p>
      </dsp:txBody>
      <dsp:txXfrm>
        <a:off x="1661274" y="1119861"/>
        <a:ext cx="1507718" cy="904630"/>
      </dsp:txXfrm>
    </dsp:sp>
    <dsp:sp modelId="{DEE14E94-3956-4C59-BF30-388A0EB1A0C8}">
      <dsp:nvSpPr>
        <dsp:cNvPr id="0" name=""/>
        <dsp:cNvSpPr/>
      </dsp:nvSpPr>
      <dsp:spPr>
        <a:xfrm>
          <a:off x="3319764" y="1119861"/>
          <a:ext cx="1507718" cy="90463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Customer Awareness sessions held for all changes to be implemented</a:t>
          </a:r>
          <a:endParaRPr lang="en-GB" sz="1200" kern="1200" dirty="0"/>
        </a:p>
      </dsp:txBody>
      <dsp:txXfrm>
        <a:off x="3319764" y="1119861"/>
        <a:ext cx="1507718" cy="904630"/>
      </dsp:txXfrm>
    </dsp:sp>
    <dsp:sp modelId="{CC9D9A97-A099-4EC3-96EF-931423CB8B43}">
      <dsp:nvSpPr>
        <dsp:cNvPr id="0" name=""/>
        <dsp:cNvSpPr/>
      </dsp:nvSpPr>
      <dsp:spPr>
        <a:xfrm>
          <a:off x="4978254" y="1119861"/>
          <a:ext cx="1507718" cy="90463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Simplified Change Register produced and published Xoserve.com</a:t>
          </a:r>
          <a:endParaRPr lang="en-GB" sz="1200" kern="1200" dirty="0"/>
        </a:p>
      </dsp:txBody>
      <dsp:txXfrm>
        <a:off x="4978254" y="1119861"/>
        <a:ext cx="1507718" cy="904630"/>
      </dsp:txXfrm>
    </dsp:sp>
    <dsp:sp modelId="{4C1425EE-654F-4C40-9743-289780CE59F7}">
      <dsp:nvSpPr>
        <dsp:cNvPr id="0" name=""/>
        <dsp:cNvSpPr/>
      </dsp:nvSpPr>
      <dsp:spPr>
        <a:xfrm>
          <a:off x="6636745" y="1119861"/>
          <a:ext cx="1507718" cy="90463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kern="1200" dirty="0" smtClean="0"/>
            <a:t>High level End to End Change process diagram published</a:t>
          </a:r>
          <a:endParaRPr lang="en-GB" sz="1200" kern="1200" dirty="0"/>
        </a:p>
      </dsp:txBody>
      <dsp:txXfrm>
        <a:off x="6636745" y="1119861"/>
        <a:ext cx="1507718" cy="9046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C0C0D-EBAE-43EB-9C37-F34BBF68E491}">
      <dsp:nvSpPr>
        <dsp:cNvPr id="0" name=""/>
        <dsp:cNvSpPr/>
      </dsp:nvSpPr>
      <dsp:spPr>
        <a:xfrm rot="5400000">
          <a:off x="-154436" y="157224"/>
          <a:ext cx="1029577" cy="72070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363139"/>
        <a:ext cx="720704" cy="308873"/>
      </dsp:txXfrm>
    </dsp:sp>
    <dsp:sp modelId="{F10EE17D-9882-4306-A361-689755D11BAF}">
      <dsp:nvSpPr>
        <dsp:cNvPr id="0" name=""/>
        <dsp:cNvSpPr/>
      </dsp:nvSpPr>
      <dsp:spPr>
        <a:xfrm rot="5400000">
          <a:off x="4140539" y="-3417047"/>
          <a:ext cx="669225" cy="750889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Notes and Actions from todays meeting will be issued to Group members and published on Joint office website </a:t>
          </a:r>
          <a:endParaRPr lang="en-GB" sz="2100" kern="1200" dirty="0"/>
        </a:p>
      </dsp:txBody>
      <dsp:txXfrm rot="-5400000">
        <a:off x="720705" y="35456"/>
        <a:ext cx="7476226" cy="603887"/>
      </dsp:txXfrm>
    </dsp:sp>
    <dsp:sp modelId="{E08B864B-994C-4390-B566-C27265A6AA34}">
      <dsp:nvSpPr>
        <dsp:cNvPr id="0" name=""/>
        <dsp:cNvSpPr/>
      </dsp:nvSpPr>
      <dsp:spPr>
        <a:xfrm rot="5400000">
          <a:off x="-154436" y="1036665"/>
          <a:ext cx="1029577" cy="72070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1242580"/>
        <a:ext cx="720704" cy="308873"/>
      </dsp:txXfrm>
    </dsp:sp>
    <dsp:sp modelId="{2DF683AC-F6C2-4AD6-A8C2-56166309F24D}">
      <dsp:nvSpPr>
        <dsp:cNvPr id="0" name=""/>
        <dsp:cNvSpPr/>
      </dsp:nvSpPr>
      <dsp:spPr>
        <a:xfrm rot="5400000">
          <a:off x="4140539" y="-2555019"/>
          <a:ext cx="669225" cy="7508895"/>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Next meeting to review outputs scheduled for 4</a:t>
          </a:r>
          <a:r>
            <a:rPr lang="en-GB" sz="2100" kern="1200" baseline="30000" dirty="0" smtClean="0"/>
            <a:t>th</a:t>
          </a:r>
          <a:r>
            <a:rPr lang="en-GB" sz="2100" kern="1200" dirty="0" smtClean="0"/>
            <a:t> June 2019</a:t>
          </a:r>
          <a:endParaRPr lang="en-GB" sz="2100" kern="1200" dirty="0"/>
        </a:p>
      </dsp:txBody>
      <dsp:txXfrm rot="-5400000">
        <a:off x="720705" y="897484"/>
        <a:ext cx="7476226" cy="603887"/>
      </dsp:txXfrm>
    </dsp:sp>
    <dsp:sp modelId="{45596F55-AA2B-4B0D-8C53-E3AA24F8240E}">
      <dsp:nvSpPr>
        <dsp:cNvPr id="0" name=""/>
        <dsp:cNvSpPr/>
      </dsp:nvSpPr>
      <dsp:spPr>
        <a:xfrm rot="5400000">
          <a:off x="-154436" y="1916105"/>
          <a:ext cx="1029577" cy="72070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2122020"/>
        <a:ext cx="720704" cy="308873"/>
      </dsp:txXfrm>
    </dsp:sp>
    <dsp:sp modelId="{DEE525FE-049E-4B57-A654-5F451341BD0D}">
      <dsp:nvSpPr>
        <dsp:cNvPr id="0" name=""/>
        <dsp:cNvSpPr/>
      </dsp:nvSpPr>
      <dsp:spPr>
        <a:xfrm rot="5400000">
          <a:off x="4140539" y="-1658166"/>
          <a:ext cx="669225" cy="7508895"/>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Take any recommendations to Change Management Committee on 12</a:t>
          </a:r>
          <a:r>
            <a:rPr lang="en-GB" sz="2100" kern="1200" baseline="30000" dirty="0" smtClean="0"/>
            <a:t>th</a:t>
          </a:r>
          <a:r>
            <a:rPr lang="en-GB" sz="2100" kern="1200" dirty="0" smtClean="0"/>
            <a:t> June 2019</a:t>
          </a:r>
          <a:endParaRPr lang="en-GB" sz="2100" kern="1200" dirty="0"/>
        </a:p>
      </dsp:txBody>
      <dsp:txXfrm rot="-5400000">
        <a:off x="720705" y="1794337"/>
        <a:ext cx="7476226" cy="603887"/>
      </dsp:txXfrm>
    </dsp:sp>
    <dsp:sp modelId="{3EF92A68-4A59-4E63-AA3E-9C498BB648DD}">
      <dsp:nvSpPr>
        <dsp:cNvPr id="0" name=""/>
        <dsp:cNvSpPr/>
      </dsp:nvSpPr>
      <dsp:spPr>
        <a:xfrm rot="5400000">
          <a:off x="-154436" y="2795546"/>
          <a:ext cx="1029577" cy="72070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endParaRPr lang="en-GB" sz="2100" kern="1200" dirty="0"/>
        </a:p>
      </dsp:txBody>
      <dsp:txXfrm rot="-5400000">
        <a:off x="1" y="3001461"/>
        <a:ext cx="720704" cy="308873"/>
      </dsp:txXfrm>
    </dsp:sp>
    <dsp:sp modelId="{CC5544C0-B199-49E4-AB16-312BDE6E88B4}">
      <dsp:nvSpPr>
        <dsp:cNvPr id="0" name=""/>
        <dsp:cNvSpPr/>
      </dsp:nvSpPr>
      <dsp:spPr>
        <a:xfrm rot="5400000">
          <a:off x="4140539" y="-778725"/>
          <a:ext cx="669225" cy="750889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GB" sz="2100" kern="1200" dirty="0" smtClean="0"/>
            <a:t>Further sessions have been scheduled for 26</a:t>
          </a:r>
          <a:r>
            <a:rPr lang="en-GB" sz="2100" kern="1200" baseline="30000" dirty="0" smtClean="0"/>
            <a:t>th</a:t>
          </a:r>
          <a:r>
            <a:rPr lang="en-GB" sz="2100" kern="1200" dirty="0" smtClean="0"/>
            <a:t> June and 22</a:t>
          </a:r>
          <a:r>
            <a:rPr lang="en-GB" sz="2100" kern="1200" baseline="30000" dirty="0" smtClean="0"/>
            <a:t>nd</a:t>
          </a:r>
          <a:r>
            <a:rPr lang="en-GB" sz="2100" kern="1200" dirty="0" smtClean="0"/>
            <a:t> July if required</a:t>
          </a:r>
          <a:endParaRPr lang="en-GB" sz="2100" kern="1200" dirty="0"/>
        </a:p>
      </dsp:txBody>
      <dsp:txXfrm rot="-5400000">
        <a:off x="720705" y="2673778"/>
        <a:ext cx="7476226" cy="6038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26D07-04AB-44A0-BAD1-500B7065141D}">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CA94C5-6869-423C-A6E5-E6D1ACB8F0D3}">
      <dsp:nvSpPr>
        <dsp:cNvPr id="0" name=""/>
        <dsp:cNvSpPr/>
      </dsp:nvSpPr>
      <dsp:spPr>
        <a:xfrm>
          <a:off x="460128" y="312440"/>
          <a:ext cx="6709148" cy="625205"/>
        </a:xfrm>
        <a:prstGeom prst="rect">
          <a:avLst/>
        </a:prstGeom>
        <a:solidFill>
          <a:srgbClr val="9CCB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Sessions are intended to be fully collaborative</a:t>
          </a:r>
          <a:endParaRPr lang="en-GB" sz="1800" kern="1200" dirty="0"/>
        </a:p>
      </dsp:txBody>
      <dsp:txXfrm>
        <a:off x="460128" y="312440"/>
        <a:ext cx="6709148" cy="625205"/>
      </dsp:txXfrm>
    </dsp:sp>
    <dsp:sp modelId="{5D92C18D-52E9-4A80-AC1C-C39C543D1E53}">
      <dsp:nvSpPr>
        <dsp:cNvPr id="0" name=""/>
        <dsp:cNvSpPr/>
      </dsp:nvSpPr>
      <dsp:spPr>
        <a:xfrm>
          <a:off x="69375" y="234289"/>
          <a:ext cx="781507" cy="781507"/>
        </a:xfrm>
        <a:prstGeom prst="ellipse">
          <a:avLst/>
        </a:prstGeom>
        <a:solidFill>
          <a:schemeClr val="bg1"/>
        </a:solidFill>
        <a:ln w="25400" cap="flat" cmpd="sng" algn="ctr">
          <a:solidFill>
            <a:srgbClr val="9CCB3B"/>
          </a:solidFill>
          <a:prstDash val="solid"/>
        </a:ln>
        <a:effectLst/>
      </dsp:spPr>
      <dsp:style>
        <a:lnRef idx="2">
          <a:scrgbClr r="0" g="0" b="0"/>
        </a:lnRef>
        <a:fillRef idx="1">
          <a:scrgbClr r="0" g="0" b="0"/>
        </a:fillRef>
        <a:effectRef idx="0">
          <a:scrgbClr r="0" g="0" b="0"/>
        </a:effectRef>
        <a:fontRef idx="minor"/>
      </dsp:style>
    </dsp:sp>
    <dsp:sp modelId="{A23B5266-EC0D-4B8E-A742-87DB5378D4F8}">
      <dsp:nvSpPr>
        <dsp:cNvPr id="0" name=""/>
        <dsp:cNvSpPr/>
      </dsp:nvSpPr>
      <dsp:spPr>
        <a:xfrm>
          <a:off x="818573" y="1250411"/>
          <a:ext cx="6350704" cy="625205"/>
        </a:xfrm>
        <a:prstGeom prst="rect">
          <a:avLst/>
        </a:prstGeom>
        <a:solidFill>
          <a:srgbClr val="9C487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Materials for discussion can be produced by any member of the group</a:t>
          </a:r>
          <a:endParaRPr lang="en-GB" sz="1800" kern="1200" dirty="0"/>
        </a:p>
      </dsp:txBody>
      <dsp:txXfrm>
        <a:off x="818573" y="1250411"/>
        <a:ext cx="6350704" cy="625205"/>
      </dsp:txXfrm>
    </dsp:sp>
    <dsp:sp modelId="{816FFF74-7FE2-48DF-A73F-9F9060B53849}">
      <dsp:nvSpPr>
        <dsp:cNvPr id="0" name=""/>
        <dsp:cNvSpPr/>
      </dsp:nvSpPr>
      <dsp:spPr>
        <a:xfrm>
          <a:off x="427819" y="1172260"/>
          <a:ext cx="781507" cy="781507"/>
        </a:xfrm>
        <a:prstGeom prst="ellipse">
          <a:avLst/>
        </a:prstGeom>
        <a:solidFill>
          <a:schemeClr val="lt1">
            <a:hueOff val="0"/>
            <a:satOff val="0"/>
            <a:lumOff val="0"/>
            <a:alphaOff val="0"/>
          </a:schemeClr>
        </a:solidFill>
        <a:ln w="25400" cap="flat" cmpd="sng" algn="ctr">
          <a:solidFill>
            <a:srgbClr val="9C4877"/>
          </a:solidFill>
          <a:prstDash val="solid"/>
        </a:ln>
        <a:effectLst/>
      </dsp:spPr>
      <dsp:style>
        <a:lnRef idx="2">
          <a:scrgbClr r="0" g="0" b="0"/>
        </a:lnRef>
        <a:fillRef idx="1">
          <a:scrgbClr r="0" g="0" b="0"/>
        </a:fillRef>
        <a:effectRef idx="0">
          <a:scrgbClr r="0" g="0" b="0"/>
        </a:effectRef>
        <a:fontRef idx="minor"/>
      </dsp:style>
    </dsp:sp>
    <dsp:sp modelId="{551FD605-E17C-4F16-9141-F988D7FBA121}">
      <dsp:nvSpPr>
        <dsp:cNvPr id="0" name=""/>
        <dsp:cNvSpPr/>
      </dsp:nvSpPr>
      <dsp:spPr>
        <a:xfrm>
          <a:off x="818573" y="2188382"/>
          <a:ext cx="6350704" cy="625205"/>
        </a:xfrm>
        <a:prstGeom prst="rect">
          <a:avLst/>
        </a:prstGeom>
        <a:solidFill>
          <a:srgbClr val="2B80B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Materials will be issued out and published on the Joint Office website at least 5 days prior to each session</a:t>
          </a:r>
          <a:endParaRPr lang="en-GB" sz="1800" kern="1200" dirty="0"/>
        </a:p>
      </dsp:txBody>
      <dsp:txXfrm>
        <a:off x="818573" y="2188382"/>
        <a:ext cx="6350704" cy="625205"/>
      </dsp:txXfrm>
    </dsp:sp>
    <dsp:sp modelId="{356CB93B-1B2A-4F51-818B-7A73A48404A9}">
      <dsp:nvSpPr>
        <dsp:cNvPr id="0" name=""/>
        <dsp:cNvSpPr/>
      </dsp:nvSpPr>
      <dsp:spPr>
        <a:xfrm>
          <a:off x="427819" y="2110232"/>
          <a:ext cx="781507" cy="781507"/>
        </a:xfrm>
        <a:prstGeom prst="ellipse">
          <a:avLst/>
        </a:prstGeom>
        <a:solidFill>
          <a:schemeClr val="lt1">
            <a:hueOff val="0"/>
            <a:satOff val="0"/>
            <a:lumOff val="0"/>
            <a:alphaOff val="0"/>
          </a:schemeClr>
        </a:solidFill>
        <a:ln w="25400" cap="flat" cmpd="sng" algn="ctr">
          <a:solidFill>
            <a:srgbClr val="2B80B1"/>
          </a:solidFill>
          <a:prstDash val="solid"/>
        </a:ln>
        <a:effectLst/>
      </dsp:spPr>
      <dsp:style>
        <a:lnRef idx="2">
          <a:scrgbClr r="0" g="0" b="0"/>
        </a:lnRef>
        <a:fillRef idx="1">
          <a:scrgbClr r="0" g="0" b="0"/>
        </a:fillRef>
        <a:effectRef idx="0">
          <a:scrgbClr r="0" g="0" b="0"/>
        </a:effectRef>
        <a:fontRef idx="minor"/>
      </dsp:style>
    </dsp:sp>
    <dsp:sp modelId="{93250403-2D70-484B-8077-8111587377BD}">
      <dsp:nvSpPr>
        <dsp:cNvPr id="0" name=""/>
        <dsp:cNvSpPr/>
      </dsp:nvSpPr>
      <dsp:spPr>
        <a:xfrm>
          <a:off x="460128" y="3126353"/>
          <a:ext cx="6709148" cy="625205"/>
        </a:xfrm>
        <a:prstGeom prst="rect">
          <a:avLst/>
        </a:prstGeom>
        <a:solidFill>
          <a:srgbClr val="40D1F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45720" rIns="45720" bIns="45720" numCol="1" spcCol="1270" anchor="ctr" anchorCtr="0">
          <a:noAutofit/>
        </a:bodyPr>
        <a:lstStyle/>
        <a:p>
          <a:pPr lvl="0" algn="l" defTabSz="800100">
            <a:lnSpc>
              <a:spcPct val="90000"/>
            </a:lnSpc>
            <a:spcBef>
              <a:spcPct val="0"/>
            </a:spcBef>
            <a:spcAft>
              <a:spcPct val="35000"/>
            </a:spcAft>
          </a:pPr>
          <a:r>
            <a:rPr lang="en-GB" sz="1800" kern="1200" dirty="0" smtClean="0"/>
            <a:t>Formal minutes will not be recorded but notes and actions will be issued and published following each session</a:t>
          </a:r>
          <a:endParaRPr lang="en-GB" sz="1800" kern="1200" dirty="0"/>
        </a:p>
      </dsp:txBody>
      <dsp:txXfrm>
        <a:off x="460128" y="3126353"/>
        <a:ext cx="6709148" cy="625205"/>
      </dsp:txXfrm>
    </dsp:sp>
    <dsp:sp modelId="{DF4BBE62-5784-447C-A218-0581DB64E204}">
      <dsp:nvSpPr>
        <dsp:cNvPr id="0" name=""/>
        <dsp:cNvSpPr/>
      </dsp:nvSpPr>
      <dsp:spPr>
        <a:xfrm>
          <a:off x="69375" y="3048203"/>
          <a:ext cx="781507" cy="781507"/>
        </a:xfrm>
        <a:prstGeom prst="ellipse">
          <a:avLst/>
        </a:prstGeom>
        <a:solidFill>
          <a:schemeClr val="lt1">
            <a:hueOff val="0"/>
            <a:satOff val="0"/>
            <a:lumOff val="0"/>
            <a:alphaOff val="0"/>
          </a:schemeClr>
        </a:solidFill>
        <a:ln w="25400" cap="flat" cmpd="sng" algn="ctr">
          <a:solidFill>
            <a:srgbClr val="40D1F5"/>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269176"/>
          <a:ext cx="7416824" cy="306889"/>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 Do Nothing</a:t>
          </a:r>
        </a:p>
      </dsp:txBody>
      <dsp:txXfrm>
        <a:off x="14981" y="284157"/>
        <a:ext cx="7386862" cy="276927"/>
      </dsp:txXfrm>
    </dsp:sp>
    <dsp:sp modelId="{1E32C6EE-E5DA-4285-8A50-1B4F12140436}">
      <dsp:nvSpPr>
        <dsp:cNvPr id="0" name=""/>
        <dsp:cNvSpPr/>
      </dsp:nvSpPr>
      <dsp:spPr>
        <a:xfrm>
          <a:off x="0" y="720079"/>
          <a:ext cx="7416824" cy="292494"/>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Minimum Governance</a:t>
          </a:r>
        </a:p>
      </dsp:txBody>
      <dsp:txXfrm>
        <a:off x="14278" y="734357"/>
        <a:ext cx="7388268" cy="263938"/>
      </dsp:txXfrm>
    </dsp:sp>
    <dsp:sp modelId="{94ACC080-DAF6-4A90-934A-63353A1BFD16}">
      <dsp:nvSpPr>
        <dsp:cNvPr id="0" name=""/>
        <dsp:cNvSpPr/>
      </dsp:nvSpPr>
      <dsp:spPr>
        <a:xfrm>
          <a:off x="0" y="1148567"/>
          <a:ext cx="7416824"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Medium  Governance</a:t>
          </a:r>
        </a:p>
      </dsp:txBody>
      <dsp:txXfrm>
        <a:off x="14234" y="1162801"/>
        <a:ext cx="7388356" cy="263125"/>
      </dsp:txXfrm>
    </dsp:sp>
    <dsp:sp modelId="{D5C5A1C6-547D-4326-8879-80210B0B0C86}">
      <dsp:nvSpPr>
        <dsp:cNvPr id="0" name=""/>
        <dsp:cNvSpPr/>
      </dsp:nvSpPr>
      <dsp:spPr>
        <a:xfrm>
          <a:off x="0" y="1588603"/>
          <a:ext cx="7416824"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Any other suggestions</a:t>
          </a:r>
        </a:p>
      </dsp:txBody>
      <dsp:txXfrm>
        <a:off x="14234" y="1602837"/>
        <a:ext cx="7388356" cy="2631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284472"/>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4234" y="298706"/>
        <a:ext cx="515730" cy="263125"/>
      </dsp:txXfrm>
    </dsp:sp>
    <dsp:sp modelId="{53F9770E-7BBD-434E-92E1-3AFB9E81983B}">
      <dsp:nvSpPr>
        <dsp:cNvPr id="0" name=""/>
        <dsp:cNvSpPr/>
      </dsp:nvSpPr>
      <dsp:spPr>
        <a:xfrm>
          <a:off x="0" y="720081"/>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2</a:t>
          </a:r>
          <a:endParaRPr lang="en-GB" sz="1000" b="1" u="none" kern="1200" dirty="0">
            <a:solidFill>
              <a:schemeClr val="bg1"/>
            </a:solidFill>
          </a:endParaRPr>
        </a:p>
      </dsp:txBody>
      <dsp:txXfrm>
        <a:off x="14234" y="734315"/>
        <a:ext cx="515730" cy="263125"/>
      </dsp:txXfrm>
    </dsp:sp>
    <dsp:sp modelId="{402F80D8-FD7E-4399-A717-72628D880E7B}">
      <dsp:nvSpPr>
        <dsp:cNvPr id="0" name=""/>
        <dsp:cNvSpPr/>
      </dsp:nvSpPr>
      <dsp:spPr>
        <a:xfrm>
          <a:off x="0" y="1152127"/>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3</a:t>
          </a:r>
          <a:endParaRPr lang="en-GB" sz="1000" b="1" u="none" kern="1200" dirty="0">
            <a:solidFill>
              <a:schemeClr val="bg1"/>
            </a:solidFill>
          </a:endParaRPr>
        </a:p>
      </dsp:txBody>
      <dsp:txXfrm>
        <a:off x="14234" y="1166361"/>
        <a:ext cx="515730" cy="263125"/>
      </dsp:txXfrm>
    </dsp:sp>
    <dsp:sp modelId="{54A36A37-14DD-4B6A-AD59-9BF6407DDB00}">
      <dsp:nvSpPr>
        <dsp:cNvPr id="0" name=""/>
        <dsp:cNvSpPr/>
      </dsp:nvSpPr>
      <dsp:spPr>
        <a:xfrm>
          <a:off x="0" y="1584176"/>
          <a:ext cx="544198" cy="292725"/>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4</a:t>
          </a:r>
          <a:endParaRPr lang="en-GB" sz="1000" b="1" u="none" kern="1200" dirty="0">
            <a:solidFill>
              <a:schemeClr val="bg1"/>
            </a:solidFill>
          </a:endParaRPr>
        </a:p>
      </dsp:txBody>
      <dsp:txXfrm>
        <a:off x="14290" y="1598466"/>
        <a:ext cx="515618" cy="2641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49749-A5D5-42D5-B37F-71D0109081AB}">
      <dsp:nvSpPr>
        <dsp:cNvPr id="0" name=""/>
        <dsp:cNvSpPr/>
      </dsp:nvSpPr>
      <dsp:spPr>
        <a:xfrm>
          <a:off x="4454" y="532838"/>
          <a:ext cx="2285307" cy="914123"/>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Option 1 </a:t>
          </a:r>
        </a:p>
        <a:p>
          <a:pPr lvl="0" algn="ctr" defTabSz="800100">
            <a:lnSpc>
              <a:spcPct val="90000"/>
            </a:lnSpc>
            <a:spcBef>
              <a:spcPct val="0"/>
            </a:spcBef>
            <a:spcAft>
              <a:spcPct val="35000"/>
            </a:spcAft>
          </a:pPr>
          <a:r>
            <a:rPr lang="en-GB" sz="1800" kern="1200" dirty="0" smtClean="0"/>
            <a:t>Do nothing</a:t>
          </a:r>
          <a:endParaRPr lang="en-GB" sz="1800" kern="1200" dirty="0"/>
        </a:p>
      </dsp:txBody>
      <dsp:txXfrm>
        <a:off x="461516" y="532838"/>
        <a:ext cx="1371184" cy="914123"/>
      </dsp:txXfrm>
    </dsp:sp>
    <dsp:sp modelId="{EE14D5BA-7480-4859-A151-AB4909749ED9}">
      <dsp:nvSpPr>
        <dsp:cNvPr id="0" name=""/>
        <dsp:cNvSpPr/>
      </dsp:nvSpPr>
      <dsp:spPr>
        <a:xfrm>
          <a:off x="1992672" y="6105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err="1" smtClean="0"/>
            <a:t>ChMC</a:t>
          </a:r>
          <a:r>
            <a:rPr lang="en-GB" sz="900" kern="1200" dirty="0" smtClean="0"/>
            <a:t> initial view</a:t>
          </a:r>
        </a:p>
        <a:p>
          <a:pPr lvl="0" algn="ctr" defTabSz="400050">
            <a:lnSpc>
              <a:spcPct val="90000"/>
            </a:lnSpc>
            <a:spcBef>
              <a:spcPct val="0"/>
            </a:spcBef>
            <a:spcAft>
              <a:spcPct val="35000"/>
            </a:spcAft>
          </a:pPr>
          <a:r>
            <a:rPr lang="en-GB" sz="900" kern="1200" dirty="0" smtClean="0"/>
            <a:t>Initial Review</a:t>
          </a:r>
        </a:p>
        <a:p>
          <a:pPr lvl="0" algn="ctr" defTabSz="400050">
            <a:lnSpc>
              <a:spcPct val="90000"/>
            </a:lnSpc>
            <a:spcBef>
              <a:spcPct val="0"/>
            </a:spcBef>
            <a:spcAft>
              <a:spcPct val="35000"/>
            </a:spcAft>
          </a:pPr>
          <a:r>
            <a:rPr lang="en-GB" sz="900" kern="1200" dirty="0" smtClean="0"/>
            <a:t> </a:t>
          </a:r>
          <a:r>
            <a:rPr lang="en-GB" sz="900" kern="1200" dirty="0" err="1" smtClean="0"/>
            <a:t>ChMC</a:t>
          </a:r>
          <a:r>
            <a:rPr lang="en-GB" sz="900" kern="1200" dirty="0" smtClean="0"/>
            <a:t> approval</a:t>
          </a:r>
        </a:p>
        <a:p>
          <a:pPr lvl="0" algn="ctr" defTabSz="400050">
            <a:lnSpc>
              <a:spcPct val="90000"/>
            </a:lnSpc>
            <a:spcBef>
              <a:spcPct val="0"/>
            </a:spcBef>
            <a:spcAft>
              <a:spcPct val="35000"/>
            </a:spcAft>
          </a:pPr>
          <a:r>
            <a:rPr lang="en-GB" sz="900" kern="1200" dirty="0" smtClean="0">
              <a:solidFill>
                <a:srgbClr val="FF0000"/>
              </a:solidFill>
            </a:rPr>
            <a:t>31 working days</a:t>
          </a:r>
          <a:r>
            <a:rPr lang="en-GB" sz="900" kern="1200" dirty="0" smtClean="0"/>
            <a:t> </a:t>
          </a:r>
          <a:endParaRPr lang="en-GB" sz="900" kern="1200" dirty="0"/>
        </a:p>
      </dsp:txBody>
      <dsp:txXfrm>
        <a:off x="2372033" y="610538"/>
        <a:ext cx="1138083" cy="758722"/>
      </dsp:txXfrm>
    </dsp:sp>
    <dsp:sp modelId="{E1CF11FB-CB7D-44B2-97B2-1E91B9ED2C23}">
      <dsp:nvSpPr>
        <dsp:cNvPr id="0" name=""/>
        <dsp:cNvSpPr/>
      </dsp:nvSpPr>
      <dsp:spPr>
        <a:xfrm>
          <a:off x="3623924" y="6105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DSG x 2</a:t>
          </a:r>
        </a:p>
        <a:p>
          <a:pPr lvl="0" algn="ctr" defTabSz="400050">
            <a:lnSpc>
              <a:spcPct val="90000"/>
            </a:lnSpc>
            <a:spcBef>
              <a:spcPct val="0"/>
            </a:spcBef>
            <a:spcAft>
              <a:spcPct val="35000"/>
            </a:spcAft>
          </a:pPr>
          <a:r>
            <a:rPr lang="en-GB" sz="900" kern="1200" dirty="0" smtClean="0"/>
            <a:t>Solution Consultation</a:t>
          </a:r>
        </a:p>
        <a:p>
          <a:pPr lvl="0" algn="ctr" defTabSz="400050">
            <a:lnSpc>
              <a:spcPct val="90000"/>
            </a:lnSpc>
            <a:spcBef>
              <a:spcPct val="0"/>
            </a:spcBef>
            <a:spcAft>
              <a:spcPct val="35000"/>
            </a:spcAft>
          </a:pPr>
          <a:r>
            <a:rPr lang="en-GB" sz="900" kern="1200" dirty="0" smtClean="0"/>
            <a:t> </a:t>
          </a:r>
          <a:r>
            <a:rPr lang="en-GB" sz="900" kern="1200" dirty="0" err="1" smtClean="0"/>
            <a:t>ChMC</a:t>
          </a:r>
          <a:r>
            <a:rPr lang="en-GB" sz="900" kern="1200" dirty="0" smtClean="0"/>
            <a:t> approval</a:t>
          </a:r>
        </a:p>
        <a:p>
          <a:pPr lvl="0" algn="ctr" defTabSz="400050">
            <a:lnSpc>
              <a:spcPct val="90000"/>
            </a:lnSpc>
            <a:spcBef>
              <a:spcPct val="0"/>
            </a:spcBef>
            <a:spcAft>
              <a:spcPct val="35000"/>
            </a:spcAft>
          </a:pPr>
          <a:r>
            <a:rPr lang="en-GB" sz="900" kern="1200" dirty="0" smtClean="0">
              <a:solidFill>
                <a:srgbClr val="FF0000"/>
              </a:solidFill>
            </a:rPr>
            <a:t>46 working days</a:t>
          </a:r>
          <a:r>
            <a:rPr lang="en-GB" sz="900" kern="1200" dirty="0" smtClean="0"/>
            <a:t>   </a:t>
          </a:r>
          <a:endParaRPr lang="en-GB" sz="900" kern="1200" dirty="0"/>
        </a:p>
      </dsp:txBody>
      <dsp:txXfrm>
        <a:off x="4003285" y="610538"/>
        <a:ext cx="1138083" cy="758722"/>
      </dsp:txXfrm>
    </dsp:sp>
    <dsp:sp modelId="{85119614-0A53-467D-9402-87E34AB30F48}">
      <dsp:nvSpPr>
        <dsp:cNvPr id="0" name=""/>
        <dsp:cNvSpPr/>
      </dsp:nvSpPr>
      <dsp:spPr>
        <a:xfrm>
          <a:off x="5255177" y="6105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err="1" smtClean="0"/>
            <a:t>ChMC</a:t>
          </a:r>
          <a:r>
            <a:rPr lang="en-GB" sz="900" kern="1200" dirty="0" smtClean="0"/>
            <a:t> BER </a:t>
          </a:r>
        </a:p>
        <a:p>
          <a:pPr lvl="0" algn="ctr" defTabSz="400050">
            <a:lnSpc>
              <a:spcPct val="90000"/>
            </a:lnSpc>
            <a:spcBef>
              <a:spcPct val="0"/>
            </a:spcBef>
            <a:spcAft>
              <a:spcPct val="35000"/>
            </a:spcAft>
          </a:pPr>
          <a:r>
            <a:rPr lang="en-GB" sz="900" kern="1200" dirty="0" smtClean="0"/>
            <a:t> Design  Pack </a:t>
          </a:r>
        </a:p>
        <a:p>
          <a:pPr lvl="0" algn="ctr" defTabSz="400050">
            <a:lnSpc>
              <a:spcPct val="90000"/>
            </a:lnSpc>
            <a:spcBef>
              <a:spcPct val="0"/>
            </a:spcBef>
            <a:spcAft>
              <a:spcPct val="35000"/>
            </a:spcAft>
          </a:pPr>
          <a:r>
            <a:rPr lang="en-GB" sz="900" kern="1200" dirty="0" smtClean="0"/>
            <a:t> Implementation</a:t>
          </a:r>
        </a:p>
        <a:p>
          <a:pPr lvl="0" algn="ctr" defTabSz="400050">
            <a:lnSpc>
              <a:spcPct val="90000"/>
            </a:lnSpc>
            <a:spcBef>
              <a:spcPct val="0"/>
            </a:spcBef>
            <a:spcAft>
              <a:spcPct val="35000"/>
            </a:spcAft>
          </a:pPr>
          <a:r>
            <a:rPr lang="en-GB" sz="900" kern="1200" dirty="0" smtClean="0">
              <a:solidFill>
                <a:srgbClr val="FF0000"/>
              </a:solidFill>
            </a:rPr>
            <a:t>43 working days</a:t>
          </a:r>
          <a:endParaRPr lang="en-GB" sz="900" kern="1200" dirty="0">
            <a:solidFill>
              <a:srgbClr val="FF0000"/>
            </a:solidFill>
          </a:endParaRPr>
        </a:p>
      </dsp:txBody>
      <dsp:txXfrm>
        <a:off x="5634538" y="610538"/>
        <a:ext cx="1138083" cy="758722"/>
      </dsp:txXfrm>
    </dsp:sp>
    <dsp:sp modelId="{E39432A5-5417-4EFB-9793-9F1949B911F8}">
      <dsp:nvSpPr>
        <dsp:cNvPr id="0" name=""/>
        <dsp:cNvSpPr/>
      </dsp:nvSpPr>
      <dsp:spPr>
        <a:xfrm>
          <a:off x="4454" y="1574938"/>
          <a:ext cx="2285307" cy="914123"/>
        </a:xfrm>
        <a:prstGeom prst="chevron">
          <a:avLst/>
        </a:prstGeom>
        <a:solidFill>
          <a:schemeClr val="accent1">
            <a:shade val="80000"/>
            <a:hueOff val="150502"/>
            <a:satOff val="-9321"/>
            <a:lumOff val="145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Option 2 Minimal</a:t>
          </a:r>
          <a:endParaRPr lang="en-GB" sz="1800" kern="1200" dirty="0"/>
        </a:p>
      </dsp:txBody>
      <dsp:txXfrm>
        <a:off x="461516" y="1574938"/>
        <a:ext cx="1371184" cy="914123"/>
      </dsp:txXfrm>
    </dsp:sp>
    <dsp:sp modelId="{27786119-E447-4DBD-BD83-B0BA24BAC818}">
      <dsp:nvSpPr>
        <dsp:cNvPr id="0" name=""/>
        <dsp:cNvSpPr/>
      </dsp:nvSpPr>
      <dsp:spPr>
        <a:xfrm>
          <a:off x="1992672" y="16526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Ad hoc </a:t>
          </a:r>
          <a:r>
            <a:rPr lang="en-GB" sz="900" kern="1200" dirty="0" err="1" smtClean="0"/>
            <a:t>ChMC</a:t>
          </a:r>
          <a:r>
            <a:rPr lang="en-GB" sz="900" kern="1200" dirty="0" smtClean="0"/>
            <a:t>  </a:t>
          </a:r>
        </a:p>
        <a:p>
          <a:pPr lvl="0" algn="ctr" defTabSz="400050">
            <a:lnSpc>
              <a:spcPct val="90000"/>
            </a:lnSpc>
            <a:spcBef>
              <a:spcPct val="0"/>
            </a:spcBef>
            <a:spcAft>
              <a:spcPct val="35000"/>
            </a:spcAft>
          </a:pPr>
          <a:r>
            <a:rPr lang="en-GB" sz="900" kern="1200" dirty="0" smtClean="0"/>
            <a:t>No Initial Review</a:t>
          </a:r>
        </a:p>
        <a:p>
          <a:pPr lvl="0" algn="ctr" defTabSz="400050">
            <a:lnSpc>
              <a:spcPct val="90000"/>
            </a:lnSpc>
            <a:spcBef>
              <a:spcPct val="0"/>
            </a:spcBef>
            <a:spcAft>
              <a:spcPct val="35000"/>
            </a:spcAft>
          </a:pPr>
          <a:r>
            <a:rPr lang="en-GB" sz="900" kern="1200" dirty="0" smtClean="0">
              <a:solidFill>
                <a:srgbClr val="FF0000"/>
              </a:solidFill>
            </a:rPr>
            <a:t>5 working days</a:t>
          </a:r>
          <a:endParaRPr lang="en-GB" sz="900" kern="1200" dirty="0">
            <a:solidFill>
              <a:srgbClr val="FF0000"/>
            </a:solidFill>
          </a:endParaRPr>
        </a:p>
      </dsp:txBody>
      <dsp:txXfrm>
        <a:off x="2372033" y="1652638"/>
        <a:ext cx="1138083" cy="758722"/>
      </dsp:txXfrm>
    </dsp:sp>
    <dsp:sp modelId="{0B23C0C2-0166-4BFD-BC9F-0833EC6CBDAB}">
      <dsp:nvSpPr>
        <dsp:cNvPr id="0" name=""/>
        <dsp:cNvSpPr/>
      </dsp:nvSpPr>
      <dsp:spPr>
        <a:xfrm>
          <a:off x="3623924" y="16526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DSG x 1</a:t>
          </a:r>
        </a:p>
        <a:p>
          <a:pPr lvl="0" algn="ctr" defTabSz="400050">
            <a:lnSpc>
              <a:spcPct val="90000"/>
            </a:lnSpc>
            <a:spcBef>
              <a:spcPct val="0"/>
            </a:spcBef>
            <a:spcAft>
              <a:spcPct val="35000"/>
            </a:spcAft>
          </a:pPr>
          <a:r>
            <a:rPr lang="en-GB" sz="900" kern="1200" dirty="0" smtClean="0"/>
            <a:t>Ad hoc Solution/ Design pack combined </a:t>
          </a:r>
        </a:p>
        <a:p>
          <a:pPr lvl="0" algn="ctr" defTabSz="400050">
            <a:lnSpc>
              <a:spcPct val="90000"/>
            </a:lnSpc>
            <a:spcBef>
              <a:spcPct val="0"/>
            </a:spcBef>
            <a:spcAft>
              <a:spcPct val="35000"/>
            </a:spcAft>
          </a:pPr>
          <a:r>
            <a:rPr lang="en-GB" sz="900" kern="1200" dirty="0" smtClean="0">
              <a:solidFill>
                <a:srgbClr val="FF0000"/>
              </a:solidFill>
            </a:rPr>
            <a:t>25  working days</a:t>
          </a:r>
          <a:endParaRPr lang="en-GB" sz="900" kern="1200" dirty="0">
            <a:solidFill>
              <a:srgbClr val="FF0000"/>
            </a:solidFill>
          </a:endParaRPr>
        </a:p>
      </dsp:txBody>
      <dsp:txXfrm>
        <a:off x="4003285" y="1652638"/>
        <a:ext cx="1138083" cy="758722"/>
      </dsp:txXfrm>
    </dsp:sp>
    <dsp:sp modelId="{B5EE2668-62B2-45C2-9F81-BF33D031FC64}">
      <dsp:nvSpPr>
        <dsp:cNvPr id="0" name=""/>
        <dsp:cNvSpPr/>
      </dsp:nvSpPr>
      <dsp:spPr>
        <a:xfrm>
          <a:off x="5255177" y="1652638"/>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Ad hoc </a:t>
          </a:r>
          <a:r>
            <a:rPr lang="en-GB" sz="900" kern="1200" dirty="0" err="1" smtClean="0"/>
            <a:t>ChMC</a:t>
          </a:r>
          <a:r>
            <a:rPr lang="en-GB" sz="900" kern="1200" dirty="0" smtClean="0"/>
            <a:t> approval with  BER </a:t>
          </a:r>
        </a:p>
        <a:p>
          <a:pPr lvl="0" algn="ctr" defTabSz="400050">
            <a:lnSpc>
              <a:spcPct val="90000"/>
            </a:lnSpc>
            <a:spcBef>
              <a:spcPct val="0"/>
            </a:spcBef>
            <a:spcAft>
              <a:spcPct val="35000"/>
            </a:spcAft>
          </a:pPr>
          <a:r>
            <a:rPr lang="en-GB" sz="900" kern="1200" dirty="0" smtClean="0"/>
            <a:t>Implementation</a:t>
          </a:r>
        </a:p>
        <a:p>
          <a:pPr lvl="0" algn="ctr" defTabSz="400050">
            <a:lnSpc>
              <a:spcPct val="90000"/>
            </a:lnSpc>
            <a:spcBef>
              <a:spcPct val="0"/>
            </a:spcBef>
            <a:spcAft>
              <a:spcPct val="35000"/>
            </a:spcAft>
          </a:pPr>
          <a:r>
            <a:rPr lang="en-GB" sz="900" kern="1200" dirty="0" smtClean="0">
              <a:solidFill>
                <a:srgbClr val="FF0000"/>
              </a:solidFill>
            </a:rPr>
            <a:t>15 working days</a:t>
          </a:r>
          <a:endParaRPr lang="en-GB" sz="900" kern="1200" dirty="0">
            <a:solidFill>
              <a:srgbClr val="FF0000"/>
            </a:solidFill>
          </a:endParaRPr>
        </a:p>
      </dsp:txBody>
      <dsp:txXfrm>
        <a:off x="5634538" y="1652638"/>
        <a:ext cx="1138083" cy="758722"/>
      </dsp:txXfrm>
    </dsp:sp>
    <dsp:sp modelId="{821A15C9-1140-4B75-96B1-7C78F5E44896}">
      <dsp:nvSpPr>
        <dsp:cNvPr id="0" name=""/>
        <dsp:cNvSpPr/>
      </dsp:nvSpPr>
      <dsp:spPr>
        <a:xfrm>
          <a:off x="4454" y="2617038"/>
          <a:ext cx="2285307" cy="914123"/>
        </a:xfrm>
        <a:prstGeom prst="chevron">
          <a:avLst/>
        </a:prstGeom>
        <a:solidFill>
          <a:schemeClr val="accent1">
            <a:shade val="80000"/>
            <a:hueOff val="301003"/>
            <a:satOff val="-18642"/>
            <a:lumOff val="291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Option 3 Medium</a:t>
          </a:r>
          <a:endParaRPr lang="en-GB" sz="1800" kern="1200" dirty="0"/>
        </a:p>
      </dsp:txBody>
      <dsp:txXfrm>
        <a:off x="461516" y="2617038"/>
        <a:ext cx="1371184" cy="914123"/>
      </dsp:txXfrm>
    </dsp:sp>
    <dsp:sp modelId="{DD7EFE7A-FEF5-4D9B-8ED6-C381C61A4458}">
      <dsp:nvSpPr>
        <dsp:cNvPr id="0" name=""/>
        <dsp:cNvSpPr/>
      </dsp:nvSpPr>
      <dsp:spPr>
        <a:xfrm>
          <a:off x="1992672" y="2694739"/>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Monthly </a:t>
          </a:r>
          <a:r>
            <a:rPr lang="en-GB" sz="900" kern="1200" dirty="0" err="1" smtClean="0"/>
            <a:t>ChMC</a:t>
          </a:r>
          <a:r>
            <a:rPr lang="en-GB" sz="900" kern="1200" dirty="0" smtClean="0"/>
            <a:t> </a:t>
          </a:r>
        </a:p>
        <a:p>
          <a:pPr lvl="0" algn="ctr" defTabSz="400050">
            <a:lnSpc>
              <a:spcPct val="90000"/>
            </a:lnSpc>
            <a:spcBef>
              <a:spcPct val="0"/>
            </a:spcBef>
            <a:spcAft>
              <a:spcPct val="35000"/>
            </a:spcAft>
          </a:pPr>
          <a:r>
            <a:rPr lang="en-GB" sz="900" kern="1200" dirty="0" smtClean="0"/>
            <a:t>No Initial Review</a:t>
          </a:r>
        </a:p>
        <a:p>
          <a:pPr lvl="0" algn="ctr" defTabSz="400050">
            <a:lnSpc>
              <a:spcPct val="90000"/>
            </a:lnSpc>
            <a:spcBef>
              <a:spcPct val="0"/>
            </a:spcBef>
            <a:spcAft>
              <a:spcPct val="35000"/>
            </a:spcAft>
          </a:pPr>
          <a:r>
            <a:rPr lang="en-GB" sz="900" kern="1200" dirty="0" smtClean="0">
              <a:solidFill>
                <a:srgbClr val="FF0000"/>
              </a:solidFill>
            </a:rPr>
            <a:t>10 working days</a:t>
          </a:r>
          <a:endParaRPr lang="en-GB" sz="900" kern="1200" dirty="0">
            <a:solidFill>
              <a:srgbClr val="FF0000"/>
            </a:solidFill>
          </a:endParaRPr>
        </a:p>
      </dsp:txBody>
      <dsp:txXfrm>
        <a:off x="2372033" y="2694739"/>
        <a:ext cx="1138083" cy="758722"/>
      </dsp:txXfrm>
    </dsp:sp>
    <dsp:sp modelId="{7A25CC22-699C-4D75-8D45-07464DA79991}">
      <dsp:nvSpPr>
        <dsp:cNvPr id="0" name=""/>
        <dsp:cNvSpPr/>
      </dsp:nvSpPr>
      <dsp:spPr>
        <a:xfrm>
          <a:off x="3623924" y="2694739"/>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DSG x 1</a:t>
          </a:r>
        </a:p>
        <a:p>
          <a:pPr lvl="0" algn="ctr" defTabSz="400050">
            <a:lnSpc>
              <a:spcPct val="90000"/>
            </a:lnSpc>
            <a:spcBef>
              <a:spcPct val="0"/>
            </a:spcBef>
            <a:spcAft>
              <a:spcPct val="35000"/>
            </a:spcAft>
          </a:pPr>
          <a:r>
            <a:rPr lang="en-GB" sz="900" kern="1200" dirty="0" smtClean="0"/>
            <a:t>Monthly Solution/ Design pack combined</a:t>
          </a:r>
        </a:p>
        <a:p>
          <a:pPr lvl="0" algn="ctr" defTabSz="400050">
            <a:lnSpc>
              <a:spcPct val="90000"/>
            </a:lnSpc>
            <a:spcBef>
              <a:spcPct val="0"/>
            </a:spcBef>
            <a:spcAft>
              <a:spcPct val="35000"/>
            </a:spcAft>
          </a:pPr>
          <a:r>
            <a:rPr lang="en-GB" sz="900" kern="1200" dirty="0" smtClean="0">
              <a:solidFill>
                <a:srgbClr val="FF0000"/>
              </a:solidFill>
            </a:rPr>
            <a:t>31 working days</a:t>
          </a:r>
          <a:r>
            <a:rPr lang="en-GB" sz="900" kern="1200" dirty="0" smtClean="0"/>
            <a:t> </a:t>
          </a:r>
          <a:endParaRPr lang="en-GB" sz="900" kern="1200" dirty="0"/>
        </a:p>
      </dsp:txBody>
      <dsp:txXfrm>
        <a:off x="4003285" y="2694739"/>
        <a:ext cx="1138083" cy="758722"/>
      </dsp:txXfrm>
    </dsp:sp>
    <dsp:sp modelId="{30B7D006-90AA-4704-8EDF-2D46B7E72E60}">
      <dsp:nvSpPr>
        <dsp:cNvPr id="0" name=""/>
        <dsp:cNvSpPr/>
      </dsp:nvSpPr>
      <dsp:spPr>
        <a:xfrm>
          <a:off x="5255177" y="2694739"/>
          <a:ext cx="1896805" cy="75872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5715" rIns="0" bIns="5715" numCol="1" spcCol="1270" anchor="ctr" anchorCtr="0">
          <a:noAutofit/>
        </a:bodyPr>
        <a:lstStyle/>
        <a:p>
          <a:pPr lvl="0" algn="ctr" defTabSz="400050">
            <a:lnSpc>
              <a:spcPct val="90000"/>
            </a:lnSpc>
            <a:spcBef>
              <a:spcPct val="0"/>
            </a:spcBef>
            <a:spcAft>
              <a:spcPct val="35000"/>
            </a:spcAft>
          </a:pPr>
          <a:r>
            <a:rPr lang="en-GB" sz="900" kern="1200" dirty="0" smtClean="0"/>
            <a:t>Monthly </a:t>
          </a:r>
          <a:r>
            <a:rPr lang="en-GB" sz="900" kern="1200" dirty="0" err="1" smtClean="0"/>
            <a:t>ChMC</a:t>
          </a:r>
          <a:r>
            <a:rPr lang="en-GB" sz="900" kern="1200" dirty="0" smtClean="0"/>
            <a:t> approval with  BER </a:t>
          </a:r>
        </a:p>
        <a:p>
          <a:pPr lvl="0" algn="ctr" defTabSz="400050">
            <a:lnSpc>
              <a:spcPct val="90000"/>
            </a:lnSpc>
            <a:spcBef>
              <a:spcPct val="0"/>
            </a:spcBef>
            <a:spcAft>
              <a:spcPct val="35000"/>
            </a:spcAft>
          </a:pPr>
          <a:r>
            <a:rPr lang="en-GB" sz="900" kern="1200" dirty="0" smtClean="0">
              <a:solidFill>
                <a:srgbClr val="FF0000"/>
              </a:solidFill>
            </a:rPr>
            <a:t>28 working days</a:t>
          </a:r>
          <a:r>
            <a:rPr lang="en-GB" sz="900" kern="1200" dirty="0" smtClean="0"/>
            <a:t> </a:t>
          </a:r>
          <a:endParaRPr lang="en-GB" sz="900" kern="1200" dirty="0"/>
        </a:p>
      </dsp:txBody>
      <dsp:txXfrm>
        <a:off x="5634538" y="2694739"/>
        <a:ext cx="1138083" cy="7587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508573"/>
          <a:ext cx="7416824" cy="306889"/>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 Do Nothing</a:t>
          </a:r>
        </a:p>
      </dsp:txBody>
      <dsp:txXfrm>
        <a:off x="14981" y="523554"/>
        <a:ext cx="7386862" cy="276927"/>
      </dsp:txXfrm>
    </dsp:sp>
    <dsp:sp modelId="{1E32C6EE-E5DA-4285-8A50-1B4F12140436}">
      <dsp:nvSpPr>
        <dsp:cNvPr id="0" name=""/>
        <dsp:cNvSpPr/>
      </dsp:nvSpPr>
      <dsp:spPr>
        <a:xfrm>
          <a:off x="0" y="959476"/>
          <a:ext cx="7416824" cy="292494"/>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Urgent Change Proposal process</a:t>
          </a:r>
        </a:p>
      </dsp:txBody>
      <dsp:txXfrm>
        <a:off x="14278" y="973754"/>
        <a:ext cx="7388268" cy="263938"/>
      </dsp:txXfrm>
    </dsp:sp>
    <dsp:sp modelId="{D5C5A1C6-547D-4326-8879-80210B0B0C86}">
      <dsp:nvSpPr>
        <dsp:cNvPr id="0" name=""/>
        <dsp:cNvSpPr/>
      </dsp:nvSpPr>
      <dsp:spPr>
        <a:xfrm>
          <a:off x="0" y="1368153"/>
          <a:ext cx="7416824"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38100" rIns="38100" bIns="38100" numCol="1" spcCol="1270" anchor="ctr" anchorCtr="0">
          <a:noAutofit/>
        </a:bodyPr>
        <a:lstStyle/>
        <a:p>
          <a:pPr lvl="0" algn="l" defTabSz="444500">
            <a:lnSpc>
              <a:spcPct val="90000"/>
            </a:lnSpc>
            <a:spcBef>
              <a:spcPct val="0"/>
            </a:spcBef>
            <a:spcAft>
              <a:spcPct val="35000"/>
            </a:spcAft>
          </a:pPr>
          <a:r>
            <a:rPr lang="en-US" sz="1000" b="1" kern="1200" dirty="0" smtClean="0">
              <a:solidFill>
                <a:srgbClr val="3E5AA8"/>
              </a:solidFill>
              <a:latin typeface="+mn-lt"/>
              <a:ea typeface="+mn-ea"/>
              <a:cs typeface="+mn-cs"/>
            </a:rPr>
            <a:t>Any other suggestions</a:t>
          </a:r>
        </a:p>
      </dsp:txBody>
      <dsp:txXfrm>
        <a:off x="14234" y="1382387"/>
        <a:ext cx="7388356" cy="263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46E82-4703-4D3B-9782-9248EAB3A1B8}">
      <dsp:nvSpPr>
        <dsp:cNvPr id="0" name=""/>
        <dsp:cNvSpPr/>
      </dsp:nvSpPr>
      <dsp:spPr>
        <a:xfrm>
          <a:off x="0" y="524435"/>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1</a:t>
          </a:r>
          <a:endParaRPr lang="en-GB" sz="1000" b="1" u="none" kern="1200" dirty="0">
            <a:solidFill>
              <a:schemeClr val="bg1"/>
            </a:solidFill>
          </a:endParaRPr>
        </a:p>
      </dsp:txBody>
      <dsp:txXfrm>
        <a:off x="14234" y="538669"/>
        <a:ext cx="515730" cy="263125"/>
      </dsp:txXfrm>
    </dsp:sp>
    <dsp:sp modelId="{53F9770E-7BBD-434E-92E1-3AFB9E81983B}">
      <dsp:nvSpPr>
        <dsp:cNvPr id="0" name=""/>
        <dsp:cNvSpPr/>
      </dsp:nvSpPr>
      <dsp:spPr>
        <a:xfrm>
          <a:off x="0" y="960044"/>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2</a:t>
          </a:r>
          <a:endParaRPr lang="en-GB" sz="1000" b="1" u="none" kern="1200" dirty="0">
            <a:solidFill>
              <a:schemeClr val="bg1"/>
            </a:solidFill>
          </a:endParaRPr>
        </a:p>
      </dsp:txBody>
      <dsp:txXfrm>
        <a:off x="14234" y="974278"/>
        <a:ext cx="515730" cy="263125"/>
      </dsp:txXfrm>
    </dsp:sp>
    <dsp:sp modelId="{402F80D8-FD7E-4399-A717-72628D880E7B}">
      <dsp:nvSpPr>
        <dsp:cNvPr id="0" name=""/>
        <dsp:cNvSpPr/>
      </dsp:nvSpPr>
      <dsp:spPr>
        <a:xfrm>
          <a:off x="0" y="1392090"/>
          <a:ext cx="544198" cy="291593"/>
        </a:xfrm>
        <a:prstGeom prst="roundRect">
          <a:avLst/>
        </a:prstGeom>
        <a:solidFill>
          <a:srgbClr val="FCBC55"/>
        </a:solidFill>
        <a:ln w="12700" cap="flat" cmpd="sng" algn="ctr">
          <a:solidFill>
            <a:srgbClr val="1D3E6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u="none" kern="1200" dirty="0" smtClean="0">
              <a:solidFill>
                <a:schemeClr val="bg1"/>
              </a:solidFill>
            </a:rPr>
            <a:t>3</a:t>
          </a:r>
          <a:endParaRPr lang="en-GB" sz="1000" b="1" u="none" kern="1200" dirty="0">
            <a:solidFill>
              <a:schemeClr val="bg1"/>
            </a:solidFill>
          </a:endParaRPr>
        </a:p>
      </dsp:txBody>
      <dsp:txXfrm>
        <a:off x="14234" y="1406324"/>
        <a:ext cx="515730" cy="2631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5D964-64AF-4E46-95C9-4E24E2D597E2}">
      <dsp:nvSpPr>
        <dsp:cNvPr id="0" name=""/>
        <dsp:cNvSpPr/>
      </dsp:nvSpPr>
      <dsp:spPr>
        <a:xfrm>
          <a:off x="0" y="3307318"/>
          <a:ext cx="8229600" cy="7235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Extra </a:t>
          </a:r>
          <a:r>
            <a:rPr lang="en-GB" sz="1400" kern="1200" dirty="0"/>
            <a:t>CHMC scheduled by </a:t>
          </a:r>
          <a:r>
            <a:rPr lang="en-GB" sz="1400" kern="1200" dirty="0" smtClean="0"/>
            <a:t>Joint Office </a:t>
          </a:r>
          <a:r>
            <a:rPr lang="en-GB" sz="1400" kern="1200" dirty="0"/>
            <a:t>for vote on Urgency - 10 min </a:t>
          </a:r>
          <a:r>
            <a:rPr lang="en-GB" sz="1400" kern="1200" dirty="0" smtClean="0"/>
            <a:t>WebEx </a:t>
          </a:r>
          <a:r>
            <a:rPr lang="en-GB" sz="1400" kern="1200" dirty="0"/>
            <a:t>(yes/no vote)?</a:t>
          </a:r>
        </a:p>
      </dsp:txBody>
      <dsp:txXfrm>
        <a:off x="0" y="3307318"/>
        <a:ext cx="8229600" cy="390722"/>
      </dsp:txXfrm>
    </dsp:sp>
    <dsp:sp modelId="{35649794-ABA1-45FF-8950-3871A644DA78}">
      <dsp:nvSpPr>
        <dsp:cNvPr id="0" name=""/>
        <dsp:cNvSpPr/>
      </dsp:nvSpPr>
      <dsp:spPr>
        <a:xfrm>
          <a:off x="0" y="3683570"/>
          <a:ext cx="8229600" cy="3328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GB" sz="1100" kern="1200" dirty="0"/>
            <a:t>Urgency decision </a:t>
          </a:r>
          <a:r>
            <a:rPr lang="en-GB" sz="1100" kern="1200" dirty="0" smtClean="0"/>
            <a:t>made – for delivery of change or to solution optioning</a:t>
          </a:r>
          <a:endParaRPr lang="en-GB" sz="1100" kern="1200" dirty="0"/>
        </a:p>
      </dsp:txBody>
      <dsp:txXfrm>
        <a:off x="0" y="3683570"/>
        <a:ext cx="8229600" cy="332837"/>
      </dsp:txXfrm>
    </dsp:sp>
    <dsp:sp modelId="{28A434E0-2525-4A3D-9DD5-426AD8D63341}">
      <dsp:nvSpPr>
        <dsp:cNvPr id="0" name=""/>
        <dsp:cNvSpPr/>
      </dsp:nvSpPr>
      <dsp:spPr>
        <a:xfrm rot="10800000">
          <a:off x="0" y="2205336"/>
          <a:ext cx="8229600" cy="111283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a:t>Initial </a:t>
          </a:r>
          <a:r>
            <a:rPr lang="en-GB" sz="1400" kern="1200" dirty="0" smtClean="0"/>
            <a:t>consultation -  </a:t>
          </a:r>
          <a:r>
            <a:rPr lang="en-GB" sz="1400" kern="1200" dirty="0"/>
            <a:t>if required</a:t>
          </a:r>
        </a:p>
      </dsp:txBody>
      <dsp:txXfrm rot="-10800000">
        <a:off x="0" y="2205336"/>
        <a:ext cx="8229600" cy="390605"/>
      </dsp:txXfrm>
    </dsp:sp>
    <dsp:sp modelId="{711170B9-044B-41CD-BBF5-5CBBCBC69079}">
      <dsp:nvSpPr>
        <dsp:cNvPr id="0" name=""/>
        <dsp:cNvSpPr/>
      </dsp:nvSpPr>
      <dsp:spPr>
        <a:xfrm>
          <a:off x="0" y="2595941"/>
          <a:ext cx="8229600" cy="3327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66725">
            <a:lnSpc>
              <a:spcPct val="90000"/>
            </a:lnSpc>
            <a:spcBef>
              <a:spcPct val="0"/>
            </a:spcBef>
            <a:spcAft>
              <a:spcPct val="35000"/>
            </a:spcAft>
          </a:pPr>
          <a:r>
            <a:rPr lang="en-GB" sz="1050" kern="1200" dirty="0"/>
            <a:t>5 day </a:t>
          </a:r>
          <a:r>
            <a:rPr lang="en-GB" sz="1050" kern="1200" dirty="0" smtClean="0"/>
            <a:t>consultation </a:t>
          </a:r>
          <a:r>
            <a:rPr lang="en-GB" sz="1050" kern="1200" dirty="0"/>
            <a:t>period - using on-line Change pack. </a:t>
          </a:r>
          <a:r>
            <a:rPr lang="en-GB" sz="1050" kern="1200" dirty="0" err="1"/>
            <a:t>ChMC</a:t>
          </a:r>
          <a:r>
            <a:rPr lang="en-GB" sz="1050" kern="1200" dirty="0"/>
            <a:t> encouraged to review responses throughout period so not to delay decision</a:t>
          </a:r>
        </a:p>
      </dsp:txBody>
      <dsp:txXfrm>
        <a:off x="0" y="2595941"/>
        <a:ext cx="8229600" cy="332737"/>
      </dsp:txXfrm>
    </dsp:sp>
    <dsp:sp modelId="{02285825-B773-4D75-8445-40C7A36757A9}">
      <dsp:nvSpPr>
        <dsp:cNvPr id="0" name=""/>
        <dsp:cNvSpPr/>
      </dsp:nvSpPr>
      <dsp:spPr>
        <a:xfrm rot="10800000">
          <a:off x="0" y="1103353"/>
          <a:ext cx="8229600" cy="111283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smtClean="0"/>
            <a:t>Extra </a:t>
          </a:r>
          <a:r>
            <a:rPr lang="en-GB" sz="1400" kern="1200" dirty="0"/>
            <a:t>CHMC scheduled by </a:t>
          </a:r>
          <a:r>
            <a:rPr lang="en-GB" sz="1400" kern="1200" dirty="0" smtClean="0"/>
            <a:t>Joint Office </a:t>
          </a:r>
          <a:r>
            <a:rPr lang="en-GB" sz="1400" kern="1200" dirty="0"/>
            <a:t>for vote on Urgency - 10 min </a:t>
          </a:r>
          <a:r>
            <a:rPr lang="en-GB" sz="1400" kern="1200" dirty="0" smtClean="0"/>
            <a:t>WebEx </a:t>
          </a:r>
          <a:r>
            <a:rPr lang="en-GB" sz="1400" kern="1200" dirty="0"/>
            <a:t>(yes/no/consult vote)?</a:t>
          </a:r>
        </a:p>
      </dsp:txBody>
      <dsp:txXfrm rot="-10800000">
        <a:off x="0" y="1103353"/>
        <a:ext cx="8229600" cy="390605"/>
      </dsp:txXfrm>
    </dsp:sp>
    <dsp:sp modelId="{3A240DE8-3F4C-4E6C-B239-0F6EE348AFD6}">
      <dsp:nvSpPr>
        <dsp:cNvPr id="0" name=""/>
        <dsp:cNvSpPr/>
      </dsp:nvSpPr>
      <dsp:spPr>
        <a:xfrm>
          <a:off x="0" y="1493958"/>
          <a:ext cx="8229600" cy="3327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GB" sz="1100" kern="1200" dirty="0"/>
            <a:t>ALL </a:t>
          </a:r>
          <a:r>
            <a:rPr lang="en-GB" sz="1100" kern="1200" dirty="0" err="1"/>
            <a:t>ChMC</a:t>
          </a:r>
          <a:r>
            <a:rPr lang="en-GB" sz="1100" kern="1200" dirty="0"/>
            <a:t> to vote on Urgency </a:t>
          </a:r>
          <a:r>
            <a:rPr lang="en-GB" sz="1100" kern="1200" dirty="0" smtClean="0"/>
            <a:t>– make an </a:t>
          </a:r>
          <a:r>
            <a:rPr lang="en-GB" sz="1100" kern="1200" dirty="0"/>
            <a:t>informed decision </a:t>
          </a:r>
          <a:r>
            <a:rPr lang="en-GB" sz="1100" kern="1200" dirty="0" smtClean="0"/>
            <a:t>as Xoserve already completed  initial impact assessment on what </a:t>
          </a:r>
          <a:r>
            <a:rPr lang="en-GB" sz="1100" kern="1200" dirty="0"/>
            <a:t>needs to be </a:t>
          </a:r>
          <a:r>
            <a:rPr lang="en-GB" sz="1100" kern="1200" dirty="0" smtClean="0"/>
            <a:t>dropped or bumped  </a:t>
          </a:r>
          <a:r>
            <a:rPr lang="en-GB" sz="1100" kern="1200" dirty="0"/>
            <a:t>to deliver change</a:t>
          </a:r>
        </a:p>
      </dsp:txBody>
      <dsp:txXfrm>
        <a:off x="0" y="1493958"/>
        <a:ext cx="8229600" cy="332737"/>
      </dsp:txXfrm>
    </dsp:sp>
    <dsp:sp modelId="{F77056E3-9610-4398-A11C-53EDE48DABAD}">
      <dsp:nvSpPr>
        <dsp:cNvPr id="0" name=""/>
        <dsp:cNvSpPr/>
      </dsp:nvSpPr>
      <dsp:spPr>
        <a:xfrm rot="10800000">
          <a:off x="0" y="1370"/>
          <a:ext cx="8229600" cy="111283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a:t>Urgent </a:t>
          </a:r>
          <a:r>
            <a:rPr lang="en-GB" sz="1400" kern="1200" dirty="0" smtClean="0"/>
            <a:t>Change Proposal </a:t>
          </a:r>
          <a:r>
            <a:rPr lang="en-GB" sz="1400" kern="1200" dirty="0"/>
            <a:t>comes into Xoserve</a:t>
          </a:r>
        </a:p>
      </dsp:txBody>
      <dsp:txXfrm rot="-10800000">
        <a:off x="0" y="1370"/>
        <a:ext cx="8229600" cy="390605"/>
      </dsp:txXfrm>
    </dsp:sp>
    <dsp:sp modelId="{602F75D7-39BD-42AD-A190-2D48E867D06C}">
      <dsp:nvSpPr>
        <dsp:cNvPr id="0" name=""/>
        <dsp:cNvSpPr/>
      </dsp:nvSpPr>
      <dsp:spPr>
        <a:xfrm>
          <a:off x="0" y="391976"/>
          <a:ext cx="8229600" cy="3327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en-GB" sz="1100" kern="1200" dirty="0"/>
            <a:t>Xoserve assesses urgency </a:t>
          </a:r>
          <a:r>
            <a:rPr lang="en-GB" sz="1100" kern="1200" dirty="0" smtClean="0"/>
            <a:t>request against </a:t>
          </a:r>
          <a:r>
            <a:rPr lang="en-GB" sz="1100" kern="1200" dirty="0"/>
            <a:t>urgent criteria, assures the CP for completeness and content and, if deemed urgent, contacts </a:t>
          </a:r>
          <a:r>
            <a:rPr lang="en-GB" sz="1100" kern="1200" dirty="0" smtClean="0"/>
            <a:t>Joint Office </a:t>
          </a:r>
          <a:r>
            <a:rPr lang="en-GB" sz="1100" kern="1200" dirty="0"/>
            <a:t>for </a:t>
          </a:r>
          <a:r>
            <a:rPr lang="en-GB" sz="1100" kern="1200" dirty="0" smtClean="0"/>
            <a:t>Extra </a:t>
          </a:r>
          <a:r>
            <a:rPr lang="en-GB" sz="1100" kern="1200" dirty="0" err="1"/>
            <a:t>ChMC</a:t>
          </a:r>
          <a:r>
            <a:rPr lang="en-GB" sz="1100" kern="1200" dirty="0"/>
            <a:t> </a:t>
          </a:r>
        </a:p>
      </dsp:txBody>
      <dsp:txXfrm>
        <a:off x="0" y="391976"/>
        <a:ext cx="8229600" cy="3327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869A5-5E75-411C-8433-EF94558DFB59}">
      <dsp:nvSpPr>
        <dsp:cNvPr id="0" name=""/>
        <dsp:cNvSpPr/>
      </dsp:nvSpPr>
      <dsp:spPr>
        <a:xfrm>
          <a:off x="617219" y="0"/>
          <a:ext cx="6995160" cy="3673475"/>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D58714-F7DD-4A49-9A79-2C3FCF3FBFCF}">
      <dsp:nvSpPr>
        <dsp:cNvPr id="0" name=""/>
        <dsp:cNvSpPr/>
      </dsp:nvSpPr>
      <dsp:spPr>
        <a:xfrm>
          <a:off x="3616" y="1102042"/>
          <a:ext cx="1581224" cy="1469390"/>
        </a:xfrm>
        <a:prstGeom prst="roundRect">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New UNC or IGT UNC Modification (MOD) raised</a:t>
          </a:r>
          <a:endParaRPr lang="en-GB" sz="1100" kern="1200" dirty="0"/>
        </a:p>
      </dsp:txBody>
      <dsp:txXfrm>
        <a:off x="75346" y="1173772"/>
        <a:ext cx="1437764" cy="1325930"/>
      </dsp:txXfrm>
    </dsp:sp>
    <dsp:sp modelId="{92A92865-2836-4547-886B-AA855AEB71E2}">
      <dsp:nvSpPr>
        <dsp:cNvPr id="0" name=""/>
        <dsp:cNvSpPr/>
      </dsp:nvSpPr>
      <dsp:spPr>
        <a:xfrm>
          <a:off x="1663902" y="1102042"/>
          <a:ext cx="1581224" cy="1469390"/>
        </a:xfrm>
        <a:prstGeom prst="roundRect">
          <a:avLst/>
        </a:prstGeom>
        <a:solidFill>
          <a:schemeClr val="accent4">
            <a:shade val="80000"/>
            <a:hueOff val="-83763"/>
            <a:satOff val="-4655"/>
            <a:lumOff val="73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Xoserve assessment: </a:t>
          </a:r>
        </a:p>
        <a:p>
          <a:pPr lvl="0" algn="ctr" defTabSz="488950">
            <a:lnSpc>
              <a:spcPct val="90000"/>
            </a:lnSpc>
            <a:spcBef>
              <a:spcPct val="0"/>
            </a:spcBef>
            <a:spcAft>
              <a:spcPct val="35000"/>
            </a:spcAft>
          </a:pPr>
          <a:r>
            <a:rPr lang="en-GB" sz="1100" kern="1200" dirty="0" smtClean="0"/>
            <a:t>If on initial view and discussions with proposer there could be system/process impacts for Xoserve raise CP   </a:t>
          </a:r>
          <a:endParaRPr lang="en-GB" sz="1100" kern="1200" dirty="0"/>
        </a:p>
      </dsp:txBody>
      <dsp:txXfrm>
        <a:off x="1735632" y="1173772"/>
        <a:ext cx="1437764" cy="1325930"/>
      </dsp:txXfrm>
    </dsp:sp>
    <dsp:sp modelId="{2A0F385E-BC25-4A98-BD9F-DCBA438997A5}">
      <dsp:nvSpPr>
        <dsp:cNvPr id="0" name=""/>
        <dsp:cNvSpPr/>
      </dsp:nvSpPr>
      <dsp:spPr>
        <a:xfrm>
          <a:off x="3324187" y="1102042"/>
          <a:ext cx="1581224" cy="1469390"/>
        </a:xfrm>
        <a:prstGeom prst="roundRect">
          <a:avLst/>
        </a:prstGeom>
        <a:solidFill>
          <a:schemeClr val="accent4">
            <a:shade val="80000"/>
            <a:hueOff val="-167526"/>
            <a:satOff val="-9310"/>
            <a:lumOff val="146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Xoserve can assign Capture Lead who can support development</a:t>
          </a:r>
          <a:endParaRPr lang="en-GB" sz="1100" kern="1200" dirty="0"/>
        </a:p>
      </dsp:txBody>
      <dsp:txXfrm>
        <a:off x="3395917" y="1173772"/>
        <a:ext cx="1437764" cy="1325930"/>
      </dsp:txXfrm>
    </dsp:sp>
    <dsp:sp modelId="{523EC811-6E09-4D39-AB10-33E01E175C9C}">
      <dsp:nvSpPr>
        <dsp:cNvPr id="0" name=""/>
        <dsp:cNvSpPr/>
      </dsp:nvSpPr>
      <dsp:spPr>
        <a:xfrm>
          <a:off x="4984473" y="1102042"/>
          <a:ext cx="1581224" cy="1469390"/>
        </a:xfrm>
        <a:prstGeom prst="roundRect">
          <a:avLst/>
        </a:prstGeom>
        <a:solidFill>
          <a:schemeClr val="accent4">
            <a:shade val="80000"/>
            <a:hueOff val="-251289"/>
            <a:satOff val="-13965"/>
            <a:lumOff val="219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Change Proposal Capture can run alongside MOD development</a:t>
          </a:r>
          <a:endParaRPr lang="en-GB" sz="1100" kern="1200" dirty="0"/>
        </a:p>
      </dsp:txBody>
      <dsp:txXfrm>
        <a:off x="5056203" y="1173772"/>
        <a:ext cx="1437764" cy="1325930"/>
      </dsp:txXfrm>
    </dsp:sp>
    <dsp:sp modelId="{EEB662CB-61B9-476C-9DD1-E5D66B758690}">
      <dsp:nvSpPr>
        <dsp:cNvPr id="0" name=""/>
        <dsp:cNvSpPr/>
      </dsp:nvSpPr>
      <dsp:spPr>
        <a:xfrm>
          <a:off x="6644759" y="1102042"/>
          <a:ext cx="1581224" cy="1469390"/>
        </a:xfrm>
        <a:prstGeom prst="roundRect">
          <a:avLst/>
        </a:prstGeom>
        <a:solidFill>
          <a:schemeClr val="accent4">
            <a:shade val="80000"/>
            <a:hueOff val="-335052"/>
            <a:satOff val="-18620"/>
            <a:lumOff val="292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Thus reducing time to move Change Proposal into delivery post MOD implementation approval</a:t>
          </a:r>
          <a:endParaRPr lang="en-GB" sz="1100" kern="1200" dirty="0"/>
        </a:p>
      </dsp:txBody>
      <dsp:txXfrm>
        <a:off x="6716489" y="1173772"/>
        <a:ext cx="1437764" cy="132593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idx="1"/>
          </p:nvPr>
        </p:nvSpPr>
        <p:spPr>
          <a:xfrm>
            <a:off x="3850444" y="1"/>
            <a:ext cx="2945659" cy="496411"/>
          </a:xfrm>
          <a:prstGeom prst="rect">
            <a:avLst/>
          </a:prstGeom>
        </p:spPr>
        <p:txBody>
          <a:bodyPr vert="horz" lIns="91435" tIns="45718" rIns="91435" bIns="45718" rtlCol="0"/>
          <a:lstStyle>
            <a:lvl1pPr algn="r">
              <a:defRPr sz="1200"/>
            </a:lvl1pPr>
          </a:lstStyle>
          <a:p>
            <a:fld id="{30CC7C86-2D66-4C55-8F99-E153512351BA}" type="datetimeFigureOut">
              <a:rPr lang="en-GB" smtClean="0"/>
              <a:t>02/05/2019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5" tIns="45718" rIns="91435" bIns="45718"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2"/>
            <a:ext cx="2945659" cy="496411"/>
          </a:xfrm>
          <a:prstGeom prst="rect">
            <a:avLst/>
          </a:prstGeom>
        </p:spPr>
        <p:txBody>
          <a:bodyPr vert="horz" lIns="91435" tIns="45718" rIns="91435" bIns="45718"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1435" tIns="45718" rIns="91435" bIns="45718"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309572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16134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1745686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18</a:t>
            </a:fld>
            <a:endParaRPr lang="en-GB"/>
          </a:p>
        </p:txBody>
      </p:sp>
    </p:spTree>
    <p:extLst>
      <p:ext uri="{BB962C8B-B14F-4D97-AF65-F5344CB8AC3E}">
        <p14:creationId xmlns:p14="http://schemas.microsoft.com/office/powerpoint/2010/main" val="1098028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19</a:t>
            </a:fld>
            <a:endParaRPr lang="en-GB"/>
          </a:p>
        </p:txBody>
      </p:sp>
    </p:spTree>
    <p:extLst>
      <p:ext uri="{BB962C8B-B14F-4D97-AF65-F5344CB8AC3E}">
        <p14:creationId xmlns:p14="http://schemas.microsoft.com/office/powerpoint/2010/main" val="2390817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21</a:t>
            </a:fld>
            <a:endParaRPr lang="en-GB"/>
          </a:p>
        </p:txBody>
      </p:sp>
    </p:spTree>
    <p:extLst>
      <p:ext uri="{BB962C8B-B14F-4D97-AF65-F5344CB8AC3E}">
        <p14:creationId xmlns:p14="http://schemas.microsoft.com/office/powerpoint/2010/main" val="239081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35</a:t>
            </a:fld>
            <a:endParaRPr lang="en-GB"/>
          </a:p>
        </p:txBody>
      </p:sp>
    </p:spTree>
    <p:extLst>
      <p:ext uri="{BB962C8B-B14F-4D97-AF65-F5344CB8AC3E}">
        <p14:creationId xmlns:p14="http://schemas.microsoft.com/office/powerpoint/2010/main" val="1745686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55</a:t>
            </a:fld>
            <a:endParaRPr lang="en-GB"/>
          </a:p>
        </p:txBody>
      </p:sp>
    </p:spTree>
    <p:extLst>
      <p:ext uri="{BB962C8B-B14F-4D97-AF65-F5344CB8AC3E}">
        <p14:creationId xmlns:p14="http://schemas.microsoft.com/office/powerpoint/2010/main" val="3508287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56</a:t>
            </a:fld>
            <a:endParaRPr lang="en-GB"/>
          </a:p>
        </p:txBody>
      </p:sp>
    </p:spTree>
    <p:extLst>
      <p:ext uri="{BB962C8B-B14F-4D97-AF65-F5344CB8AC3E}">
        <p14:creationId xmlns:p14="http://schemas.microsoft.com/office/powerpoint/2010/main" val="3508287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xoserve.com/change/change-proposals/xrn-4852-amendments-to-the-dsc-change-management-procedures-aligning-the-procedures-to-the-change-process/"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5.wmf"/><Relationship Id="rId5" Type="http://schemas.openxmlformats.org/officeDocument/2006/relationships/package" Target="../embeddings/Microsoft_Word_Document1.docx"/><Relationship Id="rId4" Type="http://schemas.openxmlformats.org/officeDocument/2006/relationships/hyperlink" Target="https://gasgov-mst-files.s3.eu-west-1.amazonaws.com/s3fs-public/ggf/page/2018-12/Change%20Management%20Procedures%20v2%20%209.11.18.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emf"/><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emf"/><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gasgov-mst-files.s3.eu-west-1.amazonaws.com/s3fs-public/ggf/ApprovedUrgentProposalsGuidelines.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asgovernance.co.uk/index.php/056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gasgov-mst-files.s3.eu-west-1.amazonaws.com/s3fs-public/ggf/2018-07/11.4%20ChMC%20Governance%20%20group%20recommendations.ppt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7.xml"/><Relationship Id="rId7" Type="http://schemas.openxmlformats.org/officeDocument/2006/relationships/image" Target="../media/image8.emf"/><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hyperlink" Target="https://gasgov-mst-files.s3.eu-west-1.amazonaws.com/s3fs-public/ggf/page/2018-12/Budget%20and%20Charging%20Methodology%20v4%20%201.12.18_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asgov-mst-files.s3.eu-west-1.amazonaws.com/s3fs-public/ggf/2019-04/DSC%20Governance%20Review%20Terms%20of%20Reference%20v2.pdf" TargetMode="External"/><Relationship Id="rId2" Type="http://schemas.openxmlformats.org/officeDocument/2006/relationships/hyperlink" Target="https://gasgov-mst-files.s3.eu-west-1.amazonaws.com/s3fs-public/ggf/page/2017-10/DSC%20Governance%20Review%20Terms%20of%20Reference%20v1.0.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8.wmf"/><Relationship Id="rId4" Type="http://schemas.openxmlformats.org/officeDocument/2006/relationships/package" Target="../embeddings/Microsoft_Word_Document2.docx"/></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3.png"/><Relationship Id="rId4" Type="http://schemas.openxmlformats.org/officeDocument/2006/relationships/image" Target="../media/image9.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DSC Governance Review Group</a:t>
            </a:r>
            <a:endParaRPr lang="en-GB" dirty="0"/>
          </a:p>
        </p:txBody>
      </p:sp>
      <p:sp>
        <p:nvSpPr>
          <p:cNvPr id="3" name="Subtitle 2"/>
          <p:cNvSpPr>
            <a:spLocks noGrp="1"/>
          </p:cNvSpPr>
          <p:nvPr>
            <p:ph type="subTitle" idx="1"/>
          </p:nvPr>
        </p:nvSpPr>
        <p:spPr/>
        <p:txBody>
          <a:bodyPr/>
          <a:lstStyle/>
          <a:p>
            <a:r>
              <a:rPr lang="en-GB" dirty="0" smtClean="0"/>
              <a:t>9th May 2019</a:t>
            </a:r>
            <a:endParaRPr lang="en-GB" dirty="0"/>
          </a:p>
        </p:txBody>
      </p:sp>
    </p:spTree>
    <p:custDataLst>
      <p:tags r:id="rId1"/>
    </p:custDataLst>
    <p:extLst>
      <p:ext uri="{BB962C8B-B14F-4D97-AF65-F5344CB8AC3E}">
        <p14:creationId xmlns:p14="http://schemas.microsoft.com/office/powerpoint/2010/main" val="4186293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09" y="148059"/>
            <a:ext cx="8229600" cy="637580"/>
          </a:xfrm>
        </p:spPr>
        <p:txBody>
          <a:bodyPr/>
          <a:lstStyle/>
          <a:p>
            <a:r>
              <a:rPr lang="en-GB" dirty="0"/>
              <a:t>Current DSC Change </a:t>
            </a:r>
            <a:r>
              <a:rPr lang="en-GB" dirty="0" smtClean="0"/>
              <a:t>process </a:t>
            </a:r>
            <a:r>
              <a:rPr lang="en-GB" dirty="0"/>
              <a:t>(</a:t>
            </a:r>
            <a:r>
              <a:rPr lang="en-GB" dirty="0" smtClean="0"/>
              <a:t>Delivery)</a:t>
            </a:r>
            <a:endParaRPr lang="en-GB" dirty="0"/>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6" y="1131590"/>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ular Callout 3"/>
          <p:cNvSpPr/>
          <p:nvPr/>
        </p:nvSpPr>
        <p:spPr>
          <a:xfrm>
            <a:off x="179512" y="411510"/>
            <a:ext cx="1826039" cy="501828"/>
          </a:xfrm>
          <a:prstGeom prst="wedgeRectCallout">
            <a:avLst>
              <a:gd name="adj1" fmla="val -27262"/>
              <a:gd name="adj2" fmla="val 8017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handed to Xoserve project team for delivery</a:t>
            </a:r>
            <a:endParaRPr lang="en-GB" sz="1000" dirty="0"/>
          </a:p>
        </p:txBody>
      </p:sp>
      <p:cxnSp>
        <p:nvCxnSpPr>
          <p:cNvPr id="5" name="Straight Arrow Connector 4"/>
          <p:cNvCxnSpPr/>
          <p:nvPr/>
        </p:nvCxnSpPr>
        <p:spPr>
          <a:xfrm>
            <a:off x="0" y="1419329"/>
            <a:ext cx="2584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 Diagonal Corner Rectangle 6"/>
          <p:cNvSpPr/>
          <p:nvPr/>
        </p:nvSpPr>
        <p:spPr>
          <a:xfrm>
            <a:off x="107504" y="209905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79512" y="2219985"/>
            <a:ext cx="1296144" cy="230832"/>
          </a:xfrm>
          <a:prstGeom prst="rect">
            <a:avLst/>
          </a:prstGeom>
          <a:noFill/>
        </p:spPr>
        <p:txBody>
          <a:bodyPr wrap="square" rtlCol="0">
            <a:spAutoFit/>
          </a:bodyPr>
          <a:lstStyle/>
          <a:p>
            <a:r>
              <a:rPr lang="en-GB" sz="900" dirty="0" smtClean="0"/>
              <a:t>Project Start up</a:t>
            </a:r>
            <a:endParaRPr lang="en-GB" sz="900" dirty="0"/>
          </a:p>
        </p:txBody>
      </p:sp>
      <p:cxnSp>
        <p:nvCxnSpPr>
          <p:cNvPr id="9" name="Straight Arrow Connector 8"/>
          <p:cNvCxnSpPr>
            <a:endCxn id="7" idx="3"/>
          </p:cNvCxnSpPr>
          <p:nvPr/>
        </p:nvCxnSpPr>
        <p:spPr>
          <a:xfrm>
            <a:off x="536501" y="1690941"/>
            <a:ext cx="147067" cy="4081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 Diagonal Corner Rectangle 10"/>
          <p:cNvSpPr/>
          <p:nvPr/>
        </p:nvSpPr>
        <p:spPr>
          <a:xfrm>
            <a:off x="107504"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174458" y="3282538"/>
            <a:ext cx="1296144" cy="369332"/>
          </a:xfrm>
          <a:prstGeom prst="rect">
            <a:avLst/>
          </a:prstGeom>
          <a:noFill/>
        </p:spPr>
        <p:txBody>
          <a:bodyPr wrap="square" rtlCol="0">
            <a:spAutoFit/>
          </a:bodyPr>
          <a:lstStyle/>
          <a:p>
            <a:r>
              <a:rPr lang="en-GB" sz="900" dirty="0" smtClean="0"/>
              <a:t>Initiation and  </a:t>
            </a:r>
          </a:p>
          <a:p>
            <a:r>
              <a:rPr lang="en-GB" sz="900" dirty="0" smtClean="0"/>
              <a:t>Design</a:t>
            </a:r>
            <a:endParaRPr lang="en-GB" sz="900" dirty="0"/>
          </a:p>
        </p:txBody>
      </p:sp>
      <p:cxnSp>
        <p:nvCxnSpPr>
          <p:cNvPr id="13" name="Straight Arrow Connector 12"/>
          <p:cNvCxnSpPr>
            <a:stCxn id="7" idx="1"/>
            <a:endCxn id="11" idx="3"/>
          </p:cNvCxnSpPr>
          <p:nvPr/>
        </p:nvCxnSpPr>
        <p:spPr>
          <a:xfrm>
            <a:off x="683568" y="257175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40" y="4055715"/>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6" name="Straight Arrow Connector 15"/>
          <p:cNvCxnSpPr>
            <a:stCxn id="11" idx="1"/>
            <a:endCxn id="1026" idx="0"/>
          </p:cNvCxnSpPr>
          <p:nvPr/>
        </p:nvCxnSpPr>
        <p:spPr>
          <a:xfrm>
            <a:off x="683568" y="3692520"/>
            <a:ext cx="95622" cy="3631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ular Callout 20"/>
          <p:cNvSpPr/>
          <p:nvPr/>
        </p:nvSpPr>
        <p:spPr>
          <a:xfrm>
            <a:off x="1691680" y="4200901"/>
            <a:ext cx="1487291" cy="782796"/>
          </a:xfrm>
          <a:prstGeom prst="wedgeRectCallout">
            <a:avLst>
              <a:gd name="adj1" fmla="val -83579"/>
              <a:gd name="adj2" fmla="val -4159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Planning &amp; Design clarifications may be sought at one or more DSG meetings</a:t>
            </a:r>
            <a:endParaRPr lang="en-GB" sz="1000" dirty="0"/>
          </a:p>
        </p:txBody>
      </p:sp>
      <p:pic>
        <p:nvPicPr>
          <p:cNvPr id="23"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980" y="245367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Straight Arrow Connector 23"/>
          <p:cNvCxnSpPr>
            <a:endCxn id="23" idx="1"/>
          </p:cNvCxnSpPr>
          <p:nvPr/>
        </p:nvCxnSpPr>
        <p:spPr>
          <a:xfrm>
            <a:off x="1259632" y="2131840"/>
            <a:ext cx="1127348" cy="602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259632" y="3016844"/>
            <a:ext cx="1244132" cy="450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75656" y="2283718"/>
            <a:ext cx="707091" cy="400110"/>
          </a:xfrm>
          <a:prstGeom prst="rect">
            <a:avLst/>
          </a:prstGeom>
          <a:solidFill>
            <a:srgbClr val="FFFFFF"/>
          </a:solidFill>
        </p:spPr>
        <p:txBody>
          <a:bodyPr wrap="square" rtlCol="0">
            <a:spAutoFit/>
          </a:bodyPr>
          <a:lstStyle/>
          <a:p>
            <a:r>
              <a:rPr lang="en-GB" sz="1000" dirty="0" smtClean="0"/>
              <a:t>EQR if needed</a:t>
            </a:r>
            <a:endParaRPr lang="en-GB" sz="1000" dirty="0"/>
          </a:p>
        </p:txBody>
      </p:sp>
      <p:sp>
        <p:nvSpPr>
          <p:cNvPr id="31" name="TextBox 30"/>
          <p:cNvSpPr txBox="1"/>
          <p:nvPr/>
        </p:nvSpPr>
        <p:spPr>
          <a:xfrm>
            <a:off x="1580461" y="3206743"/>
            <a:ext cx="497479" cy="246221"/>
          </a:xfrm>
          <a:prstGeom prst="rect">
            <a:avLst/>
          </a:prstGeom>
          <a:solidFill>
            <a:srgbClr val="FFFFFF"/>
          </a:solidFill>
        </p:spPr>
        <p:txBody>
          <a:bodyPr wrap="square" rtlCol="0">
            <a:spAutoFit/>
          </a:bodyPr>
          <a:lstStyle/>
          <a:p>
            <a:r>
              <a:rPr lang="en-GB" sz="1000" dirty="0" smtClean="0"/>
              <a:t>BER</a:t>
            </a:r>
            <a:endParaRPr lang="en-GB" sz="1000" dirty="0"/>
          </a:p>
        </p:txBody>
      </p:sp>
      <p:sp>
        <p:nvSpPr>
          <p:cNvPr id="32" name="Rectangular Callout 31"/>
          <p:cNvSpPr/>
          <p:nvPr/>
        </p:nvSpPr>
        <p:spPr>
          <a:xfrm>
            <a:off x="2005551" y="1018225"/>
            <a:ext cx="1826039" cy="876771"/>
          </a:xfrm>
          <a:prstGeom prst="wedgeRectCallout">
            <a:avLst>
              <a:gd name="adj1" fmla="val -4236"/>
              <a:gd name="adj2" fmla="val 9874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Evaluation Quotation Report (EQR) and/or  Business Evaluation Report (BER) for funding sent to </a:t>
            </a:r>
            <a:r>
              <a:rPr lang="en-GB" sz="1000" dirty="0"/>
              <a:t>at DSC </a:t>
            </a:r>
            <a:r>
              <a:rPr lang="en-GB" sz="1000" dirty="0" err="1" smtClean="0"/>
              <a:t>ChMC</a:t>
            </a:r>
            <a:r>
              <a:rPr lang="en-GB" sz="1000" dirty="0" smtClean="0"/>
              <a:t> for approval</a:t>
            </a:r>
            <a:endParaRPr lang="en-GB" sz="1000" dirty="0"/>
          </a:p>
        </p:txBody>
      </p:sp>
      <p:sp>
        <p:nvSpPr>
          <p:cNvPr id="22" name="Flowchart: Terminator 21"/>
          <p:cNvSpPr/>
          <p:nvPr/>
        </p:nvSpPr>
        <p:spPr>
          <a:xfrm>
            <a:off x="2339752" y="365187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2458459" y="3716824"/>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28" name="Straight Arrow Connector 27"/>
          <p:cNvCxnSpPr>
            <a:stCxn id="23" idx="2"/>
            <a:endCxn id="22" idx="0"/>
          </p:cNvCxnSpPr>
          <p:nvPr/>
        </p:nvCxnSpPr>
        <p:spPr>
          <a:xfrm>
            <a:off x="2939430" y="3015648"/>
            <a:ext cx="12390" cy="6362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27784" y="3177216"/>
            <a:ext cx="817397" cy="369332"/>
          </a:xfrm>
          <a:prstGeom prst="rect">
            <a:avLst/>
          </a:prstGeom>
          <a:solidFill>
            <a:srgbClr val="FFFFFF"/>
          </a:solidFill>
        </p:spPr>
        <p:txBody>
          <a:bodyPr wrap="square" rtlCol="0">
            <a:spAutoFit/>
          </a:bodyPr>
          <a:lstStyle/>
          <a:p>
            <a:r>
              <a:rPr lang="en-GB" sz="900" dirty="0" smtClean="0"/>
              <a:t>Change Rejected</a:t>
            </a:r>
            <a:endParaRPr lang="en-GB" sz="900" dirty="0"/>
          </a:p>
        </p:txBody>
      </p:sp>
      <p:cxnSp>
        <p:nvCxnSpPr>
          <p:cNvPr id="33" name="Straight Arrow Connector 32"/>
          <p:cNvCxnSpPr/>
          <p:nvPr/>
        </p:nvCxnSpPr>
        <p:spPr>
          <a:xfrm>
            <a:off x="3491880" y="3015648"/>
            <a:ext cx="1104673" cy="1197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359363" y="3116568"/>
            <a:ext cx="720081" cy="507831"/>
          </a:xfrm>
          <a:prstGeom prst="rect">
            <a:avLst/>
          </a:prstGeom>
          <a:solidFill>
            <a:srgbClr val="FFFFFF"/>
          </a:solidFill>
        </p:spPr>
        <p:txBody>
          <a:bodyPr wrap="square" rtlCol="0">
            <a:spAutoFit/>
          </a:bodyPr>
          <a:lstStyle/>
          <a:p>
            <a:r>
              <a:rPr lang="en-GB" sz="900" dirty="0" smtClean="0"/>
              <a:t>BER Funding Approved</a:t>
            </a:r>
            <a:endParaRPr lang="en-GB" sz="900" dirty="0"/>
          </a:p>
        </p:txBody>
      </p:sp>
      <p:sp>
        <p:nvSpPr>
          <p:cNvPr id="37" name="Round Diagonal Corner Rectangle 36"/>
          <p:cNvSpPr/>
          <p:nvPr/>
        </p:nvSpPr>
        <p:spPr>
          <a:xfrm>
            <a:off x="4577054" y="418728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4627482" y="4308217"/>
            <a:ext cx="1296144" cy="230832"/>
          </a:xfrm>
          <a:prstGeom prst="rect">
            <a:avLst/>
          </a:prstGeom>
          <a:noFill/>
        </p:spPr>
        <p:txBody>
          <a:bodyPr wrap="square" rtlCol="0">
            <a:spAutoFit/>
          </a:bodyPr>
          <a:lstStyle/>
          <a:p>
            <a:r>
              <a:rPr lang="en-GB" sz="900" dirty="0" smtClean="0"/>
              <a:t>Detailed Design</a:t>
            </a:r>
            <a:endParaRPr lang="en-GB" sz="900" dirty="0"/>
          </a:p>
        </p:txBody>
      </p:sp>
      <p:pic>
        <p:nvPicPr>
          <p:cNvPr id="34"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1643" y="32652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Rectangular Callout 34"/>
          <p:cNvSpPr/>
          <p:nvPr/>
        </p:nvSpPr>
        <p:spPr>
          <a:xfrm>
            <a:off x="5428485" y="2432769"/>
            <a:ext cx="1177441" cy="787053"/>
          </a:xfrm>
          <a:prstGeom prst="wedgeRectCallout">
            <a:avLst>
              <a:gd name="adj1" fmla="val -57617"/>
              <a:gd name="adj2" fmla="val 86039"/>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Design consultation</a:t>
            </a:r>
          </a:p>
          <a:p>
            <a:pPr algn="ctr"/>
            <a:r>
              <a:rPr lang="en-GB" sz="1000" dirty="0" smtClean="0"/>
              <a:t>10 working days</a:t>
            </a:r>
          </a:p>
          <a:p>
            <a:pPr algn="ctr"/>
            <a:r>
              <a:rPr lang="en-GB" sz="1000" dirty="0" smtClean="0"/>
              <a:t>(Change </a:t>
            </a:r>
            <a:r>
              <a:rPr lang="en-GB" sz="1000" dirty="0"/>
              <a:t>Pack </a:t>
            </a:r>
            <a:r>
              <a:rPr lang="en-GB" sz="1000" dirty="0" smtClean="0"/>
              <a:t>3)</a:t>
            </a:r>
            <a:endParaRPr lang="en-GB" sz="1000" dirty="0"/>
          </a:p>
        </p:txBody>
      </p:sp>
      <p:cxnSp>
        <p:nvCxnSpPr>
          <p:cNvPr id="36" name="Straight Arrow Connector 35"/>
          <p:cNvCxnSpPr>
            <a:stCxn id="37" idx="3"/>
            <a:endCxn id="34" idx="2"/>
          </p:cNvCxnSpPr>
          <p:nvPr/>
        </p:nvCxnSpPr>
        <p:spPr>
          <a:xfrm flipV="1">
            <a:off x="5153118" y="38272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5045143" y="2277781"/>
            <a:ext cx="8385" cy="899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7984" y="1688733"/>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Rectangular Callout 40"/>
          <p:cNvSpPr/>
          <p:nvPr/>
        </p:nvSpPr>
        <p:spPr>
          <a:xfrm>
            <a:off x="4299064" y="723285"/>
            <a:ext cx="1606325" cy="816609"/>
          </a:xfrm>
          <a:prstGeom prst="wedgeRectCallout">
            <a:avLst>
              <a:gd name="adj1" fmla="val -11824"/>
              <a:gd name="adj2" fmla="val 6243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If issues identified </a:t>
            </a:r>
            <a:r>
              <a:rPr lang="en-GB" sz="1000" dirty="0"/>
              <a:t> </a:t>
            </a:r>
            <a:r>
              <a:rPr lang="en-GB" sz="1000" dirty="0" smtClean="0"/>
              <a:t>in responses to Design Change Pack -  return to </a:t>
            </a:r>
            <a:r>
              <a:rPr lang="en-GB" sz="1000" dirty="0" err="1" smtClean="0"/>
              <a:t>ChMC</a:t>
            </a:r>
            <a:r>
              <a:rPr lang="en-GB" sz="1000" dirty="0" smtClean="0"/>
              <a:t> for further decision making</a:t>
            </a:r>
            <a:endParaRPr lang="en-GB" sz="1000" dirty="0"/>
          </a:p>
        </p:txBody>
      </p:sp>
      <p:sp>
        <p:nvSpPr>
          <p:cNvPr id="42" name="TextBox 41"/>
          <p:cNvSpPr txBox="1"/>
          <p:nvPr/>
        </p:nvSpPr>
        <p:spPr>
          <a:xfrm>
            <a:off x="4748927" y="2773276"/>
            <a:ext cx="637889" cy="369332"/>
          </a:xfrm>
          <a:prstGeom prst="rect">
            <a:avLst/>
          </a:prstGeom>
          <a:solidFill>
            <a:srgbClr val="FFFFFF"/>
          </a:solidFill>
        </p:spPr>
        <p:txBody>
          <a:bodyPr wrap="square" rtlCol="0">
            <a:spAutoFit/>
          </a:bodyPr>
          <a:lstStyle/>
          <a:p>
            <a:r>
              <a:rPr lang="en-GB" sz="900" dirty="0" smtClean="0"/>
              <a:t>Design issues</a:t>
            </a:r>
            <a:endParaRPr lang="en-GB" sz="900" dirty="0"/>
          </a:p>
        </p:txBody>
      </p:sp>
      <p:cxnSp>
        <p:nvCxnSpPr>
          <p:cNvPr id="48" name="Straight Arrow Connector 47"/>
          <p:cNvCxnSpPr/>
          <p:nvPr/>
        </p:nvCxnSpPr>
        <p:spPr>
          <a:xfrm flipH="1">
            <a:off x="1259632" y="2895786"/>
            <a:ext cx="1080120" cy="332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370009" y="2827828"/>
            <a:ext cx="812738" cy="400110"/>
          </a:xfrm>
          <a:prstGeom prst="rect">
            <a:avLst/>
          </a:prstGeom>
          <a:solidFill>
            <a:srgbClr val="FFFFFF"/>
          </a:solidFill>
        </p:spPr>
        <p:txBody>
          <a:bodyPr wrap="square" rtlCol="0">
            <a:spAutoFit/>
          </a:bodyPr>
          <a:lstStyle/>
          <a:p>
            <a:r>
              <a:rPr lang="en-GB" sz="1000" dirty="0" smtClean="0"/>
              <a:t>EQR Approved</a:t>
            </a:r>
            <a:endParaRPr lang="en-GB" sz="1000" dirty="0"/>
          </a:p>
        </p:txBody>
      </p:sp>
      <p:cxnSp>
        <p:nvCxnSpPr>
          <p:cNvPr id="58" name="Straight Arrow Connector 57"/>
          <p:cNvCxnSpPr>
            <a:endCxn id="69" idx="2"/>
          </p:cNvCxnSpPr>
          <p:nvPr/>
        </p:nvCxnSpPr>
        <p:spPr>
          <a:xfrm>
            <a:off x="5652120" y="3703553"/>
            <a:ext cx="1621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245886" y="3498562"/>
            <a:ext cx="720081" cy="369332"/>
          </a:xfrm>
          <a:prstGeom prst="rect">
            <a:avLst/>
          </a:prstGeom>
          <a:solidFill>
            <a:srgbClr val="FFFFFF"/>
          </a:solidFill>
        </p:spPr>
        <p:txBody>
          <a:bodyPr wrap="square" rtlCol="0">
            <a:spAutoFit/>
          </a:bodyPr>
          <a:lstStyle/>
          <a:p>
            <a:r>
              <a:rPr lang="en-GB" sz="900" dirty="0" smtClean="0"/>
              <a:t>Design agreed </a:t>
            </a:r>
            <a:endParaRPr lang="en-GB" sz="900" dirty="0"/>
          </a:p>
        </p:txBody>
      </p:sp>
      <p:sp>
        <p:nvSpPr>
          <p:cNvPr id="69" name="Round Diagonal Corner Rectangle 68"/>
          <p:cNvSpPr/>
          <p:nvPr/>
        </p:nvSpPr>
        <p:spPr>
          <a:xfrm>
            <a:off x="7273558" y="346720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7286928" y="3570571"/>
            <a:ext cx="1296144" cy="230832"/>
          </a:xfrm>
          <a:prstGeom prst="rect">
            <a:avLst/>
          </a:prstGeom>
          <a:noFill/>
        </p:spPr>
        <p:txBody>
          <a:bodyPr wrap="square" rtlCol="0">
            <a:spAutoFit/>
          </a:bodyPr>
          <a:lstStyle/>
          <a:p>
            <a:r>
              <a:rPr lang="en-GB" sz="900" dirty="0" smtClean="0"/>
              <a:t>Build, and Test</a:t>
            </a:r>
            <a:endParaRPr lang="en-GB" sz="900" dirty="0"/>
          </a:p>
        </p:txBody>
      </p:sp>
      <p:sp>
        <p:nvSpPr>
          <p:cNvPr id="74" name="Rectangular Callout 73"/>
          <p:cNvSpPr/>
          <p:nvPr/>
        </p:nvSpPr>
        <p:spPr>
          <a:xfrm>
            <a:off x="6052947" y="4278371"/>
            <a:ext cx="1826039" cy="627856"/>
          </a:xfrm>
          <a:prstGeom prst="wedgeRectCallout">
            <a:avLst>
              <a:gd name="adj1" fmla="val 28031"/>
              <a:gd name="adj2" fmla="val -99042"/>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added to Implementation plan and progress updates provided at  </a:t>
            </a:r>
            <a:r>
              <a:rPr lang="en-GB" sz="1000" dirty="0" err="1" smtClean="0"/>
              <a:t>ChMC</a:t>
            </a:r>
            <a:r>
              <a:rPr lang="en-GB" sz="1000" dirty="0" smtClean="0"/>
              <a:t> and DSG </a:t>
            </a:r>
            <a:endParaRPr lang="en-GB" sz="1000" dirty="0"/>
          </a:p>
        </p:txBody>
      </p:sp>
      <p:cxnSp>
        <p:nvCxnSpPr>
          <p:cNvPr id="75" name="Straight Arrow Connector 74"/>
          <p:cNvCxnSpPr/>
          <p:nvPr/>
        </p:nvCxnSpPr>
        <p:spPr>
          <a:xfrm flipV="1">
            <a:off x="7826968" y="3063032"/>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Round Diagonal Corner Rectangle 77"/>
          <p:cNvSpPr/>
          <p:nvPr/>
        </p:nvSpPr>
        <p:spPr>
          <a:xfrm>
            <a:off x="7260188" y="2526523"/>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p:cNvSpPr txBox="1"/>
          <p:nvPr/>
        </p:nvSpPr>
        <p:spPr>
          <a:xfrm>
            <a:off x="7242927" y="2572689"/>
            <a:ext cx="1296144" cy="369332"/>
          </a:xfrm>
          <a:prstGeom prst="rect">
            <a:avLst/>
          </a:prstGeom>
          <a:noFill/>
        </p:spPr>
        <p:txBody>
          <a:bodyPr wrap="square" rtlCol="0">
            <a:spAutoFit/>
          </a:bodyPr>
          <a:lstStyle/>
          <a:p>
            <a:r>
              <a:rPr lang="en-GB" sz="900" dirty="0" smtClean="0"/>
              <a:t>Training /</a:t>
            </a:r>
          </a:p>
          <a:p>
            <a:r>
              <a:rPr lang="en-GB" sz="900" dirty="0" smtClean="0"/>
              <a:t> Awareness session</a:t>
            </a:r>
            <a:endParaRPr lang="en-GB" sz="900" dirty="0"/>
          </a:p>
        </p:txBody>
      </p:sp>
      <p:sp>
        <p:nvSpPr>
          <p:cNvPr id="80" name="Round Diagonal Corner Rectangle 79"/>
          <p:cNvSpPr/>
          <p:nvPr/>
        </p:nvSpPr>
        <p:spPr>
          <a:xfrm>
            <a:off x="7251338" y="166242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TextBox 80"/>
          <p:cNvSpPr txBox="1"/>
          <p:nvPr/>
        </p:nvSpPr>
        <p:spPr>
          <a:xfrm>
            <a:off x="7264708" y="1714109"/>
            <a:ext cx="1296144" cy="369332"/>
          </a:xfrm>
          <a:prstGeom prst="rect">
            <a:avLst/>
          </a:prstGeom>
          <a:noFill/>
        </p:spPr>
        <p:txBody>
          <a:bodyPr wrap="square" rtlCol="0">
            <a:spAutoFit/>
          </a:bodyPr>
          <a:lstStyle/>
          <a:p>
            <a:r>
              <a:rPr lang="en-GB" sz="900" dirty="0" smtClean="0"/>
              <a:t>IDR and implementation</a:t>
            </a:r>
            <a:endParaRPr lang="en-GB" sz="900" dirty="0"/>
          </a:p>
        </p:txBody>
      </p:sp>
      <p:pic>
        <p:nvPicPr>
          <p:cNvPr id="8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3524" y="785639"/>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Rectangular Callout 84"/>
          <p:cNvSpPr/>
          <p:nvPr/>
        </p:nvSpPr>
        <p:spPr>
          <a:xfrm>
            <a:off x="6301697" y="831760"/>
            <a:ext cx="832490" cy="670971"/>
          </a:xfrm>
          <a:prstGeom prst="wedgeRectCallout">
            <a:avLst>
              <a:gd name="adj1" fmla="val 108128"/>
              <a:gd name="adj2" fmla="val 25675"/>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Closedown report approved at </a:t>
            </a:r>
            <a:r>
              <a:rPr lang="en-GB" sz="1000" dirty="0" err="1" smtClean="0"/>
              <a:t>ChMC</a:t>
            </a:r>
            <a:endParaRPr lang="en-GB" sz="1000" dirty="0"/>
          </a:p>
        </p:txBody>
      </p:sp>
      <p:cxnSp>
        <p:nvCxnSpPr>
          <p:cNvPr id="87" name="Straight Arrow Connector 86"/>
          <p:cNvCxnSpPr/>
          <p:nvPr/>
        </p:nvCxnSpPr>
        <p:spPr>
          <a:xfrm flipV="1">
            <a:off x="7814861" y="2109159"/>
            <a:ext cx="0" cy="4319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80" idx="3"/>
          </p:cNvCxnSpPr>
          <p:nvPr/>
        </p:nvCxnSpPr>
        <p:spPr>
          <a:xfrm flipV="1">
            <a:off x="7827402" y="1343037"/>
            <a:ext cx="8572" cy="319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3221062" y="2283718"/>
            <a:ext cx="1716765" cy="217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079444" y="2711120"/>
            <a:ext cx="637889" cy="369332"/>
          </a:xfrm>
          <a:prstGeom prst="rect">
            <a:avLst/>
          </a:prstGeom>
          <a:solidFill>
            <a:srgbClr val="FFFFFF"/>
          </a:solidFill>
        </p:spPr>
        <p:txBody>
          <a:bodyPr wrap="square" rtlCol="0">
            <a:spAutoFit/>
          </a:bodyPr>
          <a:lstStyle/>
          <a:p>
            <a:r>
              <a:rPr lang="en-GB" sz="900" dirty="0" smtClean="0"/>
              <a:t>Revisit Design</a:t>
            </a:r>
            <a:endParaRPr lang="en-GB" sz="900" dirty="0"/>
          </a:p>
        </p:txBody>
      </p:sp>
      <p:cxnSp>
        <p:nvCxnSpPr>
          <p:cNvPr id="59" name="Straight Arrow Connector 58"/>
          <p:cNvCxnSpPr/>
          <p:nvPr/>
        </p:nvCxnSpPr>
        <p:spPr>
          <a:xfrm>
            <a:off x="6496163" y="2135124"/>
            <a:ext cx="716057" cy="1498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532884" y="2083441"/>
            <a:ext cx="929955" cy="51683"/>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997861" y="1856810"/>
            <a:ext cx="720081" cy="369332"/>
          </a:xfrm>
          <a:prstGeom prst="rect">
            <a:avLst/>
          </a:prstGeom>
          <a:solidFill>
            <a:srgbClr val="FFFFFF"/>
          </a:solidFill>
        </p:spPr>
        <p:txBody>
          <a:bodyPr wrap="square" rtlCol="0">
            <a:spAutoFit/>
          </a:bodyPr>
          <a:lstStyle/>
          <a:p>
            <a:r>
              <a:rPr lang="en-GB" sz="900" dirty="0" smtClean="0"/>
              <a:t>Design agreed </a:t>
            </a:r>
            <a:endParaRPr lang="en-GB" sz="900" dirty="0"/>
          </a:p>
        </p:txBody>
      </p:sp>
    </p:spTree>
    <p:custDataLst>
      <p:tags r:id="rId1"/>
    </p:custDataLst>
    <p:extLst>
      <p:ext uri="{BB962C8B-B14F-4D97-AF65-F5344CB8AC3E}">
        <p14:creationId xmlns:p14="http://schemas.microsoft.com/office/powerpoint/2010/main" val="597838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Packs</a:t>
            </a:r>
            <a:endParaRPr lang="en-GB" dirty="0"/>
          </a:p>
        </p:txBody>
      </p:sp>
      <p:sp>
        <p:nvSpPr>
          <p:cNvPr id="4" name="TextBox 3"/>
          <p:cNvSpPr txBox="1"/>
          <p:nvPr/>
        </p:nvSpPr>
        <p:spPr>
          <a:xfrm>
            <a:off x="467544" y="627534"/>
            <a:ext cx="8208912" cy="2677656"/>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Change Packs issued by  Xoserve  to communicate changes to UK Link systems, interfaces and documents to our customers for their representation</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Xoserve Customer Change currently issue Change Packs on a monthly basis the first Friday following the DSC Change Management Committee (</a:t>
            </a:r>
            <a:r>
              <a:rPr lang="en-US" sz="1200" dirty="0" err="1" smtClean="0"/>
              <a:t>ChMC</a:t>
            </a:r>
            <a:r>
              <a:rPr lang="en-US" sz="1200" dirty="0" smtClean="0"/>
              <a:t>) meeting</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Occasionally there is a requirement to issue extra-ordinary Change Packs</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Change packs and responses are appended to the Change proposal and published on Xoserve.com</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New on-line Change packs to be implemented in May 2019</a:t>
            </a:r>
          </a:p>
          <a:p>
            <a:r>
              <a:rPr lang="en-US" dirty="0"/>
              <a:t>	</a:t>
            </a:r>
          </a:p>
          <a:p>
            <a:endParaRPr lang="en-GB" dirty="0"/>
          </a:p>
        </p:txBody>
      </p:sp>
      <p:sp>
        <p:nvSpPr>
          <p:cNvPr id="5" name="Rectangle 4"/>
          <p:cNvSpPr/>
          <p:nvPr/>
        </p:nvSpPr>
        <p:spPr>
          <a:xfrm>
            <a:off x="611560" y="2773672"/>
            <a:ext cx="3499194"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124157" y="2773672"/>
            <a:ext cx="2400170" cy="504056"/>
          </a:xfrm>
          <a:prstGeom prst="rect">
            <a:avLst/>
          </a:prstGeom>
          <a:solidFill>
            <a:srgbClr val="3E5A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259632" y="2819602"/>
            <a:ext cx="1901316" cy="369332"/>
          </a:xfrm>
          <a:prstGeom prst="rect">
            <a:avLst/>
          </a:prstGeom>
          <a:noFill/>
        </p:spPr>
        <p:txBody>
          <a:bodyPr wrap="square" rtlCol="0">
            <a:spAutoFit/>
          </a:bodyPr>
          <a:lstStyle/>
          <a:p>
            <a:pPr algn="ctr"/>
            <a:r>
              <a:rPr lang="en-GB" dirty="0" smtClean="0">
                <a:solidFill>
                  <a:schemeClr val="bg1"/>
                </a:solidFill>
              </a:rPr>
              <a:t>Capture</a:t>
            </a:r>
            <a:endParaRPr lang="en-GB" dirty="0">
              <a:solidFill>
                <a:schemeClr val="bg1"/>
              </a:solidFill>
            </a:endParaRPr>
          </a:p>
        </p:txBody>
      </p:sp>
      <p:sp>
        <p:nvSpPr>
          <p:cNvPr id="8" name="TextBox 7"/>
          <p:cNvSpPr txBox="1"/>
          <p:nvPr/>
        </p:nvSpPr>
        <p:spPr>
          <a:xfrm>
            <a:off x="5605977" y="2841034"/>
            <a:ext cx="1296144" cy="369332"/>
          </a:xfrm>
          <a:prstGeom prst="rect">
            <a:avLst/>
          </a:prstGeom>
          <a:noFill/>
        </p:spPr>
        <p:txBody>
          <a:bodyPr wrap="square" rtlCol="0">
            <a:spAutoFit/>
          </a:bodyPr>
          <a:lstStyle/>
          <a:p>
            <a:pPr algn="ctr"/>
            <a:r>
              <a:rPr lang="en-GB" dirty="0" smtClean="0">
                <a:solidFill>
                  <a:schemeClr val="bg1"/>
                </a:solidFill>
              </a:rPr>
              <a:t>Design</a:t>
            </a:r>
            <a:endParaRPr lang="en-GB" dirty="0">
              <a:solidFill>
                <a:schemeClr val="bg1"/>
              </a:solidFill>
            </a:endParaRPr>
          </a:p>
        </p:txBody>
      </p:sp>
      <p:sp>
        <p:nvSpPr>
          <p:cNvPr id="9" name="Rectangle 8"/>
          <p:cNvSpPr/>
          <p:nvPr/>
        </p:nvSpPr>
        <p:spPr>
          <a:xfrm rot="5400000">
            <a:off x="6035816" y="3299107"/>
            <a:ext cx="734634" cy="720080"/>
          </a:xfrm>
          <a:prstGeom prst="rect">
            <a:avLst/>
          </a:prstGeom>
          <a:solidFill>
            <a:srgbClr val="40D1F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t>CP</a:t>
            </a:r>
          </a:p>
          <a:p>
            <a:pPr algn="ctr"/>
            <a:r>
              <a:rPr lang="en-GB" dirty="0"/>
              <a:t>3</a:t>
            </a:r>
          </a:p>
        </p:txBody>
      </p:sp>
      <p:sp>
        <p:nvSpPr>
          <p:cNvPr id="10" name="Rectangle 9"/>
          <p:cNvSpPr/>
          <p:nvPr/>
        </p:nvSpPr>
        <p:spPr>
          <a:xfrm rot="5400000">
            <a:off x="964323" y="3306668"/>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rPr>
              <a:t>CP</a:t>
            </a:r>
          </a:p>
          <a:p>
            <a:pPr algn="ctr"/>
            <a:r>
              <a:rPr lang="en-GB" dirty="0">
                <a:solidFill>
                  <a:schemeClr val="tx1"/>
                </a:solidFill>
              </a:rPr>
              <a:t>1</a:t>
            </a:r>
          </a:p>
        </p:txBody>
      </p:sp>
      <p:sp>
        <p:nvSpPr>
          <p:cNvPr id="11" name="Rectangle 10"/>
          <p:cNvSpPr/>
          <p:nvPr/>
        </p:nvSpPr>
        <p:spPr>
          <a:xfrm rot="5400000">
            <a:off x="3123754" y="3299107"/>
            <a:ext cx="734634" cy="720080"/>
          </a:xfrm>
          <a:prstGeom prst="rect">
            <a:avLst/>
          </a:prstGeom>
          <a:solidFill>
            <a:srgbClr val="FCBC5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solidFill>
                  <a:schemeClr val="tx1"/>
                </a:solidFill>
              </a:rPr>
              <a:t>CP</a:t>
            </a:r>
          </a:p>
          <a:p>
            <a:pPr algn="ctr"/>
            <a:r>
              <a:rPr lang="en-GB" dirty="0">
                <a:solidFill>
                  <a:schemeClr val="tx1"/>
                </a:solidFill>
              </a:rPr>
              <a:t>2</a:t>
            </a:r>
          </a:p>
        </p:txBody>
      </p:sp>
      <p:sp>
        <p:nvSpPr>
          <p:cNvPr id="12" name="TextBox 11"/>
          <p:cNvSpPr txBox="1"/>
          <p:nvPr/>
        </p:nvSpPr>
        <p:spPr>
          <a:xfrm>
            <a:off x="190845" y="4108818"/>
            <a:ext cx="2281589" cy="800219"/>
          </a:xfrm>
          <a:prstGeom prst="rect">
            <a:avLst/>
          </a:prstGeom>
          <a:noFill/>
        </p:spPr>
        <p:txBody>
          <a:bodyPr wrap="square" rtlCol="0">
            <a:spAutoFit/>
          </a:bodyPr>
          <a:lstStyle/>
          <a:p>
            <a:pPr algn="ctr"/>
            <a:r>
              <a:rPr lang="en-GB" sz="1200" b="1" dirty="0" smtClean="0"/>
              <a:t>Initial Review with DSC Customers </a:t>
            </a:r>
          </a:p>
          <a:p>
            <a:pPr algn="ctr"/>
            <a:r>
              <a:rPr lang="en-GB" sz="1100" dirty="0" smtClean="0"/>
              <a:t>following a deferral at DSC Change Management Committee</a:t>
            </a:r>
            <a:endParaRPr lang="en-GB" sz="1100" dirty="0"/>
          </a:p>
        </p:txBody>
      </p:sp>
      <p:sp>
        <p:nvSpPr>
          <p:cNvPr id="13" name="TextBox 12"/>
          <p:cNvSpPr txBox="1"/>
          <p:nvPr/>
        </p:nvSpPr>
        <p:spPr>
          <a:xfrm>
            <a:off x="2472434" y="4011549"/>
            <a:ext cx="2459606" cy="969496"/>
          </a:xfrm>
          <a:prstGeom prst="rect">
            <a:avLst/>
          </a:prstGeom>
          <a:noFill/>
        </p:spPr>
        <p:txBody>
          <a:bodyPr wrap="square" rtlCol="0">
            <a:spAutoFit/>
          </a:bodyPr>
          <a:lstStyle/>
          <a:p>
            <a:pPr algn="ctr"/>
            <a:r>
              <a:rPr lang="en-GB" sz="1200" b="1" dirty="0" smtClean="0"/>
              <a:t>Solution Review with DSC Customers</a:t>
            </a:r>
            <a:r>
              <a:rPr lang="en-GB" sz="1200" dirty="0" smtClean="0"/>
              <a:t> </a:t>
            </a:r>
          </a:p>
          <a:p>
            <a:pPr algn="ctr"/>
            <a:r>
              <a:rPr lang="en-GB" sz="1100" dirty="0" smtClean="0"/>
              <a:t>of Solution Option  Assessment(s) following recommendation from the Delivery Sub Group</a:t>
            </a:r>
            <a:endParaRPr lang="en-GB" sz="1100" dirty="0"/>
          </a:p>
        </p:txBody>
      </p:sp>
      <p:sp>
        <p:nvSpPr>
          <p:cNvPr id="14" name="TextBox 13"/>
          <p:cNvSpPr txBox="1"/>
          <p:nvPr/>
        </p:nvSpPr>
        <p:spPr>
          <a:xfrm>
            <a:off x="5124157" y="4108817"/>
            <a:ext cx="3278032" cy="969496"/>
          </a:xfrm>
          <a:prstGeom prst="rect">
            <a:avLst/>
          </a:prstGeom>
          <a:noFill/>
        </p:spPr>
        <p:txBody>
          <a:bodyPr wrap="square" rtlCol="0">
            <a:spAutoFit/>
          </a:bodyPr>
          <a:lstStyle/>
          <a:p>
            <a:pPr algn="ctr"/>
            <a:r>
              <a:rPr lang="en-GB" sz="1200" b="1" dirty="0" smtClean="0"/>
              <a:t>Design Specification </a:t>
            </a:r>
          </a:p>
          <a:p>
            <a:pPr algn="ctr"/>
            <a:r>
              <a:rPr lang="en-GB" sz="1200" dirty="0" smtClean="0"/>
              <a:t> </a:t>
            </a:r>
            <a:r>
              <a:rPr lang="en-GB" sz="1100" dirty="0" smtClean="0"/>
              <a:t>to acquire industry support of the detailed design specification before the change enters the delivery stages. These are usually issued at least 6 months before implementation</a:t>
            </a:r>
            <a:endParaRPr lang="en-GB" sz="1100" dirty="0"/>
          </a:p>
        </p:txBody>
      </p:sp>
    </p:spTree>
    <p:custDataLst>
      <p:tags r:id="rId1"/>
    </p:custDataLst>
    <p:extLst>
      <p:ext uri="{BB962C8B-B14F-4D97-AF65-F5344CB8AC3E}">
        <p14:creationId xmlns:p14="http://schemas.microsoft.com/office/powerpoint/2010/main" val="1115714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Review of Change Management Guidelines</a:t>
            </a:r>
            <a:endParaRPr lang="en-GB" dirty="0"/>
          </a:p>
        </p:txBody>
      </p:sp>
      <p:sp>
        <p:nvSpPr>
          <p:cNvPr id="3" name="Text Placeholder 2"/>
          <p:cNvSpPr>
            <a:spLocks noGrp="1"/>
          </p:cNvSpPr>
          <p:nvPr>
            <p:ph type="body" idx="1"/>
          </p:nvPr>
        </p:nvSpPr>
        <p:spPr/>
        <p:txBody>
          <a:bodyPr/>
          <a:lstStyle/>
          <a:p>
            <a:r>
              <a:rPr lang="en-GB" dirty="0" smtClean="0"/>
              <a:t>XRN4852</a:t>
            </a:r>
            <a:endParaRPr lang="en-GB" dirty="0"/>
          </a:p>
        </p:txBody>
      </p:sp>
    </p:spTree>
    <p:extLst>
      <p:ext uri="{BB962C8B-B14F-4D97-AF65-F5344CB8AC3E}">
        <p14:creationId xmlns:p14="http://schemas.microsoft.com/office/powerpoint/2010/main" val="257546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Change Management Guidelines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Change proposal </a:t>
            </a:r>
            <a:r>
              <a:rPr lang="en-GB" dirty="0" smtClean="0">
                <a:hlinkClick r:id="rId3"/>
              </a:rPr>
              <a:t>XRN4852</a:t>
            </a:r>
            <a:r>
              <a:rPr lang="en-GB" dirty="0" smtClean="0"/>
              <a:t> raised to review the DSC Change Management Procedures to bring in-line with current process</a:t>
            </a:r>
          </a:p>
          <a:p>
            <a:r>
              <a:rPr lang="en-GB" dirty="0" smtClean="0"/>
              <a:t>Link to existing </a:t>
            </a:r>
            <a:r>
              <a:rPr lang="en-GB" dirty="0" smtClean="0">
                <a:hlinkClick r:id="rId4"/>
              </a:rPr>
              <a:t>Change Management procedures </a:t>
            </a:r>
            <a:r>
              <a:rPr lang="en-GB" dirty="0" smtClean="0"/>
              <a:t>on Joint office website</a:t>
            </a:r>
          </a:p>
          <a:p>
            <a:r>
              <a:rPr lang="en-GB" dirty="0" smtClean="0"/>
              <a:t>Draft updated Change Management procedures:</a:t>
            </a:r>
          </a:p>
          <a:p>
            <a:endParaRPr lang="en-GB" dirty="0"/>
          </a:p>
          <a:p>
            <a:endParaRPr lang="en-GB" dirty="0" smtClean="0"/>
          </a:p>
          <a:p>
            <a:endParaRPr lang="en-GB" dirty="0" smtClean="0"/>
          </a:p>
          <a:p>
            <a:r>
              <a:rPr lang="en-GB" dirty="0" smtClean="0"/>
              <a:t>These may need to be further updated following discussions on Requests for Data and Urgent Change Proposals</a:t>
            </a:r>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29866437"/>
              </p:ext>
            </p:extLst>
          </p:nvPr>
        </p:nvGraphicFramePr>
        <p:xfrm>
          <a:off x="3491880" y="2931790"/>
          <a:ext cx="914400" cy="771525"/>
        </p:xfrm>
        <a:graphic>
          <a:graphicData uri="http://schemas.openxmlformats.org/presentationml/2006/ole">
            <mc:AlternateContent xmlns:mc="http://schemas.openxmlformats.org/markup-compatibility/2006">
              <mc:Choice xmlns:v="urn:schemas-microsoft-com:vml" Requires="v">
                <p:oleObj spid="_x0000_s2054"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3491880" y="293179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990797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Request for Data </a:t>
            </a:r>
            <a:br>
              <a:rPr lang="en-GB" dirty="0" smtClean="0"/>
            </a:br>
            <a:r>
              <a:rPr lang="en-GB" dirty="0" smtClean="0"/>
              <a:t>Change proposals</a:t>
            </a:r>
            <a:endParaRPr lang="en-GB" dirty="0"/>
          </a:p>
        </p:txBody>
      </p:sp>
    </p:spTree>
    <p:extLst>
      <p:ext uri="{BB962C8B-B14F-4D97-AF65-F5344CB8AC3E}">
        <p14:creationId xmlns:p14="http://schemas.microsoft.com/office/powerpoint/2010/main" val="1270631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Definition of ‘Request for Data’</a:t>
            </a:r>
            <a:endParaRPr lang="en-GB" dirty="0"/>
          </a:p>
        </p:txBody>
      </p:sp>
      <p:sp>
        <p:nvSpPr>
          <p:cNvPr id="3" name="Content Placeholder 2"/>
          <p:cNvSpPr>
            <a:spLocks noGrp="1"/>
          </p:cNvSpPr>
          <p:nvPr>
            <p:ph idx="1"/>
          </p:nvPr>
        </p:nvSpPr>
        <p:spPr>
          <a:xfrm>
            <a:off x="467544" y="915566"/>
            <a:ext cx="3816424" cy="3672408"/>
          </a:xfrm>
          <a:ln w="38100" cap="rnd" cmpd="thickThin">
            <a:solidFill>
              <a:srgbClr val="00B050"/>
            </a:solidFill>
            <a:round/>
          </a:ln>
          <a:effectLst>
            <a:softEdge rad="127000"/>
          </a:effectLst>
          <a:scene3d>
            <a:camera prst="orthographicFront"/>
            <a:lightRig rig="threePt" dir="t"/>
          </a:scene3d>
          <a:sp3d>
            <a:bevelT/>
          </a:sp3d>
        </p:spPr>
        <p:txBody>
          <a:bodyPr>
            <a:normAutofit/>
          </a:bodyPr>
          <a:lstStyle/>
          <a:p>
            <a:pPr marL="0" indent="0">
              <a:buNone/>
            </a:pPr>
            <a:r>
              <a:rPr lang="en-GB" sz="2000" dirty="0" smtClean="0">
                <a:latin typeface="+mn-lt"/>
              </a:rPr>
              <a:t>A Request for Data is:</a:t>
            </a:r>
          </a:p>
          <a:p>
            <a:r>
              <a:rPr lang="en-GB" sz="2000" dirty="0" smtClean="0">
                <a:latin typeface="+mn-lt"/>
              </a:rPr>
              <a:t>Change Proposal requesting creation or updates to  report(s) for one or more customer class</a:t>
            </a:r>
          </a:p>
          <a:p>
            <a:endParaRPr lang="en-GB" sz="2000" dirty="0" smtClean="0">
              <a:latin typeface="+mn-lt"/>
            </a:endParaRPr>
          </a:p>
          <a:p>
            <a:r>
              <a:rPr lang="en-GB" sz="2000" dirty="0" smtClean="0">
                <a:latin typeface="+mn-lt"/>
              </a:rPr>
              <a:t>Change proposal requesting access to data where there is no functional change needed</a:t>
            </a:r>
          </a:p>
          <a:p>
            <a:endParaRPr lang="en-GB" sz="2300" dirty="0" smtClean="0">
              <a:latin typeface="+mn-lt"/>
            </a:endParaRPr>
          </a:p>
          <a:p>
            <a:endParaRPr lang="en-GB" dirty="0" smtClean="0"/>
          </a:p>
          <a:p>
            <a:endParaRPr lang="en-GB" dirty="0"/>
          </a:p>
        </p:txBody>
      </p:sp>
      <p:sp>
        <p:nvSpPr>
          <p:cNvPr id="4" name="Content Placeholder 2"/>
          <p:cNvSpPr txBox="1">
            <a:spLocks/>
          </p:cNvSpPr>
          <p:nvPr/>
        </p:nvSpPr>
        <p:spPr>
          <a:xfrm>
            <a:off x="4788024" y="915566"/>
            <a:ext cx="3816424" cy="3672408"/>
          </a:xfrm>
          <a:prstGeom prst="rect">
            <a:avLst/>
          </a:prstGeom>
          <a:ln w="38100" cap="rnd" cmpd="thickThin">
            <a:solidFill>
              <a:schemeClr val="accent2">
                <a:lumMod val="75000"/>
              </a:schemeClr>
            </a:solidFill>
            <a:round/>
          </a:ln>
          <a:effectLst>
            <a:softEdge rad="127000"/>
          </a:effectLst>
          <a:scene3d>
            <a:camera prst="orthographicFront"/>
            <a:lightRig rig="threePt" dir="t"/>
          </a:scene3d>
          <a:sp3d>
            <a:bevelT/>
          </a:sp3d>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latin typeface="+mn-lt"/>
              </a:rPr>
              <a:t>A Request for Data is not:</a:t>
            </a:r>
          </a:p>
          <a:p>
            <a:r>
              <a:rPr lang="en-GB" sz="2000" dirty="0" smtClean="0">
                <a:latin typeface="+mn-lt"/>
              </a:rPr>
              <a:t>A Request for Data Change Proposal must not impact on Customer systems or processes</a:t>
            </a:r>
          </a:p>
          <a:p>
            <a:endParaRPr lang="en-GB" sz="2000" dirty="0" smtClean="0">
              <a:latin typeface="+mn-lt"/>
            </a:endParaRPr>
          </a:p>
          <a:p>
            <a:r>
              <a:rPr lang="en-GB" sz="2000" dirty="0" smtClean="0">
                <a:latin typeface="+mn-lt"/>
              </a:rPr>
              <a:t>The solution for a  Request for Data must not be a functional change to CDSP systems including to SAP BW</a:t>
            </a:r>
          </a:p>
          <a:p>
            <a:endParaRPr lang="en-GB" dirty="0" smtClean="0"/>
          </a:p>
          <a:p>
            <a:endParaRPr lang="en-GB" dirty="0"/>
          </a:p>
        </p:txBody>
      </p:sp>
    </p:spTree>
    <p:extLst>
      <p:ext uri="{BB962C8B-B14F-4D97-AF65-F5344CB8AC3E}">
        <p14:creationId xmlns:p14="http://schemas.microsoft.com/office/powerpoint/2010/main" val="4199773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Governance Options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39075843"/>
              </p:ext>
            </p:extLst>
          </p:nvPr>
        </p:nvGraphicFramePr>
        <p:xfrm>
          <a:off x="467544" y="2427734"/>
          <a:ext cx="8345978" cy="2376264"/>
        </p:xfrm>
        <a:graphic>
          <a:graphicData uri="http://schemas.openxmlformats.org/drawingml/2006/table">
            <a:tbl>
              <a:tblPr firstRow="1" bandRow="1">
                <a:tableStyleId>{E8B1032C-EA38-4F05-BA0D-38AFFFC7BED3}</a:tableStyleId>
              </a:tblPr>
              <a:tblGrid>
                <a:gridCol w="8345978"/>
              </a:tblGrid>
              <a:tr h="33528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2040984">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Diagram 4"/>
          <p:cNvGraphicFramePr/>
          <p:nvPr>
            <p:extLst>
              <p:ext uri="{D42A27DB-BD31-4B8C-83A1-F6EECF244321}">
                <p14:modId xmlns:p14="http://schemas.microsoft.com/office/powerpoint/2010/main" val="133763952"/>
              </p:ext>
            </p:extLst>
          </p:nvPr>
        </p:nvGraphicFramePr>
        <p:xfrm>
          <a:off x="1115616" y="2715766"/>
          <a:ext cx="7416824"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43697263"/>
              </p:ext>
            </p:extLst>
          </p:nvPr>
        </p:nvGraphicFramePr>
        <p:xfrm>
          <a:off x="499410" y="2715766"/>
          <a:ext cx="544198" cy="21602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77664100"/>
              </p:ext>
            </p:extLst>
          </p:nvPr>
        </p:nvGraphicFramePr>
        <p:xfrm>
          <a:off x="474494" y="699542"/>
          <a:ext cx="8345978" cy="1339560"/>
        </p:xfrm>
        <a:graphic>
          <a:graphicData uri="http://schemas.openxmlformats.org/drawingml/2006/table">
            <a:tbl>
              <a:tblPr firstRow="1" bandRow="1">
                <a:tableStyleId>{E8B1032C-EA38-4F05-BA0D-38AFFFC7BED3}</a:tableStyleId>
              </a:tblPr>
              <a:tblGrid>
                <a:gridCol w="8345978"/>
              </a:tblGrid>
              <a:tr h="288000">
                <a:tc>
                  <a:txBody>
                    <a:bodyPr/>
                    <a:lstStyle/>
                    <a:p>
                      <a:pPr algn="l"/>
                      <a:r>
                        <a:rPr lang="en-US" sz="1200" b="1" kern="1200" dirty="0" smtClean="0">
                          <a:solidFill>
                            <a:schemeClr val="accent1"/>
                          </a:solidFill>
                          <a:latin typeface="+mn-lt"/>
                          <a:ea typeface="+mn-ea"/>
                          <a:cs typeface="+mn-cs"/>
                        </a:rPr>
                        <a:t>Problem</a:t>
                      </a:r>
                      <a:r>
                        <a:rPr lang="en-US" sz="1200" b="1" kern="1200" baseline="0" dirty="0" smtClean="0">
                          <a:solidFill>
                            <a:schemeClr val="accent1"/>
                          </a:solidFill>
                          <a:latin typeface="+mn-lt"/>
                          <a:ea typeface="+mn-ea"/>
                          <a:cs typeface="+mn-cs"/>
                        </a:rPr>
                        <a:t> Statement</a:t>
                      </a:r>
                      <a:endParaRPr lang="en-US" sz="1200" b="1" kern="1200" dirty="0" smtClean="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015105">
                <a:tc>
                  <a:txBody>
                    <a:bodyPr/>
                    <a:lstStyle/>
                    <a:p>
                      <a:r>
                        <a:rPr lang="en-US" sz="1050" b="0" kern="1200" dirty="0" smtClean="0">
                          <a:solidFill>
                            <a:schemeClr val="tx1"/>
                          </a:solidFill>
                          <a:latin typeface="+mn-lt"/>
                          <a:ea typeface="+mn-ea"/>
                          <a:cs typeface="+mn-cs"/>
                        </a:rPr>
                        <a:t>The current DSC Change</a:t>
                      </a:r>
                      <a:r>
                        <a:rPr lang="en-US" sz="1050" b="0" kern="1200" baseline="0" dirty="0" smtClean="0">
                          <a:solidFill>
                            <a:schemeClr val="tx1"/>
                          </a:solidFill>
                          <a:latin typeface="+mn-lt"/>
                          <a:ea typeface="+mn-ea"/>
                          <a:cs typeface="+mn-cs"/>
                        </a:rPr>
                        <a:t> process, including the capture stage,  can take several months to progress a Change Proposal through approved governance.  This is appropriate for functional changes to UK Link and other Xoserve systems but does not allow for timely delivery of smaller non-functional changes such as Requests for Data. For example whilst progressing XRN4686 SMART Metering report through the end to end change process and required governance steps it was noted that the report could have actually been ready for delivery at the point of solution optioning during Capture stage with the remaining governance steps ultimately delaying delivery. </a:t>
                      </a:r>
                      <a:endParaRPr lang="en-US" sz="1050" b="0" kern="1200" dirty="0" smtClean="0">
                        <a:solidFill>
                          <a:schemeClr val="tx1"/>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40848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1 – Do nothing</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15532" y="4023296"/>
            <a:ext cx="4204940" cy="857583"/>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No changes to current ways of working.</a:t>
            </a:r>
            <a:endParaRPr lang="en-GB" altLang="en-US" sz="1000" dirty="0">
              <a:cs typeface="Arial" charset="0"/>
            </a:endParaRPr>
          </a:p>
        </p:txBody>
      </p:sp>
      <p:sp>
        <p:nvSpPr>
          <p:cNvPr id="12" name="AutoShape 19"/>
          <p:cNvSpPr>
            <a:spLocks noChangeArrowheads="1"/>
          </p:cNvSpPr>
          <p:nvPr/>
        </p:nvSpPr>
        <p:spPr bwMode="auto">
          <a:xfrm>
            <a:off x="4615532" y="3616201"/>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23707" y="2701802"/>
            <a:ext cx="4196764" cy="847726"/>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Clr>
                <a:schemeClr val="accent1"/>
              </a:buClr>
              <a:buNone/>
            </a:pPr>
            <a:r>
              <a:rPr lang="en-GB" altLang="en-US" sz="1000" dirty="0" smtClean="0">
                <a:cs typeface="Arial" charset="0"/>
              </a:rPr>
              <a:t>Request for Data changes won’t be delivered as efficiently as they could be due to the delays in taking the Change Proposals through full DSC Change Governance. </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To keep current DSC Change Management arrangements for Request for Data Change proposals.</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		</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88209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None/>
            </a:pPr>
            <a:r>
              <a:rPr lang="en-GB" altLang="en-US" sz="1000" dirty="0">
                <a:cs typeface="Arial" charset="0"/>
              </a:rPr>
              <a:t>Won’t need to amend current change management processes. </a:t>
            </a:r>
          </a:p>
          <a:p>
            <a:pPr>
              <a:spcBef>
                <a:spcPct val="0"/>
              </a:spcBef>
              <a:buNone/>
            </a:pPr>
            <a:r>
              <a:rPr lang="en-GB" altLang="en-US" sz="1000" dirty="0">
                <a:cs typeface="Arial" charset="0"/>
              </a:rPr>
              <a:t>No changes needed to templates or documentation</a:t>
            </a:r>
            <a:r>
              <a:rPr lang="en-GB" altLang="en-US" sz="1000" dirty="0" smtClean="0">
                <a:cs typeface="Arial" charset="0"/>
              </a:rPr>
              <a:t>.</a:t>
            </a:r>
          </a:p>
          <a:p>
            <a:pPr>
              <a:spcBef>
                <a:spcPct val="0"/>
              </a:spcBef>
              <a:buNone/>
            </a:pPr>
            <a:endParaRPr lang="en-GB" altLang="en-US" sz="1000" dirty="0">
              <a:cs typeface="Arial" charset="0"/>
            </a:endParaRPr>
          </a:p>
          <a:p>
            <a:pPr>
              <a:spcBef>
                <a:spcPct val="0"/>
              </a:spcBef>
              <a:buNone/>
            </a:pPr>
            <a:r>
              <a:rPr lang="en-GB" altLang="en-US" sz="1000" dirty="0" smtClean="0">
                <a:cs typeface="Arial" charset="0"/>
              </a:rPr>
              <a:t> </a:t>
            </a:r>
            <a:endParaRPr lang="en-GB" altLang="en-US" sz="1000" dirty="0">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No impact to DSC Change Governance.</a:t>
            </a:r>
            <a:endParaRPr lang="en-GB" altLang="en-US" sz="1000" dirty="0">
              <a:cs typeface="Arial" charset="0"/>
            </a:endParaRPr>
          </a:p>
        </p:txBody>
      </p:sp>
    </p:spTree>
    <p:extLst>
      <p:ext uri="{BB962C8B-B14F-4D97-AF65-F5344CB8AC3E}">
        <p14:creationId xmlns:p14="http://schemas.microsoft.com/office/powerpoint/2010/main" val="1744124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64554"/>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2 – Minimal Governance</a:t>
            </a:r>
            <a:endParaRPr lang="en-GB" dirty="0">
              <a:ea typeface="ＭＳ Ｐゴシック" charset="0"/>
            </a:endParaRPr>
          </a:p>
        </p:txBody>
      </p:sp>
      <p:sp>
        <p:nvSpPr>
          <p:cNvPr id="8" name="AutoShape 11"/>
          <p:cNvSpPr>
            <a:spLocks noChangeArrowheads="1"/>
          </p:cNvSpPr>
          <p:nvPr/>
        </p:nvSpPr>
        <p:spPr bwMode="auto">
          <a:xfrm>
            <a:off x="4623707" y="2571750"/>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23707" y="2944812"/>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eaLnBrk="1" hangingPunct="1">
              <a:spcBef>
                <a:spcPct val="0"/>
              </a:spcBef>
              <a:buClr>
                <a:schemeClr val="accent1"/>
              </a:buClr>
              <a:buFont typeface="+mj-lt"/>
              <a:buAutoNum type="arabicPeriod"/>
            </a:pPr>
            <a:r>
              <a:rPr lang="en-GB" altLang="en-US" sz="900" dirty="0" smtClean="0">
                <a:cs typeface="Arial" charset="0"/>
              </a:rPr>
              <a:t>Fast track Request for Data Governance may prevent alternative solution being considered</a:t>
            </a:r>
          </a:p>
          <a:p>
            <a:pPr marL="228600" indent="-228600" eaLnBrk="1" hangingPunct="1">
              <a:spcBef>
                <a:spcPct val="0"/>
              </a:spcBef>
              <a:buClr>
                <a:schemeClr val="accent1"/>
              </a:buClr>
              <a:buFont typeface="+mj-lt"/>
              <a:buAutoNum type="arabicPeriod"/>
            </a:pPr>
            <a:r>
              <a:rPr lang="en-GB" altLang="en-US" sz="900" dirty="0" smtClean="0">
                <a:cs typeface="Arial" charset="0"/>
              </a:rPr>
              <a:t>Changes may be marked as Request for Data to attempt to override standard change governance</a:t>
            </a:r>
            <a:endParaRPr lang="en-GB" altLang="en-US" sz="900" dirty="0">
              <a:cs typeface="Arial" charset="0"/>
            </a:endParaRPr>
          </a:p>
        </p:txBody>
      </p:sp>
      <p:sp>
        <p:nvSpPr>
          <p:cNvPr id="12" name="AutoShape 19"/>
          <p:cNvSpPr>
            <a:spLocks noChangeArrowheads="1"/>
          </p:cNvSpPr>
          <p:nvPr/>
        </p:nvSpPr>
        <p:spPr bwMode="auto">
          <a:xfrm>
            <a:off x="4615532" y="3832225"/>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15532" y="4214813"/>
            <a:ext cx="4204939" cy="733201"/>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eaLnBrk="1" hangingPunct="1">
              <a:spcBef>
                <a:spcPct val="0"/>
              </a:spcBef>
              <a:buClr>
                <a:schemeClr val="accent1"/>
              </a:buClr>
              <a:buFont typeface="+mj-lt"/>
              <a:buAutoNum type="arabicPeriod"/>
            </a:pPr>
            <a:r>
              <a:rPr lang="en-GB" altLang="en-US" sz="900" dirty="0" smtClean="0">
                <a:cs typeface="Arial" charset="0"/>
              </a:rPr>
              <a:t>New ways of working being introduced to support Fast Track Governance which may feel onerous to </a:t>
            </a:r>
            <a:r>
              <a:rPr lang="en-GB" altLang="en-US" sz="900" dirty="0" err="1" smtClean="0">
                <a:cs typeface="Arial" charset="0"/>
              </a:rPr>
              <a:t>ChMC</a:t>
            </a:r>
            <a:endParaRPr lang="en-GB" altLang="en-US" sz="900" dirty="0" smtClean="0">
              <a:cs typeface="Arial" charset="0"/>
            </a:endParaRPr>
          </a:p>
          <a:p>
            <a:pPr marL="228600" indent="-228600" eaLnBrk="1" hangingPunct="1">
              <a:spcBef>
                <a:spcPct val="0"/>
              </a:spcBef>
              <a:buClr>
                <a:schemeClr val="accent1"/>
              </a:buClr>
              <a:buFont typeface="+mj-lt"/>
              <a:buAutoNum type="arabicPeriod"/>
            </a:pPr>
            <a:r>
              <a:rPr lang="en-GB" altLang="en-US" sz="900" dirty="0" smtClean="0">
                <a:cs typeface="Arial" charset="0"/>
              </a:rPr>
              <a:t>Introduction of new governance process that needs to run alongside existing change governance – impact on CDSP and Joint Office resources</a:t>
            </a:r>
          </a:p>
        </p:txBody>
      </p:sp>
      <p:sp>
        <p:nvSpPr>
          <p:cNvPr id="14" name="AutoShape 3"/>
          <p:cNvSpPr>
            <a:spLocks noChangeArrowheads="1"/>
          </p:cNvSpPr>
          <p:nvPr/>
        </p:nvSpPr>
        <p:spPr bwMode="auto">
          <a:xfrm>
            <a:off x="195263" y="555526"/>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15566"/>
            <a:ext cx="8625209" cy="1656184"/>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buClr>
                <a:schemeClr val="accent1"/>
              </a:buClr>
              <a:buFont typeface="+mj-lt"/>
              <a:buAutoNum type="arabicPeriod"/>
            </a:pPr>
            <a:r>
              <a:rPr lang="en-GB" altLang="en-US" sz="900" dirty="0" smtClean="0">
                <a:cs typeface="Arial" charset="0"/>
              </a:rPr>
              <a:t>Request for Data </a:t>
            </a:r>
            <a:r>
              <a:rPr lang="en-GB" altLang="en-US" sz="900" dirty="0">
                <a:cs typeface="Arial" charset="0"/>
              </a:rPr>
              <a:t>(RFD) Change  proposal </a:t>
            </a:r>
            <a:r>
              <a:rPr lang="en-GB" altLang="en-US" sz="900" dirty="0" smtClean="0">
                <a:cs typeface="Arial" charset="0"/>
              </a:rPr>
              <a:t>raised – indicator on template selected.  No initial review period. </a:t>
            </a:r>
            <a:r>
              <a:rPr lang="en-GB" altLang="en-US" sz="900" dirty="0">
                <a:cs typeface="Arial" charset="0"/>
              </a:rPr>
              <a:t> </a:t>
            </a:r>
            <a:r>
              <a:rPr lang="en-GB" altLang="en-US" sz="900" dirty="0" smtClean="0">
                <a:cs typeface="Arial" charset="0"/>
              </a:rPr>
              <a:t>Initial vote for approval/ reject by Change Management committee offline via email or 10 minute extra </a:t>
            </a:r>
            <a:r>
              <a:rPr lang="en-GB" altLang="en-US" sz="900" dirty="0" err="1" smtClean="0">
                <a:cs typeface="Arial" charset="0"/>
              </a:rPr>
              <a:t>ChMC</a:t>
            </a:r>
            <a:r>
              <a:rPr lang="en-GB" altLang="en-US" sz="900" dirty="0" smtClean="0">
                <a:cs typeface="Arial" charset="0"/>
              </a:rPr>
              <a:t> approval WebEx if more than 1 week to next formal meeting. </a:t>
            </a:r>
          </a:p>
          <a:p>
            <a:pPr marL="228600" indent="-228600">
              <a:buClr>
                <a:schemeClr val="accent1"/>
              </a:buClr>
              <a:buFont typeface="+mj-lt"/>
              <a:buAutoNum type="arabicPeriod"/>
            </a:pPr>
            <a:r>
              <a:rPr lang="en-GB" altLang="en-US" sz="900" dirty="0" smtClean="0">
                <a:cs typeface="Arial" charset="0"/>
              </a:rPr>
              <a:t>Change goes into Capture stage where requirements are ratified by Change proposer and next DSG meeting before going into Solution Options.</a:t>
            </a:r>
          </a:p>
          <a:p>
            <a:pPr marL="228600" indent="-228600">
              <a:buClr>
                <a:schemeClr val="accent1"/>
              </a:buClr>
              <a:buFont typeface="+mj-lt"/>
              <a:buAutoNum type="arabicPeriod"/>
            </a:pPr>
            <a:r>
              <a:rPr lang="en-GB" altLang="en-US" sz="900" dirty="0" smtClean="0">
                <a:cs typeface="Arial" charset="0"/>
              </a:rPr>
              <a:t>At Solution Option stage  Request for Data Solution to be ratified – if not needs to return to </a:t>
            </a:r>
            <a:r>
              <a:rPr lang="en-GB" altLang="en-US" sz="900" dirty="0" err="1" smtClean="0">
                <a:cs typeface="Arial" charset="0"/>
              </a:rPr>
              <a:t>ChMC</a:t>
            </a:r>
            <a:r>
              <a:rPr lang="en-GB" altLang="en-US" sz="900" dirty="0" smtClean="0">
                <a:cs typeface="Arial" charset="0"/>
              </a:rPr>
              <a:t>. There should be only 1 solution option for RFD change</a:t>
            </a:r>
          </a:p>
          <a:p>
            <a:pPr marL="228600" indent="-228600">
              <a:buClr>
                <a:schemeClr val="accent1"/>
              </a:buClr>
              <a:buFont typeface="+mj-lt"/>
              <a:buAutoNum type="arabicPeriod"/>
            </a:pPr>
            <a:r>
              <a:rPr lang="en-GB" altLang="en-US" sz="900" dirty="0" smtClean="0">
                <a:cs typeface="Arial" charset="0"/>
              </a:rPr>
              <a:t>Ad Hoc Solution Option / Design Change pack  combined,  including proposed implementation, and issued for responses – 10 working days</a:t>
            </a:r>
          </a:p>
          <a:p>
            <a:pPr marL="228600" indent="-228600">
              <a:buClr>
                <a:schemeClr val="accent1"/>
              </a:buClr>
              <a:buFont typeface="+mj-lt"/>
              <a:buAutoNum type="arabicPeriod"/>
            </a:pPr>
            <a:r>
              <a:rPr lang="en-GB" altLang="en-US" sz="900" dirty="0" smtClean="0">
                <a:cs typeface="Arial" charset="0"/>
              </a:rPr>
              <a:t>Responses to Change pack along with BER issued for Approval by </a:t>
            </a:r>
            <a:r>
              <a:rPr lang="en-GB" altLang="en-US" sz="900" dirty="0" err="1" smtClean="0">
                <a:cs typeface="Arial" charset="0"/>
              </a:rPr>
              <a:t>ChMC</a:t>
            </a:r>
            <a:r>
              <a:rPr lang="en-GB" altLang="en-US" sz="900" dirty="0" smtClean="0">
                <a:cs typeface="Arial" charset="0"/>
              </a:rPr>
              <a:t> – offline or 10 mins WebEx if more than 1 week to next meeting</a:t>
            </a:r>
          </a:p>
          <a:p>
            <a:pPr marL="228600" indent="-228600">
              <a:buClr>
                <a:schemeClr val="accent1"/>
              </a:buClr>
              <a:buFont typeface="+mj-lt"/>
              <a:buAutoNum type="arabicPeriod"/>
            </a:pPr>
            <a:r>
              <a:rPr lang="en-GB" altLang="en-US" sz="900" dirty="0" smtClean="0">
                <a:cs typeface="Arial" charset="0"/>
              </a:rPr>
              <a:t>Note: BER will only be needed for funding approval when systems changes needed for delivery of the change. </a:t>
            </a:r>
            <a:r>
              <a:rPr lang="en-GB" altLang="en-US" sz="900" dirty="0">
                <a:cs typeface="Arial" charset="0"/>
              </a:rPr>
              <a:t>Could </a:t>
            </a:r>
            <a:r>
              <a:rPr lang="en-GB" altLang="en-US" sz="900" dirty="0" err="1">
                <a:cs typeface="Arial" charset="0"/>
              </a:rPr>
              <a:t>ChMC</a:t>
            </a:r>
            <a:r>
              <a:rPr lang="en-GB" altLang="en-US" sz="900" dirty="0">
                <a:cs typeface="Arial" charset="0"/>
              </a:rPr>
              <a:t> </a:t>
            </a:r>
            <a:r>
              <a:rPr lang="en-GB" altLang="en-US" sz="900" dirty="0" smtClean="0">
                <a:cs typeface="Arial" charset="0"/>
              </a:rPr>
              <a:t>approvals be </a:t>
            </a:r>
            <a:r>
              <a:rPr lang="en-GB" altLang="en-US" sz="900" dirty="0">
                <a:cs typeface="Arial" charset="0"/>
              </a:rPr>
              <a:t>provided retrospectively in Requests for Data Changes that are zero </a:t>
            </a:r>
            <a:r>
              <a:rPr lang="en-GB" altLang="en-US" sz="900" dirty="0" smtClean="0">
                <a:cs typeface="Arial" charset="0"/>
              </a:rPr>
              <a:t>funded?</a:t>
            </a:r>
            <a:endParaRPr lang="en-GB" altLang="en-US" sz="900" dirty="0">
              <a:cs typeface="Arial" charset="0"/>
            </a:endParaRPr>
          </a:p>
          <a:p>
            <a:pPr marL="228600" indent="-228600">
              <a:buClr>
                <a:schemeClr val="accent1"/>
              </a:buClr>
              <a:buFont typeface="+mj-lt"/>
              <a:buAutoNum type="arabicPeriod"/>
            </a:pPr>
            <a:r>
              <a:rPr lang="en-GB" altLang="en-US" sz="900" dirty="0" smtClean="0">
                <a:cs typeface="Arial" charset="0"/>
              </a:rPr>
              <a:t>Change implemented as per agreed implementation.</a:t>
            </a:r>
          </a:p>
          <a:p>
            <a:pPr marL="228600" indent="-228600">
              <a:buClr>
                <a:schemeClr val="accent1"/>
              </a:buClr>
              <a:buFont typeface="+mj-lt"/>
              <a:buAutoNum type="arabicPeriod"/>
            </a:pPr>
            <a:r>
              <a:rPr lang="en-GB" altLang="en-US" sz="900" dirty="0" smtClean="0">
                <a:cs typeface="Arial" charset="0"/>
              </a:rPr>
              <a:t>NB: 5 days notice for Ad hoc  </a:t>
            </a:r>
            <a:r>
              <a:rPr lang="en-GB" altLang="en-US" sz="900" dirty="0" err="1" smtClean="0">
                <a:cs typeface="Arial" charset="0"/>
              </a:rPr>
              <a:t>ChMC</a:t>
            </a:r>
            <a:r>
              <a:rPr lang="en-GB" altLang="en-US" sz="900" dirty="0" smtClean="0">
                <a:cs typeface="Arial" charset="0"/>
              </a:rPr>
              <a:t> or off-line </a:t>
            </a:r>
            <a:r>
              <a:rPr lang="en-GB" altLang="en-US" sz="900" dirty="0" err="1" smtClean="0">
                <a:cs typeface="Arial" charset="0"/>
              </a:rPr>
              <a:t>ChMC</a:t>
            </a:r>
            <a:r>
              <a:rPr lang="en-GB" altLang="en-US" sz="900" dirty="0" smtClean="0">
                <a:cs typeface="Arial" charset="0"/>
              </a:rPr>
              <a:t> approval </a:t>
            </a:r>
          </a:p>
          <a:p>
            <a:pPr marL="228600" indent="-228600">
              <a:buClr>
                <a:schemeClr val="accent1"/>
              </a:buClr>
              <a:buFont typeface="+mj-lt"/>
              <a:buAutoNum type="arabicPeriod"/>
            </a:pPr>
            <a:endParaRPr lang="en-GB" altLang="en-US" sz="900" dirty="0" smtClean="0">
              <a:cs typeface="Arial" charset="0"/>
            </a:endParaRPr>
          </a:p>
        </p:txBody>
      </p:sp>
      <p:sp>
        <p:nvSpPr>
          <p:cNvPr id="16" name="AutoShape 15"/>
          <p:cNvSpPr>
            <a:spLocks noChangeArrowheads="1"/>
          </p:cNvSpPr>
          <p:nvPr/>
        </p:nvSpPr>
        <p:spPr bwMode="auto">
          <a:xfrm>
            <a:off x="179511" y="3832225"/>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		</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4214812"/>
            <a:ext cx="4287373" cy="73320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Font typeface="+mj-lt"/>
              <a:buAutoNum type="arabicPeriod"/>
            </a:pPr>
            <a:r>
              <a:rPr lang="en-GB" altLang="en-US" sz="900" dirty="0" smtClean="0">
                <a:cs typeface="Arial" charset="0"/>
              </a:rPr>
              <a:t>Enables fast track governance for delivery of simple Requests for Data change proposals </a:t>
            </a:r>
          </a:p>
          <a:p>
            <a:pPr marL="228600" indent="-228600">
              <a:spcBef>
                <a:spcPct val="0"/>
              </a:spcBef>
              <a:buFont typeface="+mj-lt"/>
              <a:buAutoNum type="arabicPeriod"/>
            </a:pPr>
            <a:r>
              <a:rPr lang="en-GB" altLang="en-US" sz="900" dirty="0" smtClean="0">
                <a:cs typeface="Arial" charset="0"/>
              </a:rPr>
              <a:t>RFD changes can be delivered in a timely fashion not being hindered by unnecessary governance steps</a:t>
            </a:r>
          </a:p>
          <a:p>
            <a:pPr marL="228600" indent="-228600">
              <a:spcBef>
                <a:spcPct val="0"/>
              </a:spcBef>
              <a:buFont typeface="+mj-lt"/>
              <a:buAutoNum type="arabicPeriod"/>
            </a:pPr>
            <a:endParaRPr lang="en-GB" altLang="en-US" sz="1000" dirty="0">
              <a:cs typeface="Arial" charset="0"/>
            </a:endParaRPr>
          </a:p>
        </p:txBody>
      </p:sp>
      <p:sp>
        <p:nvSpPr>
          <p:cNvPr id="20" name="AutoShape 7"/>
          <p:cNvSpPr>
            <a:spLocks noChangeArrowheads="1"/>
          </p:cNvSpPr>
          <p:nvPr/>
        </p:nvSpPr>
        <p:spPr bwMode="auto">
          <a:xfrm>
            <a:off x="179512" y="2571750"/>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931791"/>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eaLnBrk="1" hangingPunct="1">
              <a:spcBef>
                <a:spcPct val="0"/>
              </a:spcBef>
              <a:buClr>
                <a:schemeClr val="accent1"/>
              </a:buClr>
              <a:buFont typeface="+mj-lt"/>
              <a:buAutoNum type="arabicPeriod"/>
            </a:pPr>
            <a:r>
              <a:rPr lang="en-GB" altLang="en-US" sz="900" dirty="0" smtClean="0">
                <a:cs typeface="Arial" charset="0"/>
              </a:rPr>
              <a:t>Updates would be needed  to DSC Change Management procedures to cater for Request for Change alternative governance process and methods.</a:t>
            </a:r>
          </a:p>
          <a:p>
            <a:pPr marL="228600" indent="-228600" eaLnBrk="1" hangingPunct="1">
              <a:spcBef>
                <a:spcPct val="0"/>
              </a:spcBef>
              <a:buClr>
                <a:schemeClr val="accent1"/>
              </a:buClr>
              <a:buFont typeface="+mj-lt"/>
              <a:buAutoNum type="arabicPeriod"/>
            </a:pPr>
            <a:r>
              <a:rPr lang="en-GB" altLang="en-US" sz="900" dirty="0" smtClean="0">
                <a:cs typeface="Arial" charset="0"/>
              </a:rPr>
              <a:t>Update to Change proposal template</a:t>
            </a:r>
          </a:p>
          <a:p>
            <a:pPr marL="228600" indent="-228600" eaLnBrk="1" hangingPunct="1">
              <a:spcBef>
                <a:spcPct val="0"/>
              </a:spcBef>
              <a:buClr>
                <a:schemeClr val="accent1"/>
              </a:buClr>
              <a:buFont typeface="+mj-lt"/>
              <a:buAutoNum type="arabicPeriod"/>
            </a:pPr>
            <a:r>
              <a:rPr lang="en-GB" altLang="en-US" sz="900" dirty="0" smtClean="0">
                <a:cs typeface="Arial" charset="0"/>
              </a:rPr>
              <a:t>Introduction of new ways of working – WebEx/Off line </a:t>
            </a:r>
            <a:r>
              <a:rPr lang="en-GB" altLang="en-US" sz="900" dirty="0" err="1" smtClean="0">
                <a:cs typeface="Arial" charset="0"/>
              </a:rPr>
              <a:t>ChMC</a:t>
            </a:r>
            <a:r>
              <a:rPr lang="en-GB" altLang="en-US" sz="900" dirty="0" smtClean="0">
                <a:cs typeface="Arial" charset="0"/>
              </a:rPr>
              <a:t> </a:t>
            </a:r>
            <a:r>
              <a:rPr lang="en-GB" altLang="en-US" sz="900" dirty="0" err="1" smtClean="0">
                <a:cs typeface="Arial" charset="0"/>
              </a:rPr>
              <a:t>etc</a:t>
            </a:r>
            <a:endParaRPr lang="en-GB" altLang="en-US" sz="900" dirty="0" smtClean="0">
              <a:cs typeface="Arial" charset="0"/>
            </a:endParaRPr>
          </a:p>
          <a:p>
            <a:pPr marL="228600" indent="-228600" eaLnBrk="1" hangingPunct="1">
              <a:spcBef>
                <a:spcPct val="0"/>
              </a:spcBef>
              <a:buClr>
                <a:schemeClr val="accent1"/>
              </a:buClr>
              <a:buFont typeface="+mj-lt"/>
              <a:buAutoNum type="arabicPeriod"/>
            </a:pPr>
            <a:r>
              <a:rPr lang="en-GB" altLang="en-US" sz="900" dirty="0" smtClean="0">
                <a:cs typeface="Arial" charset="0"/>
              </a:rPr>
              <a:t>Joint office availability to host extra </a:t>
            </a:r>
            <a:r>
              <a:rPr lang="en-GB" altLang="en-US" sz="900" dirty="0" err="1" smtClean="0">
                <a:cs typeface="Arial" charset="0"/>
              </a:rPr>
              <a:t>ChMC</a:t>
            </a:r>
            <a:r>
              <a:rPr lang="en-GB" altLang="en-US" sz="900" dirty="0" smtClean="0">
                <a:cs typeface="Arial" charset="0"/>
              </a:rPr>
              <a:t>  meetings</a:t>
            </a:r>
          </a:p>
          <a:p>
            <a:pPr marL="0" indent="0" eaLnBrk="1" hangingPunct="1">
              <a:spcBef>
                <a:spcPct val="0"/>
              </a:spcBef>
              <a:buClr>
                <a:schemeClr val="accent1"/>
              </a:buClr>
              <a:buNone/>
            </a:pPr>
            <a:endParaRPr lang="en-GB" altLang="en-US" sz="1000" dirty="0">
              <a:cs typeface="Arial" charset="0"/>
            </a:endParaRPr>
          </a:p>
        </p:txBody>
      </p:sp>
    </p:spTree>
    <p:extLst>
      <p:ext uri="{BB962C8B-B14F-4D97-AF65-F5344CB8AC3E}">
        <p14:creationId xmlns:p14="http://schemas.microsoft.com/office/powerpoint/2010/main" val="1933243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Arrow Connector 67"/>
          <p:cNvCxnSpPr>
            <a:stCxn id="61" idx="3"/>
          </p:cNvCxnSpPr>
          <p:nvPr/>
        </p:nvCxnSpPr>
        <p:spPr>
          <a:xfrm>
            <a:off x="5724128" y="2504179"/>
            <a:ext cx="648072" cy="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38350" y="51301"/>
            <a:ext cx="8229600" cy="637580"/>
          </a:xfrm>
        </p:spPr>
        <p:txBody>
          <a:bodyPr/>
          <a:lstStyle/>
          <a:p>
            <a:r>
              <a:rPr lang="en-GB" dirty="0" smtClean="0"/>
              <a:t>Option 2 – Minimal Governance</a:t>
            </a:r>
            <a:endParaRPr lang="en-GB"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ular Callout 5"/>
          <p:cNvSpPr/>
          <p:nvPr/>
        </p:nvSpPr>
        <p:spPr>
          <a:xfrm>
            <a:off x="204814" y="3109972"/>
            <a:ext cx="1087068" cy="1333986"/>
          </a:xfrm>
          <a:prstGeom prst="wedgeRectCallout">
            <a:avLst>
              <a:gd name="adj1" fmla="val 4160"/>
              <a:gd name="adj2" fmla="val -107744"/>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a:t>
            </a:r>
            <a:r>
              <a:rPr lang="en-GB" sz="1000" dirty="0"/>
              <a:t>s</a:t>
            </a:r>
            <a:r>
              <a:rPr lang="en-GB" sz="1000" dirty="0" smtClean="0"/>
              <a:t>ent to Xoserve for initial processing and Xoserve Reference number (XRN)</a:t>
            </a:r>
            <a:endParaRPr lang="en-GB" sz="1000" dirty="0"/>
          </a:p>
        </p:txBody>
      </p:sp>
      <p:sp>
        <p:nvSpPr>
          <p:cNvPr id="7" name="Rectangular Callout 6"/>
          <p:cNvSpPr/>
          <p:nvPr/>
        </p:nvSpPr>
        <p:spPr>
          <a:xfrm>
            <a:off x="1253875" y="597066"/>
            <a:ext cx="1273059" cy="897478"/>
          </a:xfrm>
          <a:prstGeom prst="wedgeRectCallout">
            <a:avLst>
              <a:gd name="adj1" fmla="val -72829"/>
              <a:gd name="adj2" fmla="val -2344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Proposal (CP) raised with Request for Data indicator selected</a:t>
            </a:r>
            <a:endParaRPr lang="en-GB" sz="1000" dirty="0"/>
          </a:p>
        </p:txBody>
      </p:sp>
      <p:cxnSp>
        <p:nvCxnSpPr>
          <p:cNvPr id="8" name="Straight Arrow Connector 7"/>
          <p:cNvCxnSpPr>
            <a:endCxn id="52" idx="1"/>
          </p:cNvCxnSpPr>
          <p:nvPr/>
        </p:nvCxnSpPr>
        <p:spPr>
          <a:xfrm>
            <a:off x="5691055" y="897459"/>
            <a:ext cx="1104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4484" y="183598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ular Callout 10"/>
          <p:cNvSpPr/>
          <p:nvPr/>
        </p:nvSpPr>
        <p:spPr>
          <a:xfrm>
            <a:off x="6048165" y="3208697"/>
            <a:ext cx="1428936" cy="1136536"/>
          </a:xfrm>
          <a:prstGeom prst="wedgeRectCallout">
            <a:avLst>
              <a:gd name="adj1" fmla="val 8823"/>
              <a:gd name="adj2" fmla="val -8490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If not a single RFD Solution only Change needs to return to </a:t>
            </a:r>
            <a:r>
              <a:rPr lang="en-GB" sz="1000" dirty="0" err="1" smtClean="0"/>
              <a:t>ChMC</a:t>
            </a:r>
            <a:r>
              <a:rPr lang="en-GB" sz="1000" dirty="0" smtClean="0"/>
              <a:t> and continue through standard Change Governance</a:t>
            </a:r>
            <a:endParaRPr lang="en-GB" sz="1000" dirty="0"/>
          </a:p>
        </p:txBody>
      </p:sp>
      <p:cxnSp>
        <p:nvCxnSpPr>
          <p:cNvPr id="12" name="Straight Arrow Connector 11"/>
          <p:cNvCxnSpPr>
            <a:stCxn id="10" idx="2"/>
            <a:endCxn id="17" idx="0"/>
          </p:cNvCxnSpPr>
          <p:nvPr/>
        </p:nvCxnSpPr>
        <p:spPr>
          <a:xfrm flipH="1">
            <a:off x="2300622" y="2397956"/>
            <a:ext cx="226312" cy="8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95293" y="2505313"/>
            <a:ext cx="817397" cy="400110"/>
          </a:xfrm>
          <a:prstGeom prst="rect">
            <a:avLst/>
          </a:prstGeom>
          <a:solidFill>
            <a:srgbClr val="FFFFFF"/>
          </a:solidFill>
        </p:spPr>
        <p:txBody>
          <a:bodyPr wrap="square" rtlCol="0">
            <a:spAutoFit/>
          </a:bodyPr>
          <a:lstStyle/>
          <a:p>
            <a:r>
              <a:rPr lang="en-GB" sz="1000" dirty="0" smtClean="0"/>
              <a:t>Change Rejected</a:t>
            </a:r>
            <a:endParaRPr lang="en-GB" sz="1000" dirty="0"/>
          </a:p>
        </p:txBody>
      </p:sp>
      <p:sp>
        <p:nvSpPr>
          <p:cNvPr id="17" name="Flowchart: Terminator 16"/>
          <p:cNvSpPr/>
          <p:nvPr/>
        </p:nvSpPr>
        <p:spPr>
          <a:xfrm>
            <a:off x="1688554" y="322665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1807261" y="3309751"/>
            <a:ext cx="986722" cy="261610"/>
          </a:xfrm>
          <a:prstGeom prst="rect">
            <a:avLst/>
          </a:prstGeom>
          <a:noFill/>
        </p:spPr>
        <p:txBody>
          <a:bodyPr wrap="square" rtlCol="0">
            <a:spAutoFit/>
          </a:bodyPr>
          <a:lstStyle/>
          <a:p>
            <a:r>
              <a:rPr lang="en-GB" sz="1100" dirty="0" smtClean="0"/>
              <a:t>XRN Closed</a:t>
            </a:r>
            <a:endParaRPr lang="en-GB" sz="1100" dirty="0"/>
          </a:p>
        </p:txBody>
      </p:sp>
      <p:pic>
        <p:nvPicPr>
          <p:cNvPr id="2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94156" y="721246"/>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Arrow Connector 20"/>
          <p:cNvCxnSpPr>
            <a:stCxn id="10" idx="3"/>
          </p:cNvCxnSpPr>
          <p:nvPr/>
        </p:nvCxnSpPr>
        <p:spPr>
          <a:xfrm flipV="1">
            <a:off x="3079384" y="1243216"/>
            <a:ext cx="390900" cy="873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93983" y="1419622"/>
            <a:ext cx="817397" cy="400110"/>
          </a:xfrm>
          <a:prstGeom prst="rect">
            <a:avLst/>
          </a:prstGeom>
          <a:solidFill>
            <a:srgbClr val="FFFFFF"/>
          </a:solidFill>
        </p:spPr>
        <p:txBody>
          <a:bodyPr wrap="square" rtlCol="0">
            <a:spAutoFit/>
          </a:bodyPr>
          <a:lstStyle/>
          <a:p>
            <a:r>
              <a:rPr lang="en-GB" sz="1000" dirty="0" smtClean="0"/>
              <a:t>Change Approved</a:t>
            </a:r>
            <a:endParaRPr lang="en-GB" sz="1000" dirty="0"/>
          </a:p>
        </p:txBody>
      </p:sp>
      <p:sp>
        <p:nvSpPr>
          <p:cNvPr id="25" name="Rounded Rectangle 24"/>
          <p:cNvSpPr/>
          <p:nvPr/>
        </p:nvSpPr>
        <p:spPr>
          <a:xfrm>
            <a:off x="3156620" y="4098058"/>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lowchart: Document 26"/>
          <p:cNvSpPr/>
          <p:nvPr/>
        </p:nvSpPr>
        <p:spPr>
          <a:xfrm>
            <a:off x="3470284" y="2355726"/>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3413162" y="2459092"/>
            <a:ext cx="923964" cy="369332"/>
          </a:xfrm>
          <a:prstGeom prst="rect">
            <a:avLst/>
          </a:prstGeom>
          <a:noFill/>
        </p:spPr>
        <p:txBody>
          <a:bodyPr wrap="square" rtlCol="0">
            <a:spAutoFit/>
          </a:bodyPr>
          <a:lstStyle/>
          <a:p>
            <a:r>
              <a:rPr lang="en-GB" sz="900" dirty="0" smtClean="0"/>
              <a:t>Requirements statement</a:t>
            </a:r>
            <a:endParaRPr lang="en-GB" sz="900" dirty="0"/>
          </a:p>
        </p:txBody>
      </p:sp>
      <p:sp>
        <p:nvSpPr>
          <p:cNvPr id="29" name="Round Diagonal Corner Rectangle 28"/>
          <p:cNvSpPr/>
          <p:nvPr/>
        </p:nvSpPr>
        <p:spPr>
          <a:xfrm>
            <a:off x="3399409"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327401" y="3291830"/>
            <a:ext cx="1296144" cy="369332"/>
          </a:xfrm>
          <a:prstGeom prst="rect">
            <a:avLst/>
          </a:prstGeom>
          <a:noFill/>
        </p:spPr>
        <p:txBody>
          <a:bodyPr wrap="square" rtlCol="0">
            <a:spAutoFit/>
          </a:bodyPr>
          <a:lstStyle/>
          <a:p>
            <a:r>
              <a:rPr lang="en-GB" sz="900" dirty="0" smtClean="0"/>
              <a:t>Capture session</a:t>
            </a:r>
          </a:p>
          <a:p>
            <a:r>
              <a:rPr lang="en-GB" sz="900" dirty="0" smtClean="0"/>
              <a:t>Define requirements </a:t>
            </a:r>
            <a:endParaRPr lang="en-GB" sz="900" dirty="0"/>
          </a:p>
        </p:txBody>
      </p:sp>
      <p:sp>
        <p:nvSpPr>
          <p:cNvPr id="31" name="Flowchart: Document 30"/>
          <p:cNvSpPr/>
          <p:nvPr/>
        </p:nvSpPr>
        <p:spPr>
          <a:xfrm>
            <a:off x="3370925" y="4227934"/>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9992" y="4133056"/>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ound Diagonal Corner Rectangle 32"/>
          <p:cNvSpPr/>
          <p:nvPr/>
        </p:nvSpPr>
        <p:spPr>
          <a:xfrm>
            <a:off x="4716016"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749595" y="3255890"/>
            <a:ext cx="1296144" cy="369332"/>
          </a:xfrm>
          <a:prstGeom prst="rect">
            <a:avLst/>
          </a:prstGeom>
          <a:noFill/>
        </p:spPr>
        <p:txBody>
          <a:bodyPr wrap="square" rtlCol="0">
            <a:spAutoFit/>
          </a:bodyPr>
          <a:lstStyle/>
          <a:p>
            <a:r>
              <a:rPr lang="en-GB" sz="900" dirty="0" smtClean="0"/>
              <a:t>Capture session</a:t>
            </a:r>
          </a:p>
          <a:p>
            <a:r>
              <a:rPr lang="en-GB" sz="900" dirty="0" smtClean="0"/>
              <a:t>Solution Options</a:t>
            </a:r>
            <a:endParaRPr lang="en-GB" sz="900" dirty="0"/>
          </a:p>
        </p:txBody>
      </p:sp>
      <p:cxnSp>
        <p:nvCxnSpPr>
          <p:cNvPr id="35" name="Straight Arrow Connector 34"/>
          <p:cNvCxnSpPr/>
          <p:nvPr/>
        </p:nvCxnSpPr>
        <p:spPr>
          <a:xfrm flipH="1">
            <a:off x="3874312" y="1662223"/>
            <a:ext cx="10018" cy="694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2"/>
            <a:endCxn id="29" idx="3"/>
          </p:cNvCxnSpPr>
          <p:nvPr/>
        </p:nvCxnSpPr>
        <p:spPr>
          <a:xfrm>
            <a:off x="3884330" y="2893706"/>
            <a:ext cx="91143" cy="326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1"/>
          </p:cNvCxnSpPr>
          <p:nvPr/>
        </p:nvCxnSpPr>
        <p:spPr>
          <a:xfrm flipH="1">
            <a:off x="3954070" y="3692520"/>
            <a:ext cx="21403" cy="405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60004" y="4299942"/>
            <a:ext cx="923964" cy="369332"/>
          </a:xfrm>
          <a:prstGeom prst="rect">
            <a:avLst/>
          </a:prstGeom>
          <a:noFill/>
        </p:spPr>
        <p:txBody>
          <a:bodyPr wrap="square" rtlCol="0">
            <a:spAutoFit/>
          </a:bodyPr>
          <a:lstStyle/>
          <a:p>
            <a:r>
              <a:rPr lang="en-GB" sz="900" dirty="0" smtClean="0"/>
              <a:t>Requirements ratified</a:t>
            </a:r>
            <a:endParaRPr lang="en-GB" sz="900" dirty="0"/>
          </a:p>
        </p:txBody>
      </p:sp>
      <p:cxnSp>
        <p:nvCxnSpPr>
          <p:cNvPr id="39" name="Straight Arrow Connector 38"/>
          <p:cNvCxnSpPr/>
          <p:nvPr/>
        </p:nvCxnSpPr>
        <p:spPr>
          <a:xfrm flipV="1">
            <a:off x="5148064" y="3692521"/>
            <a:ext cx="0" cy="405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ular Callout 42"/>
          <p:cNvSpPr/>
          <p:nvPr/>
        </p:nvSpPr>
        <p:spPr>
          <a:xfrm>
            <a:off x="1413659" y="4165218"/>
            <a:ext cx="1584706" cy="782796"/>
          </a:xfrm>
          <a:prstGeom prst="wedgeRectCallout">
            <a:avLst>
              <a:gd name="adj1" fmla="val 57928"/>
              <a:gd name="adj2" fmla="val -11255"/>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ratified with CP’s proposer and/or by next  DSC Delivery Sub Group (DSG)*</a:t>
            </a:r>
            <a:endParaRPr lang="en-GB" sz="1000" dirty="0"/>
          </a:p>
        </p:txBody>
      </p:sp>
      <p:sp>
        <p:nvSpPr>
          <p:cNvPr id="56" name="TextBox 55"/>
          <p:cNvSpPr txBox="1"/>
          <p:nvPr/>
        </p:nvSpPr>
        <p:spPr>
          <a:xfrm>
            <a:off x="317732" y="4931386"/>
            <a:ext cx="6180548" cy="246221"/>
          </a:xfrm>
          <a:prstGeom prst="rect">
            <a:avLst/>
          </a:prstGeom>
          <a:noFill/>
        </p:spPr>
        <p:txBody>
          <a:bodyPr wrap="square" rtlCol="0">
            <a:spAutoFit/>
          </a:bodyPr>
          <a:lstStyle/>
          <a:p>
            <a:r>
              <a:rPr lang="en-GB" sz="1000" dirty="0" smtClean="0"/>
              <a:t>* </a:t>
            </a:r>
            <a:r>
              <a:rPr lang="en-GB" sz="1000" dirty="0"/>
              <a:t>M</a:t>
            </a:r>
            <a:r>
              <a:rPr lang="en-GB" sz="1000" dirty="0" smtClean="0"/>
              <a:t>ay be presented/discussed at alternate groups e.g. PAC, UIG Workgroup </a:t>
            </a:r>
            <a:endParaRPr lang="en-GB" sz="1000" dirty="0"/>
          </a:p>
        </p:txBody>
      </p:sp>
      <p:cxnSp>
        <p:nvCxnSpPr>
          <p:cNvPr id="59" name="Straight Arrow Connector 58"/>
          <p:cNvCxnSpPr/>
          <p:nvPr/>
        </p:nvCxnSpPr>
        <p:spPr>
          <a:xfrm flipV="1">
            <a:off x="5292080" y="2893706"/>
            <a:ext cx="0" cy="326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Diamond 59"/>
          <p:cNvSpPr/>
          <p:nvPr/>
        </p:nvSpPr>
        <p:spPr>
          <a:xfrm>
            <a:off x="4957709" y="2139702"/>
            <a:ext cx="712501" cy="719668"/>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058033" y="2273346"/>
            <a:ext cx="666095" cy="461665"/>
          </a:xfrm>
          <a:prstGeom prst="rect">
            <a:avLst/>
          </a:prstGeom>
          <a:noFill/>
        </p:spPr>
        <p:txBody>
          <a:bodyPr wrap="square" rtlCol="0">
            <a:spAutoFit/>
          </a:bodyPr>
          <a:lstStyle/>
          <a:p>
            <a:r>
              <a:rPr lang="en-GB" sz="800" dirty="0" smtClean="0"/>
              <a:t>RFD Solution only</a:t>
            </a:r>
            <a:endParaRPr lang="en-GB" sz="800" dirty="0"/>
          </a:p>
        </p:txBody>
      </p:sp>
      <p:cxnSp>
        <p:nvCxnSpPr>
          <p:cNvPr id="62" name="Straight Arrow Connector 61"/>
          <p:cNvCxnSpPr/>
          <p:nvPr/>
        </p:nvCxnSpPr>
        <p:spPr>
          <a:xfrm flipV="1">
            <a:off x="5333786" y="1393016"/>
            <a:ext cx="0" cy="732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148064" y="1662223"/>
            <a:ext cx="542991" cy="246221"/>
          </a:xfrm>
          <a:prstGeom prst="rect">
            <a:avLst/>
          </a:prstGeom>
          <a:solidFill>
            <a:srgbClr val="FFFFFF"/>
          </a:solidFill>
        </p:spPr>
        <p:txBody>
          <a:bodyPr wrap="square" rtlCol="0">
            <a:spAutoFit/>
          </a:bodyPr>
          <a:lstStyle/>
          <a:p>
            <a:r>
              <a:rPr lang="en-GB" sz="1000" dirty="0" smtClean="0"/>
              <a:t>Yes</a:t>
            </a:r>
          </a:p>
        </p:txBody>
      </p:sp>
      <p:sp>
        <p:nvSpPr>
          <p:cNvPr id="65" name="TextBox 64"/>
          <p:cNvSpPr txBox="1"/>
          <p:nvPr/>
        </p:nvSpPr>
        <p:spPr>
          <a:xfrm>
            <a:off x="5803649" y="2382202"/>
            <a:ext cx="352527" cy="246221"/>
          </a:xfrm>
          <a:prstGeom prst="rect">
            <a:avLst/>
          </a:prstGeom>
          <a:solidFill>
            <a:srgbClr val="FFFFFF"/>
          </a:solidFill>
        </p:spPr>
        <p:txBody>
          <a:bodyPr wrap="square" rtlCol="0">
            <a:spAutoFit/>
          </a:bodyPr>
          <a:lstStyle/>
          <a:p>
            <a:r>
              <a:rPr lang="en-GB" sz="1000" dirty="0" smtClean="0"/>
              <a:t>No</a:t>
            </a:r>
            <a:endParaRPr lang="en-GB" sz="1000" dirty="0"/>
          </a:p>
        </p:txBody>
      </p:sp>
      <p:pic>
        <p:nvPicPr>
          <p:cNvPr id="7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218548"/>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1178" y="764817"/>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ular Callout 49"/>
          <p:cNvSpPr/>
          <p:nvPr/>
        </p:nvSpPr>
        <p:spPr>
          <a:xfrm>
            <a:off x="5670211" y="1323548"/>
            <a:ext cx="1198286" cy="862640"/>
          </a:xfrm>
          <a:prstGeom prst="wedgeRectCallout">
            <a:avLst>
              <a:gd name="adj1" fmla="val -54592"/>
              <a:gd name="adj2" fmla="val -89600"/>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Ad Hoc Solution/ Design consultation combined</a:t>
            </a:r>
          </a:p>
          <a:p>
            <a:pPr algn="ctr"/>
            <a:r>
              <a:rPr lang="en-GB" sz="1000" dirty="0" smtClean="0"/>
              <a:t>10 working days</a:t>
            </a:r>
            <a:endParaRPr lang="en-GB" sz="1000" dirty="0"/>
          </a:p>
        </p:txBody>
      </p:sp>
      <p:pic>
        <p:nvPicPr>
          <p:cNvPr id="5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5830" y="61647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3" name="Straight Arrow Connector 52"/>
          <p:cNvCxnSpPr/>
          <p:nvPr/>
        </p:nvCxnSpPr>
        <p:spPr>
          <a:xfrm>
            <a:off x="1040478" y="2255849"/>
            <a:ext cx="10023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Rectangular Callout 54"/>
          <p:cNvSpPr/>
          <p:nvPr/>
        </p:nvSpPr>
        <p:spPr>
          <a:xfrm>
            <a:off x="8135888" y="255161"/>
            <a:ext cx="1008112" cy="932170"/>
          </a:xfrm>
          <a:prstGeom prst="wedgeRectCallout">
            <a:avLst>
              <a:gd name="adj1" fmla="val -76778"/>
              <a:gd name="adj2" fmla="val 2225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Responses and BER sent for  approval at </a:t>
            </a:r>
            <a:r>
              <a:rPr lang="en-GB" sz="1000" dirty="0" err="1" smtClean="0"/>
              <a:t>ChMC</a:t>
            </a:r>
            <a:endParaRPr lang="en-GB" sz="1000" dirty="0"/>
          </a:p>
        </p:txBody>
      </p:sp>
      <p:sp>
        <p:nvSpPr>
          <p:cNvPr id="58" name="Round Diagonal Corner Rectangle 57"/>
          <p:cNvSpPr/>
          <p:nvPr/>
        </p:nvSpPr>
        <p:spPr>
          <a:xfrm>
            <a:off x="7726982" y="17796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p:cNvSpPr txBox="1"/>
          <p:nvPr/>
        </p:nvSpPr>
        <p:spPr>
          <a:xfrm>
            <a:off x="7740352" y="1883029"/>
            <a:ext cx="1296144" cy="230832"/>
          </a:xfrm>
          <a:prstGeom prst="rect">
            <a:avLst/>
          </a:prstGeom>
          <a:noFill/>
        </p:spPr>
        <p:txBody>
          <a:bodyPr wrap="square" rtlCol="0">
            <a:spAutoFit/>
          </a:bodyPr>
          <a:lstStyle/>
          <a:p>
            <a:r>
              <a:rPr lang="en-GB" sz="900" dirty="0" smtClean="0"/>
              <a:t>Build, and Test</a:t>
            </a:r>
            <a:endParaRPr lang="en-GB" sz="900" dirty="0"/>
          </a:p>
        </p:txBody>
      </p:sp>
      <p:cxnSp>
        <p:nvCxnSpPr>
          <p:cNvPr id="66" name="Straight Arrow Connector 65"/>
          <p:cNvCxnSpPr>
            <a:stCxn id="58" idx="1"/>
            <a:endCxn id="67" idx="3"/>
          </p:cNvCxnSpPr>
          <p:nvPr/>
        </p:nvCxnSpPr>
        <p:spPr>
          <a:xfrm>
            <a:off x="8303046" y="2252360"/>
            <a:ext cx="13370"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ound Diagonal Corner Rectangle 66"/>
          <p:cNvSpPr/>
          <p:nvPr/>
        </p:nvSpPr>
        <p:spPr>
          <a:xfrm>
            <a:off x="7740352" y="271576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7723090" y="2761932"/>
            <a:ext cx="1169389" cy="369332"/>
          </a:xfrm>
          <a:prstGeom prst="rect">
            <a:avLst/>
          </a:prstGeom>
          <a:noFill/>
        </p:spPr>
        <p:txBody>
          <a:bodyPr wrap="square" rtlCol="0">
            <a:spAutoFit/>
          </a:bodyPr>
          <a:lstStyle/>
          <a:p>
            <a:r>
              <a:rPr lang="en-GB" sz="900" dirty="0" smtClean="0"/>
              <a:t>Awareness session, if required</a:t>
            </a:r>
            <a:endParaRPr lang="en-GB" sz="900" dirty="0"/>
          </a:p>
        </p:txBody>
      </p:sp>
      <p:sp>
        <p:nvSpPr>
          <p:cNvPr id="70" name="Round Diagonal Corner Rectangle 69"/>
          <p:cNvSpPr/>
          <p:nvPr/>
        </p:nvSpPr>
        <p:spPr>
          <a:xfrm>
            <a:off x="7723090" y="35798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7753309" y="3727379"/>
            <a:ext cx="1296144" cy="230832"/>
          </a:xfrm>
          <a:prstGeom prst="rect">
            <a:avLst/>
          </a:prstGeom>
          <a:noFill/>
        </p:spPr>
        <p:txBody>
          <a:bodyPr wrap="square" rtlCol="0">
            <a:spAutoFit/>
          </a:bodyPr>
          <a:lstStyle/>
          <a:p>
            <a:r>
              <a:rPr lang="en-GB" sz="900" dirty="0" smtClean="0"/>
              <a:t>implementation</a:t>
            </a:r>
            <a:endParaRPr lang="en-GB" sz="900" dirty="0"/>
          </a:p>
        </p:txBody>
      </p:sp>
      <p:pic>
        <p:nvPicPr>
          <p:cNvPr id="7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352" y="440271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Rectangular Callout 72"/>
          <p:cNvSpPr/>
          <p:nvPr/>
        </p:nvSpPr>
        <p:spPr>
          <a:xfrm>
            <a:off x="6048165" y="4443959"/>
            <a:ext cx="1300115" cy="520728"/>
          </a:xfrm>
          <a:prstGeom prst="wedgeRectCallout">
            <a:avLst>
              <a:gd name="adj1" fmla="val 78899"/>
              <a:gd name="adj2" fmla="val 743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Closedown report approved at </a:t>
            </a:r>
            <a:r>
              <a:rPr lang="en-GB" sz="1000" dirty="0" err="1" smtClean="0"/>
              <a:t>ChMC</a:t>
            </a:r>
            <a:endParaRPr lang="en-GB" sz="1000" dirty="0"/>
          </a:p>
        </p:txBody>
      </p:sp>
      <p:cxnSp>
        <p:nvCxnSpPr>
          <p:cNvPr id="75" name="Straight Arrow Connector 74"/>
          <p:cNvCxnSpPr>
            <a:stCxn id="67" idx="1"/>
            <a:endCxn id="70" idx="3"/>
          </p:cNvCxnSpPr>
          <p:nvPr/>
        </p:nvCxnSpPr>
        <p:spPr>
          <a:xfrm flipH="1">
            <a:off x="8299154" y="3188464"/>
            <a:ext cx="17262"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0" idx="1"/>
            <a:endCxn id="72" idx="0"/>
          </p:cNvCxnSpPr>
          <p:nvPr/>
        </p:nvCxnSpPr>
        <p:spPr>
          <a:xfrm flipH="1">
            <a:off x="8292802" y="4052560"/>
            <a:ext cx="6352" cy="350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395281" y="1187331"/>
            <a:ext cx="358028" cy="59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37114" y="1641179"/>
            <a:ext cx="560825" cy="461665"/>
          </a:xfrm>
          <a:prstGeom prst="rect">
            <a:avLst/>
          </a:prstGeom>
          <a:noFill/>
        </p:spPr>
        <p:txBody>
          <a:bodyPr wrap="square" rtlCol="0">
            <a:spAutoFit/>
          </a:bodyPr>
          <a:lstStyle/>
          <a:p>
            <a:r>
              <a:rPr lang="en-GB" sz="800" dirty="0" smtClean="0"/>
              <a:t>Extra </a:t>
            </a:r>
            <a:r>
              <a:rPr lang="en-GB" sz="800" dirty="0" err="1" smtClean="0"/>
              <a:t>ChMC</a:t>
            </a:r>
            <a:r>
              <a:rPr lang="en-GB" sz="800" dirty="0" smtClean="0"/>
              <a:t> if needed</a:t>
            </a:r>
            <a:endParaRPr lang="en-GB" sz="800" dirty="0"/>
          </a:p>
        </p:txBody>
      </p:sp>
      <p:sp>
        <p:nvSpPr>
          <p:cNvPr id="13" name="Oval Callout 12"/>
          <p:cNvSpPr/>
          <p:nvPr/>
        </p:nvSpPr>
        <p:spPr>
          <a:xfrm>
            <a:off x="1392249" y="1619677"/>
            <a:ext cx="650556" cy="505935"/>
          </a:xfrm>
          <a:prstGeom prst="wedgeEllipseCallout">
            <a:avLst>
              <a:gd name="adj1" fmla="val 66473"/>
              <a:gd name="adj2" fmla="val 36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7438010" y="156708"/>
            <a:ext cx="560825" cy="461665"/>
          </a:xfrm>
          <a:prstGeom prst="rect">
            <a:avLst/>
          </a:prstGeom>
          <a:noFill/>
        </p:spPr>
        <p:txBody>
          <a:bodyPr wrap="square" rtlCol="0">
            <a:spAutoFit/>
          </a:bodyPr>
          <a:lstStyle/>
          <a:p>
            <a:r>
              <a:rPr lang="en-GB" sz="800" dirty="0" smtClean="0"/>
              <a:t>Extra </a:t>
            </a:r>
            <a:r>
              <a:rPr lang="en-GB" sz="800" dirty="0" err="1" smtClean="0"/>
              <a:t>ChMC</a:t>
            </a:r>
            <a:r>
              <a:rPr lang="en-GB" sz="800" dirty="0" smtClean="0"/>
              <a:t> if needed</a:t>
            </a:r>
            <a:endParaRPr lang="en-GB" sz="800" dirty="0"/>
          </a:p>
        </p:txBody>
      </p:sp>
      <p:sp>
        <p:nvSpPr>
          <p:cNvPr id="79" name="Oval Callout 78"/>
          <p:cNvSpPr/>
          <p:nvPr/>
        </p:nvSpPr>
        <p:spPr>
          <a:xfrm>
            <a:off x="7393145" y="135206"/>
            <a:ext cx="650556" cy="505935"/>
          </a:xfrm>
          <a:prstGeom prst="wedgeEllipseCallout">
            <a:avLst>
              <a:gd name="adj1" fmla="val -59481"/>
              <a:gd name="adj2" fmla="val 432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6034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a:xfrm>
            <a:off x="467544" y="771550"/>
            <a:ext cx="8229600" cy="4032448"/>
          </a:xfrm>
        </p:spPr>
        <p:txBody>
          <a:bodyPr>
            <a:normAutofit fontScale="70000" lnSpcReduction="20000"/>
          </a:bodyPr>
          <a:lstStyle/>
          <a:p>
            <a:r>
              <a:rPr lang="en-GB" dirty="0" smtClean="0">
                <a:solidFill>
                  <a:schemeClr val="accent3">
                    <a:lumMod val="50000"/>
                  </a:schemeClr>
                </a:solidFill>
              </a:rPr>
              <a:t>The Change Journey so far</a:t>
            </a:r>
          </a:p>
          <a:p>
            <a:r>
              <a:rPr lang="en-GB" dirty="0" smtClean="0">
                <a:solidFill>
                  <a:schemeClr val="accent3">
                    <a:lumMod val="50000"/>
                  </a:schemeClr>
                </a:solidFill>
              </a:rPr>
              <a:t>Terms of Reference</a:t>
            </a:r>
          </a:p>
          <a:p>
            <a:r>
              <a:rPr lang="en-GB" dirty="0" smtClean="0">
                <a:solidFill>
                  <a:schemeClr val="accent3">
                    <a:lumMod val="50000"/>
                  </a:schemeClr>
                </a:solidFill>
              </a:rPr>
              <a:t>Ways of working</a:t>
            </a:r>
          </a:p>
          <a:p>
            <a:r>
              <a:rPr lang="en-GB" dirty="0" smtClean="0">
                <a:solidFill>
                  <a:schemeClr val="accent3">
                    <a:lumMod val="50000"/>
                  </a:schemeClr>
                </a:solidFill>
              </a:rPr>
              <a:t>Objectives</a:t>
            </a:r>
          </a:p>
          <a:p>
            <a:r>
              <a:rPr lang="en-GB" dirty="0" smtClean="0">
                <a:solidFill>
                  <a:schemeClr val="accent3">
                    <a:lumMod val="50000"/>
                  </a:schemeClr>
                </a:solidFill>
              </a:rPr>
              <a:t>Recap of current DSC Change management process</a:t>
            </a:r>
          </a:p>
          <a:p>
            <a:r>
              <a:rPr lang="en-GB" dirty="0" smtClean="0">
                <a:solidFill>
                  <a:schemeClr val="accent3">
                    <a:lumMod val="50000"/>
                  </a:schemeClr>
                </a:solidFill>
              </a:rPr>
              <a:t>Review of proposed changes to DSC Change Management</a:t>
            </a:r>
          </a:p>
          <a:p>
            <a:pPr lvl="1"/>
            <a:r>
              <a:rPr lang="en-GB" dirty="0" smtClean="0">
                <a:solidFill>
                  <a:schemeClr val="accent3">
                    <a:lumMod val="50000"/>
                  </a:schemeClr>
                </a:solidFill>
              </a:rPr>
              <a:t>Review of Change Management Guidelines </a:t>
            </a:r>
            <a:r>
              <a:rPr lang="en-GB" dirty="0">
                <a:solidFill>
                  <a:schemeClr val="accent3">
                    <a:lumMod val="50000"/>
                  </a:schemeClr>
                </a:solidFill>
              </a:rPr>
              <a:t>(XRN4852) </a:t>
            </a:r>
            <a:endParaRPr lang="en-GB" dirty="0" smtClean="0">
              <a:solidFill>
                <a:schemeClr val="accent3">
                  <a:lumMod val="50000"/>
                </a:schemeClr>
              </a:solidFill>
            </a:endParaRPr>
          </a:p>
          <a:p>
            <a:pPr lvl="1"/>
            <a:r>
              <a:rPr lang="en-GB" dirty="0" smtClean="0">
                <a:solidFill>
                  <a:schemeClr val="accent3">
                    <a:lumMod val="50000"/>
                  </a:schemeClr>
                </a:solidFill>
              </a:rPr>
              <a:t>Fast track governance for Requests for Data</a:t>
            </a:r>
          </a:p>
          <a:p>
            <a:pPr lvl="1"/>
            <a:r>
              <a:rPr lang="en-GB" dirty="0" smtClean="0">
                <a:solidFill>
                  <a:schemeClr val="accent3">
                    <a:lumMod val="50000"/>
                  </a:schemeClr>
                </a:solidFill>
              </a:rPr>
              <a:t>Urgent Change Proposal process</a:t>
            </a:r>
          </a:p>
          <a:p>
            <a:pPr lvl="1"/>
            <a:r>
              <a:rPr lang="en-GB" dirty="0" smtClean="0">
                <a:solidFill>
                  <a:schemeClr val="accent3">
                    <a:lumMod val="50000"/>
                  </a:schemeClr>
                </a:solidFill>
              </a:rPr>
              <a:t>Progression of Change Proposals alongside MOD development</a:t>
            </a:r>
          </a:p>
          <a:p>
            <a:pPr lvl="1"/>
            <a:r>
              <a:rPr lang="en-GB" dirty="0">
                <a:solidFill>
                  <a:schemeClr val="accent3">
                    <a:lumMod val="50000"/>
                  </a:schemeClr>
                </a:solidFill>
              </a:rPr>
              <a:t>Definition of External </a:t>
            </a:r>
            <a:r>
              <a:rPr lang="en-GB" dirty="0" smtClean="0">
                <a:solidFill>
                  <a:schemeClr val="accent3">
                    <a:lumMod val="50000"/>
                  </a:schemeClr>
                </a:solidFill>
              </a:rPr>
              <a:t>Impacts</a:t>
            </a:r>
          </a:p>
          <a:p>
            <a:pPr lvl="1"/>
            <a:r>
              <a:rPr lang="en-GB" dirty="0" smtClean="0">
                <a:solidFill>
                  <a:schemeClr val="accent3">
                    <a:lumMod val="50000"/>
                  </a:schemeClr>
                </a:solidFill>
              </a:rPr>
              <a:t>Initiatives log</a:t>
            </a:r>
          </a:p>
          <a:p>
            <a:pPr lvl="1"/>
            <a:r>
              <a:rPr lang="en-GB" dirty="0">
                <a:solidFill>
                  <a:schemeClr val="accent3">
                    <a:lumMod val="50000"/>
                  </a:schemeClr>
                </a:solidFill>
              </a:rPr>
              <a:t>Funding arrangements for </a:t>
            </a:r>
            <a:r>
              <a:rPr lang="en-GB" dirty="0" smtClean="0">
                <a:solidFill>
                  <a:schemeClr val="accent3">
                    <a:lumMod val="50000"/>
                  </a:schemeClr>
                </a:solidFill>
              </a:rPr>
              <a:t>Change</a:t>
            </a:r>
            <a:endParaRPr lang="en-GB" dirty="0">
              <a:solidFill>
                <a:schemeClr val="accent3">
                  <a:lumMod val="50000"/>
                </a:schemeClr>
              </a:solidFill>
            </a:endParaRPr>
          </a:p>
          <a:p>
            <a:pPr lvl="1"/>
            <a:r>
              <a:rPr lang="en-GB" dirty="0" smtClean="0">
                <a:solidFill>
                  <a:schemeClr val="accent3">
                    <a:lumMod val="50000"/>
                  </a:schemeClr>
                </a:solidFill>
              </a:rPr>
              <a:t>Updates to the Change proposal template</a:t>
            </a:r>
          </a:p>
          <a:p>
            <a:pPr lvl="1"/>
            <a:r>
              <a:rPr lang="en-GB" dirty="0" smtClean="0">
                <a:solidFill>
                  <a:schemeClr val="accent3">
                    <a:lumMod val="50000"/>
                  </a:schemeClr>
                </a:solidFill>
              </a:rPr>
              <a:t>Any other process improvements/AOB</a:t>
            </a:r>
          </a:p>
          <a:p>
            <a:endParaRPr lang="en-GB" dirty="0" smtClean="0"/>
          </a:p>
        </p:txBody>
      </p:sp>
    </p:spTree>
    <p:extLst>
      <p:ext uri="{BB962C8B-B14F-4D97-AF65-F5344CB8AC3E}">
        <p14:creationId xmlns:p14="http://schemas.microsoft.com/office/powerpoint/2010/main" val="2031790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3 – Medium governance</a:t>
            </a:r>
            <a:endParaRPr lang="en-GB" dirty="0">
              <a:ea typeface="ＭＳ Ｐゴシック" charset="0"/>
            </a:endParaRPr>
          </a:p>
        </p:txBody>
      </p:sp>
      <p:sp>
        <p:nvSpPr>
          <p:cNvPr id="8" name="AutoShape 11"/>
          <p:cNvSpPr>
            <a:spLocks noChangeArrowheads="1"/>
          </p:cNvSpPr>
          <p:nvPr/>
        </p:nvSpPr>
        <p:spPr bwMode="auto">
          <a:xfrm>
            <a:off x="4623707" y="2427734"/>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23707" y="2800796"/>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900" dirty="0">
                <a:cs typeface="Arial" charset="0"/>
              </a:rPr>
              <a:t>Fast track Request for Data Governance may prevent alternative solution being considered</a:t>
            </a:r>
          </a:p>
          <a:p>
            <a:pPr marL="228600" indent="-228600">
              <a:spcBef>
                <a:spcPct val="0"/>
              </a:spcBef>
              <a:buClr>
                <a:schemeClr val="accent1"/>
              </a:buClr>
              <a:buFont typeface="+mj-lt"/>
              <a:buAutoNum type="arabicPeriod"/>
            </a:pPr>
            <a:r>
              <a:rPr lang="en-GB" altLang="en-US" sz="900" dirty="0">
                <a:cs typeface="Arial" charset="0"/>
              </a:rPr>
              <a:t>Changes may be marked as Request for Data to attempt to override standard change governance</a:t>
            </a:r>
          </a:p>
        </p:txBody>
      </p:sp>
      <p:sp>
        <p:nvSpPr>
          <p:cNvPr id="12" name="AutoShape 19"/>
          <p:cNvSpPr>
            <a:spLocks noChangeArrowheads="1"/>
          </p:cNvSpPr>
          <p:nvPr/>
        </p:nvSpPr>
        <p:spPr bwMode="auto">
          <a:xfrm>
            <a:off x="4615532" y="3688209"/>
            <a:ext cx="4348956"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594885" y="4102317"/>
            <a:ext cx="4348956" cy="917705"/>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900" dirty="0" smtClean="0">
                <a:cs typeface="Arial" charset="0"/>
              </a:rPr>
              <a:t>Introduction </a:t>
            </a:r>
            <a:r>
              <a:rPr lang="en-GB" altLang="en-US" sz="900" dirty="0">
                <a:cs typeface="Arial" charset="0"/>
              </a:rPr>
              <a:t>of new governance process that needs to run alongside existing change </a:t>
            </a:r>
            <a:r>
              <a:rPr lang="en-GB" altLang="en-US" sz="900" dirty="0" smtClean="0">
                <a:cs typeface="Arial" charset="0"/>
              </a:rPr>
              <a:t>governance</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454125"/>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buClr>
                <a:schemeClr val="accent1"/>
              </a:buClr>
              <a:buFont typeface="+mj-lt"/>
              <a:buAutoNum type="arabicPeriod"/>
            </a:pPr>
            <a:r>
              <a:rPr lang="en-GB" altLang="en-US" sz="900" dirty="0">
                <a:cs typeface="Arial" charset="0"/>
              </a:rPr>
              <a:t>Request for Data (RFD) Change  proposal raised – indicator on template selected.  No initial review period.  Initial vote for approval/ reject by Change Management </a:t>
            </a:r>
            <a:r>
              <a:rPr lang="en-GB" altLang="en-US" sz="900" dirty="0" smtClean="0">
                <a:cs typeface="Arial" charset="0"/>
              </a:rPr>
              <a:t>Committee at next meeting.</a:t>
            </a:r>
          </a:p>
          <a:p>
            <a:pPr marL="228600" indent="-228600">
              <a:buClr>
                <a:schemeClr val="accent1"/>
              </a:buClr>
              <a:buFont typeface="+mj-lt"/>
              <a:buAutoNum type="arabicPeriod"/>
            </a:pPr>
            <a:r>
              <a:rPr lang="en-GB" altLang="en-US" sz="900" dirty="0" smtClean="0">
                <a:cs typeface="Arial" charset="0"/>
              </a:rPr>
              <a:t>Change </a:t>
            </a:r>
            <a:r>
              <a:rPr lang="en-GB" altLang="en-US" sz="900" dirty="0">
                <a:cs typeface="Arial" charset="0"/>
              </a:rPr>
              <a:t>goes into Capture stage where requirements are ratified by Change proposer and next DSG meeting before going into Solution Options.</a:t>
            </a:r>
          </a:p>
          <a:p>
            <a:pPr marL="228600" indent="-228600">
              <a:buClr>
                <a:schemeClr val="accent1"/>
              </a:buClr>
              <a:buFont typeface="+mj-lt"/>
              <a:buAutoNum type="arabicPeriod"/>
            </a:pPr>
            <a:r>
              <a:rPr lang="en-GB" altLang="en-US" sz="900" dirty="0">
                <a:cs typeface="Arial" charset="0"/>
              </a:rPr>
              <a:t>At Solution Option stage  Request for Data Solution to be ratified – if not needs to return to </a:t>
            </a:r>
            <a:r>
              <a:rPr lang="en-GB" altLang="en-US" sz="900" dirty="0" err="1">
                <a:cs typeface="Arial" charset="0"/>
              </a:rPr>
              <a:t>ChMC</a:t>
            </a:r>
            <a:r>
              <a:rPr lang="en-GB" altLang="en-US" sz="900" dirty="0">
                <a:cs typeface="Arial" charset="0"/>
              </a:rPr>
              <a:t>. There should be only 1 solution option for RFD change</a:t>
            </a:r>
          </a:p>
          <a:p>
            <a:pPr marL="228600" indent="-228600">
              <a:buClr>
                <a:schemeClr val="accent1"/>
              </a:buClr>
              <a:buFont typeface="+mj-lt"/>
              <a:buAutoNum type="arabicPeriod"/>
            </a:pPr>
            <a:r>
              <a:rPr lang="en-GB" altLang="en-US" sz="900" dirty="0">
                <a:cs typeface="Arial" charset="0"/>
              </a:rPr>
              <a:t>Solution Option / Design Change pack  combined,  including proposed implementation, and issued for responses </a:t>
            </a:r>
            <a:r>
              <a:rPr lang="en-GB" altLang="en-US" sz="900" dirty="0" smtClean="0">
                <a:cs typeface="Arial" charset="0"/>
              </a:rPr>
              <a:t> as per normal timetable – </a:t>
            </a:r>
            <a:r>
              <a:rPr lang="en-GB" altLang="en-US" sz="900" dirty="0">
                <a:cs typeface="Arial" charset="0"/>
              </a:rPr>
              <a:t>10 working days</a:t>
            </a:r>
          </a:p>
          <a:p>
            <a:pPr marL="228600" indent="-228600">
              <a:buClr>
                <a:schemeClr val="accent1"/>
              </a:buClr>
              <a:buFont typeface="+mj-lt"/>
              <a:buAutoNum type="arabicPeriod"/>
            </a:pPr>
            <a:r>
              <a:rPr lang="en-GB" altLang="en-US" sz="900" dirty="0">
                <a:cs typeface="Arial" charset="0"/>
              </a:rPr>
              <a:t>Responses to Change pack along with BER issued for Approval by </a:t>
            </a:r>
            <a:r>
              <a:rPr lang="en-GB" altLang="en-US" sz="900" dirty="0" err="1">
                <a:cs typeface="Arial" charset="0"/>
              </a:rPr>
              <a:t>ChMC</a:t>
            </a:r>
            <a:r>
              <a:rPr lang="en-GB" altLang="en-US" sz="900" dirty="0">
                <a:cs typeface="Arial" charset="0"/>
              </a:rPr>
              <a:t> </a:t>
            </a:r>
            <a:r>
              <a:rPr lang="en-GB" altLang="en-US" sz="900" dirty="0" smtClean="0">
                <a:cs typeface="Arial" charset="0"/>
              </a:rPr>
              <a:t>at the next meeting.</a:t>
            </a:r>
          </a:p>
          <a:p>
            <a:pPr marL="228600" indent="-228600">
              <a:buClr>
                <a:schemeClr val="accent1"/>
              </a:buClr>
              <a:buFont typeface="+mj-lt"/>
              <a:buAutoNum type="arabicPeriod"/>
            </a:pPr>
            <a:r>
              <a:rPr lang="en-GB" altLang="en-US" sz="900" dirty="0">
                <a:cs typeface="Arial" charset="0"/>
              </a:rPr>
              <a:t>Note: BER will only be needed for funding approval when systems changes needed for delivery of the change. Could </a:t>
            </a:r>
            <a:r>
              <a:rPr lang="en-GB" altLang="en-US" sz="900" dirty="0" err="1">
                <a:cs typeface="Arial" charset="0"/>
              </a:rPr>
              <a:t>ChMC</a:t>
            </a:r>
            <a:r>
              <a:rPr lang="en-GB" altLang="en-US" sz="900" dirty="0">
                <a:cs typeface="Arial" charset="0"/>
              </a:rPr>
              <a:t> approvals be provided retrospectively in Requests for Data Changes that are zero funded?</a:t>
            </a:r>
          </a:p>
          <a:p>
            <a:pPr marL="228600" indent="-228600">
              <a:buClr>
                <a:schemeClr val="accent1"/>
              </a:buClr>
              <a:buFont typeface="+mj-lt"/>
              <a:buAutoNum type="arabicPeriod"/>
            </a:pPr>
            <a:endParaRPr lang="en-GB" altLang="en-US" sz="900" dirty="0">
              <a:cs typeface="Arial" charset="0"/>
            </a:endParaRPr>
          </a:p>
          <a:p>
            <a:pPr marL="228600" indent="-228600">
              <a:buClr>
                <a:schemeClr val="accent1"/>
              </a:buClr>
              <a:buFont typeface="+mj-lt"/>
              <a:buAutoNum type="arabicPeriod"/>
            </a:pPr>
            <a:r>
              <a:rPr lang="en-GB" altLang="en-US" sz="900" dirty="0">
                <a:cs typeface="Arial" charset="0"/>
              </a:rPr>
              <a:t>Change implemented as per agreed implementation.</a:t>
            </a:r>
          </a:p>
          <a:p>
            <a:pPr marL="0" indent="0">
              <a:buClr>
                <a:schemeClr val="accent1"/>
              </a:buClr>
              <a:buNone/>
            </a:pPr>
            <a:endParaRPr lang="en-GB" altLang="en-US" sz="900" dirty="0">
              <a:cs typeface="Arial" charset="0"/>
            </a:endParaRPr>
          </a:p>
        </p:txBody>
      </p:sp>
      <p:sp>
        <p:nvSpPr>
          <p:cNvPr id="16" name="AutoShape 15"/>
          <p:cNvSpPr>
            <a:spLocks noChangeArrowheads="1"/>
          </p:cNvSpPr>
          <p:nvPr/>
        </p:nvSpPr>
        <p:spPr bwMode="auto">
          <a:xfrm>
            <a:off x="179511" y="3688209"/>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4070796"/>
            <a:ext cx="4287373" cy="949226"/>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Font typeface="+mj-lt"/>
              <a:buAutoNum type="arabicPeriod"/>
            </a:pPr>
            <a:r>
              <a:rPr lang="en-GB" altLang="en-US" sz="900" dirty="0">
                <a:cs typeface="Arial" charset="0"/>
              </a:rPr>
              <a:t>Enables fast track governance for delivery of simple Requests for Data change proposals </a:t>
            </a:r>
          </a:p>
          <a:p>
            <a:pPr marL="228600" indent="-228600">
              <a:spcBef>
                <a:spcPct val="0"/>
              </a:spcBef>
              <a:buFont typeface="+mj-lt"/>
              <a:buAutoNum type="arabicPeriod"/>
            </a:pPr>
            <a:r>
              <a:rPr lang="en-GB" altLang="en-US" sz="900" dirty="0">
                <a:cs typeface="Arial" charset="0"/>
              </a:rPr>
              <a:t>RFD changes can be delivered in a timely fashion not being hindered by unnecessary governance </a:t>
            </a:r>
            <a:r>
              <a:rPr lang="en-GB" altLang="en-US" sz="900" dirty="0" smtClean="0">
                <a:cs typeface="Arial" charset="0"/>
              </a:rPr>
              <a:t>steps</a:t>
            </a:r>
          </a:p>
          <a:p>
            <a:pPr marL="228600" indent="-228600">
              <a:spcBef>
                <a:spcPct val="0"/>
              </a:spcBef>
              <a:buFont typeface="+mj-lt"/>
              <a:buAutoNum type="arabicPeriod"/>
            </a:pPr>
            <a:r>
              <a:rPr lang="en-GB" altLang="en-US" sz="900" dirty="0" smtClean="0">
                <a:cs typeface="Arial" charset="0"/>
              </a:rPr>
              <a:t>Does not involved new ways of working and keeps to already agreed governance timetable</a:t>
            </a:r>
            <a:endParaRPr lang="en-GB" altLang="en-US" sz="900" dirty="0">
              <a:cs typeface="Arial" charset="0"/>
            </a:endParaRPr>
          </a:p>
        </p:txBody>
      </p:sp>
      <p:sp>
        <p:nvSpPr>
          <p:cNvPr id="20" name="AutoShape 7"/>
          <p:cNvSpPr>
            <a:spLocks noChangeArrowheads="1"/>
          </p:cNvSpPr>
          <p:nvPr/>
        </p:nvSpPr>
        <p:spPr bwMode="auto">
          <a:xfrm>
            <a:off x="179512" y="2427734"/>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87775"/>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900" dirty="0">
                <a:cs typeface="Arial" charset="0"/>
              </a:rPr>
              <a:t>Updates would be needed  to DSC Change Management procedures to cater for Request for Change alternative governance process and methods.</a:t>
            </a:r>
          </a:p>
          <a:p>
            <a:pPr marL="228600" indent="-228600">
              <a:spcBef>
                <a:spcPct val="0"/>
              </a:spcBef>
              <a:buClr>
                <a:schemeClr val="accent1"/>
              </a:buClr>
              <a:buFont typeface="+mj-lt"/>
              <a:buAutoNum type="arabicPeriod"/>
            </a:pPr>
            <a:r>
              <a:rPr lang="en-GB" altLang="en-US" sz="900" dirty="0" smtClean="0">
                <a:cs typeface="Arial" charset="0"/>
              </a:rPr>
              <a:t>Update </a:t>
            </a:r>
            <a:r>
              <a:rPr lang="en-GB" altLang="en-US" sz="900" dirty="0">
                <a:cs typeface="Arial" charset="0"/>
              </a:rPr>
              <a:t>to Change proposal template</a:t>
            </a:r>
          </a:p>
          <a:p>
            <a:pPr marL="228600" indent="-228600">
              <a:spcBef>
                <a:spcPct val="0"/>
              </a:spcBef>
              <a:buClr>
                <a:schemeClr val="accent1"/>
              </a:buClr>
              <a:buFont typeface="+mj-lt"/>
              <a:buAutoNum type="arabicPeriod"/>
            </a:pPr>
            <a:endParaRPr lang="en-GB" altLang="en-US" sz="1000" dirty="0">
              <a:cs typeface="Arial" charset="0"/>
            </a:endParaRPr>
          </a:p>
        </p:txBody>
      </p:sp>
    </p:spTree>
    <p:extLst>
      <p:ext uri="{BB962C8B-B14F-4D97-AF65-F5344CB8AC3E}">
        <p14:creationId xmlns:p14="http://schemas.microsoft.com/office/powerpoint/2010/main" val="1933243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Straight Arrow Connector 67"/>
          <p:cNvCxnSpPr>
            <a:stCxn id="61" idx="3"/>
          </p:cNvCxnSpPr>
          <p:nvPr/>
        </p:nvCxnSpPr>
        <p:spPr>
          <a:xfrm>
            <a:off x="5724128" y="2504179"/>
            <a:ext cx="648072" cy="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38350" y="51301"/>
            <a:ext cx="8229600" cy="637580"/>
          </a:xfrm>
        </p:spPr>
        <p:txBody>
          <a:bodyPr/>
          <a:lstStyle/>
          <a:p>
            <a:r>
              <a:rPr lang="en-GB" dirty="0" smtClean="0"/>
              <a:t>Option 3 – Medium Governance</a:t>
            </a:r>
            <a:endParaRPr lang="en-GB"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ular Callout 5"/>
          <p:cNvSpPr/>
          <p:nvPr/>
        </p:nvSpPr>
        <p:spPr>
          <a:xfrm>
            <a:off x="204814" y="3109972"/>
            <a:ext cx="1087068" cy="1333986"/>
          </a:xfrm>
          <a:prstGeom prst="wedgeRectCallout">
            <a:avLst>
              <a:gd name="adj1" fmla="val 4160"/>
              <a:gd name="adj2" fmla="val -107744"/>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a:t>
            </a:r>
            <a:r>
              <a:rPr lang="en-GB" sz="1000" dirty="0"/>
              <a:t>s</a:t>
            </a:r>
            <a:r>
              <a:rPr lang="en-GB" sz="1000" dirty="0" smtClean="0"/>
              <a:t>ent to Xoserve for initial processing and Xoserve Reference number (XRN)</a:t>
            </a:r>
            <a:endParaRPr lang="en-GB" sz="1000" dirty="0"/>
          </a:p>
        </p:txBody>
      </p:sp>
      <p:sp>
        <p:nvSpPr>
          <p:cNvPr id="7" name="Rectangular Callout 6"/>
          <p:cNvSpPr/>
          <p:nvPr/>
        </p:nvSpPr>
        <p:spPr>
          <a:xfrm>
            <a:off x="1253875" y="597066"/>
            <a:ext cx="1273059" cy="897478"/>
          </a:xfrm>
          <a:prstGeom prst="wedgeRectCallout">
            <a:avLst>
              <a:gd name="adj1" fmla="val -72829"/>
              <a:gd name="adj2" fmla="val -23447"/>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Proposal (CP) raised with Request for Data indicator selected</a:t>
            </a:r>
            <a:endParaRPr lang="en-GB" sz="1000" dirty="0"/>
          </a:p>
        </p:txBody>
      </p:sp>
      <p:cxnSp>
        <p:nvCxnSpPr>
          <p:cNvPr id="8" name="Straight Arrow Connector 7"/>
          <p:cNvCxnSpPr>
            <a:endCxn id="52" idx="1"/>
          </p:cNvCxnSpPr>
          <p:nvPr/>
        </p:nvCxnSpPr>
        <p:spPr>
          <a:xfrm>
            <a:off x="5691055" y="897459"/>
            <a:ext cx="1104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4484" y="183598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ular Callout 10"/>
          <p:cNvSpPr/>
          <p:nvPr/>
        </p:nvSpPr>
        <p:spPr>
          <a:xfrm>
            <a:off x="6048165" y="3208697"/>
            <a:ext cx="1428936" cy="1136536"/>
          </a:xfrm>
          <a:prstGeom prst="wedgeRectCallout">
            <a:avLst>
              <a:gd name="adj1" fmla="val 8823"/>
              <a:gd name="adj2" fmla="val -8490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If not a single RFD Solution only Change needs to return to </a:t>
            </a:r>
            <a:r>
              <a:rPr lang="en-GB" sz="1000" dirty="0" err="1" smtClean="0"/>
              <a:t>ChMC</a:t>
            </a:r>
            <a:r>
              <a:rPr lang="en-GB" sz="1000" dirty="0" smtClean="0"/>
              <a:t> and continue through standard Change Governance</a:t>
            </a:r>
            <a:endParaRPr lang="en-GB" sz="1000" dirty="0"/>
          </a:p>
        </p:txBody>
      </p:sp>
      <p:cxnSp>
        <p:nvCxnSpPr>
          <p:cNvPr id="12" name="Straight Arrow Connector 11"/>
          <p:cNvCxnSpPr>
            <a:stCxn id="10" idx="2"/>
            <a:endCxn id="17" idx="0"/>
          </p:cNvCxnSpPr>
          <p:nvPr/>
        </p:nvCxnSpPr>
        <p:spPr>
          <a:xfrm flipH="1">
            <a:off x="2300622" y="2397956"/>
            <a:ext cx="226312" cy="8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95293" y="2505313"/>
            <a:ext cx="817397" cy="400110"/>
          </a:xfrm>
          <a:prstGeom prst="rect">
            <a:avLst/>
          </a:prstGeom>
          <a:solidFill>
            <a:srgbClr val="FFFFFF"/>
          </a:solidFill>
        </p:spPr>
        <p:txBody>
          <a:bodyPr wrap="square" rtlCol="0">
            <a:spAutoFit/>
          </a:bodyPr>
          <a:lstStyle/>
          <a:p>
            <a:r>
              <a:rPr lang="en-GB" sz="1000" dirty="0" smtClean="0"/>
              <a:t>Change Rejected</a:t>
            </a:r>
            <a:endParaRPr lang="en-GB" sz="1000" dirty="0"/>
          </a:p>
        </p:txBody>
      </p:sp>
      <p:sp>
        <p:nvSpPr>
          <p:cNvPr id="17" name="Flowchart: Terminator 16"/>
          <p:cNvSpPr/>
          <p:nvPr/>
        </p:nvSpPr>
        <p:spPr>
          <a:xfrm>
            <a:off x="1688554" y="3226650"/>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1807261" y="3309751"/>
            <a:ext cx="986722" cy="261610"/>
          </a:xfrm>
          <a:prstGeom prst="rect">
            <a:avLst/>
          </a:prstGeom>
          <a:noFill/>
        </p:spPr>
        <p:txBody>
          <a:bodyPr wrap="square" rtlCol="0">
            <a:spAutoFit/>
          </a:bodyPr>
          <a:lstStyle/>
          <a:p>
            <a:r>
              <a:rPr lang="en-GB" sz="1100" dirty="0" smtClean="0"/>
              <a:t>XRN Closed</a:t>
            </a:r>
            <a:endParaRPr lang="en-GB" sz="1100" dirty="0"/>
          </a:p>
        </p:txBody>
      </p:sp>
      <p:pic>
        <p:nvPicPr>
          <p:cNvPr id="2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94156" y="721246"/>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Arrow Connector 20"/>
          <p:cNvCxnSpPr>
            <a:stCxn id="10" idx="3"/>
          </p:cNvCxnSpPr>
          <p:nvPr/>
        </p:nvCxnSpPr>
        <p:spPr>
          <a:xfrm flipV="1">
            <a:off x="3079384" y="1243216"/>
            <a:ext cx="390900" cy="873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93983" y="1419622"/>
            <a:ext cx="817397" cy="400110"/>
          </a:xfrm>
          <a:prstGeom prst="rect">
            <a:avLst/>
          </a:prstGeom>
          <a:solidFill>
            <a:srgbClr val="FFFFFF"/>
          </a:solidFill>
        </p:spPr>
        <p:txBody>
          <a:bodyPr wrap="square" rtlCol="0">
            <a:spAutoFit/>
          </a:bodyPr>
          <a:lstStyle/>
          <a:p>
            <a:r>
              <a:rPr lang="en-GB" sz="1000" dirty="0" smtClean="0"/>
              <a:t>Change Approved</a:t>
            </a:r>
            <a:endParaRPr lang="en-GB" sz="1000" dirty="0"/>
          </a:p>
        </p:txBody>
      </p:sp>
      <p:sp>
        <p:nvSpPr>
          <p:cNvPr id="25" name="Rounded Rectangle 24"/>
          <p:cNvSpPr/>
          <p:nvPr/>
        </p:nvSpPr>
        <p:spPr>
          <a:xfrm>
            <a:off x="3156620" y="4098058"/>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lowchart: Document 26"/>
          <p:cNvSpPr/>
          <p:nvPr/>
        </p:nvSpPr>
        <p:spPr>
          <a:xfrm>
            <a:off x="3470284" y="2355726"/>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3413162" y="2459092"/>
            <a:ext cx="923964" cy="369332"/>
          </a:xfrm>
          <a:prstGeom prst="rect">
            <a:avLst/>
          </a:prstGeom>
          <a:noFill/>
        </p:spPr>
        <p:txBody>
          <a:bodyPr wrap="square" rtlCol="0">
            <a:spAutoFit/>
          </a:bodyPr>
          <a:lstStyle/>
          <a:p>
            <a:r>
              <a:rPr lang="en-GB" sz="900" dirty="0" smtClean="0"/>
              <a:t>Requirements statement</a:t>
            </a:r>
            <a:endParaRPr lang="en-GB" sz="900" dirty="0"/>
          </a:p>
        </p:txBody>
      </p:sp>
      <p:sp>
        <p:nvSpPr>
          <p:cNvPr id="29" name="Round Diagonal Corner Rectangle 28"/>
          <p:cNvSpPr/>
          <p:nvPr/>
        </p:nvSpPr>
        <p:spPr>
          <a:xfrm>
            <a:off x="3399409"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327401" y="3291830"/>
            <a:ext cx="1296144" cy="369332"/>
          </a:xfrm>
          <a:prstGeom prst="rect">
            <a:avLst/>
          </a:prstGeom>
          <a:noFill/>
        </p:spPr>
        <p:txBody>
          <a:bodyPr wrap="square" rtlCol="0">
            <a:spAutoFit/>
          </a:bodyPr>
          <a:lstStyle/>
          <a:p>
            <a:r>
              <a:rPr lang="en-GB" sz="900" dirty="0" smtClean="0"/>
              <a:t>Capture session</a:t>
            </a:r>
          </a:p>
          <a:p>
            <a:r>
              <a:rPr lang="en-GB" sz="900" dirty="0" smtClean="0"/>
              <a:t>Define requirements </a:t>
            </a:r>
            <a:endParaRPr lang="en-GB" sz="900" dirty="0"/>
          </a:p>
        </p:txBody>
      </p:sp>
      <p:sp>
        <p:nvSpPr>
          <p:cNvPr id="31" name="Flowchart: Document 30"/>
          <p:cNvSpPr/>
          <p:nvPr/>
        </p:nvSpPr>
        <p:spPr>
          <a:xfrm>
            <a:off x="3370925" y="4227934"/>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9992" y="4133056"/>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Round Diagonal Corner Rectangle 32"/>
          <p:cNvSpPr/>
          <p:nvPr/>
        </p:nvSpPr>
        <p:spPr>
          <a:xfrm>
            <a:off x="4716016" y="321982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p:cNvSpPr txBox="1"/>
          <p:nvPr/>
        </p:nvSpPr>
        <p:spPr>
          <a:xfrm>
            <a:off x="4749595" y="3255890"/>
            <a:ext cx="1296144" cy="369332"/>
          </a:xfrm>
          <a:prstGeom prst="rect">
            <a:avLst/>
          </a:prstGeom>
          <a:noFill/>
        </p:spPr>
        <p:txBody>
          <a:bodyPr wrap="square" rtlCol="0">
            <a:spAutoFit/>
          </a:bodyPr>
          <a:lstStyle/>
          <a:p>
            <a:r>
              <a:rPr lang="en-GB" sz="900" dirty="0" smtClean="0"/>
              <a:t>Capture session</a:t>
            </a:r>
          </a:p>
          <a:p>
            <a:r>
              <a:rPr lang="en-GB" sz="900" dirty="0" smtClean="0"/>
              <a:t>Solution Options</a:t>
            </a:r>
            <a:endParaRPr lang="en-GB" sz="900" dirty="0"/>
          </a:p>
        </p:txBody>
      </p:sp>
      <p:cxnSp>
        <p:nvCxnSpPr>
          <p:cNvPr id="35" name="Straight Arrow Connector 34"/>
          <p:cNvCxnSpPr/>
          <p:nvPr/>
        </p:nvCxnSpPr>
        <p:spPr>
          <a:xfrm flipH="1">
            <a:off x="3874312" y="1662223"/>
            <a:ext cx="10018" cy="694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2"/>
            <a:endCxn id="29" idx="3"/>
          </p:cNvCxnSpPr>
          <p:nvPr/>
        </p:nvCxnSpPr>
        <p:spPr>
          <a:xfrm>
            <a:off x="3884330" y="2893706"/>
            <a:ext cx="91143" cy="3261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9" idx="1"/>
          </p:cNvCxnSpPr>
          <p:nvPr/>
        </p:nvCxnSpPr>
        <p:spPr>
          <a:xfrm flipH="1">
            <a:off x="3954070" y="3692520"/>
            <a:ext cx="21403" cy="405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60004" y="4299942"/>
            <a:ext cx="923964" cy="369332"/>
          </a:xfrm>
          <a:prstGeom prst="rect">
            <a:avLst/>
          </a:prstGeom>
          <a:noFill/>
        </p:spPr>
        <p:txBody>
          <a:bodyPr wrap="square" rtlCol="0">
            <a:spAutoFit/>
          </a:bodyPr>
          <a:lstStyle/>
          <a:p>
            <a:r>
              <a:rPr lang="en-GB" sz="900" dirty="0" smtClean="0"/>
              <a:t>Requirements ratified</a:t>
            </a:r>
            <a:endParaRPr lang="en-GB" sz="900" dirty="0"/>
          </a:p>
        </p:txBody>
      </p:sp>
      <p:cxnSp>
        <p:nvCxnSpPr>
          <p:cNvPr id="39" name="Straight Arrow Connector 38"/>
          <p:cNvCxnSpPr/>
          <p:nvPr/>
        </p:nvCxnSpPr>
        <p:spPr>
          <a:xfrm flipV="1">
            <a:off x="5148064" y="3692521"/>
            <a:ext cx="0" cy="405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ular Callout 42"/>
          <p:cNvSpPr/>
          <p:nvPr/>
        </p:nvSpPr>
        <p:spPr>
          <a:xfrm>
            <a:off x="1413659" y="4165218"/>
            <a:ext cx="1584706" cy="782796"/>
          </a:xfrm>
          <a:prstGeom prst="wedgeRectCallout">
            <a:avLst>
              <a:gd name="adj1" fmla="val 57928"/>
              <a:gd name="adj2" fmla="val -11255"/>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ratified with CP’s proposer and/or by next  DSC Delivery Sub Group (DSG)*</a:t>
            </a:r>
            <a:endParaRPr lang="en-GB" sz="1000" dirty="0"/>
          </a:p>
        </p:txBody>
      </p:sp>
      <p:sp>
        <p:nvSpPr>
          <p:cNvPr id="56" name="TextBox 55"/>
          <p:cNvSpPr txBox="1"/>
          <p:nvPr/>
        </p:nvSpPr>
        <p:spPr>
          <a:xfrm>
            <a:off x="317732" y="4931386"/>
            <a:ext cx="6180548" cy="246221"/>
          </a:xfrm>
          <a:prstGeom prst="rect">
            <a:avLst/>
          </a:prstGeom>
          <a:noFill/>
        </p:spPr>
        <p:txBody>
          <a:bodyPr wrap="square" rtlCol="0">
            <a:spAutoFit/>
          </a:bodyPr>
          <a:lstStyle/>
          <a:p>
            <a:r>
              <a:rPr lang="en-GB" sz="1000" dirty="0" smtClean="0"/>
              <a:t>* </a:t>
            </a:r>
            <a:r>
              <a:rPr lang="en-GB" sz="1000" dirty="0"/>
              <a:t>M</a:t>
            </a:r>
            <a:r>
              <a:rPr lang="en-GB" sz="1000" dirty="0" smtClean="0"/>
              <a:t>ay be presented/discussed at alternate groups e.g. PAC, UIG Workgroup </a:t>
            </a:r>
            <a:endParaRPr lang="en-GB" sz="1000" dirty="0"/>
          </a:p>
        </p:txBody>
      </p:sp>
      <p:cxnSp>
        <p:nvCxnSpPr>
          <p:cNvPr id="59" name="Straight Arrow Connector 58"/>
          <p:cNvCxnSpPr/>
          <p:nvPr/>
        </p:nvCxnSpPr>
        <p:spPr>
          <a:xfrm flipV="1">
            <a:off x="5292080" y="2893706"/>
            <a:ext cx="0" cy="326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Diamond 59"/>
          <p:cNvSpPr/>
          <p:nvPr/>
        </p:nvSpPr>
        <p:spPr>
          <a:xfrm>
            <a:off x="4957709" y="2139702"/>
            <a:ext cx="712501" cy="719668"/>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p:cNvSpPr txBox="1"/>
          <p:nvPr/>
        </p:nvSpPr>
        <p:spPr>
          <a:xfrm>
            <a:off x="5058033" y="2273346"/>
            <a:ext cx="666095" cy="461665"/>
          </a:xfrm>
          <a:prstGeom prst="rect">
            <a:avLst/>
          </a:prstGeom>
          <a:noFill/>
        </p:spPr>
        <p:txBody>
          <a:bodyPr wrap="square" rtlCol="0">
            <a:spAutoFit/>
          </a:bodyPr>
          <a:lstStyle/>
          <a:p>
            <a:r>
              <a:rPr lang="en-GB" sz="800" dirty="0" smtClean="0"/>
              <a:t>RFD Solution only</a:t>
            </a:r>
            <a:endParaRPr lang="en-GB" sz="800" dirty="0"/>
          </a:p>
        </p:txBody>
      </p:sp>
      <p:cxnSp>
        <p:nvCxnSpPr>
          <p:cNvPr id="62" name="Straight Arrow Connector 61"/>
          <p:cNvCxnSpPr/>
          <p:nvPr/>
        </p:nvCxnSpPr>
        <p:spPr>
          <a:xfrm flipV="1">
            <a:off x="5333786" y="1393016"/>
            <a:ext cx="0" cy="732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5148064" y="1662223"/>
            <a:ext cx="542991" cy="246221"/>
          </a:xfrm>
          <a:prstGeom prst="rect">
            <a:avLst/>
          </a:prstGeom>
          <a:solidFill>
            <a:srgbClr val="FFFFFF"/>
          </a:solidFill>
        </p:spPr>
        <p:txBody>
          <a:bodyPr wrap="square" rtlCol="0">
            <a:spAutoFit/>
          </a:bodyPr>
          <a:lstStyle/>
          <a:p>
            <a:r>
              <a:rPr lang="en-GB" sz="1000" dirty="0" smtClean="0"/>
              <a:t>Yes</a:t>
            </a:r>
          </a:p>
        </p:txBody>
      </p:sp>
      <p:sp>
        <p:nvSpPr>
          <p:cNvPr id="65" name="TextBox 64"/>
          <p:cNvSpPr txBox="1"/>
          <p:nvPr/>
        </p:nvSpPr>
        <p:spPr>
          <a:xfrm>
            <a:off x="5803649" y="2382202"/>
            <a:ext cx="352527" cy="246221"/>
          </a:xfrm>
          <a:prstGeom prst="rect">
            <a:avLst/>
          </a:prstGeom>
          <a:solidFill>
            <a:srgbClr val="FFFFFF"/>
          </a:solidFill>
        </p:spPr>
        <p:txBody>
          <a:bodyPr wrap="square" rtlCol="0">
            <a:spAutoFit/>
          </a:bodyPr>
          <a:lstStyle/>
          <a:p>
            <a:r>
              <a:rPr lang="en-GB" sz="1000" dirty="0" smtClean="0"/>
              <a:t>No</a:t>
            </a:r>
            <a:endParaRPr lang="en-GB" sz="1000" dirty="0"/>
          </a:p>
        </p:txBody>
      </p:sp>
      <p:pic>
        <p:nvPicPr>
          <p:cNvPr id="7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2218548"/>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1178" y="764817"/>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ular Callout 49"/>
          <p:cNvSpPr/>
          <p:nvPr/>
        </p:nvSpPr>
        <p:spPr>
          <a:xfrm>
            <a:off x="5670211" y="1323548"/>
            <a:ext cx="1198286" cy="862640"/>
          </a:xfrm>
          <a:prstGeom prst="wedgeRectCallout">
            <a:avLst>
              <a:gd name="adj1" fmla="val -54592"/>
              <a:gd name="adj2" fmla="val -89600"/>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Ad Hoc Solution/ Design consultation combined</a:t>
            </a:r>
          </a:p>
          <a:p>
            <a:pPr algn="ctr"/>
            <a:r>
              <a:rPr lang="en-GB" sz="1000" dirty="0" smtClean="0"/>
              <a:t>10 working days</a:t>
            </a:r>
            <a:endParaRPr lang="en-GB" sz="1000" dirty="0"/>
          </a:p>
        </p:txBody>
      </p:sp>
      <p:pic>
        <p:nvPicPr>
          <p:cNvPr id="5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5830" y="61647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3" name="Straight Arrow Connector 52"/>
          <p:cNvCxnSpPr/>
          <p:nvPr/>
        </p:nvCxnSpPr>
        <p:spPr>
          <a:xfrm>
            <a:off x="1040478" y="2255849"/>
            <a:ext cx="10023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Rectangular Callout 54"/>
          <p:cNvSpPr/>
          <p:nvPr/>
        </p:nvSpPr>
        <p:spPr>
          <a:xfrm>
            <a:off x="8135888" y="255161"/>
            <a:ext cx="1008112" cy="932170"/>
          </a:xfrm>
          <a:prstGeom prst="wedgeRectCallout">
            <a:avLst>
              <a:gd name="adj1" fmla="val -76778"/>
              <a:gd name="adj2" fmla="val 2225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Responses and BER sent for  approval at </a:t>
            </a:r>
            <a:r>
              <a:rPr lang="en-GB" sz="1000" dirty="0" err="1" smtClean="0"/>
              <a:t>ChMC</a:t>
            </a:r>
            <a:endParaRPr lang="en-GB" sz="1000" dirty="0"/>
          </a:p>
        </p:txBody>
      </p:sp>
      <p:sp>
        <p:nvSpPr>
          <p:cNvPr id="58" name="Round Diagonal Corner Rectangle 57"/>
          <p:cNvSpPr/>
          <p:nvPr/>
        </p:nvSpPr>
        <p:spPr>
          <a:xfrm>
            <a:off x="7726982" y="17796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TextBox 62"/>
          <p:cNvSpPr txBox="1"/>
          <p:nvPr/>
        </p:nvSpPr>
        <p:spPr>
          <a:xfrm>
            <a:off x="7740352" y="1883029"/>
            <a:ext cx="1296144" cy="230832"/>
          </a:xfrm>
          <a:prstGeom prst="rect">
            <a:avLst/>
          </a:prstGeom>
          <a:noFill/>
        </p:spPr>
        <p:txBody>
          <a:bodyPr wrap="square" rtlCol="0">
            <a:spAutoFit/>
          </a:bodyPr>
          <a:lstStyle/>
          <a:p>
            <a:r>
              <a:rPr lang="en-GB" sz="900" dirty="0" smtClean="0"/>
              <a:t>Build, and Test</a:t>
            </a:r>
            <a:endParaRPr lang="en-GB" sz="900" dirty="0"/>
          </a:p>
        </p:txBody>
      </p:sp>
      <p:cxnSp>
        <p:nvCxnSpPr>
          <p:cNvPr id="66" name="Straight Arrow Connector 65"/>
          <p:cNvCxnSpPr>
            <a:stCxn id="58" idx="1"/>
            <a:endCxn id="67" idx="3"/>
          </p:cNvCxnSpPr>
          <p:nvPr/>
        </p:nvCxnSpPr>
        <p:spPr>
          <a:xfrm>
            <a:off x="8303046" y="2252360"/>
            <a:ext cx="13370"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Round Diagonal Corner Rectangle 66"/>
          <p:cNvSpPr/>
          <p:nvPr/>
        </p:nvSpPr>
        <p:spPr>
          <a:xfrm>
            <a:off x="7740352" y="271576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7723090" y="2761932"/>
            <a:ext cx="1169389" cy="369332"/>
          </a:xfrm>
          <a:prstGeom prst="rect">
            <a:avLst/>
          </a:prstGeom>
          <a:noFill/>
        </p:spPr>
        <p:txBody>
          <a:bodyPr wrap="square" rtlCol="0">
            <a:spAutoFit/>
          </a:bodyPr>
          <a:lstStyle/>
          <a:p>
            <a:r>
              <a:rPr lang="en-GB" sz="900" dirty="0" smtClean="0"/>
              <a:t>Awareness session, if required</a:t>
            </a:r>
            <a:endParaRPr lang="en-GB" sz="900" dirty="0"/>
          </a:p>
        </p:txBody>
      </p:sp>
      <p:sp>
        <p:nvSpPr>
          <p:cNvPr id="70" name="Round Diagonal Corner Rectangle 69"/>
          <p:cNvSpPr/>
          <p:nvPr/>
        </p:nvSpPr>
        <p:spPr>
          <a:xfrm>
            <a:off x="7723090" y="35798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TextBox 70"/>
          <p:cNvSpPr txBox="1"/>
          <p:nvPr/>
        </p:nvSpPr>
        <p:spPr>
          <a:xfrm>
            <a:off x="7753309" y="3727379"/>
            <a:ext cx="1296144" cy="230832"/>
          </a:xfrm>
          <a:prstGeom prst="rect">
            <a:avLst/>
          </a:prstGeom>
          <a:noFill/>
        </p:spPr>
        <p:txBody>
          <a:bodyPr wrap="square" rtlCol="0">
            <a:spAutoFit/>
          </a:bodyPr>
          <a:lstStyle/>
          <a:p>
            <a:r>
              <a:rPr lang="en-GB" sz="900" dirty="0" smtClean="0"/>
              <a:t>implementation</a:t>
            </a:r>
            <a:endParaRPr lang="en-GB" sz="900" dirty="0"/>
          </a:p>
        </p:txBody>
      </p:sp>
      <p:pic>
        <p:nvPicPr>
          <p:cNvPr id="7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352" y="440271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Rectangular Callout 72"/>
          <p:cNvSpPr/>
          <p:nvPr/>
        </p:nvSpPr>
        <p:spPr>
          <a:xfrm>
            <a:off x="6048165" y="4443959"/>
            <a:ext cx="1300115" cy="520728"/>
          </a:xfrm>
          <a:prstGeom prst="wedgeRectCallout">
            <a:avLst>
              <a:gd name="adj1" fmla="val 78899"/>
              <a:gd name="adj2" fmla="val 7431"/>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Closedown report approved at </a:t>
            </a:r>
            <a:r>
              <a:rPr lang="en-GB" sz="1000" dirty="0" err="1" smtClean="0"/>
              <a:t>ChMC</a:t>
            </a:r>
            <a:endParaRPr lang="en-GB" sz="1000" dirty="0"/>
          </a:p>
        </p:txBody>
      </p:sp>
      <p:cxnSp>
        <p:nvCxnSpPr>
          <p:cNvPr id="75" name="Straight Arrow Connector 74"/>
          <p:cNvCxnSpPr>
            <a:stCxn id="67" idx="1"/>
            <a:endCxn id="70" idx="3"/>
          </p:cNvCxnSpPr>
          <p:nvPr/>
        </p:nvCxnSpPr>
        <p:spPr>
          <a:xfrm flipH="1">
            <a:off x="8299154" y="3188464"/>
            <a:ext cx="17262"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0" idx="1"/>
            <a:endCxn id="72" idx="0"/>
          </p:cNvCxnSpPr>
          <p:nvPr/>
        </p:nvCxnSpPr>
        <p:spPr>
          <a:xfrm flipH="1">
            <a:off x="8292802" y="4052560"/>
            <a:ext cx="6352" cy="350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395281" y="1187331"/>
            <a:ext cx="358028" cy="59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876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4 – Other suggestions</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23707" y="2728788"/>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 To be confirmed</a:t>
            </a:r>
            <a:endParaRPr lang="en-GB" altLang="en-US" sz="1000" dirty="0">
              <a:cs typeface="Arial" charset="0"/>
            </a:endParaRPr>
          </a:p>
        </p:txBody>
      </p:sp>
      <p:sp>
        <p:nvSpPr>
          <p:cNvPr id="12" name="AutoShape 19"/>
          <p:cNvSpPr>
            <a:spLocks noChangeArrowheads="1"/>
          </p:cNvSpPr>
          <p:nvPr/>
        </p:nvSpPr>
        <p:spPr bwMode="auto">
          <a:xfrm>
            <a:off x="4615532" y="3616201"/>
            <a:ext cx="4348956"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15532" y="3998788"/>
            <a:ext cx="4348956" cy="1021233"/>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Clr>
                <a:schemeClr val="accent1"/>
              </a:buClr>
              <a:buNone/>
            </a:pPr>
            <a:r>
              <a:rPr lang="en-GB" altLang="en-US" sz="1000" dirty="0" smtClean="0">
                <a:cs typeface="Arial" charset="0"/>
              </a:rPr>
              <a:t>To be confirmed</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For inclusion of any other suggestions for Request for Data governance </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1021234"/>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None/>
            </a:pPr>
            <a:endParaRPr lang="en-GB" altLang="en-US" sz="1000" dirty="0" smtClean="0">
              <a:cs typeface="Arial" charset="0"/>
            </a:endParaRPr>
          </a:p>
          <a:p>
            <a:pPr>
              <a:spcBef>
                <a:spcPct val="0"/>
              </a:spcBef>
              <a:buNone/>
            </a:pPr>
            <a:r>
              <a:rPr lang="en-GB" altLang="en-US" sz="1000" dirty="0" smtClean="0">
                <a:cs typeface="Arial" charset="0"/>
              </a:rPr>
              <a:t>To be confirmed</a:t>
            </a:r>
            <a:endParaRPr lang="en-GB" altLang="en-US" sz="1000" dirty="0">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To be confirmed</a:t>
            </a:r>
            <a:endParaRPr lang="en-GB" altLang="en-US" sz="1000" dirty="0">
              <a:cs typeface="Arial" charset="0"/>
            </a:endParaRPr>
          </a:p>
        </p:txBody>
      </p:sp>
    </p:spTree>
    <p:extLst>
      <p:ext uri="{BB962C8B-B14F-4D97-AF65-F5344CB8AC3E}">
        <p14:creationId xmlns:p14="http://schemas.microsoft.com/office/powerpoint/2010/main" val="19332438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Indicative minimum delivery  timescales</a:t>
            </a:r>
            <a:endParaRPr lang="en-GB" dirty="0"/>
          </a:p>
        </p:txBody>
      </p:sp>
      <p:sp>
        <p:nvSpPr>
          <p:cNvPr id="3" name="TextBox 2"/>
          <p:cNvSpPr txBox="1"/>
          <p:nvPr/>
        </p:nvSpPr>
        <p:spPr>
          <a:xfrm>
            <a:off x="755576" y="3905009"/>
            <a:ext cx="8064896" cy="1908215"/>
          </a:xfrm>
          <a:prstGeom prst="rect">
            <a:avLst/>
          </a:prstGeom>
          <a:noFill/>
        </p:spPr>
        <p:txBody>
          <a:bodyPr wrap="square" rtlCol="0">
            <a:spAutoFit/>
          </a:bodyPr>
          <a:lstStyle/>
          <a:p>
            <a:r>
              <a:rPr lang="en-GB" sz="1000" dirty="0" smtClean="0"/>
              <a:t>Assumptions made:</a:t>
            </a:r>
          </a:p>
          <a:p>
            <a:pPr marL="285750" indent="-285750">
              <a:buFont typeface="Arial" panose="020B0604020202020204" pitchFamily="34" charset="0"/>
              <a:buChar char="•"/>
            </a:pPr>
            <a:r>
              <a:rPr lang="en-GB" sz="1000" dirty="0" smtClean="0"/>
              <a:t>Initial Review – 10 working days </a:t>
            </a:r>
          </a:p>
          <a:p>
            <a:pPr marL="285750" indent="-285750">
              <a:buFont typeface="Arial" panose="020B0604020202020204" pitchFamily="34" charset="0"/>
              <a:buChar char="•"/>
            </a:pPr>
            <a:r>
              <a:rPr lang="en-GB" sz="1000" dirty="0" smtClean="0"/>
              <a:t>Capture stage – 10 working days</a:t>
            </a:r>
          </a:p>
          <a:p>
            <a:pPr marL="285750" indent="-285750">
              <a:buFont typeface="Arial" panose="020B0604020202020204" pitchFamily="34" charset="0"/>
              <a:buChar char="•"/>
            </a:pPr>
            <a:r>
              <a:rPr lang="en-GB" sz="1000" dirty="0" smtClean="0"/>
              <a:t>Solution review/ Design Change pack – 10 working days</a:t>
            </a:r>
          </a:p>
          <a:p>
            <a:pPr marL="285750" indent="-285750">
              <a:buFont typeface="Arial" panose="020B0604020202020204" pitchFamily="34" charset="0"/>
              <a:buChar char="•"/>
            </a:pPr>
            <a:r>
              <a:rPr lang="en-GB" sz="1000" dirty="0" smtClean="0"/>
              <a:t>No EQR required</a:t>
            </a:r>
          </a:p>
          <a:p>
            <a:pPr marL="285750" indent="-285750">
              <a:buFont typeface="Arial" panose="020B0604020202020204" pitchFamily="34" charset="0"/>
              <a:buChar char="•"/>
            </a:pPr>
            <a:r>
              <a:rPr lang="en-GB" sz="1000" dirty="0" smtClean="0"/>
              <a:t>Can be implemented outside Major/Minor Release in 10 working days following BER approval</a:t>
            </a:r>
          </a:p>
          <a:p>
            <a:pPr marL="285750" indent="-285750">
              <a:buFont typeface="Arial" panose="020B0604020202020204" pitchFamily="34" charset="0"/>
              <a:buChar char="•"/>
            </a:pPr>
            <a:r>
              <a:rPr lang="en-GB" sz="1000" dirty="0" err="1" smtClean="0"/>
              <a:t>ChMC</a:t>
            </a:r>
            <a:r>
              <a:rPr lang="en-GB" sz="1000" dirty="0" smtClean="0"/>
              <a:t> – held monthly/ DSG held every 2 weeks </a:t>
            </a:r>
          </a:p>
          <a:p>
            <a:pPr marL="285750" indent="-285750">
              <a:buFont typeface="Arial" panose="020B0604020202020204" pitchFamily="34" charset="0"/>
              <a:buChar char="•"/>
            </a:pPr>
            <a:endParaRPr lang="en-GB" sz="1200"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graphicFrame>
        <p:nvGraphicFramePr>
          <p:cNvPr id="4" name="Diagram 3"/>
          <p:cNvGraphicFramePr/>
          <p:nvPr>
            <p:extLst>
              <p:ext uri="{D42A27DB-BD31-4B8C-83A1-F6EECF244321}">
                <p14:modId xmlns:p14="http://schemas.microsoft.com/office/powerpoint/2010/main" val="2524872192"/>
              </p:ext>
            </p:extLst>
          </p:nvPr>
        </p:nvGraphicFramePr>
        <p:xfrm>
          <a:off x="467543" y="411510"/>
          <a:ext cx="7156437"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483768" y="699542"/>
            <a:ext cx="140071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Pre-Capture</a:t>
            </a:r>
            <a:endParaRPr lang="en-GB" sz="1600" dirty="0"/>
          </a:p>
        </p:txBody>
      </p:sp>
      <p:sp>
        <p:nvSpPr>
          <p:cNvPr id="6" name="Rectangle 5"/>
          <p:cNvSpPr/>
          <p:nvPr/>
        </p:nvSpPr>
        <p:spPr>
          <a:xfrm>
            <a:off x="4185353" y="699542"/>
            <a:ext cx="140071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Capture</a:t>
            </a:r>
            <a:endParaRPr lang="en-GB" sz="1600" dirty="0"/>
          </a:p>
        </p:txBody>
      </p:sp>
      <p:sp>
        <p:nvSpPr>
          <p:cNvPr id="7" name="Rectangle 6"/>
          <p:cNvSpPr/>
          <p:nvPr/>
        </p:nvSpPr>
        <p:spPr>
          <a:xfrm>
            <a:off x="5724128" y="710315"/>
            <a:ext cx="140071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Delivery</a:t>
            </a:r>
            <a:endParaRPr lang="en-GB" sz="1600" dirty="0"/>
          </a:p>
        </p:txBody>
      </p:sp>
      <p:sp>
        <p:nvSpPr>
          <p:cNvPr id="8" name="TextBox 7"/>
          <p:cNvSpPr txBox="1"/>
          <p:nvPr/>
        </p:nvSpPr>
        <p:spPr>
          <a:xfrm>
            <a:off x="7740352" y="926339"/>
            <a:ext cx="1080120" cy="923330"/>
          </a:xfrm>
          <a:prstGeom prst="rect">
            <a:avLst/>
          </a:prstGeom>
          <a:noFill/>
        </p:spPr>
        <p:txBody>
          <a:bodyPr wrap="square" rtlCol="0">
            <a:spAutoFit/>
          </a:bodyPr>
          <a:lstStyle/>
          <a:p>
            <a:pPr algn="ctr"/>
            <a:r>
              <a:rPr lang="en-GB" dirty="0" smtClean="0">
                <a:solidFill>
                  <a:srgbClr val="FF0000"/>
                </a:solidFill>
              </a:rPr>
              <a:t>120</a:t>
            </a:r>
          </a:p>
          <a:p>
            <a:pPr algn="ctr"/>
            <a:r>
              <a:rPr lang="en-GB" dirty="0" smtClean="0">
                <a:solidFill>
                  <a:srgbClr val="FF0000"/>
                </a:solidFill>
              </a:rPr>
              <a:t>working days</a:t>
            </a:r>
            <a:endParaRPr lang="en-GB" dirty="0">
              <a:solidFill>
                <a:srgbClr val="FF0000"/>
              </a:solidFill>
            </a:endParaRPr>
          </a:p>
        </p:txBody>
      </p:sp>
      <p:sp>
        <p:nvSpPr>
          <p:cNvPr id="9" name="TextBox 8"/>
          <p:cNvSpPr txBox="1"/>
          <p:nvPr/>
        </p:nvSpPr>
        <p:spPr>
          <a:xfrm>
            <a:off x="7740352" y="1995686"/>
            <a:ext cx="1080120" cy="923330"/>
          </a:xfrm>
          <a:prstGeom prst="rect">
            <a:avLst/>
          </a:prstGeom>
          <a:noFill/>
        </p:spPr>
        <p:txBody>
          <a:bodyPr wrap="square" rtlCol="0">
            <a:spAutoFit/>
          </a:bodyPr>
          <a:lstStyle/>
          <a:p>
            <a:pPr algn="ctr"/>
            <a:r>
              <a:rPr lang="en-GB" dirty="0">
                <a:solidFill>
                  <a:srgbClr val="00B050"/>
                </a:solidFill>
              </a:rPr>
              <a:t>4</a:t>
            </a:r>
            <a:r>
              <a:rPr lang="en-GB" dirty="0" smtClean="0">
                <a:solidFill>
                  <a:srgbClr val="00B050"/>
                </a:solidFill>
              </a:rPr>
              <a:t>5</a:t>
            </a:r>
          </a:p>
          <a:p>
            <a:pPr algn="ctr"/>
            <a:r>
              <a:rPr lang="en-GB" dirty="0" smtClean="0">
                <a:solidFill>
                  <a:srgbClr val="00B050"/>
                </a:solidFill>
              </a:rPr>
              <a:t>working days</a:t>
            </a:r>
            <a:endParaRPr lang="en-GB" dirty="0">
              <a:solidFill>
                <a:srgbClr val="00B050"/>
              </a:solidFill>
            </a:endParaRPr>
          </a:p>
        </p:txBody>
      </p:sp>
      <p:sp>
        <p:nvSpPr>
          <p:cNvPr id="10" name="TextBox 9"/>
          <p:cNvSpPr txBox="1"/>
          <p:nvPr/>
        </p:nvSpPr>
        <p:spPr>
          <a:xfrm>
            <a:off x="7769590" y="2981679"/>
            <a:ext cx="1080120" cy="923330"/>
          </a:xfrm>
          <a:prstGeom prst="rect">
            <a:avLst/>
          </a:prstGeom>
          <a:noFill/>
        </p:spPr>
        <p:txBody>
          <a:bodyPr wrap="square" rtlCol="0">
            <a:spAutoFit/>
          </a:bodyPr>
          <a:lstStyle/>
          <a:p>
            <a:pPr algn="ctr"/>
            <a:r>
              <a:rPr lang="en-GB" dirty="0" smtClean="0">
                <a:solidFill>
                  <a:srgbClr val="FFC000"/>
                </a:solidFill>
              </a:rPr>
              <a:t>69</a:t>
            </a:r>
          </a:p>
          <a:p>
            <a:pPr algn="ctr"/>
            <a:r>
              <a:rPr lang="en-GB" dirty="0" smtClean="0">
                <a:solidFill>
                  <a:srgbClr val="FFC000"/>
                </a:solidFill>
              </a:rPr>
              <a:t>working days</a:t>
            </a:r>
            <a:endParaRPr lang="en-GB" dirty="0">
              <a:solidFill>
                <a:srgbClr val="FFC000"/>
              </a:solidFill>
            </a:endParaRPr>
          </a:p>
        </p:txBody>
      </p:sp>
    </p:spTree>
    <p:extLst>
      <p:ext uri="{BB962C8B-B14F-4D97-AF65-F5344CB8AC3E}">
        <p14:creationId xmlns:p14="http://schemas.microsoft.com/office/powerpoint/2010/main" val="318070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Urgent </a:t>
            </a:r>
            <a:br>
              <a:rPr lang="en-GB" dirty="0" smtClean="0"/>
            </a:br>
            <a:r>
              <a:rPr lang="en-GB" dirty="0" smtClean="0"/>
              <a:t>Change proposals</a:t>
            </a:r>
            <a:endParaRPr lang="en-GB" dirty="0"/>
          </a:p>
        </p:txBody>
      </p:sp>
    </p:spTree>
    <p:extLst>
      <p:ext uri="{BB962C8B-B14F-4D97-AF65-F5344CB8AC3E}">
        <p14:creationId xmlns:p14="http://schemas.microsoft.com/office/powerpoint/2010/main" val="765240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Why create an Urgent Change Proposal process?</a:t>
            </a:r>
            <a:endParaRPr lang="en-GB" dirty="0"/>
          </a:p>
        </p:txBody>
      </p:sp>
      <p:sp>
        <p:nvSpPr>
          <p:cNvPr id="5" name="Content Placeholder 4"/>
          <p:cNvSpPr>
            <a:spLocks noGrp="1"/>
          </p:cNvSpPr>
          <p:nvPr>
            <p:ph idx="1"/>
          </p:nvPr>
        </p:nvSpPr>
        <p:spPr>
          <a:xfrm>
            <a:off x="395536" y="843558"/>
            <a:ext cx="8229600" cy="3672408"/>
          </a:xfrm>
        </p:spPr>
        <p:txBody>
          <a:bodyPr>
            <a:normAutofit fontScale="92500" lnSpcReduction="20000"/>
          </a:bodyPr>
          <a:lstStyle/>
          <a:p>
            <a:r>
              <a:rPr lang="en-GB" dirty="0" smtClean="0"/>
              <a:t>Current DSC Change Management process does not cater for ‘Urgency’ as criteria in the delivery of a Change Proposal</a:t>
            </a:r>
          </a:p>
          <a:p>
            <a:endParaRPr lang="en-GB" dirty="0" smtClean="0"/>
          </a:p>
          <a:p>
            <a:r>
              <a:rPr lang="en-GB" dirty="0" smtClean="0"/>
              <a:t>There is an existing UNC &amp; IGT UNC Urgent Modification (MOD) process that has previously been used as a way to get an Urgent change discussed and approved where the UNC itself has not been impacted</a:t>
            </a:r>
          </a:p>
          <a:p>
            <a:endParaRPr lang="en-GB" dirty="0" smtClean="0"/>
          </a:p>
          <a:p>
            <a:r>
              <a:rPr lang="en-GB" dirty="0" smtClean="0"/>
              <a:t>The approved Urgent MOD process can be found </a:t>
            </a:r>
            <a:r>
              <a:rPr lang="en-GB" dirty="0" smtClean="0">
                <a:hlinkClick r:id="rId2"/>
              </a:rPr>
              <a:t>here</a:t>
            </a:r>
            <a:endParaRPr lang="en-GB" dirty="0"/>
          </a:p>
        </p:txBody>
      </p:sp>
    </p:spTree>
    <p:extLst>
      <p:ext uri="{BB962C8B-B14F-4D97-AF65-F5344CB8AC3E}">
        <p14:creationId xmlns:p14="http://schemas.microsoft.com/office/powerpoint/2010/main" val="3793682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Proposed Definition of ‘Urgent Change Proposal’</a:t>
            </a:r>
            <a:endParaRPr lang="en-GB" dirty="0"/>
          </a:p>
        </p:txBody>
      </p:sp>
      <p:sp>
        <p:nvSpPr>
          <p:cNvPr id="3" name="Content Placeholder 2"/>
          <p:cNvSpPr>
            <a:spLocks noGrp="1"/>
          </p:cNvSpPr>
          <p:nvPr>
            <p:ph idx="1"/>
          </p:nvPr>
        </p:nvSpPr>
        <p:spPr>
          <a:xfrm>
            <a:off x="467544" y="915566"/>
            <a:ext cx="3816424" cy="3672408"/>
          </a:xfrm>
          <a:ln w="38100" cap="rnd" cmpd="thickThin">
            <a:solidFill>
              <a:srgbClr val="00B050"/>
            </a:solidFill>
            <a:round/>
          </a:ln>
          <a:effectLst>
            <a:softEdge rad="127000"/>
          </a:effectLst>
          <a:scene3d>
            <a:camera prst="orthographicFront"/>
            <a:lightRig rig="threePt" dir="t"/>
          </a:scene3d>
          <a:sp3d>
            <a:bevelT/>
          </a:sp3d>
        </p:spPr>
        <p:txBody>
          <a:bodyPr>
            <a:normAutofit fontScale="70000" lnSpcReduction="20000"/>
          </a:bodyPr>
          <a:lstStyle/>
          <a:p>
            <a:pPr marL="0" indent="0">
              <a:buNone/>
            </a:pPr>
            <a:r>
              <a:rPr lang="en-GB" sz="2000" dirty="0" smtClean="0">
                <a:latin typeface="+mn-lt"/>
              </a:rPr>
              <a:t>An Urgent Change Proposal is:</a:t>
            </a:r>
          </a:p>
          <a:p>
            <a:r>
              <a:rPr lang="en-GB" sz="2000" dirty="0" smtClean="0">
                <a:latin typeface="+mn-lt"/>
              </a:rPr>
              <a:t>A Change Proposal that meets the agreed Urgent Change proposal criteria as approved by DSC Change Management committee and;</a:t>
            </a:r>
          </a:p>
          <a:p>
            <a:endParaRPr lang="en-GB" sz="2000" dirty="0" smtClean="0">
              <a:latin typeface="+mn-lt"/>
            </a:endParaRPr>
          </a:p>
          <a:p>
            <a:r>
              <a:rPr lang="en-GB" sz="2000" dirty="0" smtClean="0">
                <a:latin typeface="+mn-lt"/>
              </a:rPr>
              <a:t>The change is a technical systems change to SAP ISU or Gemini;</a:t>
            </a:r>
          </a:p>
          <a:p>
            <a:endParaRPr lang="en-GB" sz="2000" dirty="0" smtClean="0">
              <a:latin typeface="+mn-lt"/>
            </a:endParaRPr>
          </a:p>
          <a:p>
            <a:r>
              <a:rPr lang="en-GB" sz="2000" dirty="0" smtClean="0">
                <a:latin typeface="+mn-lt"/>
              </a:rPr>
              <a:t>Where customers are willing to forego the 6 months notice period for change implementation if necessary;</a:t>
            </a:r>
          </a:p>
          <a:p>
            <a:endParaRPr lang="en-GB" sz="2000" dirty="0" smtClean="0">
              <a:latin typeface="+mn-lt"/>
            </a:endParaRPr>
          </a:p>
          <a:p>
            <a:r>
              <a:rPr lang="en-GB" sz="2000" dirty="0" smtClean="0"/>
              <a:t>approved to progress as an Urgent Change proposal by DSC Change Management Committee</a:t>
            </a:r>
            <a:r>
              <a:rPr lang="en-GB" sz="2000" dirty="0" smtClean="0">
                <a:latin typeface="+mn-lt"/>
              </a:rPr>
              <a:t>.</a:t>
            </a:r>
          </a:p>
          <a:p>
            <a:endParaRPr lang="en-GB" sz="2300" dirty="0" smtClean="0">
              <a:latin typeface="+mn-lt"/>
            </a:endParaRPr>
          </a:p>
          <a:p>
            <a:endParaRPr lang="en-GB" dirty="0" smtClean="0"/>
          </a:p>
          <a:p>
            <a:endParaRPr lang="en-GB" dirty="0"/>
          </a:p>
        </p:txBody>
      </p:sp>
      <p:sp>
        <p:nvSpPr>
          <p:cNvPr id="4" name="Content Placeholder 2"/>
          <p:cNvSpPr txBox="1">
            <a:spLocks/>
          </p:cNvSpPr>
          <p:nvPr/>
        </p:nvSpPr>
        <p:spPr>
          <a:xfrm>
            <a:off x="4788024" y="915566"/>
            <a:ext cx="3816424" cy="3672408"/>
          </a:xfrm>
          <a:prstGeom prst="rect">
            <a:avLst/>
          </a:prstGeom>
          <a:ln w="38100" cap="rnd" cmpd="thickThin">
            <a:solidFill>
              <a:schemeClr val="accent2">
                <a:lumMod val="75000"/>
              </a:schemeClr>
            </a:solidFill>
            <a:round/>
          </a:ln>
          <a:effectLst>
            <a:softEdge rad="127000"/>
          </a:effectLst>
          <a:scene3d>
            <a:camera prst="orthographicFront"/>
            <a:lightRig rig="threePt" dir="t"/>
          </a:scene3d>
          <a:sp3d>
            <a:bevelT/>
          </a:sp3d>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latin typeface="+mn-lt"/>
              </a:rPr>
              <a:t>An Urgent Change Proposal is not</a:t>
            </a:r>
            <a:r>
              <a:rPr lang="en-GB" sz="2000" dirty="0" smtClean="0">
                <a:latin typeface="+mn-lt"/>
              </a:rPr>
              <a:t>:</a:t>
            </a:r>
          </a:p>
          <a:p>
            <a:r>
              <a:rPr lang="en-GB" sz="2000" dirty="0" smtClean="0">
                <a:latin typeface="+mn-lt"/>
              </a:rPr>
              <a:t>A Priority Service Change defined as below in DSC Change Management procedures (as these already take priority over non- priority Service changes):</a:t>
            </a:r>
          </a:p>
          <a:p>
            <a:pPr lvl="1"/>
            <a:r>
              <a:rPr lang="en-US" sz="2000" dirty="0" smtClean="0"/>
              <a:t>(</a:t>
            </a:r>
            <a:r>
              <a:rPr lang="en-US" sz="2000" dirty="0"/>
              <a:t>i) a Modification Service Change; </a:t>
            </a:r>
            <a:endParaRPr lang="en-US" sz="2000" dirty="0" smtClean="0"/>
          </a:p>
          <a:p>
            <a:pPr lvl="1"/>
            <a:r>
              <a:rPr lang="en-US" sz="2000" dirty="0" smtClean="0"/>
              <a:t>or </a:t>
            </a:r>
            <a:r>
              <a:rPr lang="en-US" sz="2000" dirty="0"/>
              <a:t>(ii) a Service Change in respect of a Service which allows or facilitates compliance by a Customer or Customers with Law or with any document designated for the purposes of Section 173 of the Energy Act 2004 (including any such Law or document or change thereto which has been announced but not yet made); </a:t>
            </a:r>
            <a:endParaRPr lang="en-US" sz="2000" dirty="0" smtClean="0"/>
          </a:p>
          <a:p>
            <a:pPr lvl="1"/>
            <a:endParaRPr lang="en-US" sz="2000" dirty="0" smtClean="0"/>
          </a:p>
          <a:p>
            <a:r>
              <a:rPr lang="en-GB" sz="2000" dirty="0" smtClean="0">
                <a:latin typeface="+mn-lt"/>
              </a:rPr>
              <a:t>Any Change proposal that does not fulfil Urgent Criteria as approved within the Urgent Change Proposal process. </a:t>
            </a:r>
          </a:p>
          <a:p>
            <a:endParaRPr lang="en-GB" dirty="0" smtClean="0"/>
          </a:p>
          <a:p>
            <a:endParaRPr lang="en-GB" dirty="0"/>
          </a:p>
        </p:txBody>
      </p:sp>
    </p:spTree>
    <p:extLst>
      <p:ext uri="{BB962C8B-B14F-4D97-AF65-F5344CB8AC3E}">
        <p14:creationId xmlns:p14="http://schemas.microsoft.com/office/powerpoint/2010/main" val="3194522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Urgent Change Proposal Options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71529640"/>
              </p:ext>
            </p:extLst>
          </p:nvPr>
        </p:nvGraphicFramePr>
        <p:xfrm>
          <a:off x="467544" y="3075806"/>
          <a:ext cx="8345978" cy="1758672"/>
        </p:xfrm>
        <a:graphic>
          <a:graphicData uri="http://schemas.openxmlformats.org/drawingml/2006/table">
            <a:tbl>
              <a:tblPr firstRow="1" bandRow="1">
                <a:tableStyleId>{E8B1032C-EA38-4F05-BA0D-38AFFFC7BED3}</a:tableStyleId>
              </a:tblPr>
              <a:tblGrid>
                <a:gridCol w="8345978"/>
              </a:tblGrid>
              <a:tr h="243840">
                <a:tc>
                  <a:txBody>
                    <a:bodyPr/>
                    <a:lstStyle/>
                    <a:p>
                      <a:pPr algn="l"/>
                      <a:r>
                        <a:rPr lang="en-GB" sz="1200" b="1" dirty="0" smtClean="0">
                          <a:solidFill>
                            <a:schemeClr val="accent1"/>
                          </a:solidFill>
                          <a:latin typeface="Arial" panose="020B0604020202020204" pitchFamily="34" charset="0"/>
                          <a:cs typeface="Arial" panose="020B0604020202020204" pitchFamily="34" charset="0"/>
                        </a:rPr>
                        <a:t>Solution</a:t>
                      </a:r>
                      <a:r>
                        <a:rPr lang="en-GB" sz="1200" b="1" baseline="0" dirty="0" smtClean="0">
                          <a:solidFill>
                            <a:schemeClr val="accent1"/>
                          </a:solidFill>
                          <a:latin typeface="Arial" panose="020B0604020202020204" pitchFamily="34" charset="0"/>
                          <a:cs typeface="Arial" panose="020B0604020202020204" pitchFamily="34" charset="0"/>
                        </a:rPr>
                        <a:t> Options</a:t>
                      </a:r>
                      <a:endParaRPr lang="en-GB" sz="1200" b="1" dirty="0">
                        <a:solidFill>
                          <a:schemeClr val="accent1"/>
                        </a:solidFill>
                        <a:latin typeface="Arial" panose="020B0604020202020204" pitchFamily="34" charset="0"/>
                        <a:cs typeface="Arial" panose="020B0604020202020204" pitchFamily="34" charset="0"/>
                      </a:endParaRPr>
                    </a:p>
                  </a:txBody>
                  <a:tcPr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484352">
                <a:tc>
                  <a:txBody>
                    <a:bodyPr/>
                    <a:lstStyle/>
                    <a:p>
                      <a:endParaRPr lang="en-GB" sz="1600" b="0" dirty="0">
                        <a:latin typeface="Arial" panose="020B0604020202020204" pitchFamily="34" charset="0"/>
                        <a:cs typeface="Arial" panose="020B0604020202020204" pitchFamily="34" charset="0"/>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graphicFrame>
        <p:nvGraphicFramePr>
          <p:cNvPr id="5" name="Diagram 4"/>
          <p:cNvGraphicFramePr/>
          <p:nvPr>
            <p:extLst>
              <p:ext uri="{D42A27DB-BD31-4B8C-83A1-F6EECF244321}">
                <p14:modId xmlns:p14="http://schemas.microsoft.com/office/powerpoint/2010/main" val="3529459564"/>
              </p:ext>
            </p:extLst>
          </p:nvPr>
        </p:nvGraphicFramePr>
        <p:xfrm>
          <a:off x="1115616" y="2931790"/>
          <a:ext cx="7416824" cy="2016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652130104"/>
              </p:ext>
            </p:extLst>
          </p:nvPr>
        </p:nvGraphicFramePr>
        <p:xfrm>
          <a:off x="499410" y="2931790"/>
          <a:ext cx="544198" cy="21602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5717675"/>
              </p:ext>
            </p:extLst>
          </p:nvPr>
        </p:nvGraphicFramePr>
        <p:xfrm>
          <a:off x="474494" y="699542"/>
          <a:ext cx="8345978" cy="1872208"/>
        </p:xfrm>
        <a:graphic>
          <a:graphicData uri="http://schemas.openxmlformats.org/drawingml/2006/table">
            <a:tbl>
              <a:tblPr firstRow="1" bandRow="1">
                <a:tableStyleId>{E8B1032C-EA38-4F05-BA0D-38AFFFC7BED3}</a:tableStyleId>
              </a:tblPr>
              <a:tblGrid>
                <a:gridCol w="8345978"/>
              </a:tblGrid>
              <a:tr h="324925">
                <a:tc>
                  <a:txBody>
                    <a:bodyPr/>
                    <a:lstStyle/>
                    <a:p>
                      <a:pPr algn="l"/>
                      <a:r>
                        <a:rPr lang="en-US" sz="1200" b="1" kern="1200" dirty="0" smtClean="0">
                          <a:solidFill>
                            <a:schemeClr val="accent1"/>
                          </a:solidFill>
                          <a:latin typeface="+mn-lt"/>
                          <a:ea typeface="+mn-ea"/>
                          <a:cs typeface="+mn-cs"/>
                        </a:rPr>
                        <a:t>Problem</a:t>
                      </a:r>
                      <a:r>
                        <a:rPr lang="en-US" sz="1200" b="1" kern="1200" baseline="0" dirty="0" smtClean="0">
                          <a:solidFill>
                            <a:schemeClr val="accent1"/>
                          </a:solidFill>
                          <a:latin typeface="+mn-lt"/>
                          <a:ea typeface="+mn-ea"/>
                          <a:cs typeface="+mn-cs"/>
                        </a:rPr>
                        <a:t> Statement</a:t>
                      </a:r>
                      <a:endParaRPr lang="en-US" sz="1200" b="1" kern="1200" dirty="0" smtClean="0">
                        <a:solidFill>
                          <a:schemeClr val="accent1"/>
                        </a:solidFill>
                        <a:latin typeface="+mn-lt"/>
                        <a:ea typeface="+mn-ea"/>
                        <a:cs typeface="+mn-cs"/>
                      </a:endParaRPr>
                    </a:p>
                  </a:txBody>
                  <a:tcP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solidFill>
                      <a:srgbClr val="84B8DA"/>
                    </a:solidFill>
                  </a:tcPr>
                </a:tc>
              </a:tr>
              <a:tr h="1547283">
                <a:tc>
                  <a:txBody>
                    <a:bodyPr/>
                    <a:lstStyle/>
                    <a:p>
                      <a:r>
                        <a:rPr lang="en-US" sz="1050" b="0" kern="1200" dirty="0" smtClean="0">
                          <a:solidFill>
                            <a:schemeClr val="tx1"/>
                          </a:solidFill>
                          <a:latin typeface="+mn-lt"/>
                          <a:ea typeface="+mn-ea"/>
                          <a:cs typeface="+mn-cs"/>
                        </a:rPr>
                        <a:t>The current DSC Change Management governance</a:t>
                      </a:r>
                      <a:r>
                        <a:rPr lang="en-US" sz="1050" b="0" kern="1200" baseline="0" dirty="0" smtClean="0">
                          <a:solidFill>
                            <a:schemeClr val="tx1"/>
                          </a:solidFill>
                          <a:latin typeface="+mn-lt"/>
                          <a:ea typeface="+mn-ea"/>
                          <a:cs typeface="+mn-cs"/>
                        </a:rPr>
                        <a:t> and process for DSC Change Proposals, where not a Priority service change as defined in DSC Change Management procedure, does not cater for any Change proposals considered to be Urgent. </a:t>
                      </a:r>
                    </a:p>
                    <a:p>
                      <a:endParaRPr lang="en-US" sz="1050" b="0" kern="1200" baseline="0" dirty="0" smtClean="0">
                        <a:solidFill>
                          <a:schemeClr val="tx1"/>
                        </a:solidFill>
                        <a:latin typeface="+mn-lt"/>
                        <a:ea typeface="+mn-ea"/>
                        <a:cs typeface="+mn-cs"/>
                      </a:endParaRPr>
                    </a:p>
                    <a:p>
                      <a:r>
                        <a:rPr lang="en-US" sz="1050" b="0" kern="1200" baseline="0" dirty="0" smtClean="0">
                          <a:solidFill>
                            <a:schemeClr val="tx1"/>
                          </a:solidFill>
                          <a:latin typeface="+mn-lt"/>
                          <a:ea typeface="+mn-ea"/>
                          <a:cs typeface="+mn-cs"/>
                        </a:rPr>
                        <a:t>A newly raised Change Proposal can take over 18 months to be taken through governance and be implemented within a Major Release – this does not take into consideration any urgency  that may exist in the delivery of a change. </a:t>
                      </a:r>
                    </a:p>
                    <a:p>
                      <a:endParaRPr lang="en-US" sz="1050" b="0" kern="1200" baseline="0" dirty="0" smtClean="0">
                        <a:solidFill>
                          <a:schemeClr val="tx1"/>
                        </a:solidFill>
                        <a:latin typeface="+mn-lt"/>
                        <a:ea typeface="+mn-ea"/>
                        <a:cs typeface="+mn-cs"/>
                      </a:endParaRPr>
                    </a:p>
                    <a:p>
                      <a:r>
                        <a:rPr lang="en-US" sz="1050" b="0" kern="1200" baseline="0" dirty="0" smtClean="0">
                          <a:solidFill>
                            <a:schemeClr val="tx1"/>
                          </a:solidFill>
                          <a:latin typeface="+mn-lt"/>
                          <a:ea typeface="+mn-ea"/>
                          <a:cs typeface="+mn-cs"/>
                        </a:rPr>
                        <a:t>A Urgent Change Proposal governance and process  route could be developed to shorten these timescales to allow delivery of urgent changes. This route could also be used for Priority service changes when deemed as Urgent  for process consistency. </a:t>
                      </a:r>
                      <a:endParaRPr lang="en-US" sz="1050" b="0" kern="1200" dirty="0" smtClean="0">
                        <a:solidFill>
                          <a:schemeClr val="tx1"/>
                        </a:solidFill>
                        <a:latin typeface="+mn-lt"/>
                        <a:ea typeface="+mn-ea"/>
                        <a:cs typeface="+mn-cs"/>
                      </a:endParaRPr>
                    </a:p>
                  </a:txBody>
                  <a:tcPr marL="180000">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7255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1 – Do nothing</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15532" y="4023296"/>
            <a:ext cx="4204940" cy="857583"/>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No changes to current ways of working.</a:t>
            </a:r>
            <a:endParaRPr lang="en-GB" altLang="en-US" sz="1000" dirty="0">
              <a:cs typeface="Arial" charset="0"/>
            </a:endParaRPr>
          </a:p>
        </p:txBody>
      </p:sp>
      <p:sp>
        <p:nvSpPr>
          <p:cNvPr id="12" name="AutoShape 19"/>
          <p:cNvSpPr>
            <a:spLocks noChangeArrowheads="1"/>
          </p:cNvSpPr>
          <p:nvPr/>
        </p:nvSpPr>
        <p:spPr bwMode="auto">
          <a:xfrm>
            <a:off x="4615532" y="3616201"/>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23707" y="2701802"/>
            <a:ext cx="4196764" cy="847726"/>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Clr>
                <a:schemeClr val="accent1"/>
              </a:buClr>
              <a:buNone/>
            </a:pPr>
            <a:r>
              <a:rPr lang="en-GB" altLang="en-US" sz="1000" dirty="0" smtClean="0">
                <a:cs typeface="Arial" charset="0"/>
              </a:rPr>
              <a:t>Any urgent  Changes will remain governed by current DSC Change Management processes which may hinder the timely and effective implementation of such changes . This may cause financial, legal or reputational impacts to customers or Xoserve.</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To keep current DSC Change Management arrangements for all Change proposals.</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		</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88209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None/>
            </a:pPr>
            <a:r>
              <a:rPr lang="en-GB" altLang="en-US" sz="1000" dirty="0">
                <a:cs typeface="Arial" charset="0"/>
              </a:rPr>
              <a:t>Won’t need to amend current change management processes. </a:t>
            </a:r>
          </a:p>
          <a:p>
            <a:pPr>
              <a:spcBef>
                <a:spcPct val="0"/>
              </a:spcBef>
              <a:buNone/>
            </a:pPr>
            <a:r>
              <a:rPr lang="en-GB" altLang="en-US" sz="1000" dirty="0">
                <a:cs typeface="Arial" charset="0"/>
              </a:rPr>
              <a:t>No changes needed to templates or documentation</a:t>
            </a:r>
            <a:r>
              <a:rPr lang="en-GB" altLang="en-US" sz="1000" dirty="0" smtClean="0">
                <a:cs typeface="Arial" charset="0"/>
              </a:rPr>
              <a:t>.</a:t>
            </a:r>
          </a:p>
          <a:p>
            <a:pPr>
              <a:spcBef>
                <a:spcPct val="0"/>
              </a:spcBef>
              <a:buNone/>
            </a:pPr>
            <a:endParaRPr lang="en-GB" altLang="en-US" sz="1000" dirty="0">
              <a:cs typeface="Arial" charset="0"/>
            </a:endParaRPr>
          </a:p>
          <a:p>
            <a:pPr>
              <a:spcBef>
                <a:spcPct val="0"/>
              </a:spcBef>
              <a:buNone/>
            </a:pPr>
            <a:r>
              <a:rPr lang="en-GB" altLang="en-US" sz="1000" dirty="0" smtClean="0">
                <a:cs typeface="Arial" charset="0"/>
              </a:rPr>
              <a:t> </a:t>
            </a:r>
            <a:endParaRPr lang="en-GB" altLang="en-US" sz="1000" dirty="0">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No impact to DSC Change Governance.</a:t>
            </a:r>
            <a:endParaRPr lang="en-GB" altLang="en-US" sz="1000" dirty="0">
              <a:cs typeface="Arial" charset="0"/>
            </a:endParaRPr>
          </a:p>
        </p:txBody>
      </p:sp>
    </p:spTree>
    <p:extLst>
      <p:ext uri="{BB962C8B-B14F-4D97-AF65-F5344CB8AC3E}">
        <p14:creationId xmlns:p14="http://schemas.microsoft.com/office/powerpoint/2010/main" val="1182441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2 – Urgent Change Proposal process </a:t>
            </a:r>
            <a:endParaRPr lang="en-GB" dirty="0">
              <a:ea typeface="ＭＳ Ｐゴシック" charset="0"/>
            </a:endParaRPr>
          </a:p>
        </p:txBody>
      </p:sp>
      <p:sp>
        <p:nvSpPr>
          <p:cNvPr id="8" name="AutoShape 11"/>
          <p:cNvSpPr>
            <a:spLocks noChangeArrowheads="1"/>
          </p:cNvSpPr>
          <p:nvPr/>
        </p:nvSpPr>
        <p:spPr bwMode="auto">
          <a:xfrm>
            <a:off x="4623707" y="2067694"/>
            <a:ext cx="4196764" cy="490879"/>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15532" y="4023296"/>
            <a:ext cx="4204940" cy="857583"/>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1000" dirty="0">
                <a:cs typeface="Arial" charset="0"/>
              </a:rPr>
              <a:t>New ways of working being introduced to support </a:t>
            </a:r>
            <a:r>
              <a:rPr lang="en-GB" altLang="en-US" sz="1000" dirty="0" smtClean="0">
                <a:cs typeface="Arial" charset="0"/>
              </a:rPr>
              <a:t>Urgent Change proposal process and  governance </a:t>
            </a:r>
            <a:r>
              <a:rPr lang="en-GB" altLang="en-US" sz="1000" dirty="0">
                <a:cs typeface="Arial" charset="0"/>
              </a:rPr>
              <a:t>which may feel onerous to </a:t>
            </a:r>
            <a:r>
              <a:rPr lang="en-GB" altLang="en-US" sz="1000" dirty="0" err="1" smtClean="0">
                <a:cs typeface="Arial" charset="0"/>
              </a:rPr>
              <a:t>ChMC</a:t>
            </a:r>
            <a:r>
              <a:rPr lang="en-GB" altLang="en-US" sz="1000" dirty="0" smtClean="0">
                <a:cs typeface="Arial" charset="0"/>
              </a:rPr>
              <a:t>, Joint office and CDSP.</a:t>
            </a:r>
            <a:endParaRPr lang="en-GB" altLang="en-US" sz="1000" dirty="0">
              <a:cs typeface="Arial" charset="0"/>
            </a:endParaRPr>
          </a:p>
          <a:p>
            <a:pPr marL="228600" indent="-228600">
              <a:spcBef>
                <a:spcPct val="0"/>
              </a:spcBef>
              <a:buClr>
                <a:schemeClr val="accent1"/>
              </a:buClr>
              <a:buFont typeface="+mj-lt"/>
              <a:buAutoNum type="arabicPeriod"/>
            </a:pPr>
            <a:r>
              <a:rPr lang="en-GB" altLang="en-US" sz="1000" dirty="0">
                <a:cs typeface="Arial" charset="0"/>
              </a:rPr>
              <a:t>Introduction of new governance process that needs to run alongside existing change </a:t>
            </a:r>
            <a:r>
              <a:rPr lang="en-GB" altLang="en-US" sz="1000" dirty="0" smtClean="0">
                <a:cs typeface="Arial" charset="0"/>
              </a:rPr>
              <a:t>governance impacting all stakeholders</a:t>
            </a:r>
            <a:endParaRPr lang="en-GB" altLang="en-US" sz="1000" dirty="0">
              <a:cs typeface="Arial" charset="0"/>
            </a:endParaRPr>
          </a:p>
        </p:txBody>
      </p:sp>
      <p:sp>
        <p:nvSpPr>
          <p:cNvPr id="12" name="AutoShape 19"/>
          <p:cNvSpPr>
            <a:spLocks noChangeArrowheads="1"/>
          </p:cNvSpPr>
          <p:nvPr/>
        </p:nvSpPr>
        <p:spPr bwMode="auto">
          <a:xfrm>
            <a:off x="4615532" y="3616201"/>
            <a:ext cx="4204939"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15532" y="2413769"/>
            <a:ext cx="4196764" cy="1202431"/>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eaLnBrk="1" hangingPunct="1">
              <a:spcBef>
                <a:spcPct val="0"/>
              </a:spcBef>
              <a:buClr>
                <a:schemeClr val="accent1"/>
              </a:buClr>
              <a:buFont typeface="+mj-lt"/>
              <a:buAutoNum type="arabicPeriod"/>
            </a:pPr>
            <a:r>
              <a:rPr lang="en-GB" altLang="en-US" sz="1000" dirty="0" smtClean="0">
                <a:cs typeface="Arial" charset="0"/>
              </a:rPr>
              <a:t>Urgent CPs may be raised to progress non-urgent changes in a quicker timeframe causing admin overhead to determine correct status.</a:t>
            </a:r>
          </a:p>
          <a:p>
            <a:pPr marL="228600" indent="-228600" eaLnBrk="1" hangingPunct="1">
              <a:spcBef>
                <a:spcPct val="0"/>
              </a:spcBef>
              <a:buClr>
                <a:schemeClr val="accent1"/>
              </a:buClr>
              <a:buFont typeface="+mj-lt"/>
              <a:buAutoNum type="arabicPeriod"/>
            </a:pPr>
            <a:r>
              <a:rPr lang="en-GB" altLang="en-US" sz="1000" dirty="0" smtClean="0">
                <a:cs typeface="Arial" charset="0"/>
              </a:rPr>
              <a:t>Urgent changes may have an  impact on progress of  non-urgent  in-flight changes during capture and delivery. </a:t>
            </a:r>
          </a:p>
          <a:p>
            <a:pPr marL="228600" indent="-228600" eaLnBrk="1" hangingPunct="1">
              <a:spcBef>
                <a:spcPct val="0"/>
              </a:spcBef>
              <a:buClr>
                <a:schemeClr val="accent1"/>
              </a:buClr>
              <a:buFont typeface="+mj-lt"/>
              <a:buAutoNum type="arabicPeriod"/>
            </a:pPr>
            <a:r>
              <a:rPr lang="en-GB" altLang="en-US" sz="1000" dirty="0" smtClean="0">
                <a:cs typeface="Arial" charset="0"/>
              </a:rPr>
              <a:t>For delivery of Urgent CPs there will be limited testing incl. no Market Trials testing or performance testing.</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950069"/>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Creation of a new Urgent Change Proposal (CP) process reflecting the current Urgent  Modification process enabling timely delivery of changes  that are considered to have significant commercial impact to DSC customers, impact to the safety of the gas network or linked  imminent date-related event. </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		</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882092"/>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Font typeface="+mj-lt"/>
              <a:buAutoNum type="arabicPeriod"/>
            </a:pPr>
            <a:r>
              <a:rPr lang="en-GB" altLang="en-US" sz="1000" dirty="0">
                <a:cs typeface="Arial" charset="0"/>
              </a:rPr>
              <a:t>Enables </a:t>
            </a:r>
            <a:r>
              <a:rPr lang="en-GB" altLang="en-US" sz="1000" dirty="0" smtClean="0">
                <a:cs typeface="Arial" charset="0"/>
              </a:rPr>
              <a:t>urgency to be a criteria for the implementation </a:t>
            </a:r>
            <a:r>
              <a:rPr lang="en-GB" altLang="en-US" sz="1000" dirty="0">
                <a:cs typeface="Arial" charset="0"/>
              </a:rPr>
              <a:t>of </a:t>
            </a:r>
            <a:r>
              <a:rPr lang="en-GB" altLang="en-US" sz="1000" dirty="0" smtClean="0">
                <a:cs typeface="Arial" charset="0"/>
              </a:rPr>
              <a:t> urgent Change proposals. </a:t>
            </a:r>
            <a:endParaRPr lang="en-GB" altLang="en-US" sz="1000" dirty="0">
              <a:cs typeface="Arial" charset="0"/>
            </a:endParaRPr>
          </a:p>
          <a:p>
            <a:pPr marL="228600" indent="-228600">
              <a:spcBef>
                <a:spcPct val="0"/>
              </a:spcBef>
              <a:buFont typeface="+mj-lt"/>
              <a:buAutoNum type="arabicPeriod"/>
            </a:pPr>
            <a:r>
              <a:rPr lang="en-GB" altLang="en-US" sz="1000" dirty="0" smtClean="0">
                <a:cs typeface="Arial" charset="0"/>
              </a:rPr>
              <a:t>Urgent changes can be prioritised above non- urgent changes. </a:t>
            </a:r>
            <a:endParaRPr lang="en-GB" altLang="en-US" sz="1000" dirty="0">
              <a:cs typeface="Arial" charset="0"/>
            </a:endParaRPr>
          </a:p>
          <a:p>
            <a:pPr>
              <a:spcBef>
                <a:spcPct val="0"/>
              </a:spcBef>
              <a:buNone/>
            </a:pPr>
            <a:endParaRPr lang="en-GB" altLang="en-US" sz="1000" dirty="0">
              <a:cs typeface="Arial" charset="0"/>
            </a:endParaRPr>
          </a:p>
          <a:p>
            <a:pPr>
              <a:spcBef>
                <a:spcPct val="0"/>
              </a:spcBef>
              <a:buNone/>
            </a:pPr>
            <a:r>
              <a:rPr lang="en-GB" altLang="en-US" sz="1000" dirty="0" smtClean="0">
                <a:cs typeface="Arial" charset="0"/>
              </a:rPr>
              <a:t> </a:t>
            </a:r>
            <a:endParaRPr lang="en-GB" altLang="en-US" sz="1000" dirty="0">
              <a:cs typeface="Arial" charset="0"/>
            </a:endParaRPr>
          </a:p>
        </p:txBody>
      </p:sp>
      <p:sp>
        <p:nvSpPr>
          <p:cNvPr id="20" name="AutoShape 7"/>
          <p:cNvSpPr>
            <a:spLocks noChangeArrowheads="1"/>
          </p:cNvSpPr>
          <p:nvPr/>
        </p:nvSpPr>
        <p:spPr bwMode="auto">
          <a:xfrm>
            <a:off x="179512" y="2067694"/>
            <a:ext cx="4287373" cy="490879"/>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427734"/>
            <a:ext cx="4320480" cy="1182621"/>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228600" indent="-228600">
              <a:spcBef>
                <a:spcPct val="0"/>
              </a:spcBef>
              <a:buClr>
                <a:schemeClr val="accent1"/>
              </a:buClr>
              <a:buFont typeface="+mj-lt"/>
              <a:buAutoNum type="arabicPeriod"/>
            </a:pPr>
            <a:r>
              <a:rPr lang="en-GB" altLang="en-US" sz="1000" dirty="0">
                <a:cs typeface="Arial" charset="0"/>
              </a:rPr>
              <a:t>Updates to DSC Change Management procedures to cater for </a:t>
            </a:r>
            <a:r>
              <a:rPr lang="en-GB" altLang="en-US" sz="1000" dirty="0" smtClean="0">
                <a:cs typeface="Arial" charset="0"/>
              </a:rPr>
              <a:t>Urgent Change Proposal process and governance</a:t>
            </a:r>
            <a:endParaRPr lang="en-GB" altLang="en-US" sz="1000" dirty="0">
              <a:cs typeface="Arial" charset="0"/>
            </a:endParaRPr>
          </a:p>
          <a:p>
            <a:pPr marL="228600" indent="-228600">
              <a:spcBef>
                <a:spcPct val="0"/>
              </a:spcBef>
              <a:buClr>
                <a:schemeClr val="accent1"/>
              </a:buClr>
              <a:buFont typeface="+mj-lt"/>
              <a:buAutoNum type="arabicPeriod"/>
            </a:pPr>
            <a:r>
              <a:rPr lang="en-GB" altLang="en-US" sz="1000" dirty="0" smtClean="0">
                <a:cs typeface="Arial" charset="0"/>
              </a:rPr>
              <a:t>Updates </a:t>
            </a:r>
            <a:r>
              <a:rPr lang="en-GB" altLang="en-US" sz="1000" dirty="0">
                <a:cs typeface="Arial" charset="0"/>
              </a:rPr>
              <a:t>to Change proposal template</a:t>
            </a:r>
          </a:p>
          <a:p>
            <a:pPr marL="228600" indent="-228600">
              <a:spcBef>
                <a:spcPct val="0"/>
              </a:spcBef>
              <a:buClr>
                <a:schemeClr val="accent1"/>
              </a:buClr>
              <a:buFont typeface="+mj-lt"/>
              <a:buAutoNum type="arabicPeriod"/>
            </a:pPr>
            <a:r>
              <a:rPr lang="en-GB" altLang="en-US" sz="1000" dirty="0">
                <a:cs typeface="Arial" charset="0"/>
              </a:rPr>
              <a:t>Introduction of new ways of working – </a:t>
            </a:r>
            <a:r>
              <a:rPr lang="en-GB" altLang="en-US" sz="1000" dirty="0" smtClean="0">
                <a:cs typeface="Arial" charset="0"/>
              </a:rPr>
              <a:t>WebEx for extra </a:t>
            </a:r>
            <a:r>
              <a:rPr lang="en-GB" altLang="en-US" sz="1000" dirty="0" err="1" smtClean="0">
                <a:cs typeface="Arial" charset="0"/>
              </a:rPr>
              <a:t>ChMC</a:t>
            </a:r>
            <a:r>
              <a:rPr lang="en-GB" altLang="en-US" sz="1000" dirty="0" smtClean="0">
                <a:cs typeface="Arial" charset="0"/>
              </a:rPr>
              <a:t> </a:t>
            </a:r>
            <a:r>
              <a:rPr lang="en-GB" altLang="en-US" sz="1000" dirty="0" err="1" smtClean="0">
                <a:cs typeface="Arial" charset="0"/>
              </a:rPr>
              <a:t>etc</a:t>
            </a:r>
            <a:endParaRPr lang="en-GB" altLang="en-US" sz="1000" dirty="0" smtClean="0">
              <a:cs typeface="Arial" charset="0"/>
            </a:endParaRPr>
          </a:p>
          <a:p>
            <a:pPr marL="228600" indent="-228600">
              <a:spcBef>
                <a:spcPct val="0"/>
              </a:spcBef>
              <a:buClr>
                <a:schemeClr val="accent1"/>
              </a:buClr>
              <a:buFont typeface="+mj-lt"/>
              <a:buAutoNum type="arabicPeriod"/>
            </a:pPr>
            <a:r>
              <a:rPr lang="en-GB" altLang="en-US" sz="1000" dirty="0">
                <a:cs typeface="Arial" charset="0"/>
              </a:rPr>
              <a:t>Joint office availability to host extra </a:t>
            </a:r>
            <a:r>
              <a:rPr lang="en-GB" altLang="en-US" sz="1000" dirty="0" err="1">
                <a:cs typeface="Arial" charset="0"/>
              </a:rPr>
              <a:t>ChMC</a:t>
            </a:r>
            <a:r>
              <a:rPr lang="en-GB" altLang="en-US" sz="1000" dirty="0">
                <a:cs typeface="Arial" charset="0"/>
              </a:rPr>
              <a:t>  meetings</a:t>
            </a:r>
          </a:p>
          <a:p>
            <a:pPr marL="228600" indent="-228600">
              <a:spcBef>
                <a:spcPct val="0"/>
              </a:spcBef>
              <a:buClr>
                <a:schemeClr val="accent1"/>
              </a:buClr>
              <a:buFont typeface="+mj-lt"/>
              <a:buAutoNum type="arabicPeriod"/>
            </a:pPr>
            <a:endParaRPr lang="en-GB" altLang="en-US" sz="1000" dirty="0">
              <a:cs typeface="Arial" charset="0"/>
            </a:endParaRPr>
          </a:p>
        </p:txBody>
      </p:sp>
    </p:spTree>
    <p:extLst>
      <p:ext uri="{BB962C8B-B14F-4D97-AF65-F5344CB8AC3E}">
        <p14:creationId xmlns:p14="http://schemas.microsoft.com/office/powerpoint/2010/main" val="1262892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ight Arrow 34"/>
          <p:cNvSpPr/>
          <p:nvPr/>
        </p:nvSpPr>
        <p:spPr>
          <a:xfrm>
            <a:off x="3491880" y="2473450"/>
            <a:ext cx="5631438" cy="484632"/>
          </a:xfrm>
          <a:prstGeom prst="rightArrow">
            <a:avLst/>
          </a:prstGeom>
          <a:solidFill>
            <a:srgbClr val="F5835D">
              <a:alpha val="86000"/>
            </a:srgbClr>
          </a:solidFill>
          <a:ln>
            <a:solidFill>
              <a:srgbClr val="F58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8560" y="-18632"/>
            <a:ext cx="8229600" cy="637580"/>
          </a:xfrm>
        </p:spPr>
        <p:txBody>
          <a:bodyPr/>
          <a:lstStyle/>
          <a:p>
            <a:r>
              <a:rPr lang="en-GB" dirty="0" smtClean="0"/>
              <a:t>The Change Management journey so far….</a:t>
            </a:r>
            <a:endParaRPr lang="en-GB" dirty="0"/>
          </a:p>
        </p:txBody>
      </p:sp>
      <p:sp>
        <p:nvSpPr>
          <p:cNvPr id="3" name="Right Arrow 2"/>
          <p:cNvSpPr/>
          <p:nvPr/>
        </p:nvSpPr>
        <p:spPr>
          <a:xfrm>
            <a:off x="0" y="2149920"/>
            <a:ext cx="9096774" cy="565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ular Callout 5"/>
          <p:cNvSpPr/>
          <p:nvPr/>
        </p:nvSpPr>
        <p:spPr>
          <a:xfrm>
            <a:off x="132286" y="987574"/>
            <a:ext cx="1271362" cy="1119076"/>
          </a:xfrm>
          <a:prstGeom prst="wedgeRectCallout">
            <a:avLst>
              <a:gd name="adj1" fmla="val -58886"/>
              <a:gd name="adj2" fmla="val 64631"/>
            </a:avLst>
          </a:prstGeom>
          <a:no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7" name="TextBox 6"/>
          <p:cNvSpPr txBox="1"/>
          <p:nvPr/>
        </p:nvSpPr>
        <p:spPr>
          <a:xfrm>
            <a:off x="131194" y="1060050"/>
            <a:ext cx="1320488" cy="1015663"/>
          </a:xfrm>
          <a:prstGeom prst="rect">
            <a:avLst/>
          </a:prstGeom>
          <a:noFill/>
        </p:spPr>
        <p:txBody>
          <a:bodyPr wrap="square" rtlCol="0">
            <a:spAutoFit/>
          </a:bodyPr>
          <a:lstStyle/>
          <a:p>
            <a:r>
              <a:rPr lang="en-GB" sz="1050" b="1" dirty="0" smtClean="0"/>
              <a:t>July 2010</a:t>
            </a:r>
          </a:p>
          <a:p>
            <a:r>
              <a:rPr lang="en-GB" sz="1000" dirty="0" err="1" smtClean="0"/>
              <a:t>Ofgem</a:t>
            </a:r>
            <a:r>
              <a:rPr lang="en-GB" sz="1000" dirty="0" smtClean="0"/>
              <a:t> announce review of </a:t>
            </a:r>
            <a:r>
              <a:rPr lang="en-GB" sz="1000" dirty="0" err="1" smtClean="0"/>
              <a:t>Xoserve’s</a:t>
            </a:r>
            <a:r>
              <a:rPr lang="en-GB" sz="1000" dirty="0" smtClean="0"/>
              <a:t> Funding Governance &amp; Ownership (FGO)</a:t>
            </a:r>
            <a:endParaRPr lang="en-GB" sz="1000" dirty="0"/>
          </a:p>
        </p:txBody>
      </p:sp>
      <p:sp>
        <p:nvSpPr>
          <p:cNvPr id="9" name="Rectangular Callout 8"/>
          <p:cNvSpPr/>
          <p:nvPr/>
        </p:nvSpPr>
        <p:spPr>
          <a:xfrm>
            <a:off x="2915816" y="3075429"/>
            <a:ext cx="2664296" cy="2003347"/>
          </a:xfrm>
          <a:prstGeom prst="wedgeRectCallout">
            <a:avLst>
              <a:gd name="adj1" fmla="val -28149"/>
              <a:gd name="adj2" fmla="val -77777"/>
            </a:avLst>
          </a:prstGeom>
          <a:no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8" name="TextBox 7"/>
          <p:cNvSpPr txBox="1"/>
          <p:nvPr/>
        </p:nvSpPr>
        <p:spPr>
          <a:xfrm>
            <a:off x="2940906" y="3090902"/>
            <a:ext cx="2582746" cy="2100575"/>
          </a:xfrm>
          <a:prstGeom prst="rect">
            <a:avLst/>
          </a:prstGeom>
          <a:noFill/>
        </p:spPr>
        <p:txBody>
          <a:bodyPr wrap="square" rtlCol="0">
            <a:spAutoFit/>
          </a:bodyPr>
          <a:lstStyle/>
          <a:p>
            <a:pPr lvl="0"/>
            <a:r>
              <a:rPr lang="en-GB" sz="1050" b="1" dirty="0" smtClean="0"/>
              <a:t>April 2017</a:t>
            </a:r>
          </a:p>
          <a:p>
            <a:pPr marL="171450" lvl="0" indent="-171450">
              <a:buFont typeface="Arial" panose="020B0604020202020204" pitchFamily="34" charset="0"/>
              <a:buChar char="•"/>
            </a:pPr>
            <a:r>
              <a:rPr lang="en-GB" sz="1000" dirty="0" smtClean="0"/>
              <a:t>MOD565A (FGO) </a:t>
            </a:r>
            <a:r>
              <a:rPr lang="en-GB" sz="1000" dirty="0"/>
              <a:t>Implemented. </a:t>
            </a:r>
          </a:p>
          <a:p>
            <a:pPr marL="171450" lvl="0" indent="-171450">
              <a:buFont typeface="Arial" panose="020B0604020202020204" pitchFamily="34" charset="0"/>
              <a:buChar char="•"/>
            </a:pPr>
            <a:r>
              <a:rPr lang="en-US" sz="1000" dirty="0"/>
              <a:t>Xoserve took on its new role as the gas industry’s Central Data Services Provider (CDSP).</a:t>
            </a:r>
            <a:endParaRPr lang="en-GB" sz="1000" dirty="0"/>
          </a:p>
          <a:p>
            <a:pPr marL="171450" lvl="0" indent="-171450">
              <a:buFont typeface="Arial" panose="020B0604020202020204" pitchFamily="34" charset="0"/>
              <a:buChar char="•"/>
            </a:pPr>
            <a:r>
              <a:rPr lang="en-US" sz="1000" dirty="0"/>
              <a:t>Data Services Contract (DSC) and UK Link User Agreement (UUA) come into </a:t>
            </a:r>
            <a:r>
              <a:rPr lang="en-US" sz="1000" dirty="0" smtClean="0"/>
              <a:t>force</a:t>
            </a:r>
          </a:p>
          <a:p>
            <a:pPr marL="171450" lvl="0" indent="-171450">
              <a:buFont typeface="Arial" panose="020B0604020202020204" pitchFamily="34" charset="0"/>
              <a:buChar char="•"/>
            </a:pPr>
            <a:r>
              <a:rPr lang="en-US" sz="1000" dirty="0" smtClean="0"/>
              <a:t>DSC Change Management procedure is part of the DSC </a:t>
            </a:r>
            <a:endParaRPr lang="en-US" sz="1000" dirty="0"/>
          </a:p>
          <a:p>
            <a:pPr marL="171450" lvl="0" indent="-171450">
              <a:buFont typeface="Arial" panose="020B0604020202020204" pitchFamily="34" charset="0"/>
              <a:buChar char="•"/>
            </a:pPr>
            <a:r>
              <a:rPr lang="en-US" sz="1000" dirty="0"/>
              <a:t>DSC Change Management </a:t>
            </a:r>
            <a:r>
              <a:rPr lang="en-US" sz="1000" dirty="0" smtClean="0"/>
              <a:t>Committee (</a:t>
            </a:r>
            <a:r>
              <a:rPr lang="en-US" sz="1000" dirty="0" err="1" smtClean="0"/>
              <a:t>ChMC</a:t>
            </a:r>
            <a:r>
              <a:rPr lang="en-US" sz="1000" dirty="0" smtClean="0"/>
              <a:t>) launched </a:t>
            </a:r>
            <a:r>
              <a:rPr lang="en-US" sz="1000" dirty="0"/>
              <a:t>12</a:t>
            </a:r>
            <a:r>
              <a:rPr lang="en-US" sz="1000" baseline="30000" dirty="0"/>
              <a:t>th</a:t>
            </a:r>
            <a:r>
              <a:rPr lang="en-US" sz="1000" dirty="0"/>
              <a:t> April 2017</a:t>
            </a:r>
          </a:p>
          <a:p>
            <a:endParaRPr lang="en-GB" sz="1000" dirty="0"/>
          </a:p>
        </p:txBody>
      </p:sp>
      <p:sp>
        <p:nvSpPr>
          <p:cNvPr id="13" name="Rectangular Callout 12"/>
          <p:cNvSpPr/>
          <p:nvPr/>
        </p:nvSpPr>
        <p:spPr>
          <a:xfrm>
            <a:off x="131194" y="2901884"/>
            <a:ext cx="1361113" cy="1073834"/>
          </a:xfrm>
          <a:prstGeom prst="wedgeRectCallout">
            <a:avLst>
              <a:gd name="adj1" fmla="val -2854"/>
              <a:gd name="adj2" fmla="val -80314"/>
            </a:avLst>
          </a:prstGeom>
          <a:no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4" name="TextBox 13"/>
          <p:cNvSpPr txBox="1"/>
          <p:nvPr/>
        </p:nvSpPr>
        <p:spPr>
          <a:xfrm>
            <a:off x="131194" y="2926093"/>
            <a:ext cx="1577507" cy="1023357"/>
          </a:xfrm>
          <a:prstGeom prst="rect">
            <a:avLst/>
          </a:prstGeom>
          <a:noFill/>
        </p:spPr>
        <p:txBody>
          <a:bodyPr wrap="square" rtlCol="0">
            <a:spAutoFit/>
          </a:bodyPr>
          <a:lstStyle/>
          <a:p>
            <a:r>
              <a:rPr lang="en-GB" sz="1050" b="1" dirty="0" smtClean="0"/>
              <a:t>May 2014</a:t>
            </a:r>
          </a:p>
          <a:p>
            <a:r>
              <a:rPr lang="en-GB" sz="1000" dirty="0" smtClean="0"/>
              <a:t>Funding Governance</a:t>
            </a:r>
          </a:p>
          <a:p>
            <a:r>
              <a:rPr lang="en-GB" sz="1000" dirty="0" smtClean="0"/>
              <a:t> &amp; Ownership (FGO) programme </a:t>
            </a:r>
          </a:p>
          <a:p>
            <a:r>
              <a:rPr lang="en-GB" sz="1000" dirty="0"/>
              <a:t>e</a:t>
            </a:r>
            <a:r>
              <a:rPr lang="en-GB" sz="1000" dirty="0" smtClean="0"/>
              <a:t>stablished .</a:t>
            </a:r>
          </a:p>
          <a:p>
            <a:r>
              <a:rPr lang="en-GB" sz="1000" dirty="0" smtClean="0"/>
              <a:t>Managed by KPMG</a:t>
            </a:r>
            <a:endParaRPr lang="en-GB" sz="1000" dirty="0"/>
          </a:p>
        </p:txBody>
      </p:sp>
      <p:sp>
        <p:nvSpPr>
          <p:cNvPr id="15" name="Rectangular Callout 14"/>
          <p:cNvSpPr/>
          <p:nvPr/>
        </p:nvSpPr>
        <p:spPr>
          <a:xfrm>
            <a:off x="1523102" y="555526"/>
            <a:ext cx="2760866" cy="1551124"/>
          </a:xfrm>
          <a:prstGeom prst="wedgeRectCallout">
            <a:avLst>
              <a:gd name="adj1" fmla="val -27974"/>
              <a:gd name="adj2" fmla="val 61505"/>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6" name="TextBox 15"/>
          <p:cNvSpPr txBox="1"/>
          <p:nvPr/>
        </p:nvSpPr>
        <p:spPr>
          <a:xfrm>
            <a:off x="1559841" y="540136"/>
            <a:ext cx="2639952" cy="1331134"/>
          </a:xfrm>
          <a:prstGeom prst="rect">
            <a:avLst/>
          </a:prstGeom>
          <a:noFill/>
        </p:spPr>
        <p:txBody>
          <a:bodyPr wrap="square" rtlCol="0">
            <a:spAutoFit/>
          </a:bodyPr>
          <a:lstStyle/>
          <a:p>
            <a:r>
              <a:rPr lang="en-GB" sz="1050" b="1" dirty="0" smtClean="0"/>
              <a:t>October 2016</a:t>
            </a:r>
          </a:p>
          <a:p>
            <a:r>
              <a:rPr lang="en-GB" sz="1000" i="1" dirty="0" smtClean="0">
                <a:hlinkClick r:id="rId3"/>
              </a:rPr>
              <a:t>MOD565A </a:t>
            </a:r>
            <a:r>
              <a:rPr lang="en-US" sz="1000" i="1" dirty="0">
                <a:hlinkClick r:id="rId3"/>
              </a:rPr>
              <a:t>Central Data Service Provider – </a:t>
            </a:r>
            <a:r>
              <a:rPr lang="en-US" sz="1000" i="1" dirty="0"/>
              <a:t>General framework and obligations </a:t>
            </a:r>
            <a:r>
              <a:rPr lang="en-US" sz="1000" dirty="0"/>
              <a:t>raised to </a:t>
            </a:r>
            <a:r>
              <a:rPr lang="en-US" sz="1000" dirty="0" smtClean="0"/>
              <a:t>identify obligations </a:t>
            </a:r>
            <a:r>
              <a:rPr lang="en-US" sz="1000" dirty="0"/>
              <a:t>and terms under which the Central Data Service Provider (CDSP) will operate under the </a:t>
            </a:r>
            <a:r>
              <a:rPr lang="en-US" sz="1000" dirty="0" smtClean="0"/>
              <a:t>UNC and the </a:t>
            </a:r>
            <a:r>
              <a:rPr lang="en-US" sz="1000" dirty="0"/>
              <a:t>creation of a Data Services Contract (DSC) as a UNC ‘code referenced document’. </a:t>
            </a:r>
            <a:endParaRPr lang="en-GB" sz="1000" dirty="0"/>
          </a:p>
        </p:txBody>
      </p:sp>
      <p:sp>
        <p:nvSpPr>
          <p:cNvPr id="17" name="Rectangular Callout 16"/>
          <p:cNvSpPr/>
          <p:nvPr/>
        </p:nvSpPr>
        <p:spPr>
          <a:xfrm>
            <a:off x="1555149" y="2891801"/>
            <a:ext cx="1271362" cy="715580"/>
          </a:xfrm>
          <a:prstGeom prst="wedgeRectCallout">
            <a:avLst>
              <a:gd name="adj1" fmla="val 44816"/>
              <a:gd name="adj2" fmla="val -93187"/>
            </a:avLst>
          </a:prstGeom>
          <a:no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18" name="TextBox 17"/>
          <p:cNvSpPr txBox="1"/>
          <p:nvPr/>
        </p:nvSpPr>
        <p:spPr>
          <a:xfrm>
            <a:off x="1555149" y="2891800"/>
            <a:ext cx="1271361" cy="715581"/>
          </a:xfrm>
          <a:prstGeom prst="rect">
            <a:avLst/>
          </a:prstGeom>
          <a:noFill/>
        </p:spPr>
        <p:txBody>
          <a:bodyPr wrap="square" rtlCol="0">
            <a:spAutoFit/>
          </a:bodyPr>
          <a:lstStyle/>
          <a:p>
            <a:r>
              <a:rPr lang="en-GB" sz="1050" b="1" dirty="0" smtClean="0"/>
              <a:t>January 2017</a:t>
            </a:r>
          </a:p>
          <a:p>
            <a:r>
              <a:rPr lang="en-GB" sz="1000" dirty="0" err="1" smtClean="0"/>
              <a:t>Ofgem</a:t>
            </a:r>
            <a:r>
              <a:rPr lang="en-GB" sz="1000" dirty="0" smtClean="0"/>
              <a:t> notice of Implementation of MOD565A</a:t>
            </a:r>
            <a:endParaRPr lang="en-GB" sz="1000" dirty="0"/>
          </a:p>
        </p:txBody>
      </p:sp>
      <p:sp>
        <p:nvSpPr>
          <p:cNvPr id="19" name="Rectangular Callout 18"/>
          <p:cNvSpPr/>
          <p:nvPr/>
        </p:nvSpPr>
        <p:spPr>
          <a:xfrm>
            <a:off x="4392536" y="699542"/>
            <a:ext cx="1619004" cy="1364089"/>
          </a:xfrm>
          <a:prstGeom prst="wedgeRectCallout">
            <a:avLst>
              <a:gd name="adj1" fmla="val -21781"/>
              <a:gd name="adj2" fmla="val 64762"/>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0" name="TextBox 19"/>
          <p:cNvSpPr txBox="1"/>
          <p:nvPr/>
        </p:nvSpPr>
        <p:spPr>
          <a:xfrm>
            <a:off x="4385714" y="836649"/>
            <a:ext cx="1625826" cy="1015663"/>
          </a:xfrm>
          <a:prstGeom prst="rect">
            <a:avLst/>
          </a:prstGeom>
          <a:noFill/>
        </p:spPr>
        <p:txBody>
          <a:bodyPr wrap="square" rtlCol="0">
            <a:spAutoFit/>
          </a:bodyPr>
          <a:lstStyle/>
          <a:p>
            <a:r>
              <a:rPr lang="en-GB" sz="1050" b="1" dirty="0" smtClean="0"/>
              <a:t>September 2017</a:t>
            </a:r>
          </a:p>
          <a:p>
            <a:r>
              <a:rPr lang="en-GB" sz="1000" dirty="0" smtClean="0"/>
              <a:t>DSC Governance review group formed as sub-group of </a:t>
            </a:r>
            <a:r>
              <a:rPr lang="en-GB" sz="1000" dirty="0" err="1" smtClean="0"/>
              <a:t>ChMC</a:t>
            </a:r>
            <a:r>
              <a:rPr lang="en-GB" sz="1000" dirty="0" smtClean="0"/>
              <a:t> to review DSC Change Management procedures</a:t>
            </a:r>
            <a:endParaRPr lang="en-GB" sz="1000" dirty="0"/>
          </a:p>
        </p:txBody>
      </p:sp>
      <p:sp>
        <p:nvSpPr>
          <p:cNvPr id="21" name="Rectangular Callout 20"/>
          <p:cNvSpPr/>
          <p:nvPr/>
        </p:nvSpPr>
        <p:spPr>
          <a:xfrm>
            <a:off x="6372201" y="540137"/>
            <a:ext cx="1619004" cy="1486390"/>
          </a:xfrm>
          <a:prstGeom prst="wedgeRectCallout">
            <a:avLst>
              <a:gd name="adj1" fmla="val -37543"/>
              <a:gd name="adj2" fmla="val 67994"/>
            </a:avLst>
          </a:prstGeom>
          <a:no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2" name="TextBox 21"/>
          <p:cNvSpPr txBox="1"/>
          <p:nvPr/>
        </p:nvSpPr>
        <p:spPr>
          <a:xfrm>
            <a:off x="6428154" y="555526"/>
            <a:ext cx="1625826" cy="1485022"/>
          </a:xfrm>
          <a:prstGeom prst="rect">
            <a:avLst/>
          </a:prstGeom>
          <a:noFill/>
        </p:spPr>
        <p:txBody>
          <a:bodyPr wrap="square" rtlCol="0">
            <a:spAutoFit/>
          </a:bodyPr>
          <a:lstStyle/>
          <a:p>
            <a:r>
              <a:rPr lang="en-GB" sz="1050" b="1" dirty="0" smtClean="0"/>
              <a:t>July 2018</a:t>
            </a:r>
          </a:p>
          <a:p>
            <a:r>
              <a:rPr lang="en-GB" sz="1000" dirty="0" smtClean="0"/>
              <a:t>Following a complete review of Change Management processes</a:t>
            </a:r>
          </a:p>
          <a:p>
            <a:r>
              <a:rPr lang="en-GB" sz="1000" dirty="0" smtClean="0">
                <a:hlinkClick r:id="rId4"/>
              </a:rPr>
              <a:t>DSC Governance review group recommendations </a:t>
            </a:r>
            <a:r>
              <a:rPr lang="en-GB" sz="1000" dirty="0" smtClean="0"/>
              <a:t>presented to </a:t>
            </a:r>
            <a:r>
              <a:rPr lang="en-GB" sz="1000" dirty="0" err="1" smtClean="0"/>
              <a:t>ChMC</a:t>
            </a:r>
            <a:r>
              <a:rPr lang="en-GB" sz="1000" dirty="0" smtClean="0"/>
              <a:t> and the group informally disbanded</a:t>
            </a:r>
            <a:endParaRPr lang="en-GB" sz="1000" dirty="0"/>
          </a:p>
        </p:txBody>
      </p:sp>
      <p:sp>
        <p:nvSpPr>
          <p:cNvPr id="10" name="TextBox 9"/>
          <p:cNvSpPr txBox="1"/>
          <p:nvPr/>
        </p:nvSpPr>
        <p:spPr>
          <a:xfrm>
            <a:off x="223001" y="2248177"/>
            <a:ext cx="3697932" cy="369332"/>
          </a:xfrm>
          <a:prstGeom prst="rect">
            <a:avLst/>
          </a:prstGeom>
          <a:noFill/>
        </p:spPr>
        <p:txBody>
          <a:bodyPr wrap="square" rtlCol="0">
            <a:spAutoFit/>
          </a:bodyPr>
          <a:lstStyle/>
          <a:p>
            <a:r>
              <a:rPr lang="en-GB" dirty="0" smtClean="0">
                <a:solidFill>
                  <a:schemeClr val="bg1"/>
                </a:solidFill>
              </a:rPr>
              <a:t>Pre- FGO Change process</a:t>
            </a:r>
            <a:endParaRPr lang="en-GB" dirty="0">
              <a:solidFill>
                <a:schemeClr val="bg1"/>
              </a:solidFill>
            </a:endParaRPr>
          </a:p>
        </p:txBody>
      </p:sp>
      <p:cxnSp>
        <p:nvCxnSpPr>
          <p:cNvPr id="24" name="Straight Connector 23"/>
          <p:cNvCxnSpPr/>
          <p:nvPr/>
        </p:nvCxnSpPr>
        <p:spPr>
          <a:xfrm>
            <a:off x="3491876" y="2106650"/>
            <a:ext cx="4" cy="510859"/>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199793" y="2248177"/>
            <a:ext cx="5052727" cy="369332"/>
          </a:xfrm>
          <a:prstGeom prst="rect">
            <a:avLst/>
          </a:prstGeom>
          <a:noFill/>
        </p:spPr>
        <p:txBody>
          <a:bodyPr wrap="square" rtlCol="0">
            <a:spAutoFit/>
          </a:bodyPr>
          <a:lstStyle/>
          <a:p>
            <a:r>
              <a:rPr lang="en-GB" dirty="0" smtClean="0">
                <a:solidFill>
                  <a:schemeClr val="bg1"/>
                </a:solidFill>
              </a:rPr>
              <a:t>DSC Change Management process</a:t>
            </a:r>
            <a:endParaRPr lang="en-GB" dirty="0">
              <a:solidFill>
                <a:schemeClr val="bg1"/>
              </a:solidFill>
            </a:endParaRPr>
          </a:p>
        </p:txBody>
      </p:sp>
      <p:sp>
        <p:nvSpPr>
          <p:cNvPr id="36" name="TextBox 35"/>
          <p:cNvSpPr txBox="1"/>
          <p:nvPr/>
        </p:nvSpPr>
        <p:spPr>
          <a:xfrm>
            <a:off x="3901790" y="2560740"/>
            <a:ext cx="5052727" cy="307777"/>
          </a:xfrm>
          <a:prstGeom prst="rect">
            <a:avLst/>
          </a:prstGeom>
          <a:noFill/>
        </p:spPr>
        <p:txBody>
          <a:bodyPr wrap="square" rtlCol="0">
            <a:spAutoFit/>
          </a:bodyPr>
          <a:lstStyle/>
          <a:p>
            <a:r>
              <a:rPr lang="en-GB" sz="1400" dirty="0" smtClean="0">
                <a:solidFill>
                  <a:schemeClr val="bg1"/>
                </a:solidFill>
              </a:rPr>
              <a:t>Continuous improvements to change processes</a:t>
            </a:r>
            <a:endParaRPr lang="en-GB" sz="1400" dirty="0">
              <a:solidFill>
                <a:schemeClr val="bg1"/>
              </a:solidFill>
            </a:endParaRPr>
          </a:p>
        </p:txBody>
      </p:sp>
      <p:sp>
        <p:nvSpPr>
          <p:cNvPr id="37" name="Rectangular Callout 36"/>
          <p:cNvSpPr/>
          <p:nvPr/>
        </p:nvSpPr>
        <p:spPr>
          <a:xfrm>
            <a:off x="5862790" y="3056847"/>
            <a:ext cx="2664296" cy="1403183"/>
          </a:xfrm>
          <a:prstGeom prst="wedgeRectCallout">
            <a:avLst>
              <a:gd name="adj1" fmla="val 47278"/>
              <a:gd name="adj2" fmla="val -84278"/>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8" name="TextBox 37"/>
          <p:cNvSpPr txBox="1"/>
          <p:nvPr/>
        </p:nvSpPr>
        <p:spPr>
          <a:xfrm>
            <a:off x="5949694" y="3155550"/>
            <a:ext cx="2582746" cy="1331134"/>
          </a:xfrm>
          <a:prstGeom prst="rect">
            <a:avLst/>
          </a:prstGeom>
          <a:noFill/>
        </p:spPr>
        <p:txBody>
          <a:bodyPr wrap="square" rtlCol="0">
            <a:spAutoFit/>
          </a:bodyPr>
          <a:lstStyle/>
          <a:p>
            <a:pPr lvl="0"/>
            <a:r>
              <a:rPr lang="en-GB" sz="1050" b="1" dirty="0" smtClean="0"/>
              <a:t>May 2019</a:t>
            </a:r>
          </a:p>
          <a:p>
            <a:pPr marL="171450" lvl="0" indent="-171450">
              <a:buFont typeface="Arial" panose="020B0604020202020204" pitchFamily="34" charset="0"/>
              <a:buChar char="•"/>
            </a:pPr>
            <a:r>
              <a:rPr lang="en-GB" sz="1000" dirty="0" smtClean="0"/>
              <a:t>DSC Change Management process continues to evolve &amp; improve</a:t>
            </a:r>
          </a:p>
          <a:p>
            <a:pPr marL="171450" lvl="0" indent="-171450">
              <a:buFont typeface="Arial" panose="020B0604020202020204" pitchFamily="34" charset="0"/>
              <a:buChar char="•"/>
            </a:pPr>
            <a:r>
              <a:rPr lang="en-GB" sz="1000" dirty="0" smtClean="0"/>
              <a:t>DSC Governance review group re-convened to collaboratively work on further improvements and make any recommendations  identified to </a:t>
            </a:r>
            <a:r>
              <a:rPr lang="en-GB" sz="1000" dirty="0" err="1" smtClean="0"/>
              <a:t>ChMC</a:t>
            </a:r>
            <a:endParaRPr lang="en-US" sz="1000" dirty="0"/>
          </a:p>
          <a:p>
            <a:endParaRPr lang="en-GB" sz="1000" dirty="0"/>
          </a:p>
        </p:txBody>
      </p:sp>
      <p:sp>
        <p:nvSpPr>
          <p:cNvPr id="39" name="TextBox 38"/>
          <p:cNvSpPr txBox="1"/>
          <p:nvPr/>
        </p:nvSpPr>
        <p:spPr>
          <a:xfrm>
            <a:off x="6948264" y="4801778"/>
            <a:ext cx="2016224" cy="276999"/>
          </a:xfrm>
          <a:prstGeom prst="rect">
            <a:avLst/>
          </a:prstGeom>
          <a:noFill/>
        </p:spPr>
        <p:txBody>
          <a:bodyPr wrap="square" rtlCol="0">
            <a:spAutoFit/>
          </a:bodyPr>
          <a:lstStyle/>
          <a:p>
            <a:r>
              <a:rPr lang="en-GB" sz="1200" dirty="0" smtClean="0"/>
              <a:t>* Timeline not to scale</a:t>
            </a:r>
            <a:endParaRPr lang="en-GB" sz="1200" dirty="0"/>
          </a:p>
        </p:txBody>
      </p:sp>
      <p:sp>
        <p:nvSpPr>
          <p:cNvPr id="40" name="TextBox 39"/>
          <p:cNvSpPr txBox="1"/>
          <p:nvPr/>
        </p:nvSpPr>
        <p:spPr>
          <a:xfrm>
            <a:off x="8532440" y="2063631"/>
            <a:ext cx="144016"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23199203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Urgent Change Proposal Criteria</a:t>
            </a:r>
            <a:endParaRPr lang="en-GB" dirty="0"/>
          </a:p>
        </p:txBody>
      </p:sp>
      <p:sp>
        <p:nvSpPr>
          <p:cNvPr id="3" name="Content Placeholder 2"/>
          <p:cNvSpPr>
            <a:spLocks noGrp="1"/>
          </p:cNvSpPr>
          <p:nvPr>
            <p:ph idx="1"/>
          </p:nvPr>
        </p:nvSpPr>
        <p:spPr>
          <a:xfrm>
            <a:off x="395536" y="771550"/>
            <a:ext cx="8229600" cy="4320480"/>
          </a:xfrm>
        </p:spPr>
        <p:txBody>
          <a:bodyPr>
            <a:normAutofit fontScale="62500" lnSpcReduction="20000"/>
          </a:bodyPr>
          <a:lstStyle/>
          <a:p>
            <a:r>
              <a:rPr lang="en-GB" dirty="0" smtClean="0"/>
              <a:t>Urgent Criteria will need to be added to the Change Proposal template - this could align to Urgent MOD process </a:t>
            </a:r>
            <a:r>
              <a:rPr lang="en-GB" dirty="0" err="1" smtClean="0"/>
              <a:t>e.g</a:t>
            </a:r>
            <a:r>
              <a:rPr lang="en-GB" dirty="0" smtClean="0"/>
              <a:t>: </a:t>
            </a:r>
          </a:p>
          <a:p>
            <a:endParaRPr lang="en-GB" sz="1100" dirty="0" smtClean="0"/>
          </a:p>
          <a:p>
            <a:pPr marL="800100" lvl="2" indent="0">
              <a:buNone/>
            </a:pPr>
            <a:r>
              <a:rPr lang="en-US" dirty="0" smtClean="0"/>
              <a:t>1. There is a real likelihood of significant commercial impact upon Gas Transporters (GT’s), Shippers or Customers if a proposed modification is not </a:t>
            </a:r>
            <a:r>
              <a:rPr lang="en-GB" dirty="0" smtClean="0"/>
              <a:t>urgent;</a:t>
            </a:r>
          </a:p>
          <a:p>
            <a:pPr marL="800100" lvl="2" indent="0">
              <a:buNone/>
            </a:pPr>
            <a:r>
              <a:rPr lang="en-US" dirty="0" smtClean="0"/>
              <a:t>2. Safety and security of the network is likely to be impacted if a proposed modification is not urgent; and</a:t>
            </a:r>
          </a:p>
          <a:p>
            <a:pPr marL="800100" lvl="2" indent="0">
              <a:buNone/>
            </a:pPr>
            <a:r>
              <a:rPr lang="en-US" dirty="0" smtClean="0"/>
              <a:t>3. The Proposal is linked to an imminent date related event.</a:t>
            </a:r>
          </a:p>
          <a:p>
            <a:pPr marL="800100" lvl="2" indent="0">
              <a:buNone/>
            </a:pPr>
            <a:endParaRPr lang="en-US" dirty="0" smtClean="0"/>
          </a:p>
          <a:p>
            <a:r>
              <a:rPr lang="en-US" dirty="0" smtClean="0"/>
              <a:t>Criteria would need to clearly indicate why Urgent status is requested</a:t>
            </a:r>
          </a:p>
          <a:p>
            <a:endParaRPr lang="en-US" dirty="0"/>
          </a:p>
          <a:p>
            <a:r>
              <a:rPr lang="en-US" dirty="0" smtClean="0"/>
              <a:t>Would need to state if the Change proposal is for urgent delivery or urgent approval only </a:t>
            </a:r>
          </a:p>
          <a:p>
            <a:endParaRPr lang="en-US" dirty="0" smtClean="0"/>
          </a:p>
          <a:p>
            <a:r>
              <a:rPr lang="en-US" dirty="0" smtClean="0"/>
              <a:t>Change requirements need to be clear and complete</a:t>
            </a:r>
          </a:p>
          <a:p>
            <a:endParaRPr lang="en-US" dirty="0" smtClean="0"/>
          </a:p>
          <a:p>
            <a:r>
              <a:rPr lang="en-US" dirty="0" smtClean="0"/>
              <a:t>Clear ‘Need by’ date will need to be articulated by proposer</a:t>
            </a:r>
          </a:p>
          <a:p>
            <a:endParaRPr lang="en-US" dirty="0" smtClean="0"/>
          </a:p>
          <a:p>
            <a:r>
              <a:rPr lang="en-US" dirty="0" smtClean="0"/>
              <a:t>Any thoughts on criteria? </a:t>
            </a:r>
          </a:p>
          <a:p>
            <a:pPr marL="800100" lvl="2" indent="0">
              <a:buNone/>
            </a:pPr>
            <a:endParaRPr lang="en-GB" dirty="0"/>
          </a:p>
        </p:txBody>
      </p:sp>
    </p:spTree>
    <p:extLst>
      <p:ext uri="{BB962C8B-B14F-4D97-AF65-F5344CB8AC3E}">
        <p14:creationId xmlns:p14="http://schemas.microsoft.com/office/powerpoint/2010/main" val="9148807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Urgent Change Proposal Approval</a:t>
            </a:r>
            <a:endParaRPr lang="en-GB" dirty="0"/>
          </a:p>
        </p:txBody>
      </p:sp>
      <p:sp>
        <p:nvSpPr>
          <p:cNvPr id="3" name="Content Placeholder 2"/>
          <p:cNvSpPr>
            <a:spLocks noGrp="1"/>
          </p:cNvSpPr>
          <p:nvPr>
            <p:ph idx="1"/>
          </p:nvPr>
        </p:nvSpPr>
        <p:spPr>
          <a:xfrm>
            <a:off x="395536" y="699542"/>
            <a:ext cx="8229600" cy="4536504"/>
          </a:xfrm>
        </p:spPr>
        <p:txBody>
          <a:bodyPr>
            <a:normAutofit fontScale="55000" lnSpcReduction="20000"/>
          </a:bodyPr>
          <a:lstStyle/>
          <a:p>
            <a:r>
              <a:rPr lang="en-GB" sz="2900" dirty="0" smtClean="0"/>
              <a:t>Urgent status will need to be approved by </a:t>
            </a:r>
            <a:r>
              <a:rPr lang="en-GB" sz="2900" dirty="0" err="1" smtClean="0"/>
              <a:t>ChMC</a:t>
            </a:r>
            <a:r>
              <a:rPr lang="en-GB" sz="2900" dirty="0" smtClean="0"/>
              <a:t>:	</a:t>
            </a:r>
          </a:p>
          <a:p>
            <a:pPr lvl="1"/>
            <a:r>
              <a:rPr lang="en-GB" sz="2600" dirty="0" smtClean="0"/>
              <a:t>Extra </a:t>
            </a:r>
            <a:r>
              <a:rPr lang="en-GB" sz="2600" dirty="0" err="1" smtClean="0"/>
              <a:t>ChMC</a:t>
            </a:r>
            <a:r>
              <a:rPr lang="en-GB" sz="2600" dirty="0" smtClean="0"/>
              <a:t> to approve urgent status – Yes/No/Consultation vote via </a:t>
            </a:r>
            <a:r>
              <a:rPr lang="en-GB" sz="2600" dirty="0" err="1" smtClean="0"/>
              <a:t>WebEX</a:t>
            </a:r>
            <a:endParaRPr lang="en-GB" sz="2600" dirty="0" smtClean="0"/>
          </a:p>
          <a:p>
            <a:pPr lvl="1"/>
            <a:r>
              <a:rPr lang="en-GB" sz="2600" dirty="0" smtClean="0"/>
              <a:t>5 Day urgent status consultation review if required</a:t>
            </a:r>
          </a:p>
          <a:p>
            <a:pPr lvl="1"/>
            <a:r>
              <a:rPr lang="en-GB" sz="2600" dirty="0" smtClean="0"/>
              <a:t>Extra </a:t>
            </a:r>
            <a:r>
              <a:rPr lang="en-GB" sz="2600" dirty="0" err="1" smtClean="0"/>
              <a:t>ChMC</a:t>
            </a:r>
            <a:r>
              <a:rPr lang="en-GB" sz="2600" dirty="0" smtClean="0"/>
              <a:t> to approve urgent status if sent for review – Yes/No vote via WebEx</a:t>
            </a:r>
          </a:p>
          <a:p>
            <a:endParaRPr lang="en-GB" sz="2900" dirty="0" smtClean="0"/>
          </a:p>
          <a:p>
            <a:r>
              <a:rPr lang="en-GB" sz="2900" dirty="0" smtClean="0"/>
              <a:t>Proposer or proposers representative must present change at </a:t>
            </a:r>
            <a:r>
              <a:rPr lang="en-GB" sz="2900" dirty="0" err="1" smtClean="0"/>
              <a:t>ChMC</a:t>
            </a:r>
            <a:r>
              <a:rPr lang="en-GB" sz="2900" dirty="0" smtClean="0"/>
              <a:t> to request agreement of urgent status</a:t>
            </a:r>
          </a:p>
          <a:p>
            <a:endParaRPr lang="en-US" sz="2900" dirty="0" smtClean="0"/>
          </a:p>
          <a:p>
            <a:r>
              <a:rPr lang="en-US" sz="2900" dirty="0" smtClean="0"/>
              <a:t>Early engagement with Xoserve is vital to allow for initial very high level assessment on impacts to changes in capture or in-flight if urgent status is approved</a:t>
            </a:r>
          </a:p>
          <a:p>
            <a:endParaRPr lang="en-US" sz="2900" dirty="0"/>
          </a:p>
          <a:p>
            <a:r>
              <a:rPr lang="en-US" sz="2900" dirty="0" smtClean="0"/>
              <a:t>Don’t need to wait for urgent MOD approval to raise an urgent Change Proposal</a:t>
            </a:r>
          </a:p>
          <a:p>
            <a:endParaRPr lang="en-US" sz="2900" dirty="0" smtClean="0"/>
          </a:p>
          <a:p>
            <a:r>
              <a:rPr lang="en-US" sz="2900" dirty="0" smtClean="0"/>
              <a:t>Once urgent status approved should this align to current ROM process where it takes priority over everything else? </a:t>
            </a:r>
          </a:p>
          <a:p>
            <a:endParaRPr lang="en-US" sz="2900" dirty="0"/>
          </a:p>
          <a:p>
            <a:r>
              <a:rPr lang="en-US" sz="2900" dirty="0" smtClean="0"/>
              <a:t>Should the approval of an urgent Change proposal be taken as approval to go into delivery or as far as solution optioning only? </a:t>
            </a:r>
          </a:p>
          <a:p>
            <a:pPr marL="0" indent="0">
              <a:buNone/>
            </a:pPr>
            <a:endParaRPr lang="en-US" dirty="0" smtClean="0"/>
          </a:p>
        </p:txBody>
      </p:sp>
    </p:spTree>
    <p:extLst>
      <p:ext uri="{BB962C8B-B14F-4D97-AF65-F5344CB8AC3E}">
        <p14:creationId xmlns:p14="http://schemas.microsoft.com/office/powerpoint/2010/main" val="11847014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Impacts to in-flight changes</a:t>
            </a:r>
            <a:endParaRPr lang="en-GB" dirty="0"/>
          </a:p>
        </p:txBody>
      </p:sp>
      <p:sp>
        <p:nvSpPr>
          <p:cNvPr id="3" name="Content Placeholder 2"/>
          <p:cNvSpPr>
            <a:spLocks noGrp="1"/>
          </p:cNvSpPr>
          <p:nvPr>
            <p:ph idx="1"/>
          </p:nvPr>
        </p:nvSpPr>
        <p:spPr>
          <a:xfrm>
            <a:off x="246617" y="843558"/>
            <a:ext cx="8928992" cy="4032448"/>
          </a:xfrm>
        </p:spPr>
        <p:txBody>
          <a:bodyPr>
            <a:normAutofit fontScale="77500" lnSpcReduction="20000"/>
          </a:bodyPr>
          <a:lstStyle/>
          <a:p>
            <a:pPr marL="0" indent="0">
              <a:buNone/>
            </a:pPr>
            <a:r>
              <a:rPr lang="en-GB" dirty="0" smtClean="0"/>
              <a:t>Xoserve would need to assess and communicate:</a:t>
            </a:r>
          </a:p>
          <a:p>
            <a:pPr marL="0" indent="0">
              <a:buNone/>
            </a:pPr>
            <a:endParaRPr lang="en-GB" dirty="0" smtClean="0"/>
          </a:p>
          <a:p>
            <a:pPr>
              <a:buFont typeface="Wingdings" panose="05000000000000000000" pitchFamily="2" charset="2"/>
              <a:buChar char="Ø"/>
            </a:pPr>
            <a:r>
              <a:rPr lang="en-GB" dirty="0" smtClean="0"/>
              <a:t>What would need to be dropped to be able to impact assess the urgent change</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What would need to be ‘bumped’ in respect of change development and implementation to deliver the urgent change</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The risks on these impacts to enable effective decision making on urgent change priority</a:t>
            </a:r>
          </a:p>
          <a:p>
            <a:pPr>
              <a:buFont typeface="Wingdings" panose="05000000000000000000" pitchFamily="2" charset="2"/>
              <a:buChar char="Ø"/>
            </a:pPr>
            <a:endParaRPr lang="en-GB" dirty="0" smtClean="0"/>
          </a:p>
          <a:p>
            <a:pPr marL="0" indent="0">
              <a:buNone/>
            </a:pPr>
            <a:r>
              <a:rPr lang="en-GB" dirty="0" smtClean="0"/>
              <a:t>Is the decision a </a:t>
            </a:r>
            <a:r>
              <a:rPr lang="en-GB" dirty="0" err="1" smtClean="0"/>
              <a:t>ChMC</a:t>
            </a:r>
            <a:r>
              <a:rPr lang="en-GB" dirty="0" smtClean="0"/>
              <a:t> vote or will all impacted customers need to have a say in whether this change progresses as urgent once full impacts are known? </a:t>
            </a:r>
            <a:endParaRPr lang="en-GB" dirty="0"/>
          </a:p>
        </p:txBody>
      </p:sp>
    </p:spTree>
    <p:extLst>
      <p:ext uri="{BB962C8B-B14F-4D97-AF65-F5344CB8AC3E}">
        <p14:creationId xmlns:p14="http://schemas.microsoft.com/office/powerpoint/2010/main" val="3146183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Urgent Approval process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2558241"/>
              </p:ext>
            </p:extLst>
          </p:nvPr>
        </p:nvGraphicFramePr>
        <p:xfrm>
          <a:off x="457200" y="771525"/>
          <a:ext cx="8229600" cy="403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3918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Urgent Change Proposal Governance &amp; Delivery</a:t>
            </a:r>
            <a:endParaRPr lang="en-GB" dirty="0"/>
          </a:p>
        </p:txBody>
      </p:sp>
      <p:sp>
        <p:nvSpPr>
          <p:cNvPr id="3" name="Content Placeholder 2"/>
          <p:cNvSpPr>
            <a:spLocks noGrp="1"/>
          </p:cNvSpPr>
          <p:nvPr>
            <p:ph idx="1"/>
          </p:nvPr>
        </p:nvSpPr>
        <p:spPr>
          <a:xfrm>
            <a:off x="251520" y="627534"/>
            <a:ext cx="8676456" cy="4680520"/>
          </a:xfrm>
        </p:spPr>
        <p:txBody>
          <a:bodyPr>
            <a:normAutofit fontScale="62500" lnSpcReduction="20000"/>
          </a:bodyPr>
          <a:lstStyle/>
          <a:p>
            <a:r>
              <a:rPr lang="en-GB" dirty="0" smtClean="0"/>
              <a:t>Once Urgent status approved for system changes:</a:t>
            </a:r>
          </a:p>
          <a:p>
            <a:endParaRPr lang="en-GB" sz="1300" dirty="0" smtClean="0"/>
          </a:p>
          <a:p>
            <a:pPr lvl="1"/>
            <a:r>
              <a:rPr lang="en-GB" dirty="0" smtClean="0"/>
              <a:t>Change should go immediately into Solution option stage of Capture (requirements should be already clearly specified on Change Proposal)</a:t>
            </a:r>
          </a:p>
          <a:p>
            <a:pPr lvl="1"/>
            <a:endParaRPr lang="en-GB" dirty="0" smtClean="0"/>
          </a:p>
          <a:p>
            <a:pPr lvl="1"/>
            <a:r>
              <a:rPr lang="en-GB" dirty="0" smtClean="0"/>
              <a:t>Delivery options to be included in Solution Option assessment – e.g. next Major/Minor Release (as a separate track), ad hoc release?</a:t>
            </a:r>
          </a:p>
          <a:p>
            <a:pPr lvl="1"/>
            <a:endParaRPr lang="en-GB" dirty="0" smtClean="0"/>
          </a:p>
          <a:p>
            <a:pPr lvl="1"/>
            <a:r>
              <a:rPr lang="en-GB" dirty="0" smtClean="0"/>
              <a:t>Extra DSG to be held within 2-3 working days of Solution Options being available for review to recommend Solution Option and delivery timescales to next </a:t>
            </a:r>
            <a:r>
              <a:rPr lang="en-GB" dirty="0" err="1" smtClean="0"/>
              <a:t>ChMC</a:t>
            </a:r>
            <a:r>
              <a:rPr lang="en-GB" dirty="0" smtClean="0"/>
              <a:t> </a:t>
            </a:r>
          </a:p>
          <a:p>
            <a:pPr lvl="1"/>
            <a:endParaRPr lang="en-GB" dirty="0" smtClean="0"/>
          </a:p>
          <a:p>
            <a:pPr lvl="1"/>
            <a:r>
              <a:rPr lang="en-GB" dirty="0" smtClean="0"/>
              <a:t>BER for delivery to be taken to next </a:t>
            </a:r>
            <a:r>
              <a:rPr lang="en-GB" dirty="0" err="1" smtClean="0"/>
              <a:t>ChMC</a:t>
            </a:r>
            <a:r>
              <a:rPr lang="en-GB" dirty="0" smtClean="0"/>
              <a:t>  alongside solution option and delivery timescale for final approval, if needed,  before implementation</a:t>
            </a:r>
          </a:p>
          <a:p>
            <a:pPr lvl="1"/>
            <a:endParaRPr lang="en-GB" dirty="0" smtClean="0"/>
          </a:p>
          <a:p>
            <a:pPr lvl="1"/>
            <a:r>
              <a:rPr lang="en-GB" dirty="0" smtClean="0"/>
              <a:t>Design change pack issued following detailed design but for information only and without need for 6 month notice period. Suggested timescales are:</a:t>
            </a:r>
          </a:p>
          <a:p>
            <a:pPr lvl="2"/>
            <a:r>
              <a:rPr lang="en-GB" dirty="0" smtClean="0"/>
              <a:t>3 months notice where impacts to Customer systems</a:t>
            </a:r>
          </a:p>
          <a:p>
            <a:pPr lvl="2"/>
            <a:r>
              <a:rPr lang="en-GB" dirty="0" smtClean="0"/>
              <a:t>1 months notice where no impact to customer systems</a:t>
            </a:r>
          </a:p>
          <a:p>
            <a:pPr lvl="2"/>
            <a:endParaRPr lang="en-GB" dirty="0" smtClean="0"/>
          </a:p>
          <a:p>
            <a:pPr lvl="1"/>
            <a:r>
              <a:rPr lang="en-GB" dirty="0" smtClean="0"/>
              <a:t>Note: any reporting requirements would be de-scoped from urgent delivery to be implemented at a later date.</a:t>
            </a:r>
          </a:p>
          <a:p>
            <a:pPr lvl="1"/>
            <a:endParaRPr lang="en-GB" dirty="0" smtClean="0"/>
          </a:p>
          <a:p>
            <a:pPr lvl="1"/>
            <a:endParaRPr lang="en-GB" dirty="0" smtClean="0"/>
          </a:p>
          <a:p>
            <a:pPr lvl="1"/>
            <a:endParaRPr lang="en-US" dirty="0" smtClean="0"/>
          </a:p>
          <a:p>
            <a:pPr marL="800100" lvl="2" indent="0">
              <a:buNone/>
            </a:pPr>
            <a:endParaRPr lang="en-GB" dirty="0"/>
          </a:p>
        </p:txBody>
      </p:sp>
    </p:spTree>
    <p:extLst>
      <p:ext uri="{BB962C8B-B14F-4D97-AF65-F5344CB8AC3E}">
        <p14:creationId xmlns:p14="http://schemas.microsoft.com/office/powerpoint/2010/main" val="5851076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Draft Urgent Change proposal process</a:t>
            </a:r>
            <a:endParaRPr lang="en-GB" dirty="0"/>
          </a:p>
        </p:txBody>
      </p:sp>
      <p:pic>
        <p:nvPicPr>
          <p:cNvPr id="308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9860" y="182246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950" y="35268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5662" y="3511127"/>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3082" idx="1"/>
          </p:cNvCxnSpPr>
          <p:nvPr/>
        </p:nvCxnSpPr>
        <p:spPr>
          <a:xfrm>
            <a:off x="731962" y="2103448"/>
            <a:ext cx="1937898"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3084" idx="0"/>
          </p:cNvCxnSpPr>
          <p:nvPr/>
        </p:nvCxnSpPr>
        <p:spPr>
          <a:xfrm flipH="1">
            <a:off x="3300425" y="2340108"/>
            <a:ext cx="1" cy="1186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951533" y="2340108"/>
            <a:ext cx="977418" cy="1984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84" idx="3"/>
          </p:cNvCxnSpPr>
          <p:nvPr/>
        </p:nvCxnSpPr>
        <p:spPr>
          <a:xfrm flipV="1">
            <a:off x="3671900" y="3776373"/>
            <a:ext cx="1848015" cy="31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3774760" y="2125613"/>
            <a:ext cx="2021376" cy="146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5" idx="0"/>
          </p:cNvCxnSpPr>
          <p:nvPr/>
        </p:nvCxnSpPr>
        <p:spPr>
          <a:xfrm flipV="1">
            <a:off x="6018112" y="2362272"/>
            <a:ext cx="95545" cy="1148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1363941" y="4398300"/>
            <a:ext cx="1367700" cy="569189"/>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392961" y="4382813"/>
            <a:ext cx="1338586" cy="600164"/>
          </a:xfrm>
          <a:prstGeom prst="rect">
            <a:avLst/>
          </a:prstGeom>
          <a:noFill/>
        </p:spPr>
        <p:txBody>
          <a:bodyPr wrap="square" rtlCol="0">
            <a:spAutoFit/>
          </a:bodyPr>
          <a:lstStyle/>
          <a:p>
            <a:r>
              <a:rPr lang="en-GB" sz="1100" dirty="0" smtClean="0"/>
              <a:t>XRN returned to </a:t>
            </a:r>
            <a:r>
              <a:rPr lang="en-GB" sz="1100" dirty="0" err="1" smtClean="0"/>
              <a:t>ChMC</a:t>
            </a:r>
            <a:r>
              <a:rPr lang="en-GB" sz="1100" dirty="0" smtClean="0"/>
              <a:t> to follow standard process</a:t>
            </a:r>
            <a:endParaRPr lang="en-GB" sz="1100" dirty="0"/>
          </a:p>
        </p:txBody>
      </p:sp>
      <p:cxnSp>
        <p:nvCxnSpPr>
          <p:cNvPr id="39" name="Straight Arrow Connector 38"/>
          <p:cNvCxnSpPr/>
          <p:nvPr/>
        </p:nvCxnSpPr>
        <p:spPr>
          <a:xfrm flipH="1">
            <a:off x="2795559" y="4088844"/>
            <a:ext cx="3000577" cy="5301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9" idx="3"/>
          </p:cNvCxnSpPr>
          <p:nvPr/>
        </p:nvCxnSpPr>
        <p:spPr>
          <a:xfrm>
            <a:off x="6345000" y="2037756"/>
            <a:ext cx="4537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ular Callout 44"/>
          <p:cNvSpPr/>
          <p:nvPr/>
        </p:nvSpPr>
        <p:spPr>
          <a:xfrm>
            <a:off x="1038514" y="1059582"/>
            <a:ext cx="1826039" cy="752847"/>
          </a:xfrm>
          <a:prstGeom prst="wedgeRectCallout">
            <a:avLst>
              <a:gd name="adj1" fmla="val -60186"/>
              <a:gd name="adj2" fmla="val -70891"/>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Urgent Change Proposal (CP) raised with criteria completed and clear requirements</a:t>
            </a:r>
            <a:endParaRPr lang="en-GB" sz="1000" dirty="0"/>
          </a:p>
        </p:txBody>
      </p:sp>
      <p:sp>
        <p:nvSpPr>
          <p:cNvPr id="63" name="Rectangular Callout 62"/>
          <p:cNvSpPr/>
          <p:nvPr/>
        </p:nvSpPr>
        <p:spPr>
          <a:xfrm>
            <a:off x="179513" y="2763531"/>
            <a:ext cx="1213448" cy="1713903"/>
          </a:xfrm>
          <a:prstGeom prst="wedgeRectCallout">
            <a:avLst>
              <a:gd name="adj1" fmla="val -18118"/>
              <a:gd name="adj2" fmla="val -69305"/>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a:t>
            </a:r>
            <a:r>
              <a:rPr lang="en-GB" sz="1000" dirty="0"/>
              <a:t>s</a:t>
            </a:r>
            <a:r>
              <a:rPr lang="en-GB" sz="1000" dirty="0" smtClean="0"/>
              <a:t>ent to Xoserve for initial processing and Xoserve Reference number (XRN). Joint Office notified and Extra CHMC scheduled via WebEx</a:t>
            </a:r>
          </a:p>
          <a:p>
            <a:pPr algn="ctr"/>
            <a:endParaRPr lang="en-GB" sz="1000" dirty="0"/>
          </a:p>
        </p:txBody>
      </p:sp>
      <p:sp>
        <p:nvSpPr>
          <p:cNvPr id="64" name="Rectangular Callout 63"/>
          <p:cNvSpPr/>
          <p:nvPr/>
        </p:nvSpPr>
        <p:spPr>
          <a:xfrm>
            <a:off x="3134433" y="982746"/>
            <a:ext cx="1826039" cy="520941"/>
          </a:xfrm>
          <a:prstGeom prst="wedgeRectCallout">
            <a:avLst>
              <a:gd name="adj1" fmla="val -41795"/>
              <a:gd name="adj2" fmla="val 10471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Extra </a:t>
            </a:r>
            <a:r>
              <a:rPr lang="en-GB" sz="1000" dirty="0" err="1" smtClean="0"/>
              <a:t>ChMC</a:t>
            </a:r>
            <a:r>
              <a:rPr lang="en-GB" sz="1000" dirty="0" smtClean="0"/>
              <a:t> Vote on Urgent Criteria</a:t>
            </a:r>
            <a:endParaRPr lang="en-GB" sz="1000" dirty="0"/>
          </a:p>
        </p:txBody>
      </p:sp>
      <p:sp>
        <p:nvSpPr>
          <p:cNvPr id="46" name="TextBox 45"/>
          <p:cNvSpPr txBox="1"/>
          <p:nvPr/>
        </p:nvSpPr>
        <p:spPr>
          <a:xfrm>
            <a:off x="4295846" y="1863255"/>
            <a:ext cx="817397" cy="553998"/>
          </a:xfrm>
          <a:prstGeom prst="rect">
            <a:avLst/>
          </a:prstGeom>
          <a:solidFill>
            <a:srgbClr val="FFFFFF"/>
          </a:solidFill>
        </p:spPr>
        <p:txBody>
          <a:bodyPr wrap="square" rtlCol="0">
            <a:spAutoFit/>
          </a:bodyPr>
          <a:lstStyle/>
          <a:p>
            <a:r>
              <a:rPr lang="en-GB" sz="1000" dirty="0" smtClean="0"/>
              <a:t>Urgent status Approved</a:t>
            </a:r>
            <a:endParaRPr lang="en-GB" sz="1000" dirty="0"/>
          </a:p>
        </p:txBody>
      </p:sp>
      <p:sp>
        <p:nvSpPr>
          <p:cNvPr id="66" name="TextBox 65"/>
          <p:cNvSpPr txBox="1"/>
          <p:nvPr/>
        </p:nvSpPr>
        <p:spPr>
          <a:xfrm>
            <a:off x="2864552" y="2730055"/>
            <a:ext cx="910207" cy="553998"/>
          </a:xfrm>
          <a:prstGeom prst="rect">
            <a:avLst/>
          </a:prstGeom>
          <a:solidFill>
            <a:srgbClr val="FFFFFF"/>
          </a:solidFill>
        </p:spPr>
        <p:txBody>
          <a:bodyPr wrap="square" rtlCol="0">
            <a:spAutoFit/>
          </a:bodyPr>
          <a:lstStyle/>
          <a:p>
            <a:pPr algn="ctr"/>
            <a:r>
              <a:rPr lang="en-GB" sz="1000" dirty="0" smtClean="0"/>
              <a:t>Sent for 5 day consultation</a:t>
            </a:r>
            <a:endParaRPr lang="en-GB" sz="1000" dirty="0"/>
          </a:p>
        </p:txBody>
      </p:sp>
      <p:sp>
        <p:nvSpPr>
          <p:cNvPr id="67" name="TextBox 66"/>
          <p:cNvSpPr txBox="1"/>
          <p:nvPr/>
        </p:nvSpPr>
        <p:spPr>
          <a:xfrm>
            <a:off x="1964453" y="3069516"/>
            <a:ext cx="817397" cy="553998"/>
          </a:xfrm>
          <a:prstGeom prst="rect">
            <a:avLst/>
          </a:prstGeom>
          <a:solidFill>
            <a:srgbClr val="FFFFFF"/>
          </a:solidFill>
        </p:spPr>
        <p:txBody>
          <a:bodyPr wrap="square" rtlCol="0">
            <a:spAutoFit/>
          </a:bodyPr>
          <a:lstStyle/>
          <a:p>
            <a:r>
              <a:rPr lang="en-GB" sz="1000" dirty="0" smtClean="0"/>
              <a:t>Urgent status Rejected</a:t>
            </a:r>
            <a:endParaRPr lang="en-GB" sz="1000" dirty="0"/>
          </a:p>
        </p:txBody>
      </p:sp>
      <p:sp>
        <p:nvSpPr>
          <p:cNvPr id="68" name="TextBox 67"/>
          <p:cNvSpPr txBox="1"/>
          <p:nvPr/>
        </p:nvSpPr>
        <p:spPr>
          <a:xfrm>
            <a:off x="4157223" y="3611800"/>
            <a:ext cx="994959" cy="400110"/>
          </a:xfrm>
          <a:prstGeom prst="rect">
            <a:avLst/>
          </a:prstGeom>
          <a:solidFill>
            <a:srgbClr val="FFFFFF"/>
          </a:solidFill>
        </p:spPr>
        <p:txBody>
          <a:bodyPr wrap="square" rtlCol="0">
            <a:spAutoFit/>
          </a:bodyPr>
          <a:lstStyle/>
          <a:p>
            <a:r>
              <a:rPr lang="en-GB" sz="1000" dirty="0" smtClean="0"/>
              <a:t>Review Responses</a:t>
            </a:r>
            <a:endParaRPr lang="en-GB" sz="1000" dirty="0"/>
          </a:p>
        </p:txBody>
      </p:sp>
      <p:sp>
        <p:nvSpPr>
          <p:cNvPr id="69" name="TextBox 68"/>
          <p:cNvSpPr txBox="1"/>
          <p:nvPr/>
        </p:nvSpPr>
        <p:spPr>
          <a:xfrm>
            <a:off x="5796136" y="2736644"/>
            <a:ext cx="817397" cy="553998"/>
          </a:xfrm>
          <a:prstGeom prst="rect">
            <a:avLst/>
          </a:prstGeom>
          <a:solidFill>
            <a:srgbClr val="FFFFFF"/>
          </a:solidFill>
        </p:spPr>
        <p:txBody>
          <a:bodyPr wrap="square" rtlCol="0">
            <a:spAutoFit/>
          </a:bodyPr>
          <a:lstStyle/>
          <a:p>
            <a:r>
              <a:rPr lang="en-GB" sz="1000" dirty="0" smtClean="0"/>
              <a:t>Urgent status Approved</a:t>
            </a:r>
            <a:endParaRPr lang="en-GB" sz="1000" dirty="0"/>
          </a:p>
        </p:txBody>
      </p:sp>
      <p:sp>
        <p:nvSpPr>
          <p:cNvPr id="70" name="TextBox 69"/>
          <p:cNvSpPr txBox="1"/>
          <p:nvPr/>
        </p:nvSpPr>
        <p:spPr>
          <a:xfrm>
            <a:off x="3924563" y="4200435"/>
            <a:ext cx="742567" cy="553998"/>
          </a:xfrm>
          <a:prstGeom prst="rect">
            <a:avLst/>
          </a:prstGeom>
          <a:solidFill>
            <a:srgbClr val="FFFFFF"/>
          </a:solidFill>
        </p:spPr>
        <p:txBody>
          <a:bodyPr wrap="square" rtlCol="0">
            <a:spAutoFit/>
          </a:bodyPr>
          <a:lstStyle/>
          <a:p>
            <a:r>
              <a:rPr lang="en-GB" sz="1000" dirty="0" smtClean="0"/>
              <a:t>Urgent status Rejected</a:t>
            </a:r>
            <a:endParaRPr lang="en-GB" sz="1000" dirty="0"/>
          </a:p>
        </p:txBody>
      </p:sp>
      <p:sp>
        <p:nvSpPr>
          <p:cNvPr id="72" name="Rectangular Callout 71"/>
          <p:cNvSpPr/>
          <p:nvPr/>
        </p:nvSpPr>
        <p:spPr>
          <a:xfrm>
            <a:off x="3731582" y="2884848"/>
            <a:ext cx="1346104" cy="695014"/>
          </a:xfrm>
          <a:prstGeom prst="wedgeRectCallout">
            <a:avLst>
              <a:gd name="adj1" fmla="val -63553"/>
              <a:gd name="adj2" fmla="val 49188"/>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Extra Consultation Change pack issued on Urgent Status – 5 days </a:t>
            </a:r>
            <a:endParaRPr lang="en-GB" sz="1000" dirty="0"/>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ular Callout 37"/>
          <p:cNvSpPr/>
          <p:nvPr/>
        </p:nvSpPr>
        <p:spPr>
          <a:xfrm>
            <a:off x="5194115" y="741671"/>
            <a:ext cx="1425471" cy="501828"/>
          </a:xfrm>
          <a:prstGeom prst="wedgeRectCallout">
            <a:avLst>
              <a:gd name="adj1" fmla="val -6542"/>
              <a:gd name="adj2" fmla="val 150200"/>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Xoserve priorities urgent change over those already in flight</a:t>
            </a:r>
            <a:endParaRPr lang="en-GB" sz="1000" dirty="0"/>
          </a:p>
        </p:txBody>
      </p:sp>
      <p:pic>
        <p:nvPicPr>
          <p:cNvPr id="49"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6850" y="1756768"/>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Flowchart: Document 50"/>
          <p:cNvSpPr/>
          <p:nvPr/>
        </p:nvSpPr>
        <p:spPr>
          <a:xfrm>
            <a:off x="6809647" y="1635646"/>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p:cNvSpPr txBox="1"/>
          <p:nvPr/>
        </p:nvSpPr>
        <p:spPr>
          <a:xfrm>
            <a:off x="6798726" y="1734117"/>
            <a:ext cx="923964" cy="369332"/>
          </a:xfrm>
          <a:prstGeom prst="rect">
            <a:avLst/>
          </a:prstGeom>
          <a:noFill/>
        </p:spPr>
        <p:txBody>
          <a:bodyPr wrap="square" rtlCol="0">
            <a:spAutoFit/>
          </a:bodyPr>
          <a:lstStyle/>
          <a:p>
            <a:r>
              <a:rPr lang="en-GB" sz="900" dirty="0" smtClean="0"/>
              <a:t>Requirements ratified</a:t>
            </a:r>
            <a:endParaRPr lang="en-GB" sz="900" dirty="0"/>
          </a:p>
        </p:txBody>
      </p:sp>
      <p:sp>
        <p:nvSpPr>
          <p:cNvPr id="56" name="Rectangular Callout 55"/>
          <p:cNvSpPr/>
          <p:nvPr/>
        </p:nvSpPr>
        <p:spPr>
          <a:xfrm>
            <a:off x="7092280" y="959085"/>
            <a:ext cx="1584706" cy="363068"/>
          </a:xfrm>
          <a:prstGeom prst="wedgeRectCallout">
            <a:avLst>
              <a:gd name="adj1" fmla="val -36397"/>
              <a:gd name="adj2" fmla="val 124276"/>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ratified with CP’s proposer</a:t>
            </a:r>
            <a:endParaRPr lang="en-GB" sz="1000" dirty="0"/>
          </a:p>
        </p:txBody>
      </p:sp>
      <p:sp>
        <p:nvSpPr>
          <p:cNvPr id="59" name="Round Diagonal Corner Rectangle 58"/>
          <p:cNvSpPr/>
          <p:nvPr/>
        </p:nvSpPr>
        <p:spPr>
          <a:xfrm>
            <a:off x="7117060" y="281913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7092280" y="2865754"/>
            <a:ext cx="1296144" cy="369332"/>
          </a:xfrm>
          <a:prstGeom prst="rect">
            <a:avLst/>
          </a:prstGeom>
          <a:noFill/>
        </p:spPr>
        <p:txBody>
          <a:bodyPr wrap="square" rtlCol="0">
            <a:spAutoFit/>
          </a:bodyPr>
          <a:lstStyle/>
          <a:p>
            <a:r>
              <a:rPr lang="en-GB" sz="900" dirty="0" smtClean="0"/>
              <a:t>Capture session</a:t>
            </a:r>
          </a:p>
          <a:p>
            <a:r>
              <a:rPr lang="en-GB" sz="900" dirty="0" smtClean="0"/>
              <a:t>Solution Options</a:t>
            </a:r>
            <a:endParaRPr lang="en-GB" sz="900" dirty="0"/>
          </a:p>
        </p:txBody>
      </p:sp>
      <p:cxnSp>
        <p:nvCxnSpPr>
          <p:cNvPr id="62" name="Straight Arrow Connector 61"/>
          <p:cNvCxnSpPr>
            <a:stCxn id="51" idx="2"/>
          </p:cNvCxnSpPr>
          <p:nvPr/>
        </p:nvCxnSpPr>
        <p:spPr>
          <a:xfrm>
            <a:off x="7223693" y="2173626"/>
            <a:ext cx="156619" cy="645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575574" y="3332556"/>
            <a:ext cx="1" cy="231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10219109" y="2546364"/>
            <a:ext cx="401563" cy="18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Rectangular Callout 73"/>
          <p:cNvSpPr/>
          <p:nvPr/>
        </p:nvSpPr>
        <p:spPr>
          <a:xfrm>
            <a:off x="7884633" y="1885594"/>
            <a:ext cx="1151863" cy="660770"/>
          </a:xfrm>
          <a:prstGeom prst="wedgeRectCallout">
            <a:avLst>
              <a:gd name="adj1" fmla="val -51360"/>
              <a:gd name="adj2" fmla="val 88855"/>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One or more capture sessions to evolve solution options</a:t>
            </a:r>
            <a:endParaRPr lang="en-GB" sz="1000" dirty="0"/>
          </a:p>
        </p:txBody>
      </p:sp>
      <p:pic>
        <p:nvPicPr>
          <p:cNvPr id="8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74873" y="3646681"/>
            <a:ext cx="390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 name="Rectangular Callout 80"/>
          <p:cNvSpPr/>
          <p:nvPr/>
        </p:nvSpPr>
        <p:spPr>
          <a:xfrm>
            <a:off x="5291529" y="4353908"/>
            <a:ext cx="2106941" cy="735656"/>
          </a:xfrm>
          <a:prstGeom prst="wedgeRectCallout">
            <a:avLst>
              <a:gd name="adj1" fmla="val 48672"/>
              <a:gd name="adj2" fmla="val -86376"/>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The proposed Solution options go into Solution Option Assessment which will provide costs and delivery timescales </a:t>
            </a:r>
            <a:endParaRPr lang="en-GB" sz="1000" dirty="0"/>
          </a:p>
        </p:txBody>
      </p:sp>
      <p:cxnSp>
        <p:nvCxnSpPr>
          <p:cNvPr id="82" name="Straight Arrow Connector 81"/>
          <p:cNvCxnSpPr>
            <a:stCxn id="80" idx="3"/>
          </p:cNvCxnSpPr>
          <p:nvPr/>
        </p:nvCxnSpPr>
        <p:spPr>
          <a:xfrm flipV="1">
            <a:off x="7765398" y="3984818"/>
            <a:ext cx="137860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603222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40" y="67615"/>
            <a:ext cx="8229600" cy="637580"/>
          </a:xfrm>
        </p:spPr>
        <p:txBody>
          <a:bodyPr/>
          <a:lstStyle/>
          <a:p>
            <a:r>
              <a:rPr lang="en-GB" dirty="0"/>
              <a:t>Draft Urgent Change proposal process</a:t>
            </a:r>
          </a:p>
        </p:txBody>
      </p:sp>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202" y="217078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lowchart: Terminator 22"/>
          <p:cNvSpPr/>
          <p:nvPr/>
        </p:nvSpPr>
        <p:spPr>
          <a:xfrm>
            <a:off x="35496"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154203" y="4542388"/>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2060" name="Straight Arrow Connector 2059"/>
          <p:cNvCxnSpPr>
            <a:stCxn id="60" idx="2"/>
          </p:cNvCxnSpPr>
          <p:nvPr/>
        </p:nvCxnSpPr>
        <p:spPr>
          <a:xfrm>
            <a:off x="1316192" y="1687157"/>
            <a:ext cx="0" cy="4734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2" name="Straight Arrow Connector 2061"/>
          <p:cNvCxnSpPr/>
          <p:nvPr/>
        </p:nvCxnSpPr>
        <p:spPr>
          <a:xfrm flipH="1">
            <a:off x="242369" y="2732756"/>
            <a:ext cx="729231" cy="1749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35496" y="3939902"/>
            <a:ext cx="817397" cy="369332"/>
          </a:xfrm>
          <a:prstGeom prst="rect">
            <a:avLst/>
          </a:prstGeom>
          <a:solidFill>
            <a:srgbClr val="FFFFFF"/>
          </a:solidFill>
        </p:spPr>
        <p:txBody>
          <a:bodyPr wrap="square" rtlCol="0">
            <a:spAutoFit/>
          </a:bodyPr>
          <a:lstStyle/>
          <a:p>
            <a:r>
              <a:rPr lang="en-GB" sz="900" dirty="0" smtClean="0"/>
              <a:t>Change Rejected</a:t>
            </a:r>
            <a:endParaRPr lang="en-GB" sz="900" dirty="0"/>
          </a:p>
        </p:txBody>
      </p:sp>
      <p:sp>
        <p:nvSpPr>
          <p:cNvPr id="51" name="Rectangular Callout 50"/>
          <p:cNvSpPr/>
          <p:nvPr/>
        </p:nvSpPr>
        <p:spPr>
          <a:xfrm>
            <a:off x="2267744" y="701741"/>
            <a:ext cx="1296469" cy="782796"/>
          </a:xfrm>
          <a:prstGeom prst="wedgeRectCallout">
            <a:avLst>
              <a:gd name="adj1" fmla="val -80079"/>
              <a:gd name="adj2" fmla="val 32792"/>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Solution options reviewed and evaluated at extra DSG meeting</a:t>
            </a:r>
            <a:endParaRPr lang="en-GB" sz="1000" dirty="0"/>
          </a:p>
        </p:txBody>
      </p:sp>
      <p:cxnSp>
        <p:nvCxnSpPr>
          <p:cNvPr id="52" name="Straight Arrow Connector 51"/>
          <p:cNvCxnSpPr/>
          <p:nvPr/>
        </p:nvCxnSpPr>
        <p:spPr>
          <a:xfrm>
            <a:off x="19723" y="1261517"/>
            <a:ext cx="64823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742" y="1010882"/>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3" name="Rectangular Callout 62"/>
          <p:cNvSpPr/>
          <p:nvPr/>
        </p:nvSpPr>
        <p:spPr>
          <a:xfrm>
            <a:off x="2176137" y="1883029"/>
            <a:ext cx="1652860" cy="838855"/>
          </a:xfrm>
          <a:prstGeom prst="wedgeRectCallout">
            <a:avLst>
              <a:gd name="adj1" fmla="val -73262"/>
              <a:gd name="adj2" fmla="val 21764"/>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BER, Solution Option and delivery timescales presented at </a:t>
            </a:r>
            <a:r>
              <a:rPr lang="en-GB" sz="1000" dirty="0" err="1" smtClean="0"/>
              <a:t>ChMC</a:t>
            </a:r>
            <a:r>
              <a:rPr lang="en-GB" sz="1000" dirty="0" smtClean="0"/>
              <a:t> for Approval</a:t>
            </a:r>
            <a:endParaRPr lang="en-GB" sz="1000" dirty="0"/>
          </a:p>
        </p:txBody>
      </p:sp>
      <p:cxnSp>
        <p:nvCxnSpPr>
          <p:cNvPr id="71" name="Straight Arrow Connector 70"/>
          <p:cNvCxnSpPr>
            <a:stCxn id="2057" idx="2"/>
          </p:cNvCxnSpPr>
          <p:nvPr/>
        </p:nvCxnSpPr>
        <p:spPr>
          <a:xfrm>
            <a:off x="1194652" y="2732756"/>
            <a:ext cx="0" cy="6876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975477" y="2931330"/>
            <a:ext cx="817397" cy="369332"/>
          </a:xfrm>
          <a:prstGeom prst="rect">
            <a:avLst/>
          </a:prstGeom>
          <a:solidFill>
            <a:srgbClr val="FFFFFF"/>
          </a:solidFill>
        </p:spPr>
        <p:txBody>
          <a:bodyPr wrap="square" rtlCol="0">
            <a:spAutoFit/>
          </a:bodyPr>
          <a:lstStyle/>
          <a:p>
            <a:r>
              <a:rPr lang="en-GB" sz="900" dirty="0" smtClean="0"/>
              <a:t>Urgency Rejected</a:t>
            </a:r>
            <a:endParaRPr lang="en-GB" sz="900" dirty="0"/>
          </a:p>
        </p:txBody>
      </p:sp>
      <p:sp>
        <p:nvSpPr>
          <p:cNvPr id="76" name="Flowchart: Terminator 75"/>
          <p:cNvSpPr/>
          <p:nvPr/>
        </p:nvSpPr>
        <p:spPr>
          <a:xfrm>
            <a:off x="683568" y="3489731"/>
            <a:ext cx="1367700" cy="569189"/>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p:cNvSpPr txBox="1"/>
          <p:nvPr/>
        </p:nvSpPr>
        <p:spPr>
          <a:xfrm>
            <a:off x="742133" y="3458756"/>
            <a:ext cx="1637637" cy="600164"/>
          </a:xfrm>
          <a:prstGeom prst="rect">
            <a:avLst/>
          </a:prstGeom>
          <a:noFill/>
        </p:spPr>
        <p:txBody>
          <a:bodyPr wrap="square" rtlCol="0">
            <a:spAutoFit/>
          </a:bodyPr>
          <a:lstStyle/>
          <a:p>
            <a:r>
              <a:rPr lang="en-GB" sz="1100" dirty="0" smtClean="0"/>
              <a:t>XRN returned to standard Change process</a:t>
            </a:r>
            <a:endParaRPr lang="en-GB" sz="1100" dirty="0"/>
          </a:p>
        </p:txBody>
      </p:sp>
      <p:cxnSp>
        <p:nvCxnSpPr>
          <p:cNvPr id="81" name="Straight Arrow Connector 80"/>
          <p:cNvCxnSpPr/>
          <p:nvPr/>
        </p:nvCxnSpPr>
        <p:spPr>
          <a:xfrm>
            <a:off x="1619672" y="2721884"/>
            <a:ext cx="1696918" cy="13245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718727" y="2931330"/>
            <a:ext cx="817397" cy="369332"/>
          </a:xfrm>
          <a:prstGeom prst="rect">
            <a:avLst/>
          </a:prstGeom>
          <a:solidFill>
            <a:srgbClr val="FFFFFF"/>
          </a:solidFill>
        </p:spPr>
        <p:txBody>
          <a:bodyPr wrap="square" rtlCol="0">
            <a:spAutoFit/>
          </a:bodyPr>
          <a:lstStyle/>
          <a:p>
            <a:r>
              <a:rPr lang="en-GB" sz="900" dirty="0" smtClean="0"/>
              <a:t>Change approved</a:t>
            </a:r>
            <a:endParaRPr lang="en-GB" sz="900" dirty="0"/>
          </a:p>
        </p:txBody>
      </p:sp>
      <p:sp>
        <p:nvSpPr>
          <p:cNvPr id="83" name="Round Diagonal Corner Rectangle 82"/>
          <p:cNvSpPr/>
          <p:nvPr/>
        </p:nvSpPr>
        <p:spPr>
          <a:xfrm>
            <a:off x="4716016" y="173901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p:cNvSpPr txBox="1"/>
          <p:nvPr/>
        </p:nvSpPr>
        <p:spPr>
          <a:xfrm>
            <a:off x="4716016" y="1883154"/>
            <a:ext cx="1296144" cy="230832"/>
          </a:xfrm>
          <a:prstGeom prst="rect">
            <a:avLst/>
          </a:prstGeom>
          <a:noFill/>
        </p:spPr>
        <p:txBody>
          <a:bodyPr wrap="square" rtlCol="0">
            <a:spAutoFit/>
          </a:bodyPr>
          <a:lstStyle/>
          <a:p>
            <a:r>
              <a:rPr lang="en-GB" sz="900" dirty="0" smtClean="0"/>
              <a:t>Detailed Design</a:t>
            </a:r>
            <a:endParaRPr lang="en-GB" sz="900" dirty="0"/>
          </a:p>
        </p:txBody>
      </p:sp>
      <p:pic>
        <p:nvPicPr>
          <p:cNvPr id="85"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99418" y="812151"/>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6" name="Rectangular Callout 85"/>
          <p:cNvSpPr/>
          <p:nvPr/>
        </p:nvSpPr>
        <p:spPr>
          <a:xfrm>
            <a:off x="6876256" y="705195"/>
            <a:ext cx="1440160" cy="795070"/>
          </a:xfrm>
          <a:prstGeom prst="wedgeRectCallout">
            <a:avLst>
              <a:gd name="adj1" fmla="val -79291"/>
              <a:gd name="adj2" fmla="val -20715"/>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Design consultation</a:t>
            </a:r>
          </a:p>
          <a:p>
            <a:pPr algn="ctr"/>
            <a:r>
              <a:rPr lang="en-GB" sz="1000" dirty="0" smtClean="0"/>
              <a:t>10 working days</a:t>
            </a:r>
          </a:p>
          <a:p>
            <a:pPr algn="ctr"/>
            <a:r>
              <a:rPr lang="en-GB" sz="1000" dirty="0" smtClean="0"/>
              <a:t>Foregoing 6 month notice period </a:t>
            </a:r>
          </a:p>
        </p:txBody>
      </p:sp>
      <p:cxnSp>
        <p:nvCxnSpPr>
          <p:cNvPr id="87" name="Straight Arrow Connector 86"/>
          <p:cNvCxnSpPr>
            <a:stCxn id="83" idx="3"/>
          </p:cNvCxnSpPr>
          <p:nvPr/>
        </p:nvCxnSpPr>
        <p:spPr>
          <a:xfrm flipV="1">
            <a:off x="5292080" y="1261518"/>
            <a:ext cx="472782" cy="4774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100" idx="3"/>
          </p:cNvCxnSpPr>
          <p:nvPr/>
        </p:nvCxnSpPr>
        <p:spPr>
          <a:xfrm flipV="1">
            <a:off x="5116790" y="2211710"/>
            <a:ext cx="0" cy="378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5"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31898" y="3692520"/>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Rectangular Callout 95"/>
          <p:cNvSpPr/>
          <p:nvPr/>
        </p:nvSpPr>
        <p:spPr>
          <a:xfrm>
            <a:off x="2915978" y="4497428"/>
            <a:ext cx="1826039" cy="479018"/>
          </a:xfrm>
          <a:prstGeom prst="wedgeRectCallout">
            <a:avLst>
              <a:gd name="adj1" fmla="val -14453"/>
              <a:gd name="adj2" fmla="val -107288"/>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handed to Xoserve project team for delivery</a:t>
            </a:r>
            <a:endParaRPr lang="en-GB" sz="1000" dirty="0"/>
          </a:p>
        </p:txBody>
      </p:sp>
      <p:sp>
        <p:nvSpPr>
          <p:cNvPr id="97" name="Round Diagonal Corner Rectangle 96"/>
          <p:cNvSpPr/>
          <p:nvPr/>
        </p:nvSpPr>
        <p:spPr>
          <a:xfrm>
            <a:off x="4427984" y="3723878"/>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p:cNvSpPr txBox="1"/>
          <p:nvPr/>
        </p:nvSpPr>
        <p:spPr>
          <a:xfrm>
            <a:off x="4468718" y="3880243"/>
            <a:ext cx="1296144" cy="230832"/>
          </a:xfrm>
          <a:prstGeom prst="rect">
            <a:avLst/>
          </a:prstGeom>
          <a:noFill/>
        </p:spPr>
        <p:txBody>
          <a:bodyPr wrap="square" rtlCol="0">
            <a:spAutoFit/>
          </a:bodyPr>
          <a:lstStyle/>
          <a:p>
            <a:r>
              <a:rPr lang="en-GB" sz="900" dirty="0" smtClean="0"/>
              <a:t>Project Start up</a:t>
            </a:r>
            <a:endParaRPr lang="en-GB" sz="900" dirty="0"/>
          </a:p>
        </p:txBody>
      </p:sp>
      <p:cxnSp>
        <p:nvCxnSpPr>
          <p:cNvPr id="99" name="Straight Arrow Connector 98"/>
          <p:cNvCxnSpPr>
            <a:stCxn id="95" idx="3"/>
            <a:endCxn id="97" idx="2"/>
          </p:cNvCxnSpPr>
          <p:nvPr/>
        </p:nvCxnSpPr>
        <p:spPr>
          <a:xfrm flipV="1">
            <a:off x="3970048" y="3960227"/>
            <a:ext cx="457936" cy="132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ound Diagonal Corner Rectangle 99"/>
          <p:cNvSpPr/>
          <p:nvPr/>
        </p:nvSpPr>
        <p:spPr>
          <a:xfrm>
            <a:off x="4540726" y="258994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TextBox 100"/>
          <p:cNvSpPr txBox="1"/>
          <p:nvPr/>
        </p:nvSpPr>
        <p:spPr>
          <a:xfrm>
            <a:off x="4577210" y="2641629"/>
            <a:ext cx="1296144" cy="369332"/>
          </a:xfrm>
          <a:prstGeom prst="rect">
            <a:avLst/>
          </a:prstGeom>
          <a:noFill/>
        </p:spPr>
        <p:txBody>
          <a:bodyPr wrap="square" rtlCol="0">
            <a:spAutoFit/>
          </a:bodyPr>
          <a:lstStyle/>
          <a:p>
            <a:r>
              <a:rPr lang="en-GB" sz="900" dirty="0" smtClean="0"/>
              <a:t>Initiation and  </a:t>
            </a:r>
          </a:p>
          <a:p>
            <a:r>
              <a:rPr lang="en-GB" sz="900" dirty="0" smtClean="0"/>
              <a:t>Design</a:t>
            </a:r>
            <a:endParaRPr lang="en-GB" sz="900" dirty="0"/>
          </a:p>
        </p:txBody>
      </p:sp>
      <p:cxnSp>
        <p:nvCxnSpPr>
          <p:cNvPr id="102" name="Straight Arrow Connector 101"/>
          <p:cNvCxnSpPr>
            <a:stCxn id="97" idx="3"/>
          </p:cNvCxnSpPr>
          <p:nvPr/>
        </p:nvCxnSpPr>
        <p:spPr>
          <a:xfrm flipV="1">
            <a:off x="5004048" y="3076592"/>
            <a:ext cx="0" cy="6472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1" name="Round Diagonal Corner Rectangle 120"/>
          <p:cNvSpPr/>
          <p:nvPr/>
        </p:nvSpPr>
        <p:spPr>
          <a:xfrm>
            <a:off x="6417881" y="17796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TextBox 121"/>
          <p:cNvSpPr txBox="1"/>
          <p:nvPr/>
        </p:nvSpPr>
        <p:spPr>
          <a:xfrm>
            <a:off x="6431251" y="1883029"/>
            <a:ext cx="1296144" cy="230832"/>
          </a:xfrm>
          <a:prstGeom prst="rect">
            <a:avLst/>
          </a:prstGeom>
          <a:noFill/>
        </p:spPr>
        <p:txBody>
          <a:bodyPr wrap="square" rtlCol="0">
            <a:spAutoFit/>
          </a:bodyPr>
          <a:lstStyle/>
          <a:p>
            <a:r>
              <a:rPr lang="en-GB" sz="900" dirty="0" smtClean="0"/>
              <a:t>Build, and Test</a:t>
            </a:r>
            <a:endParaRPr lang="en-GB" sz="900" dirty="0"/>
          </a:p>
        </p:txBody>
      </p:sp>
      <p:cxnSp>
        <p:nvCxnSpPr>
          <p:cNvPr id="123" name="Straight Arrow Connector 122"/>
          <p:cNvCxnSpPr>
            <a:stCxn id="121" idx="1"/>
            <a:endCxn id="124" idx="3"/>
          </p:cNvCxnSpPr>
          <p:nvPr/>
        </p:nvCxnSpPr>
        <p:spPr>
          <a:xfrm>
            <a:off x="6993945" y="2252360"/>
            <a:ext cx="13370" cy="4634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4" name="Round Diagonal Corner Rectangle 123"/>
          <p:cNvSpPr/>
          <p:nvPr/>
        </p:nvSpPr>
        <p:spPr>
          <a:xfrm>
            <a:off x="6431251" y="2715766"/>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TextBox 124"/>
          <p:cNvSpPr txBox="1"/>
          <p:nvPr/>
        </p:nvSpPr>
        <p:spPr>
          <a:xfrm>
            <a:off x="6413989" y="2761932"/>
            <a:ext cx="1169389" cy="369332"/>
          </a:xfrm>
          <a:prstGeom prst="rect">
            <a:avLst/>
          </a:prstGeom>
          <a:noFill/>
        </p:spPr>
        <p:txBody>
          <a:bodyPr wrap="square" rtlCol="0">
            <a:spAutoFit/>
          </a:bodyPr>
          <a:lstStyle/>
          <a:p>
            <a:r>
              <a:rPr lang="en-GB" sz="900" dirty="0" smtClean="0"/>
              <a:t>Awareness session, if required</a:t>
            </a:r>
            <a:endParaRPr lang="en-GB" sz="900" dirty="0"/>
          </a:p>
        </p:txBody>
      </p:sp>
      <p:sp>
        <p:nvSpPr>
          <p:cNvPr id="126" name="Round Diagonal Corner Rectangle 125"/>
          <p:cNvSpPr/>
          <p:nvPr/>
        </p:nvSpPr>
        <p:spPr>
          <a:xfrm>
            <a:off x="6413989" y="357986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TextBox 126"/>
          <p:cNvSpPr txBox="1"/>
          <p:nvPr/>
        </p:nvSpPr>
        <p:spPr>
          <a:xfrm>
            <a:off x="6444208" y="3727379"/>
            <a:ext cx="1296144" cy="230832"/>
          </a:xfrm>
          <a:prstGeom prst="rect">
            <a:avLst/>
          </a:prstGeom>
          <a:noFill/>
        </p:spPr>
        <p:txBody>
          <a:bodyPr wrap="square" rtlCol="0">
            <a:spAutoFit/>
          </a:bodyPr>
          <a:lstStyle/>
          <a:p>
            <a:r>
              <a:rPr lang="en-GB" sz="900" dirty="0" smtClean="0"/>
              <a:t>implementation</a:t>
            </a:r>
            <a:endParaRPr lang="en-GB" sz="900" dirty="0"/>
          </a:p>
        </p:txBody>
      </p:sp>
      <p:pic>
        <p:nvPicPr>
          <p:cNvPr id="128"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1251" y="440271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9" name="Straight Arrow Connector 128"/>
          <p:cNvCxnSpPr>
            <a:stCxn id="124" idx="1"/>
            <a:endCxn id="126" idx="3"/>
          </p:cNvCxnSpPr>
          <p:nvPr/>
        </p:nvCxnSpPr>
        <p:spPr>
          <a:xfrm flipH="1">
            <a:off x="6990053" y="3188464"/>
            <a:ext cx="17262" cy="391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26" idx="1"/>
            <a:endCxn id="128" idx="0"/>
          </p:cNvCxnSpPr>
          <p:nvPr/>
        </p:nvCxnSpPr>
        <p:spPr>
          <a:xfrm flipH="1">
            <a:off x="6983701" y="4052560"/>
            <a:ext cx="6352" cy="350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6642368" y="1484537"/>
            <a:ext cx="233888" cy="254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5" name="Rectangular Callout 134"/>
          <p:cNvSpPr/>
          <p:nvPr/>
        </p:nvSpPr>
        <p:spPr>
          <a:xfrm>
            <a:off x="7794748" y="4283270"/>
            <a:ext cx="1300115" cy="520728"/>
          </a:xfrm>
          <a:prstGeom prst="wedgeRectCallout">
            <a:avLst>
              <a:gd name="adj1" fmla="val -71579"/>
              <a:gd name="adj2" fmla="val 38059"/>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Closedown report approved at </a:t>
            </a:r>
            <a:r>
              <a:rPr lang="en-GB" sz="1000" dirty="0" err="1" smtClean="0"/>
              <a:t>ChMC</a:t>
            </a:r>
            <a:endParaRPr lang="en-GB" sz="1000" dirty="0"/>
          </a:p>
        </p:txBody>
      </p:sp>
    </p:spTree>
    <p:custDataLst>
      <p:tags r:id="rId1"/>
    </p:custDataLst>
    <p:extLst>
      <p:ext uri="{BB962C8B-B14F-4D97-AF65-F5344CB8AC3E}">
        <p14:creationId xmlns:p14="http://schemas.microsoft.com/office/powerpoint/2010/main" val="39912853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5263" y="-108849"/>
            <a:ext cx="8697912" cy="10287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defRPr/>
            </a:pPr>
            <a:r>
              <a:rPr lang="en-GB" dirty="0" smtClean="0">
                <a:ea typeface="ＭＳ Ｐゴシック" charset="0"/>
              </a:rPr>
              <a:t>Option 3 – Other suggestions</a:t>
            </a:r>
            <a:endParaRPr lang="en-GB" dirty="0">
              <a:ea typeface="ＭＳ Ｐゴシック" charset="0"/>
            </a:endParaRPr>
          </a:p>
        </p:txBody>
      </p:sp>
      <p:sp>
        <p:nvSpPr>
          <p:cNvPr id="8" name="AutoShape 11"/>
          <p:cNvSpPr>
            <a:spLocks noChangeArrowheads="1"/>
          </p:cNvSpPr>
          <p:nvPr/>
        </p:nvSpPr>
        <p:spPr bwMode="auto">
          <a:xfrm>
            <a:off x="4623707" y="2355726"/>
            <a:ext cx="419676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Risks</a:t>
            </a:r>
            <a:endParaRPr lang="en-GB" altLang="en-US" sz="1200" b="1" dirty="0">
              <a:solidFill>
                <a:schemeClr val="bg1"/>
              </a:solidFill>
              <a:cs typeface="Arial" charset="0"/>
            </a:endParaRPr>
          </a:p>
        </p:txBody>
      </p:sp>
      <p:sp>
        <p:nvSpPr>
          <p:cNvPr id="9" name="AutoShape 12"/>
          <p:cNvSpPr>
            <a:spLocks noChangeArrowheads="1"/>
          </p:cNvSpPr>
          <p:nvPr/>
        </p:nvSpPr>
        <p:spPr bwMode="auto">
          <a:xfrm>
            <a:off x="4623707" y="2728788"/>
            <a:ext cx="4196764" cy="820738"/>
          </a:xfrm>
          <a:prstGeom prst="roundRect">
            <a:avLst>
              <a:gd name="adj" fmla="val 11704"/>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 To be confirmed</a:t>
            </a:r>
            <a:endParaRPr lang="en-GB" altLang="en-US" sz="1000" dirty="0">
              <a:cs typeface="Arial" charset="0"/>
            </a:endParaRPr>
          </a:p>
        </p:txBody>
      </p:sp>
      <p:sp>
        <p:nvSpPr>
          <p:cNvPr id="12" name="AutoShape 19"/>
          <p:cNvSpPr>
            <a:spLocks noChangeArrowheads="1"/>
          </p:cNvSpPr>
          <p:nvPr/>
        </p:nvSpPr>
        <p:spPr bwMode="auto">
          <a:xfrm>
            <a:off x="4615532" y="3616201"/>
            <a:ext cx="4348956"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Cons</a:t>
            </a:r>
            <a:endParaRPr lang="en-GB" altLang="en-US" sz="1200" b="1" dirty="0">
              <a:solidFill>
                <a:schemeClr val="bg1"/>
              </a:solidFill>
              <a:cs typeface="Arial" charset="0"/>
            </a:endParaRPr>
          </a:p>
        </p:txBody>
      </p:sp>
      <p:sp>
        <p:nvSpPr>
          <p:cNvPr id="13" name="AutoShape 20"/>
          <p:cNvSpPr>
            <a:spLocks noChangeArrowheads="1"/>
          </p:cNvSpPr>
          <p:nvPr/>
        </p:nvSpPr>
        <p:spPr bwMode="auto">
          <a:xfrm>
            <a:off x="4615532" y="3998788"/>
            <a:ext cx="4348956" cy="1021233"/>
          </a:xfrm>
          <a:prstGeom prst="roundRect">
            <a:avLst>
              <a:gd name="adj" fmla="val 6310"/>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Clr>
                <a:schemeClr val="accent1"/>
              </a:buClr>
              <a:buNone/>
            </a:pPr>
            <a:r>
              <a:rPr lang="en-GB" altLang="en-US" sz="1000" dirty="0" smtClean="0">
                <a:cs typeface="Arial" charset="0"/>
              </a:rPr>
              <a:t>To be confirmed</a:t>
            </a:r>
          </a:p>
        </p:txBody>
      </p:sp>
      <p:sp>
        <p:nvSpPr>
          <p:cNvPr id="14" name="AutoShape 3"/>
          <p:cNvSpPr>
            <a:spLocks noChangeArrowheads="1"/>
          </p:cNvSpPr>
          <p:nvPr/>
        </p:nvSpPr>
        <p:spPr bwMode="auto">
          <a:xfrm>
            <a:off x="195263" y="627534"/>
            <a:ext cx="8625208"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High Level Solution</a:t>
            </a:r>
            <a:endParaRPr lang="en-GB" altLang="en-US" sz="1200" b="1" dirty="0">
              <a:solidFill>
                <a:schemeClr val="bg1"/>
              </a:solidFill>
              <a:cs typeface="Arial" charset="0"/>
            </a:endParaRPr>
          </a:p>
        </p:txBody>
      </p:sp>
      <p:sp>
        <p:nvSpPr>
          <p:cNvPr id="15" name="AutoShape 23"/>
          <p:cNvSpPr>
            <a:spLocks noChangeArrowheads="1"/>
          </p:cNvSpPr>
          <p:nvPr/>
        </p:nvSpPr>
        <p:spPr bwMode="auto">
          <a:xfrm>
            <a:off x="195262" y="973609"/>
            <a:ext cx="8625209" cy="1382117"/>
          </a:xfrm>
          <a:prstGeom prst="roundRect">
            <a:avLst>
              <a:gd name="adj" fmla="val 606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5725" indent="-85725">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a:buClr>
                <a:schemeClr val="accent1"/>
              </a:buClr>
              <a:buNone/>
            </a:pPr>
            <a:r>
              <a:rPr lang="en-GB" altLang="en-US" sz="1000" dirty="0" smtClean="0">
                <a:cs typeface="Arial" charset="0"/>
              </a:rPr>
              <a:t>For inclusion of any other suggestions for Request for Data governance </a:t>
            </a:r>
            <a:endParaRPr lang="en-GB" altLang="en-US" sz="1000" dirty="0">
              <a:cs typeface="Arial" charset="0"/>
            </a:endParaRPr>
          </a:p>
        </p:txBody>
      </p:sp>
      <p:sp>
        <p:nvSpPr>
          <p:cNvPr id="16" name="AutoShape 15"/>
          <p:cNvSpPr>
            <a:spLocks noChangeArrowheads="1"/>
          </p:cNvSpPr>
          <p:nvPr/>
        </p:nvSpPr>
        <p:spPr bwMode="auto">
          <a:xfrm>
            <a:off x="179511" y="3616201"/>
            <a:ext cx="4287374"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Pros</a:t>
            </a:r>
            <a:endParaRPr lang="en-GB" altLang="en-US" sz="1200" b="1" dirty="0">
              <a:solidFill>
                <a:schemeClr val="bg1"/>
              </a:solidFill>
              <a:cs typeface="Arial" charset="0"/>
            </a:endParaRPr>
          </a:p>
        </p:txBody>
      </p:sp>
      <p:sp>
        <p:nvSpPr>
          <p:cNvPr id="17" name="AutoShape 16"/>
          <p:cNvSpPr>
            <a:spLocks noChangeArrowheads="1"/>
          </p:cNvSpPr>
          <p:nvPr/>
        </p:nvSpPr>
        <p:spPr bwMode="auto">
          <a:xfrm>
            <a:off x="179512" y="3998788"/>
            <a:ext cx="4287373" cy="1021234"/>
          </a:xfrm>
          <a:prstGeom prst="roundRect">
            <a:avLst>
              <a:gd name="adj" fmla="val 15056"/>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a:spcBef>
                <a:spcPct val="0"/>
              </a:spcBef>
              <a:buNone/>
            </a:pPr>
            <a:endParaRPr lang="en-GB" altLang="en-US" sz="1000" dirty="0" smtClean="0">
              <a:cs typeface="Arial" charset="0"/>
            </a:endParaRPr>
          </a:p>
          <a:p>
            <a:pPr>
              <a:spcBef>
                <a:spcPct val="0"/>
              </a:spcBef>
              <a:buNone/>
            </a:pPr>
            <a:r>
              <a:rPr lang="en-GB" altLang="en-US" sz="1000" dirty="0" smtClean="0">
                <a:cs typeface="Arial" charset="0"/>
              </a:rPr>
              <a:t>To be confirmed</a:t>
            </a:r>
            <a:endParaRPr lang="en-GB" altLang="en-US" sz="1000" dirty="0">
              <a:cs typeface="Arial" charset="0"/>
            </a:endParaRPr>
          </a:p>
        </p:txBody>
      </p:sp>
      <p:sp>
        <p:nvSpPr>
          <p:cNvPr id="20" name="AutoShape 7"/>
          <p:cNvSpPr>
            <a:spLocks noChangeArrowheads="1"/>
          </p:cNvSpPr>
          <p:nvPr/>
        </p:nvSpPr>
        <p:spPr bwMode="auto">
          <a:xfrm>
            <a:off x="179512" y="2355726"/>
            <a:ext cx="4287373" cy="346075"/>
          </a:xfrm>
          <a:prstGeom prst="roundRect">
            <a:avLst>
              <a:gd name="adj" fmla="val 16667"/>
            </a:avLst>
          </a:prstGeom>
          <a:solidFill>
            <a:srgbClr val="84B8DA"/>
          </a:solidFill>
          <a:ln w="19050" algn="ctr">
            <a:solidFill>
              <a:srgbClr val="5AA1F0"/>
            </a:solidFill>
            <a:round/>
            <a:headEnd/>
            <a:tailEnd/>
          </a:ln>
          <a:effectLst/>
          <a:extLst/>
        </p:spPr>
        <p:txBody>
          <a:bodyPr anchor="ctr"/>
          <a:lstStyle>
            <a:lvl1pPr>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eaLnBrk="1" hangingPunct="1">
              <a:spcBef>
                <a:spcPct val="0"/>
              </a:spcBef>
              <a:buFontTx/>
              <a:buNone/>
            </a:pPr>
            <a:r>
              <a:rPr lang="en-GB" altLang="en-US" sz="1200" b="1" dirty="0" smtClean="0">
                <a:solidFill>
                  <a:schemeClr val="bg1"/>
                </a:solidFill>
                <a:cs typeface="Arial" charset="0"/>
              </a:rPr>
              <a:t>Impact on DSC Change Governance </a:t>
            </a:r>
            <a:endParaRPr lang="en-GB" altLang="en-US" sz="1200" b="1" dirty="0">
              <a:solidFill>
                <a:schemeClr val="bg1"/>
              </a:solidFill>
              <a:cs typeface="Arial" charset="0"/>
            </a:endParaRPr>
          </a:p>
        </p:txBody>
      </p:sp>
      <p:sp>
        <p:nvSpPr>
          <p:cNvPr id="21" name="AutoShape 8"/>
          <p:cNvSpPr>
            <a:spLocks noChangeArrowheads="1"/>
          </p:cNvSpPr>
          <p:nvPr/>
        </p:nvSpPr>
        <p:spPr bwMode="auto">
          <a:xfrm>
            <a:off x="179512" y="2715767"/>
            <a:ext cx="4320480" cy="833760"/>
          </a:xfrm>
          <a:prstGeom prst="roundRect">
            <a:avLst>
              <a:gd name="adj" fmla="val 5375"/>
            </a:avLst>
          </a:prstGeom>
          <a:solidFill>
            <a:schemeClr val="bg1"/>
          </a:solidFill>
          <a:ln w="19050" algn="ctr">
            <a:solidFill>
              <a:srgbClr val="5AA1F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3663" indent="-93663">
              <a:spcBef>
                <a:spcPct val="20000"/>
              </a:spcBef>
              <a:buChar char="•"/>
              <a:defRPr sz="2200">
                <a:solidFill>
                  <a:schemeClr val="tx1"/>
                </a:solidFill>
                <a:latin typeface="Arial" charset="0"/>
                <a:ea typeface="ＭＳ Ｐゴシック" pitchFamily="34" charset="-128"/>
              </a:defRPr>
            </a:lvl1pPr>
            <a:lvl2pPr marL="742950" indent="-285750">
              <a:spcBef>
                <a:spcPct val="20000"/>
              </a:spcBef>
              <a:buChar char="–"/>
              <a:defRPr sz="2000">
                <a:solidFill>
                  <a:schemeClr val="tx1"/>
                </a:solidFill>
                <a:latin typeface="Arial" charset="0"/>
                <a:ea typeface="ＭＳ Ｐゴシック" pitchFamily="34" charset="-128"/>
              </a:defRPr>
            </a:lvl2pPr>
            <a:lvl3pPr marL="1143000" indent="-228600">
              <a:spcBef>
                <a:spcPct val="20000"/>
              </a:spcBef>
              <a:buChar char="•"/>
              <a:defRPr>
                <a:solidFill>
                  <a:schemeClr val="tx1"/>
                </a:solidFill>
                <a:latin typeface="Arial" charset="0"/>
                <a:ea typeface="ＭＳ Ｐゴシック" pitchFamily="34" charset="-128"/>
              </a:defRPr>
            </a:lvl3pPr>
            <a:lvl4pPr marL="1600200" indent="-228600">
              <a:spcBef>
                <a:spcPct val="20000"/>
              </a:spcBef>
              <a:buChar char="–"/>
              <a:defRPr sz="1600">
                <a:solidFill>
                  <a:schemeClr val="tx1"/>
                </a:solidFill>
                <a:latin typeface="Arial" charset="0"/>
                <a:ea typeface="ＭＳ Ｐゴシック" pitchFamily="34" charset="-128"/>
              </a:defRPr>
            </a:lvl4pPr>
            <a:lvl5pPr marL="2057400" indent="-228600">
              <a:spcBef>
                <a:spcPct val="20000"/>
              </a:spcBef>
              <a:buChar char="»"/>
              <a:defRPr sz="14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1400">
                <a:solidFill>
                  <a:schemeClr val="tx1"/>
                </a:solidFill>
                <a:latin typeface="Arial" charset="0"/>
                <a:ea typeface="ＭＳ Ｐゴシック" pitchFamily="34" charset="-128"/>
              </a:defRPr>
            </a:lvl9pPr>
          </a:lstStyle>
          <a:p>
            <a:pPr marL="0" indent="0" eaLnBrk="1" hangingPunct="1">
              <a:spcBef>
                <a:spcPct val="0"/>
              </a:spcBef>
              <a:buClr>
                <a:schemeClr val="accent1"/>
              </a:buClr>
              <a:buNone/>
            </a:pPr>
            <a:r>
              <a:rPr lang="en-GB" altLang="en-US" sz="1000" dirty="0" smtClean="0">
                <a:cs typeface="Arial" charset="0"/>
              </a:rPr>
              <a:t>To be confirmed</a:t>
            </a:r>
            <a:endParaRPr lang="en-GB" altLang="en-US" sz="1000" dirty="0">
              <a:cs typeface="Arial" charset="0"/>
            </a:endParaRPr>
          </a:p>
        </p:txBody>
      </p:sp>
    </p:spTree>
    <p:extLst>
      <p:ext uri="{BB962C8B-B14F-4D97-AF65-F5344CB8AC3E}">
        <p14:creationId xmlns:p14="http://schemas.microsoft.com/office/powerpoint/2010/main" val="40927091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Examples of where Urgent CPs could be used:</a:t>
            </a:r>
            <a:endParaRPr lang="en-GB" dirty="0"/>
          </a:p>
        </p:txBody>
      </p:sp>
      <p:sp>
        <p:nvSpPr>
          <p:cNvPr id="3" name="Content Placeholder 2"/>
          <p:cNvSpPr txBox="1">
            <a:spLocks/>
          </p:cNvSpPr>
          <p:nvPr/>
        </p:nvSpPr>
        <p:spPr>
          <a:xfrm>
            <a:off x="251520" y="699542"/>
            <a:ext cx="8676456" cy="403244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endParaRPr lang="en-GB" dirty="0" smtClean="0"/>
          </a:p>
          <a:p>
            <a:pPr lvl="1"/>
            <a:endParaRPr lang="en-GB" dirty="0" smtClean="0"/>
          </a:p>
          <a:p>
            <a:pPr lvl="1"/>
            <a:endParaRPr lang="en-US" dirty="0" smtClean="0"/>
          </a:p>
          <a:p>
            <a:pPr marL="800100" lvl="2" indent="0">
              <a:buFont typeface="Arial" panose="020B0604020202020204" pitchFamily="34" charse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5299" y="889723"/>
            <a:ext cx="2036494" cy="1757204"/>
          </a:xfrm>
          <a:prstGeom prst="rect">
            <a:avLst/>
          </a:prstGeom>
        </p:spPr>
      </p:pic>
      <p:sp>
        <p:nvSpPr>
          <p:cNvPr id="5" name="TextBox 4"/>
          <p:cNvSpPr txBox="1"/>
          <p:nvPr/>
        </p:nvSpPr>
        <p:spPr>
          <a:xfrm>
            <a:off x="2195736" y="889723"/>
            <a:ext cx="3456384" cy="954107"/>
          </a:xfrm>
          <a:prstGeom prst="rect">
            <a:avLst/>
          </a:prstGeom>
          <a:noFill/>
        </p:spPr>
        <p:txBody>
          <a:bodyPr wrap="square" rtlCol="0">
            <a:spAutoFit/>
          </a:bodyPr>
          <a:lstStyle/>
          <a:p>
            <a:pPr algn="ctr"/>
            <a:r>
              <a:rPr lang="en-GB" sz="1400" dirty="0" smtClean="0">
                <a:latin typeface="Arial" panose="020B0604020202020204" pitchFamily="34" charset="0"/>
                <a:cs typeface="Arial" panose="020B0604020202020204" pitchFamily="34" charset="0"/>
              </a:rPr>
              <a:t>Unidentified Gas (UIG) recommendations could be implemented as urgent Changes to ensure benefits are achieved as soon as possible </a:t>
            </a:r>
            <a:endParaRPr lang="en-GB" sz="14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715766"/>
            <a:ext cx="2133604" cy="1975108"/>
          </a:xfrm>
          <a:prstGeom prst="rect">
            <a:avLst/>
          </a:prstGeom>
        </p:spPr>
      </p:pic>
      <p:sp>
        <p:nvSpPr>
          <p:cNvPr id="7" name="TextBox 6"/>
          <p:cNvSpPr txBox="1"/>
          <p:nvPr/>
        </p:nvSpPr>
        <p:spPr>
          <a:xfrm>
            <a:off x="3203848" y="3226266"/>
            <a:ext cx="3456384" cy="1384995"/>
          </a:xfrm>
          <a:prstGeom prst="rect">
            <a:avLst/>
          </a:prstGeom>
          <a:noFill/>
        </p:spPr>
        <p:txBody>
          <a:bodyPr wrap="square" rtlCol="0">
            <a:spAutoFit/>
          </a:bodyPr>
          <a:lstStyle/>
          <a:p>
            <a:pPr algn="ctr"/>
            <a:r>
              <a:rPr lang="en-GB" sz="1400" dirty="0" smtClean="0">
                <a:latin typeface="Arial" panose="020B0604020202020204" pitchFamily="34" charset="0"/>
                <a:cs typeface="Arial" panose="020B0604020202020204" pitchFamily="34" charset="0"/>
              </a:rPr>
              <a:t>If a resolution for any of the issues with the Amendment invoice was determined to be a  change rather than a defect an Urgent Change Proposal process could ensure    implementation with minimal delay.</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11526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87774"/>
            <a:ext cx="7772400" cy="1021556"/>
          </a:xfrm>
        </p:spPr>
        <p:txBody>
          <a:bodyPr>
            <a:normAutofit fontScale="90000"/>
          </a:bodyPr>
          <a:lstStyle/>
          <a:p>
            <a:r>
              <a:rPr lang="en-US" dirty="0"/>
              <a:t>Progression of Change Proposals alongside MOD development</a:t>
            </a:r>
            <a:br>
              <a:rPr lang="en-US" dirty="0"/>
            </a:br>
            <a:endParaRPr lang="en-GB" dirty="0"/>
          </a:p>
        </p:txBody>
      </p:sp>
    </p:spTree>
    <p:extLst>
      <p:ext uri="{BB962C8B-B14F-4D97-AF65-F5344CB8AC3E}">
        <p14:creationId xmlns:p14="http://schemas.microsoft.com/office/powerpoint/2010/main" val="372247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23478"/>
            <a:ext cx="8229600" cy="637580"/>
          </a:xfrm>
        </p:spPr>
        <p:txBody>
          <a:bodyPr/>
          <a:lstStyle/>
          <a:p>
            <a:r>
              <a:rPr lang="en-GB" dirty="0"/>
              <a:t>W</a:t>
            </a:r>
            <a:r>
              <a:rPr lang="en-GB" dirty="0" smtClean="0"/>
              <a:t>hat have we implemented to date…..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975178"/>
              </p:ext>
            </p:extLst>
          </p:nvPr>
        </p:nvGraphicFramePr>
        <p:xfrm>
          <a:off x="477888" y="915566"/>
          <a:ext cx="8147248" cy="2088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395536" y="3147814"/>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smtClean="0"/>
              <a:t>And what's next…..</a:t>
            </a:r>
            <a:endParaRPr lang="en-GB" dirty="0"/>
          </a:p>
        </p:txBody>
      </p:sp>
      <p:sp>
        <p:nvSpPr>
          <p:cNvPr id="6" name="TextBox 5"/>
          <p:cNvSpPr txBox="1"/>
          <p:nvPr/>
        </p:nvSpPr>
        <p:spPr>
          <a:xfrm>
            <a:off x="420174" y="3785394"/>
            <a:ext cx="8229600" cy="1077218"/>
          </a:xfrm>
          <a:prstGeom prst="rect">
            <a:avLst/>
          </a:prstGeom>
          <a:solidFill>
            <a:srgbClr val="BD6AAB"/>
          </a:solidFill>
        </p:spPr>
        <p:txBody>
          <a:bodyPr wrap="square" rtlCol="0">
            <a:spAutoFit/>
          </a:bodyPr>
          <a:lstStyle/>
          <a:p>
            <a:r>
              <a:rPr lang="en-GB" sz="1600" dirty="0" smtClean="0">
                <a:solidFill>
                  <a:schemeClr val="bg1"/>
                </a:solidFill>
              </a:rPr>
              <a:t>We are not going to stop here – we will continue to make improvements to the change process following Customer and internal Xoserve feedback which  includes a review of Change Governance for Urgent and Request for Data Changes, how we report on Initiatives,  further template improvements … </a:t>
            </a:r>
            <a:endParaRPr lang="en-GB" sz="1600" dirty="0">
              <a:solidFill>
                <a:schemeClr val="bg1"/>
              </a:solidFill>
            </a:endParaRPr>
          </a:p>
        </p:txBody>
      </p:sp>
    </p:spTree>
    <p:extLst>
      <p:ext uri="{BB962C8B-B14F-4D97-AF65-F5344CB8AC3E}">
        <p14:creationId xmlns:p14="http://schemas.microsoft.com/office/powerpoint/2010/main" val="6792879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6"/>
            <a:ext cx="8229600" cy="637580"/>
          </a:xfrm>
        </p:spPr>
        <p:txBody>
          <a:bodyPr>
            <a:normAutofit fontScale="90000"/>
          </a:bodyPr>
          <a:lstStyle/>
          <a:p>
            <a:r>
              <a:rPr lang="en-GB" dirty="0" smtClean="0"/>
              <a:t>Progression of Change Proposals alongside MOD development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2389176"/>
              </p:ext>
            </p:extLst>
          </p:nvPr>
        </p:nvGraphicFramePr>
        <p:xfrm>
          <a:off x="457200" y="1058863"/>
          <a:ext cx="8229600" cy="367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4281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Definition of External impacts</a:t>
            </a:r>
            <a:endParaRPr lang="en-GB" dirty="0"/>
          </a:p>
        </p:txBody>
      </p:sp>
    </p:spTree>
    <p:extLst>
      <p:ext uri="{BB962C8B-B14F-4D97-AF65-F5344CB8AC3E}">
        <p14:creationId xmlns:p14="http://schemas.microsoft.com/office/powerpoint/2010/main" val="15838104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9691"/>
            <a:ext cx="8229600" cy="637580"/>
          </a:xfrm>
        </p:spPr>
        <p:txBody>
          <a:bodyPr/>
          <a:lstStyle/>
          <a:p>
            <a:r>
              <a:rPr lang="en-GB" dirty="0" smtClean="0"/>
              <a:t>Adverse Impact</a:t>
            </a:r>
            <a:endParaRPr lang="en-GB" dirty="0"/>
          </a:p>
        </p:txBody>
      </p:sp>
      <p:sp>
        <p:nvSpPr>
          <p:cNvPr id="5" name="Content Placeholder 4"/>
          <p:cNvSpPr>
            <a:spLocks noGrp="1"/>
          </p:cNvSpPr>
          <p:nvPr>
            <p:ph idx="1"/>
          </p:nvPr>
        </p:nvSpPr>
        <p:spPr>
          <a:xfrm>
            <a:off x="323528" y="555526"/>
            <a:ext cx="8496944" cy="4701058"/>
          </a:xfrm>
        </p:spPr>
        <p:txBody>
          <a:bodyPr>
            <a:normAutofit fontScale="55000" lnSpcReduction="20000"/>
          </a:bodyPr>
          <a:lstStyle/>
          <a:p>
            <a:pPr marL="0" indent="0">
              <a:buNone/>
            </a:pPr>
            <a:r>
              <a:rPr lang="en-GB" sz="3300" dirty="0" smtClean="0"/>
              <a:t>Definition in DSC Contract – Change Management procedures:</a:t>
            </a:r>
          </a:p>
          <a:p>
            <a:pPr marL="0" indent="0">
              <a:buNone/>
            </a:pPr>
            <a:endParaRPr lang="en-GB" sz="3300" dirty="0" smtClean="0"/>
          </a:p>
          <a:p>
            <a:pPr marL="400050" lvl="1" indent="0">
              <a:buNone/>
            </a:pPr>
            <a:r>
              <a:rPr lang="en-GB" b="1" dirty="0" smtClean="0"/>
              <a:t>4.4 </a:t>
            </a:r>
            <a:r>
              <a:rPr lang="en-GB" b="1" dirty="0"/>
              <a:t>Adverse Impact </a:t>
            </a:r>
            <a:endParaRPr lang="en-GB" dirty="0"/>
          </a:p>
          <a:p>
            <a:pPr marL="400050" lvl="1" indent="0">
              <a:buNone/>
            </a:pPr>
            <a:r>
              <a:rPr lang="en-US" b="1" dirty="0"/>
              <a:t>4.4.1</a:t>
            </a:r>
            <a:r>
              <a:rPr lang="en-US" dirty="0"/>
              <a:t> A Service Change has or would have an </a:t>
            </a:r>
            <a:r>
              <a:rPr lang="en-US" b="1" dirty="0"/>
              <a:t>Adverse Impact </a:t>
            </a:r>
            <a:r>
              <a:rPr lang="en-US" dirty="0"/>
              <a:t>on Customers of a particular Customer Class if: </a:t>
            </a:r>
          </a:p>
          <a:p>
            <a:pPr marL="800100" lvl="2" indent="0">
              <a:buNone/>
            </a:pPr>
            <a:r>
              <a:rPr lang="en-US" dirty="0" smtClean="0"/>
              <a:t>(a) Implementing </a:t>
            </a:r>
            <a:r>
              <a:rPr lang="en-US" dirty="0"/>
              <a:t>the Service Change would involve a modification of UK Link which would conflict with the provision of existing Services for which such Customer Class is a Relevant Customer Class; </a:t>
            </a:r>
            <a:endParaRPr lang="en-US" dirty="0" smtClean="0"/>
          </a:p>
          <a:p>
            <a:pPr marL="800100" lvl="2" indent="0">
              <a:buNone/>
            </a:pPr>
            <a:endParaRPr lang="en-US" dirty="0"/>
          </a:p>
          <a:p>
            <a:pPr marL="800100" lvl="2" indent="0">
              <a:buNone/>
            </a:pPr>
            <a:r>
              <a:rPr lang="en-US" dirty="0"/>
              <a:t>(b) the Service Change would involve the CDSP disclosing Confidential Information relating to such Customers to Customers of another Customer Class or to Third Parties; </a:t>
            </a:r>
            <a:endParaRPr lang="en-US" dirty="0" smtClean="0"/>
          </a:p>
          <a:p>
            <a:pPr marL="800100" lvl="2" indent="0">
              <a:buNone/>
            </a:pPr>
            <a:endParaRPr lang="en-US" dirty="0"/>
          </a:p>
          <a:p>
            <a:pPr marL="800100" lvl="2" indent="0">
              <a:buNone/>
            </a:pPr>
            <a:r>
              <a:rPr lang="en-US" dirty="0"/>
              <a:t>(c) Implementing the Service Change would conflict to a material extent with the Implementation of another Service Change (for which such Customer Class is a Relevant Customer Class) with an earlier Proposal Date and which remains Current, unless the Service Change is a Priority Service Change which (under the Priority Principles) takes priority over the other Proposed Service Change; or </a:t>
            </a:r>
            <a:endParaRPr lang="en-US" dirty="0" smtClean="0"/>
          </a:p>
          <a:p>
            <a:pPr marL="800100" lvl="2" indent="0">
              <a:buNone/>
            </a:pPr>
            <a:endParaRPr lang="en-US" dirty="0"/>
          </a:p>
          <a:p>
            <a:pPr marL="800100" lvl="2" indent="0">
              <a:buNone/>
            </a:pPr>
            <a:r>
              <a:rPr lang="en-US" dirty="0"/>
              <a:t>(d) Implementing the Service Change would have an Adverse Interface Impact (as provided in paragraph 5.1.3) for such Customers. </a:t>
            </a:r>
            <a:endParaRPr lang="en-US" dirty="0" smtClean="0"/>
          </a:p>
          <a:p>
            <a:pPr marL="400050" lvl="1" indent="0">
              <a:buNone/>
            </a:pPr>
            <a:endParaRPr lang="en-US" dirty="0"/>
          </a:p>
          <a:p>
            <a:pPr marL="400050" lvl="1" indent="0">
              <a:buNone/>
            </a:pPr>
            <a:r>
              <a:rPr lang="en-US" b="1" dirty="0"/>
              <a:t>5.1.3</a:t>
            </a:r>
            <a:r>
              <a:rPr lang="en-US" dirty="0"/>
              <a:t> A UK Link Modification has an </a:t>
            </a:r>
            <a:r>
              <a:rPr lang="en-US" b="1" dirty="0"/>
              <a:t>Adverse Interface Impact </a:t>
            </a:r>
            <a:r>
              <a:rPr lang="en-US" dirty="0"/>
              <a:t>where the modification would alter the interface which any UK Link User or UK Link Users of any class have with UK Link in a way which would be adverse to the UK Link User, including where it would require the UK Link User to install or modify hardware or software, obtain a new or changed service from a third party provider, or change its processes for accessing and using UK Link, or would change the format in which UK Link Communications are sent by or to such UK Link User, in each case to a non-trivial extent. </a:t>
            </a:r>
            <a:endParaRPr lang="en-GB" dirty="0" smtClean="0"/>
          </a:p>
          <a:p>
            <a:pPr lvl="1"/>
            <a:endParaRPr lang="en-GB" dirty="0" smtClean="0"/>
          </a:p>
          <a:p>
            <a:endParaRPr lang="en-GB" dirty="0"/>
          </a:p>
          <a:p>
            <a:pPr lvl="1"/>
            <a:endParaRPr lang="en-GB" dirty="0" smtClean="0"/>
          </a:p>
          <a:p>
            <a:pPr lvl="1"/>
            <a:endParaRPr lang="en-GB" dirty="0" smtClean="0"/>
          </a:p>
          <a:p>
            <a:pPr lvl="1"/>
            <a:endParaRPr lang="en-GB" dirty="0"/>
          </a:p>
        </p:txBody>
      </p:sp>
    </p:spTree>
    <p:extLst>
      <p:ext uri="{BB962C8B-B14F-4D97-AF65-F5344CB8AC3E}">
        <p14:creationId xmlns:p14="http://schemas.microsoft.com/office/powerpoint/2010/main" val="30685136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Adverse Impact – ‘In plain English’</a:t>
            </a:r>
            <a:endParaRPr lang="en-GB" dirty="0"/>
          </a:p>
        </p:txBody>
      </p:sp>
      <p:sp>
        <p:nvSpPr>
          <p:cNvPr id="3" name="Content Placeholder 2"/>
          <p:cNvSpPr>
            <a:spLocks noGrp="1"/>
          </p:cNvSpPr>
          <p:nvPr>
            <p:ph idx="1"/>
          </p:nvPr>
        </p:nvSpPr>
        <p:spPr>
          <a:xfrm>
            <a:off x="107504" y="771550"/>
            <a:ext cx="8784976" cy="3672408"/>
          </a:xfrm>
        </p:spPr>
        <p:txBody>
          <a:bodyPr>
            <a:normAutofit fontScale="85000" lnSpcReduction="20000"/>
          </a:bodyPr>
          <a:lstStyle/>
          <a:p>
            <a:pPr marL="0" indent="0">
              <a:buNone/>
            </a:pPr>
            <a:r>
              <a:rPr lang="en-US" dirty="0"/>
              <a:t>A service change is likely to have an ‘adverse impact’ if it means any of the following</a:t>
            </a:r>
            <a:r>
              <a:rPr lang="en-US" dirty="0" smtClean="0"/>
              <a:t>:</a:t>
            </a:r>
          </a:p>
          <a:p>
            <a:pPr marL="0" indent="0">
              <a:buNone/>
            </a:pPr>
            <a:endParaRPr lang="en-US" dirty="0"/>
          </a:p>
          <a:p>
            <a:pPr marL="400050" lvl="1" indent="0">
              <a:buNone/>
            </a:pPr>
            <a:r>
              <a:rPr lang="en-US" dirty="0"/>
              <a:t>(i</a:t>
            </a:r>
            <a:r>
              <a:rPr lang="en-US" dirty="0" smtClean="0"/>
              <a:t>) a </a:t>
            </a:r>
            <a:r>
              <a:rPr lang="en-US" dirty="0"/>
              <a:t>change to service provision under UK Link,</a:t>
            </a:r>
          </a:p>
          <a:p>
            <a:pPr marL="400050" lvl="1" indent="0">
              <a:buNone/>
            </a:pPr>
            <a:r>
              <a:rPr lang="en-US" dirty="0"/>
              <a:t>(ii) disclosure of </a:t>
            </a:r>
            <a:r>
              <a:rPr lang="en-US" dirty="0" smtClean="0"/>
              <a:t>Confidential Information </a:t>
            </a:r>
            <a:r>
              <a:rPr lang="en-US" dirty="0"/>
              <a:t>to particular customers, </a:t>
            </a:r>
          </a:p>
          <a:p>
            <a:pPr marL="400050" lvl="1" indent="0">
              <a:buNone/>
            </a:pPr>
            <a:r>
              <a:rPr lang="en-US" dirty="0"/>
              <a:t>(iii) the change impacts the implementation of another service change</a:t>
            </a:r>
          </a:p>
          <a:p>
            <a:pPr marL="400050" lvl="1" indent="0">
              <a:buNone/>
            </a:pPr>
            <a:r>
              <a:rPr lang="en-US" dirty="0"/>
              <a:t>(iv</a:t>
            </a:r>
            <a:r>
              <a:rPr lang="en-US" dirty="0" smtClean="0"/>
              <a:t>) implementing </a:t>
            </a:r>
            <a:r>
              <a:rPr lang="en-US" dirty="0"/>
              <a:t>the change would have an ‘adverse interface impact’ requiring UK Link Users to make hardware/software changes, buy in additional services or change their UK Link processes.</a:t>
            </a:r>
          </a:p>
          <a:p>
            <a:pPr marL="857250" lvl="2" indent="0">
              <a:buNone/>
            </a:pPr>
            <a:endParaRPr lang="en-GB" dirty="0"/>
          </a:p>
          <a:p>
            <a:pPr marL="57150" indent="0">
              <a:buNone/>
            </a:pPr>
            <a:r>
              <a:rPr lang="en-GB" sz="1900" dirty="0" smtClean="0">
                <a:solidFill>
                  <a:srgbClr val="FF0000"/>
                </a:solidFill>
              </a:rPr>
              <a:t>NOTE: the above is for guidance only, the legal definition within the CDSP Service Document  Change Management procedures should always be referred for the definition of ‘Adverse Impact’.  </a:t>
            </a:r>
          </a:p>
          <a:p>
            <a:pPr marL="1314450" lvl="2" indent="-457200">
              <a:buFont typeface="+mj-lt"/>
              <a:buAutoNum type="alphaLcParenR"/>
            </a:pPr>
            <a:endParaRPr lang="en-GB" dirty="0" smtClean="0"/>
          </a:p>
          <a:p>
            <a:pPr marL="1314450" lvl="2" indent="-457200">
              <a:buFont typeface="+mj-lt"/>
              <a:buAutoNum type="alphaLcParenR"/>
            </a:pPr>
            <a:endParaRPr lang="en-GB" dirty="0"/>
          </a:p>
        </p:txBody>
      </p:sp>
    </p:spTree>
    <p:extLst>
      <p:ext uri="{BB962C8B-B14F-4D97-AF65-F5344CB8AC3E}">
        <p14:creationId xmlns:p14="http://schemas.microsoft.com/office/powerpoint/2010/main" val="18540323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External impacts – ‘in plain English’</a:t>
            </a:r>
            <a:endParaRPr lang="en-GB" dirty="0"/>
          </a:p>
        </p:txBody>
      </p:sp>
      <p:sp>
        <p:nvSpPr>
          <p:cNvPr id="5" name="Content Placeholder 4"/>
          <p:cNvSpPr>
            <a:spLocks noGrp="1"/>
          </p:cNvSpPr>
          <p:nvPr>
            <p:ph idx="1"/>
          </p:nvPr>
        </p:nvSpPr>
        <p:spPr>
          <a:xfrm>
            <a:off x="539552" y="627534"/>
            <a:ext cx="8229600" cy="4104456"/>
          </a:xfrm>
        </p:spPr>
        <p:txBody>
          <a:bodyPr>
            <a:normAutofit fontScale="92500" lnSpcReduction="20000"/>
          </a:bodyPr>
          <a:lstStyle/>
          <a:p>
            <a:pPr marL="457200" lvl="1" indent="0">
              <a:buNone/>
            </a:pPr>
            <a:endParaRPr lang="en-GB" dirty="0" smtClean="0"/>
          </a:p>
          <a:p>
            <a:pPr marL="0" indent="0">
              <a:buNone/>
            </a:pPr>
            <a:r>
              <a:rPr lang="en-GB" dirty="0" smtClean="0"/>
              <a:t>Looking at the definitions on the two previous slides;</a:t>
            </a:r>
          </a:p>
          <a:p>
            <a:pPr marL="0" indent="0">
              <a:buNone/>
            </a:pPr>
            <a:endParaRPr lang="en-GB" dirty="0" smtClean="0"/>
          </a:p>
          <a:p>
            <a:r>
              <a:rPr lang="en-GB" dirty="0" smtClean="0"/>
              <a:t>What do you think the definition of ‘External impacts’ should be in respect of:	</a:t>
            </a:r>
          </a:p>
          <a:p>
            <a:pPr lvl="1"/>
            <a:r>
              <a:rPr lang="en-GB" dirty="0" smtClean="0"/>
              <a:t>A DSC Change Proposal;</a:t>
            </a:r>
          </a:p>
          <a:p>
            <a:pPr lvl="1"/>
            <a:r>
              <a:rPr lang="en-GB" dirty="0" smtClean="0"/>
              <a:t>An Xoserve internal Change Request;</a:t>
            </a:r>
          </a:p>
          <a:p>
            <a:pPr lvl="1"/>
            <a:r>
              <a:rPr lang="en-GB" dirty="0" smtClean="0"/>
              <a:t>Xoserve Defects;</a:t>
            </a:r>
          </a:p>
          <a:p>
            <a:pPr lvl="1"/>
            <a:r>
              <a:rPr lang="en-GB" dirty="0" smtClean="0"/>
              <a:t>Xoserve Minor Enhancements?</a:t>
            </a:r>
          </a:p>
          <a:p>
            <a:pPr marL="457200" lvl="1" indent="0">
              <a:buNone/>
            </a:pPr>
            <a:endParaRPr lang="en-GB" dirty="0" smtClean="0"/>
          </a:p>
          <a:p>
            <a:r>
              <a:rPr lang="en-GB" dirty="0" smtClean="0"/>
              <a:t>How should Xoserve be communicating these impacts to the relevant Customer Classes?</a:t>
            </a:r>
          </a:p>
          <a:p>
            <a:endParaRPr lang="en-GB" dirty="0"/>
          </a:p>
          <a:p>
            <a:pPr lvl="1"/>
            <a:endParaRPr lang="en-GB" dirty="0" smtClean="0"/>
          </a:p>
          <a:p>
            <a:pPr lvl="1"/>
            <a:endParaRPr lang="en-GB" dirty="0"/>
          </a:p>
        </p:txBody>
      </p:sp>
    </p:spTree>
    <p:extLst>
      <p:ext uri="{BB962C8B-B14F-4D97-AF65-F5344CB8AC3E}">
        <p14:creationId xmlns:p14="http://schemas.microsoft.com/office/powerpoint/2010/main" val="32599956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Initiatives log</a:t>
            </a:r>
            <a:endParaRPr lang="en-GB" dirty="0"/>
          </a:p>
        </p:txBody>
      </p:sp>
    </p:spTree>
    <p:extLst>
      <p:ext uri="{BB962C8B-B14F-4D97-AF65-F5344CB8AC3E}">
        <p14:creationId xmlns:p14="http://schemas.microsoft.com/office/powerpoint/2010/main" val="42941905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3478"/>
            <a:ext cx="8229600" cy="637580"/>
          </a:xfrm>
        </p:spPr>
        <p:txBody>
          <a:bodyPr/>
          <a:lstStyle/>
          <a:p>
            <a:r>
              <a:rPr lang="en-GB" dirty="0" smtClean="0"/>
              <a:t>Initiatives log</a:t>
            </a:r>
            <a:endParaRPr lang="en-GB" dirty="0"/>
          </a:p>
        </p:txBody>
      </p:sp>
      <p:sp>
        <p:nvSpPr>
          <p:cNvPr id="3" name="Content Placeholder 2"/>
          <p:cNvSpPr>
            <a:spLocks noGrp="1"/>
          </p:cNvSpPr>
          <p:nvPr>
            <p:ph idx="1"/>
          </p:nvPr>
        </p:nvSpPr>
        <p:spPr>
          <a:xfrm>
            <a:off x="467544" y="771550"/>
            <a:ext cx="8229600" cy="3816424"/>
          </a:xfrm>
        </p:spPr>
        <p:txBody>
          <a:bodyPr>
            <a:normAutofit fontScale="92500" lnSpcReduction="10000"/>
          </a:bodyPr>
          <a:lstStyle/>
          <a:p>
            <a:pPr marL="0" indent="0">
              <a:buNone/>
            </a:pPr>
            <a:r>
              <a:rPr lang="en-GB" dirty="0" smtClean="0"/>
              <a:t>Propose the creation of an  </a:t>
            </a:r>
            <a:r>
              <a:rPr lang="en-GB" dirty="0"/>
              <a:t>Initiatives log </a:t>
            </a:r>
            <a:r>
              <a:rPr lang="en-GB" dirty="0" smtClean="0"/>
              <a:t>for the reporting of some internal changes and initiatives rather </a:t>
            </a:r>
            <a:r>
              <a:rPr lang="en-GB" dirty="0"/>
              <a:t>than </a:t>
            </a:r>
            <a:r>
              <a:rPr lang="en-GB" dirty="0" smtClean="0"/>
              <a:t>raise Change Proposals to take through unnecessary  DSC Change Governance.</a:t>
            </a:r>
          </a:p>
          <a:p>
            <a:pPr marL="0" indent="0">
              <a:buNone/>
            </a:pPr>
            <a:endParaRPr lang="en-GB" sz="1300" dirty="0" smtClean="0"/>
          </a:p>
          <a:p>
            <a:pPr marL="0" indent="0">
              <a:buNone/>
            </a:pPr>
            <a:r>
              <a:rPr lang="en-GB" dirty="0" smtClean="0"/>
              <a:t>The Initiatives Log could be used for the communication and progress updates of:</a:t>
            </a:r>
            <a:endParaRPr lang="en-GB" dirty="0">
              <a:solidFill>
                <a:srgbClr val="FF0000"/>
              </a:solidFill>
            </a:endParaRPr>
          </a:p>
          <a:p>
            <a:pPr>
              <a:buFont typeface="Wingdings" panose="05000000000000000000" pitchFamily="2" charset="2"/>
              <a:buChar char="ü"/>
            </a:pPr>
            <a:r>
              <a:rPr lang="en-GB" dirty="0" smtClean="0"/>
              <a:t>Changes that are being funded by Business plan</a:t>
            </a:r>
          </a:p>
          <a:p>
            <a:pPr>
              <a:buFont typeface="Wingdings" panose="05000000000000000000" pitchFamily="2" charset="2"/>
              <a:buChar char="ü"/>
            </a:pPr>
            <a:r>
              <a:rPr lang="en-GB" dirty="0" smtClean="0"/>
              <a:t>Items for customer visibility only</a:t>
            </a:r>
          </a:p>
          <a:p>
            <a:pPr>
              <a:buFont typeface="Wingdings" panose="05000000000000000000" pitchFamily="2" charset="2"/>
              <a:buChar char="ü"/>
            </a:pPr>
            <a:r>
              <a:rPr lang="en-GB" dirty="0" smtClean="0"/>
              <a:t>Changes with minimal external impacts</a:t>
            </a:r>
          </a:p>
        </p:txBody>
      </p:sp>
    </p:spTree>
    <p:extLst>
      <p:ext uri="{BB962C8B-B14F-4D97-AF65-F5344CB8AC3E}">
        <p14:creationId xmlns:p14="http://schemas.microsoft.com/office/powerpoint/2010/main" val="13078511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Funding arrangements for Change</a:t>
            </a:r>
            <a:br>
              <a:rPr lang="en-GB" dirty="0"/>
            </a:br>
            <a:endParaRPr lang="en-GB" dirty="0"/>
          </a:p>
        </p:txBody>
      </p:sp>
    </p:spTree>
    <p:extLst>
      <p:ext uri="{BB962C8B-B14F-4D97-AF65-F5344CB8AC3E}">
        <p14:creationId xmlns:p14="http://schemas.microsoft.com/office/powerpoint/2010/main" val="5388361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DSC Change Proposal Funding Arrangements</a:t>
            </a:r>
            <a:endParaRPr lang="en-GB" dirty="0"/>
          </a:p>
        </p:txBody>
      </p:sp>
    </p:spTree>
    <p:extLst>
      <p:ext uri="{BB962C8B-B14F-4D97-AF65-F5344CB8AC3E}">
        <p14:creationId xmlns:p14="http://schemas.microsoft.com/office/powerpoint/2010/main" val="9967235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Arrangements</a:t>
            </a:r>
            <a:endParaRPr lang="en-GB" dirty="0"/>
          </a:p>
        </p:txBody>
      </p:sp>
      <p:sp>
        <p:nvSpPr>
          <p:cNvPr id="3" name="Content Placeholder 2"/>
          <p:cNvSpPr>
            <a:spLocks noGrp="1"/>
          </p:cNvSpPr>
          <p:nvPr>
            <p:ph idx="1"/>
          </p:nvPr>
        </p:nvSpPr>
        <p:spPr>
          <a:xfrm>
            <a:off x="395536" y="987574"/>
            <a:ext cx="8229600" cy="3672408"/>
          </a:xfrm>
        </p:spPr>
        <p:txBody>
          <a:bodyPr>
            <a:normAutofit/>
          </a:bodyPr>
          <a:lstStyle/>
          <a:p>
            <a:r>
              <a:rPr lang="en-GB" dirty="0" smtClean="0"/>
              <a:t>Xoserve assess the Change Proposal and align the change to the relevant service area </a:t>
            </a:r>
          </a:p>
          <a:p>
            <a:endParaRPr lang="en-GB" dirty="0" smtClean="0"/>
          </a:p>
          <a:p>
            <a:r>
              <a:rPr lang="en-GB" dirty="0" smtClean="0"/>
              <a:t>Funding is initially set as per the arrangements in the CDSP Service Document: Budget and Charging Methodology:</a:t>
            </a:r>
          </a:p>
          <a:p>
            <a:pPr marL="0" indent="0">
              <a:buNone/>
            </a:pPr>
            <a:r>
              <a:rPr lang="en-GB" sz="1500" dirty="0" smtClean="0">
                <a:hlinkClick r:id="rId2"/>
              </a:rPr>
              <a:t>https</a:t>
            </a:r>
            <a:r>
              <a:rPr lang="en-GB" sz="1500" dirty="0">
                <a:hlinkClick r:id="rId2"/>
              </a:rPr>
              <a:t>://</a:t>
            </a:r>
            <a:r>
              <a:rPr lang="en-GB" sz="1500" dirty="0" smtClean="0">
                <a:hlinkClick r:id="rId2"/>
              </a:rPr>
              <a:t>gasgov-mst-files.s3.eu-west-1.amazonaws.com/s3fs-public/ggf/page/2018-12/Budget%20and%20Charging%20Methodology%20v4%20%201.12.18_0.pdf</a:t>
            </a:r>
            <a:endParaRPr lang="en-GB" sz="1500" dirty="0" smtClean="0"/>
          </a:p>
          <a:p>
            <a:endParaRPr lang="en-GB" dirty="0"/>
          </a:p>
        </p:txBody>
      </p:sp>
    </p:spTree>
    <p:extLst>
      <p:ext uri="{BB962C8B-B14F-4D97-AF65-F5344CB8AC3E}">
        <p14:creationId xmlns:p14="http://schemas.microsoft.com/office/powerpoint/2010/main" val="269029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Terms of Reference</a:t>
            </a:r>
            <a:endParaRPr lang="en-GB" dirty="0"/>
          </a:p>
        </p:txBody>
      </p:sp>
      <p:sp>
        <p:nvSpPr>
          <p:cNvPr id="3" name="Content Placeholder 2"/>
          <p:cNvSpPr>
            <a:spLocks noGrp="1"/>
          </p:cNvSpPr>
          <p:nvPr>
            <p:ph idx="1"/>
          </p:nvPr>
        </p:nvSpPr>
        <p:spPr>
          <a:xfrm>
            <a:off x="251520" y="1059582"/>
            <a:ext cx="8712968" cy="3672408"/>
          </a:xfrm>
        </p:spPr>
        <p:txBody>
          <a:bodyPr/>
          <a:lstStyle/>
          <a:p>
            <a:r>
              <a:rPr lang="en-GB" sz="2000" dirty="0" smtClean="0"/>
              <a:t>Original </a:t>
            </a:r>
            <a:r>
              <a:rPr lang="en-GB" sz="2000" dirty="0" smtClean="0">
                <a:hlinkClick r:id="rId2"/>
              </a:rPr>
              <a:t>Terms of Reference </a:t>
            </a:r>
            <a:r>
              <a:rPr lang="en-GB" sz="2000" dirty="0" smtClean="0"/>
              <a:t>(</a:t>
            </a:r>
            <a:r>
              <a:rPr lang="en-GB" sz="2000" dirty="0" err="1" smtClean="0"/>
              <a:t>ToR</a:t>
            </a:r>
            <a:r>
              <a:rPr lang="en-GB" sz="2000" dirty="0" smtClean="0"/>
              <a:t>) published October 2017 on the Joint Office Website</a:t>
            </a:r>
          </a:p>
          <a:p>
            <a:endParaRPr lang="en-GB" sz="2000" dirty="0" smtClean="0"/>
          </a:p>
          <a:p>
            <a:r>
              <a:rPr lang="en-GB" sz="2000" dirty="0" smtClean="0"/>
              <a:t>Revised </a:t>
            </a:r>
            <a:r>
              <a:rPr lang="en-GB" sz="2000" dirty="0" err="1" smtClean="0"/>
              <a:t>ToR</a:t>
            </a:r>
            <a:r>
              <a:rPr lang="en-GB" sz="2000" dirty="0" smtClean="0"/>
              <a:t>  reflecting the current DSG Governance review group approved at DSC Change management committee on 10</a:t>
            </a:r>
            <a:r>
              <a:rPr lang="en-GB" sz="2000" baseline="30000" dirty="0" smtClean="0"/>
              <a:t>th</a:t>
            </a:r>
            <a:r>
              <a:rPr lang="en-GB" sz="2000" dirty="0" smtClean="0"/>
              <a:t> April 2019</a:t>
            </a:r>
          </a:p>
          <a:p>
            <a:endParaRPr lang="en-GB" dirty="0" smtClean="0"/>
          </a:p>
          <a:p>
            <a:r>
              <a:rPr lang="en-GB" sz="2000" dirty="0" smtClean="0"/>
              <a:t>Revised </a:t>
            </a:r>
            <a:r>
              <a:rPr lang="en-GB" sz="2000" dirty="0" smtClean="0">
                <a:hlinkClick r:id="rId3"/>
              </a:rPr>
              <a:t>Terms of Reference</a:t>
            </a:r>
            <a:r>
              <a:rPr lang="en-GB" sz="2000" dirty="0" smtClean="0"/>
              <a:t> as published</a:t>
            </a:r>
            <a:endParaRPr lang="en-GB" sz="2000" dirty="0" smtClean="0"/>
          </a:p>
        </p:txBody>
      </p:sp>
    </p:spTree>
    <p:extLst>
      <p:ext uri="{BB962C8B-B14F-4D97-AF65-F5344CB8AC3E}">
        <p14:creationId xmlns:p14="http://schemas.microsoft.com/office/powerpoint/2010/main" val="37399171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issues with funding arrangements</a:t>
            </a:r>
            <a:endParaRPr lang="en-GB" dirty="0"/>
          </a:p>
        </p:txBody>
      </p:sp>
      <p:sp>
        <p:nvSpPr>
          <p:cNvPr id="3" name="Content Placeholder 2"/>
          <p:cNvSpPr>
            <a:spLocks noGrp="1"/>
          </p:cNvSpPr>
          <p:nvPr>
            <p:ph idx="1"/>
          </p:nvPr>
        </p:nvSpPr>
        <p:spPr>
          <a:xfrm>
            <a:off x="467544" y="843558"/>
            <a:ext cx="8229600" cy="3672408"/>
          </a:xfrm>
        </p:spPr>
        <p:txBody>
          <a:bodyPr>
            <a:normAutofit fontScale="92500" lnSpcReduction="20000"/>
          </a:bodyPr>
          <a:lstStyle/>
          <a:p>
            <a:r>
              <a:rPr lang="en-GB" dirty="0" smtClean="0"/>
              <a:t>In many cases the funding party/s are not the benefiting party.</a:t>
            </a:r>
          </a:p>
          <a:p>
            <a:endParaRPr lang="en-GB" dirty="0" smtClean="0"/>
          </a:p>
          <a:p>
            <a:r>
              <a:rPr lang="en-GB" dirty="0" smtClean="0"/>
              <a:t>In most cases the costs associated to Change Proposals are to deliver the change/s only, no impact to the ongoing General Services Charges.</a:t>
            </a:r>
          </a:p>
          <a:p>
            <a:endParaRPr lang="en-GB" dirty="0" smtClean="0"/>
          </a:p>
          <a:p>
            <a:r>
              <a:rPr lang="en-GB" dirty="0" smtClean="0"/>
              <a:t>If new service lines are required but the CP is not funded by the party as set out in Charge Base Apportionment table would have to force the service line into a service area relevant to the funding arrangements  </a:t>
            </a:r>
          </a:p>
          <a:p>
            <a:pPr marL="0" indent="0">
              <a:buNone/>
            </a:pPr>
            <a:endParaRPr lang="en-GB" dirty="0"/>
          </a:p>
        </p:txBody>
      </p:sp>
    </p:spTree>
    <p:extLst>
      <p:ext uri="{BB962C8B-B14F-4D97-AF65-F5344CB8AC3E}">
        <p14:creationId xmlns:p14="http://schemas.microsoft.com/office/powerpoint/2010/main" val="1145851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Xoserve</a:t>
            </a:r>
            <a:r>
              <a:rPr lang="en-GB" dirty="0" smtClean="0"/>
              <a:t> Proposal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Change Proposal template to split out funding into:</a:t>
            </a:r>
          </a:p>
          <a:p>
            <a:pPr lvl="2"/>
            <a:r>
              <a:rPr lang="en-GB" dirty="0" smtClean="0"/>
              <a:t>Funding of the delivery of the change (from DSC Change budget)</a:t>
            </a:r>
          </a:p>
          <a:p>
            <a:pPr lvl="2"/>
            <a:r>
              <a:rPr lang="en-GB" dirty="0" smtClean="0"/>
              <a:t>Funding of the service area (as per methodology)</a:t>
            </a:r>
          </a:p>
          <a:p>
            <a:pPr lvl="2"/>
            <a:endParaRPr lang="en-GB" dirty="0" smtClean="0"/>
          </a:p>
          <a:p>
            <a:r>
              <a:rPr lang="en-GB" dirty="0" smtClean="0"/>
              <a:t>These can be different (to be voted on at </a:t>
            </a:r>
            <a:r>
              <a:rPr lang="en-GB" dirty="0" err="1" smtClean="0"/>
              <a:t>ChMC</a:t>
            </a:r>
            <a:r>
              <a:rPr lang="en-GB" dirty="0" smtClean="0"/>
              <a:t>)</a:t>
            </a:r>
          </a:p>
          <a:p>
            <a:endParaRPr lang="en-GB" dirty="0" smtClean="0"/>
          </a:p>
          <a:p>
            <a:r>
              <a:rPr lang="en-GB" dirty="0" smtClean="0"/>
              <a:t>In most cases there is no impact to the funding of the service area and therefore will remain as is</a:t>
            </a:r>
          </a:p>
          <a:p>
            <a:endParaRPr lang="en-GB" dirty="0" smtClean="0"/>
          </a:p>
          <a:p>
            <a:r>
              <a:rPr lang="en-GB" dirty="0" smtClean="0"/>
              <a:t>Should the service area funding be impacted and required to be different to that set out the service lines will be associated to the service area that meets the funding arrangements.</a:t>
            </a:r>
            <a:endParaRPr lang="en-GB" dirty="0"/>
          </a:p>
        </p:txBody>
      </p:sp>
    </p:spTree>
    <p:extLst>
      <p:ext uri="{BB962C8B-B14F-4D97-AF65-F5344CB8AC3E}">
        <p14:creationId xmlns:p14="http://schemas.microsoft.com/office/powerpoint/2010/main" val="29422808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Changes to Business Plan</a:t>
            </a:r>
            <a:br>
              <a:rPr lang="en-GB" dirty="0" smtClean="0"/>
            </a:br>
            <a:r>
              <a:rPr lang="en-GB" dirty="0" smtClean="0"/>
              <a:t>for BP19/20</a:t>
            </a:r>
            <a:endParaRPr lang="en-GB" dirty="0"/>
          </a:p>
        </p:txBody>
      </p:sp>
    </p:spTree>
    <p:extLst>
      <p:ext uri="{BB962C8B-B14F-4D97-AF65-F5344CB8AC3E}">
        <p14:creationId xmlns:p14="http://schemas.microsoft.com/office/powerpoint/2010/main" val="29299050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BP19/20 – change initiatives</a:t>
            </a:r>
            <a:endParaRPr lang="en-GB" dirty="0"/>
          </a:p>
        </p:txBody>
      </p:sp>
      <p:sp>
        <p:nvSpPr>
          <p:cNvPr id="3" name="Content Placeholder 2"/>
          <p:cNvSpPr>
            <a:spLocks noGrp="1"/>
          </p:cNvSpPr>
          <p:nvPr>
            <p:ph idx="1"/>
          </p:nvPr>
        </p:nvSpPr>
        <p:spPr>
          <a:xfrm>
            <a:off x="467544" y="771550"/>
            <a:ext cx="8229600" cy="3672408"/>
          </a:xfrm>
        </p:spPr>
        <p:txBody>
          <a:bodyPr>
            <a:normAutofit fontScale="85000" lnSpcReduction="10000"/>
          </a:bodyPr>
          <a:lstStyle/>
          <a:p>
            <a:r>
              <a:rPr lang="en-GB" sz="2000" dirty="0" smtClean="0"/>
              <a:t>In previous years the business plan has set a ‘business improvements’ budget for certain business areas in Xoserve, in order they can request their own required changes to systems and/or managed processes (for any that have external impacts a CP is raised)</a:t>
            </a:r>
          </a:p>
          <a:p>
            <a:endParaRPr lang="en-GB" sz="2000" dirty="0" smtClean="0"/>
          </a:p>
          <a:p>
            <a:r>
              <a:rPr lang="en-GB" sz="2000" dirty="0" smtClean="0"/>
              <a:t>In BP19/20 there has been no provision for business improvements instead business areas have  set out specific initiatives for the year.</a:t>
            </a:r>
          </a:p>
          <a:p>
            <a:endParaRPr lang="en-GB" sz="2000" dirty="0" smtClean="0"/>
          </a:p>
          <a:p>
            <a:r>
              <a:rPr lang="en-GB" sz="2000" dirty="0" smtClean="0"/>
              <a:t>Proposed changes raised by </a:t>
            </a:r>
            <a:r>
              <a:rPr lang="en-GB" sz="2000" dirty="0" err="1" smtClean="0"/>
              <a:t>Xoserve</a:t>
            </a:r>
            <a:r>
              <a:rPr lang="en-GB" sz="2000" dirty="0" smtClean="0"/>
              <a:t> will be required to be raised with, approved and funded by DSC Change Committee. (under DSC arrangements Xoserve can raise change proposals: DSC Change Management Procedures section 4.6.4)</a:t>
            </a:r>
          </a:p>
          <a:p>
            <a:endParaRPr lang="en-GB" sz="2000" dirty="0" smtClean="0"/>
          </a:p>
          <a:p>
            <a:r>
              <a:rPr lang="en-GB" sz="2000" dirty="0" smtClean="0"/>
              <a:t>These changes will follow the funding arrangements set out in previous slides.</a:t>
            </a:r>
            <a:endParaRPr lang="en-GB" sz="2000" dirty="0"/>
          </a:p>
        </p:txBody>
      </p:sp>
    </p:spTree>
    <p:extLst>
      <p:ext uri="{BB962C8B-B14F-4D97-AF65-F5344CB8AC3E}">
        <p14:creationId xmlns:p14="http://schemas.microsoft.com/office/powerpoint/2010/main" val="40031970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templates</a:t>
            </a:r>
            <a:endParaRPr lang="en-GB" dirty="0"/>
          </a:p>
        </p:txBody>
      </p:sp>
    </p:spTree>
    <p:extLst>
      <p:ext uri="{BB962C8B-B14F-4D97-AF65-F5344CB8AC3E}">
        <p14:creationId xmlns:p14="http://schemas.microsoft.com/office/powerpoint/2010/main" val="20130588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7152"/>
            <a:ext cx="8229600" cy="637580"/>
          </a:xfrm>
        </p:spPr>
        <p:txBody>
          <a:bodyPr/>
          <a:lstStyle/>
          <a:p>
            <a:r>
              <a:rPr lang="en-GB" dirty="0" smtClean="0"/>
              <a:t>Change proposal template – updates (1 of 2)</a:t>
            </a:r>
            <a:endParaRPr lang="en-GB" dirty="0"/>
          </a:p>
        </p:txBody>
      </p:sp>
      <p:sp>
        <p:nvSpPr>
          <p:cNvPr id="5" name="Content Placeholder 4"/>
          <p:cNvSpPr>
            <a:spLocks noGrp="1"/>
          </p:cNvSpPr>
          <p:nvPr>
            <p:ph idx="1"/>
          </p:nvPr>
        </p:nvSpPr>
        <p:spPr>
          <a:xfrm>
            <a:off x="179512" y="577731"/>
            <a:ext cx="8856984" cy="4536504"/>
          </a:xfrm>
        </p:spPr>
        <p:txBody>
          <a:bodyPr>
            <a:noAutofit/>
          </a:bodyPr>
          <a:lstStyle/>
          <a:p>
            <a:pPr marL="0" indent="0">
              <a:buNone/>
            </a:pPr>
            <a:r>
              <a:rPr lang="en-GB" sz="1200" b="1" dirty="0" smtClean="0"/>
              <a:t>Please note there are no changes anticipated to the Change Proposal creation template on Xoserve.com</a:t>
            </a:r>
          </a:p>
          <a:p>
            <a:endParaRPr lang="en-GB" sz="800" b="1" dirty="0" smtClean="0"/>
          </a:p>
          <a:p>
            <a:pPr marL="0" indent="0">
              <a:buNone/>
            </a:pPr>
            <a:r>
              <a:rPr lang="en-GB" sz="1200" b="1" dirty="0" smtClean="0"/>
              <a:t>Changes proposed to the full Change proposal template: </a:t>
            </a:r>
          </a:p>
          <a:p>
            <a:r>
              <a:rPr lang="en-GB" sz="1200" b="1" dirty="0" smtClean="0"/>
              <a:t>Add </a:t>
            </a:r>
            <a:r>
              <a:rPr lang="en-GB" sz="1200" b="1" dirty="0" smtClean="0">
                <a:solidFill>
                  <a:srgbClr val="FF0000"/>
                </a:solidFill>
              </a:rPr>
              <a:t>Business Owner </a:t>
            </a:r>
            <a:r>
              <a:rPr lang="en-GB" sz="1200" b="1" dirty="0" smtClean="0"/>
              <a:t>for Xoserve purposes only (Section A1)</a:t>
            </a:r>
          </a:p>
          <a:p>
            <a:pPr lvl="1"/>
            <a:r>
              <a:rPr lang="en-GB" sz="1200" dirty="0" smtClean="0"/>
              <a:t>Who is responsible for delivery of DSC Service Line(s) impacted by this change</a:t>
            </a:r>
          </a:p>
          <a:p>
            <a:pPr lvl="1"/>
            <a:endParaRPr lang="en-GB" sz="1200" dirty="0" smtClean="0"/>
          </a:p>
          <a:p>
            <a:r>
              <a:rPr lang="en-GB" sz="1200" b="1" dirty="0" smtClean="0"/>
              <a:t>Add </a:t>
            </a:r>
            <a:r>
              <a:rPr lang="en-GB" sz="1200" b="1" dirty="0"/>
              <a:t>in option for ‘</a:t>
            </a:r>
            <a:r>
              <a:rPr lang="en-GB" sz="1200" b="1" dirty="0">
                <a:solidFill>
                  <a:srgbClr val="FF0000"/>
                </a:solidFill>
              </a:rPr>
              <a:t>All</a:t>
            </a:r>
            <a:r>
              <a:rPr lang="en-GB" sz="1200" b="1" dirty="0"/>
              <a:t>’  for </a:t>
            </a:r>
            <a:r>
              <a:rPr lang="en-GB" sz="1200" b="1" dirty="0">
                <a:solidFill>
                  <a:srgbClr val="FF0000"/>
                </a:solidFill>
              </a:rPr>
              <a:t>Customer classes </a:t>
            </a:r>
            <a:r>
              <a:rPr lang="en-GB" sz="1200" b="1" dirty="0"/>
              <a:t>in Impacted Parties (Section A2)</a:t>
            </a:r>
          </a:p>
          <a:p>
            <a:pPr lvl="1"/>
            <a:r>
              <a:rPr lang="en-GB" sz="1200" dirty="0"/>
              <a:t>To enable proposer to select </a:t>
            </a:r>
            <a:r>
              <a:rPr lang="en-GB" sz="1200" dirty="0" smtClean="0"/>
              <a:t>‘All’ </a:t>
            </a:r>
            <a:r>
              <a:rPr lang="en-GB" sz="1200" dirty="0"/>
              <a:t>customers rather than tick every </a:t>
            </a:r>
            <a:r>
              <a:rPr lang="en-GB" sz="1200" dirty="0" smtClean="0"/>
              <a:t>box to do so</a:t>
            </a:r>
            <a:endParaRPr lang="en-GB" sz="1200" dirty="0"/>
          </a:p>
          <a:p>
            <a:pPr lvl="1"/>
            <a:endParaRPr lang="en-GB" sz="1200" dirty="0"/>
          </a:p>
          <a:p>
            <a:r>
              <a:rPr lang="en-GB" sz="1200" b="1" dirty="0" smtClean="0"/>
              <a:t>Add </a:t>
            </a:r>
            <a:r>
              <a:rPr lang="en-GB" sz="1200" b="1" dirty="0"/>
              <a:t>in </a:t>
            </a:r>
            <a:r>
              <a:rPr lang="en-GB" sz="1200" b="1" dirty="0">
                <a:solidFill>
                  <a:srgbClr val="FF0000"/>
                </a:solidFill>
              </a:rPr>
              <a:t>Justification for Impacted customer classes </a:t>
            </a:r>
            <a:r>
              <a:rPr lang="en-GB" sz="1200" b="1" dirty="0"/>
              <a:t>(Section A2)</a:t>
            </a:r>
          </a:p>
          <a:p>
            <a:pPr lvl="1"/>
            <a:r>
              <a:rPr lang="en-GB" sz="1200" dirty="0"/>
              <a:t>To provide detail </a:t>
            </a:r>
            <a:r>
              <a:rPr lang="en-GB" sz="1200" dirty="0" smtClean="0"/>
              <a:t>as to </a:t>
            </a:r>
            <a:r>
              <a:rPr lang="en-GB" sz="1200" dirty="0"/>
              <a:t>why the change proposer believes these are the </a:t>
            </a:r>
            <a:r>
              <a:rPr lang="en-GB" sz="1200" dirty="0" smtClean="0"/>
              <a:t>customer classes </a:t>
            </a:r>
            <a:r>
              <a:rPr lang="en-GB" sz="1200" dirty="0"/>
              <a:t>impacted by the change</a:t>
            </a:r>
          </a:p>
          <a:p>
            <a:pPr lvl="1"/>
            <a:endParaRPr lang="en-GB" sz="1200" dirty="0" smtClean="0"/>
          </a:p>
          <a:p>
            <a:r>
              <a:rPr lang="en-GB" sz="1200" b="1" dirty="0" smtClean="0">
                <a:solidFill>
                  <a:srgbClr val="FF0000"/>
                </a:solidFill>
              </a:rPr>
              <a:t>DSC Service line and UK Link Manual assessment</a:t>
            </a:r>
            <a:r>
              <a:rPr lang="en-GB" sz="1200" b="1" dirty="0" smtClean="0"/>
              <a:t> – at CP Creation and at solution review stage (Sections A6 &amp; D)</a:t>
            </a:r>
          </a:p>
          <a:p>
            <a:pPr lvl="1"/>
            <a:r>
              <a:rPr lang="en-GB" sz="1200" dirty="0" smtClean="0"/>
              <a:t>Ensure Service Line and UK Link Manual impacts are considered for all changes in respect of the DSC Contract. </a:t>
            </a:r>
          </a:p>
          <a:p>
            <a:pPr lvl="1"/>
            <a:r>
              <a:rPr lang="en-GB" sz="1200" dirty="0" smtClean="0">
                <a:solidFill>
                  <a:srgbClr val="2B80B1"/>
                </a:solidFill>
              </a:rPr>
              <a:t>In DSC Change Management procedures the completion of this section is responsibility of Change proposer (Section 4.6.4) not Xoserve – should the template be changed to reflect this?</a:t>
            </a:r>
          </a:p>
          <a:p>
            <a:pPr lvl="1"/>
            <a:endParaRPr lang="en-GB" sz="1200" b="1" dirty="0" smtClean="0"/>
          </a:p>
          <a:p>
            <a:r>
              <a:rPr lang="en-GB" sz="1200" b="1" dirty="0" smtClean="0"/>
              <a:t>Funding for </a:t>
            </a:r>
            <a:r>
              <a:rPr lang="en-GB" sz="1200" b="1" dirty="0" smtClean="0">
                <a:solidFill>
                  <a:srgbClr val="FF0000"/>
                </a:solidFill>
              </a:rPr>
              <a:t>on-going service delivery </a:t>
            </a:r>
            <a:r>
              <a:rPr lang="en-GB" sz="1200" b="1" dirty="0" smtClean="0"/>
              <a:t>to be included (Section A6)</a:t>
            </a:r>
          </a:p>
          <a:p>
            <a:pPr lvl="1"/>
            <a:r>
              <a:rPr lang="en-GB" sz="1200" dirty="0" smtClean="0"/>
              <a:t>Need to consider on-going funding for delivery of the change and what Budget Amendments are needed. Occasionally Change funding classes  may also differ to the </a:t>
            </a:r>
            <a:r>
              <a:rPr lang="en-GB" sz="1200" dirty="0"/>
              <a:t>on-going </a:t>
            </a:r>
            <a:r>
              <a:rPr lang="en-GB" sz="1200" dirty="0" smtClean="0"/>
              <a:t>costs</a:t>
            </a:r>
          </a:p>
          <a:p>
            <a:pPr lvl="1"/>
            <a:endParaRPr lang="en-GB" sz="900" dirty="0" smtClean="0"/>
          </a:p>
          <a:p>
            <a:pPr lvl="1"/>
            <a:endParaRPr lang="en-GB" sz="6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2112296935"/>
              </p:ext>
            </p:extLst>
          </p:nvPr>
        </p:nvGraphicFramePr>
        <p:xfrm>
          <a:off x="7884368" y="843558"/>
          <a:ext cx="914400" cy="771525"/>
        </p:xfrm>
        <a:graphic>
          <a:graphicData uri="http://schemas.openxmlformats.org/presentationml/2006/ole">
            <mc:AlternateContent xmlns:mc="http://schemas.openxmlformats.org/markup-compatibility/2006">
              <mc:Choice xmlns:v="urn:schemas-microsoft-com:vml" Requires="v">
                <p:oleObj spid="_x0000_s1065"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7884368" y="84355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4041449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3478"/>
            <a:ext cx="8229600" cy="637580"/>
          </a:xfrm>
        </p:spPr>
        <p:txBody>
          <a:bodyPr/>
          <a:lstStyle/>
          <a:p>
            <a:r>
              <a:rPr lang="en-GB" dirty="0" smtClean="0"/>
              <a:t>Change proposal template – </a:t>
            </a:r>
            <a:r>
              <a:rPr lang="en-GB" dirty="0"/>
              <a:t>updates </a:t>
            </a:r>
            <a:r>
              <a:rPr lang="en-GB" dirty="0" smtClean="0"/>
              <a:t>(2 </a:t>
            </a:r>
            <a:r>
              <a:rPr lang="en-GB" dirty="0"/>
              <a:t>of 2)</a:t>
            </a:r>
          </a:p>
        </p:txBody>
      </p:sp>
      <p:sp>
        <p:nvSpPr>
          <p:cNvPr id="5" name="Content Placeholder 4"/>
          <p:cNvSpPr>
            <a:spLocks noGrp="1"/>
          </p:cNvSpPr>
          <p:nvPr>
            <p:ph idx="1"/>
          </p:nvPr>
        </p:nvSpPr>
        <p:spPr>
          <a:xfrm>
            <a:off x="166171" y="507970"/>
            <a:ext cx="8856984" cy="4536504"/>
          </a:xfrm>
        </p:spPr>
        <p:txBody>
          <a:bodyPr>
            <a:noAutofit/>
          </a:bodyPr>
          <a:lstStyle/>
          <a:p>
            <a:pPr lvl="1"/>
            <a:endParaRPr lang="en-GB" sz="1100" dirty="0" smtClean="0"/>
          </a:p>
          <a:p>
            <a:r>
              <a:rPr lang="en-GB" sz="1200" b="1" dirty="0" smtClean="0">
                <a:solidFill>
                  <a:srgbClr val="FF0000"/>
                </a:solidFill>
              </a:rPr>
              <a:t>Initial review period </a:t>
            </a:r>
            <a:r>
              <a:rPr lang="en-GB" sz="1200" b="1" dirty="0" smtClean="0"/>
              <a:t>– Amend to 10, 15, 20 and other  (Sections A3 &amp; A7)</a:t>
            </a:r>
          </a:p>
          <a:p>
            <a:pPr lvl="1"/>
            <a:r>
              <a:rPr lang="en-GB" sz="1200" dirty="0" smtClean="0"/>
              <a:t>Adding 15 Days as an additional option to enable the change to return to the next </a:t>
            </a:r>
            <a:r>
              <a:rPr lang="en-GB" sz="1200" dirty="0" err="1" smtClean="0"/>
              <a:t>ChMC</a:t>
            </a:r>
            <a:endParaRPr lang="en-GB" sz="1200" dirty="0" smtClean="0"/>
          </a:p>
          <a:p>
            <a:pPr lvl="1"/>
            <a:endParaRPr lang="en-GB" sz="1200" dirty="0" smtClean="0"/>
          </a:p>
          <a:p>
            <a:r>
              <a:rPr lang="en-GB" sz="1200" b="1" dirty="0" smtClean="0"/>
              <a:t>Change description to be renamed as </a:t>
            </a:r>
            <a:r>
              <a:rPr lang="en-GB" sz="1200" b="1" dirty="0" smtClean="0">
                <a:solidFill>
                  <a:srgbClr val="FF0000"/>
                </a:solidFill>
              </a:rPr>
              <a:t>Problem statement </a:t>
            </a:r>
            <a:r>
              <a:rPr lang="en-GB" sz="1200" b="1" dirty="0" smtClean="0"/>
              <a:t>(Section A3)</a:t>
            </a:r>
          </a:p>
          <a:p>
            <a:pPr lvl="1"/>
            <a:r>
              <a:rPr lang="en-GB" sz="1200" dirty="0" smtClean="0"/>
              <a:t>To detail what the current problem is that this change has been raised to solve</a:t>
            </a:r>
          </a:p>
          <a:p>
            <a:pPr lvl="1"/>
            <a:endParaRPr lang="en-GB" sz="1200" dirty="0" smtClean="0"/>
          </a:p>
          <a:p>
            <a:r>
              <a:rPr lang="en-GB" sz="1200" b="1" dirty="0" smtClean="0"/>
              <a:t>Remove ‘</a:t>
            </a:r>
            <a:r>
              <a:rPr lang="en-GB" sz="1200" b="1" dirty="0" smtClean="0">
                <a:solidFill>
                  <a:srgbClr val="FF0000"/>
                </a:solidFill>
              </a:rPr>
              <a:t>X</a:t>
            </a:r>
            <a:r>
              <a:rPr lang="en-GB" sz="1200" b="1" dirty="0" smtClean="0"/>
              <a:t>’ from Release (Sections A3</a:t>
            </a:r>
            <a:r>
              <a:rPr lang="en-GB" sz="1200" b="1" dirty="0"/>
              <a:t> </a:t>
            </a:r>
            <a:r>
              <a:rPr lang="en-GB" sz="1200" b="1" dirty="0" smtClean="0"/>
              <a:t>&amp; A8)</a:t>
            </a:r>
          </a:p>
          <a:p>
            <a:pPr lvl="1"/>
            <a:r>
              <a:rPr lang="en-GB" sz="1200" dirty="0" smtClean="0"/>
              <a:t>Major Releases are named as Feb, June and Nov for each year. Release X is no longer  needed</a:t>
            </a:r>
          </a:p>
          <a:p>
            <a:pPr lvl="1"/>
            <a:endParaRPr lang="en-GB" sz="1200" dirty="0" smtClean="0"/>
          </a:p>
          <a:p>
            <a:r>
              <a:rPr lang="en-GB" sz="1200" b="1" dirty="0"/>
              <a:t>Remove </a:t>
            </a:r>
            <a:r>
              <a:rPr lang="en-GB" sz="1200" b="1" dirty="0" smtClean="0">
                <a:solidFill>
                  <a:srgbClr val="FF0000"/>
                </a:solidFill>
              </a:rPr>
              <a:t>Section A5 </a:t>
            </a:r>
            <a:r>
              <a:rPr lang="en-GB" sz="1200" b="1" dirty="0" smtClean="0"/>
              <a:t>as duplicated by Section C</a:t>
            </a:r>
            <a:endParaRPr lang="en-GB" sz="1200" dirty="0" smtClean="0"/>
          </a:p>
          <a:p>
            <a:pPr lvl="1"/>
            <a:endParaRPr lang="en-GB" sz="1200" dirty="0" smtClean="0"/>
          </a:p>
          <a:p>
            <a:r>
              <a:rPr lang="en-GB" sz="1200" b="1" dirty="0" smtClean="0"/>
              <a:t>Wording simplified in Questions 3 &amp; 4  </a:t>
            </a:r>
            <a:r>
              <a:rPr lang="en-GB" sz="1200" b="1" dirty="0" err="1" smtClean="0">
                <a:solidFill>
                  <a:srgbClr val="FF0000"/>
                </a:solidFill>
              </a:rPr>
              <a:t>ChMC</a:t>
            </a:r>
            <a:r>
              <a:rPr lang="en-GB" sz="1200" b="1" dirty="0" smtClean="0">
                <a:solidFill>
                  <a:srgbClr val="FF0000"/>
                </a:solidFill>
              </a:rPr>
              <a:t> Industry consultation </a:t>
            </a:r>
            <a:r>
              <a:rPr lang="en-GB" sz="1200" b="1" dirty="0" smtClean="0"/>
              <a:t>(Section B1)</a:t>
            </a:r>
          </a:p>
          <a:p>
            <a:pPr lvl="1"/>
            <a:r>
              <a:rPr lang="en-GB" sz="1200" dirty="0" smtClean="0"/>
              <a:t>To reflect the new on-line Change </a:t>
            </a:r>
            <a:r>
              <a:rPr lang="en-GB" sz="1200" dirty="0"/>
              <a:t>P</a:t>
            </a:r>
            <a:r>
              <a:rPr lang="en-GB" sz="1200" dirty="0" smtClean="0"/>
              <a:t>ack process</a:t>
            </a:r>
          </a:p>
          <a:p>
            <a:pPr lvl="1"/>
            <a:endParaRPr lang="en-GB" sz="1100" dirty="0" smtClean="0"/>
          </a:p>
          <a:p>
            <a:r>
              <a:rPr lang="en-GB" sz="1200" b="1" dirty="0" smtClean="0"/>
              <a:t>NB: Other changes may be needed to cater for Requests for Data and Urgent Change proposals. </a:t>
            </a:r>
            <a:endParaRPr lang="en-GB" sz="1200" b="1" dirty="0"/>
          </a:p>
          <a:p>
            <a:endParaRPr lang="en-GB" sz="1100" dirty="0" smtClean="0"/>
          </a:p>
          <a:p>
            <a:pPr lvl="1"/>
            <a:endParaRPr lang="en-GB" sz="600" b="1" dirty="0"/>
          </a:p>
        </p:txBody>
      </p:sp>
      <p:sp>
        <p:nvSpPr>
          <p:cNvPr id="2" name="TextBox 1"/>
          <p:cNvSpPr txBox="1"/>
          <p:nvPr/>
        </p:nvSpPr>
        <p:spPr>
          <a:xfrm>
            <a:off x="176214" y="4083918"/>
            <a:ext cx="9073008" cy="830997"/>
          </a:xfrm>
          <a:prstGeom prst="rect">
            <a:avLst/>
          </a:prstGeom>
          <a:noFill/>
        </p:spPr>
        <p:txBody>
          <a:bodyPr wrap="square" rtlCol="0">
            <a:spAutoFit/>
          </a:bodyPr>
          <a:lstStyle/>
          <a:p>
            <a:pPr marL="285750" indent="-285750">
              <a:buFont typeface="Arial" panose="020B0604020202020204" pitchFamily="34" charset="0"/>
              <a:buChar char="•"/>
            </a:pPr>
            <a:r>
              <a:rPr lang="en-GB" sz="1200" dirty="0" smtClean="0">
                <a:solidFill>
                  <a:srgbClr val="2B80B1"/>
                </a:solidFill>
              </a:rPr>
              <a:t>Do you agree with making the proposed changes?</a:t>
            </a:r>
          </a:p>
          <a:p>
            <a:pPr marL="285750" indent="-285750">
              <a:buFont typeface="Arial" panose="020B0604020202020204" pitchFamily="34" charset="0"/>
              <a:buChar char="•"/>
            </a:pPr>
            <a:r>
              <a:rPr lang="en-GB" sz="1200" dirty="0" smtClean="0">
                <a:solidFill>
                  <a:srgbClr val="2B80B1"/>
                </a:solidFill>
              </a:rPr>
              <a:t>Are there any further improvements that can be made to the template?</a:t>
            </a:r>
          </a:p>
          <a:p>
            <a:pPr marL="285750" indent="-285750">
              <a:buFont typeface="Arial" panose="020B0604020202020204" pitchFamily="34" charset="0"/>
              <a:buChar char="•"/>
            </a:pPr>
            <a:r>
              <a:rPr lang="en-GB" sz="1200" dirty="0" smtClean="0">
                <a:solidFill>
                  <a:srgbClr val="2B80B1"/>
                </a:solidFill>
              </a:rPr>
              <a:t>Would customers welcome awareness sessions &amp; materials on DSC Change Management processes, Governance incl. how to raise a Change Proposals?  </a:t>
            </a:r>
            <a:endParaRPr lang="en-GB" sz="1200" dirty="0">
              <a:solidFill>
                <a:srgbClr val="2B80B1"/>
              </a:solidFill>
            </a:endParaRPr>
          </a:p>
        </p:txBody>
      </p:sp>
    </p:spTree>
    <p:extLst>
      <p:ext uri="{BB962C8B-B14F-4D97-AF65-F5344CB8AC3E}">
        <p14:creationId xmlns:p14="http://schemas.microsoft.com/office/powerpoint/2010/main" val="17104066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Other process improvements</a:t>
            </a:r>
            <a:endParaRPr lang="en-GB" dirty="0"/>
          </a:p>
        </p:txBody>
      </p:sp>
    </p:spTree>
    <p:extLst>
      <p:ext uri="{BB962C8B-B14F-4D97-AF65-F5344CB8AC3E}">
        <p14:creationId xmlns:p14="http://schemas.microsoft.com/office/powerpoint/2010/main" val="16022030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Other Process Improvements/ AOB</a:t>
            </a:r>
            <a:endParaRPr lang="en-GB" dirty="0"/>
          </a:p>
        </p:txBody>
      </p:sp>
      <p:sp>
        <p:nvSpPr>
          <p:cNvPr id="5" name="Content Placeholder 4"/>
          <p:cNvSpPr>
            <a:spLocks noGrp="1"/>
          </p:cNvSpPr>
          <p:nvPr>
            <p:ph idx="1"/>
          </p:nvPr>
        </p:nvSpPr>
        <p:spPr/>
        <p:txBody>
          <a:bodyPr/>
          <a:lstStyle/>
          <a:p>
            <a:r>
              <a:rPr lang="en-GB" dirty="0" smtClean="0"/>
              <a:t>DSC Delivery Sub Group</a:t>
            </a:r>
          </a:p>
          <a:p>
            <a:r>
              <a:rPr lang="en-GB" dirty="0" smtClean="0"/>
              <a:t>Do you have any further suggestions to improve DSC Change Governance and/or Management processes?</a:t>
            </a:r>
          </a:p>
          <a:p>
            <a:endParaRPr lang="en-GB" dirty="0"/>
          </a:p>
        </p:txBody>
      </p:sp>
    </p:spTree>
    <p:extLst>
      <p:ext uri="{BB962C8B-B14F-4D97-AF65-F5344CB8AC3E}">
        <p14:creationId xmlns:p14="http://schemas.microsoft.com/office/powerpoint/2010/main" val="30041944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Next steps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7665033"/>
              </p:ext>
            </p:extLst>
          </p:nvPr>
        </p:nvGraphicFramePr>
        <p:xfrm>
          <a:off x="457200" y="1058863"/>
          <a:ext cx="8229600" cy="367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2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of working</a:t>
            </a:r>
            <a:endParaRPr lang="en-GB" dirty="0"/>
          </a:p>
        </p:txBody>
      </p:sp>
      <p:graphicFrame>
        <p:nvGraphicFramePr>
          <p:cNvPr id="4" name="Diagram 3"/>
          <p:cNvGraphicFramePr/>
          <p:nvPr>
            <p:extLst>
              <p:ext uri="{D42A27DB-BD31-4B8C-83A1-F6EECF244321}">
                <p14:modId xmlns:p14="http://schemas.microsoft.com/office/powerpoint/2010/main" val="3807376"/>
              </p:ext>
            </p:extLst>
          </p:nvPr>
        </p:nvGraphicFramePr>
        <p:xfrm>
          <a:off x="1524000" y="539750"/>
          <a:ext cx="722446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 y="1635646"/>
            <a:ext cx="1800200" cy="1800200"/>
          </a:xfrm>
          <a:prstGeom prst="rect">
            <a:avLst/>
          </a:prstGeom>
        </p:spPr>
      </p:pic>
    </p:spTree>
    <p:extLst>
      <p:ext uri="{BB962C8B-B14F-4D97-AF65-F5344CB8AC3E}">
        <p14:creationId xmlns:p14="http://schemas.microsoft.com/office/powerpoint/2010/main" val="24345127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Document Version Control</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196205014"/>
              </p:ext>
            </p:extLst>
          </p:nvPr>
        </p:nvGraphicFramePr>
        <p:xfrm>
          <a:off x="323528" y="843558"/>
          <a:ext cx="8424934" cy="2026920"/>
        </p:xfrm>
        <a:graphic>
          <a:graphicData uri="http://schemas.openxmlformats.org/drawingml/2006/table">
            <a:tbl>
              <a:tblPr firstRow="1" bandRow="1">
                <a:tableStyleId>{5C22544A-7EE6-4342-B048-85BDC9FD1C3A}</a:tableStyleId>
              </a:tblPr>
              <a:tblGrid>
                <a:gridCol w="792088"/>
                <a:gridCol w="1008112"/>
                <a:gridCol w="1224136"/>
                <a:gridCol w="1737583"/>
                <a:gridCol w="854705"/>
                <a:gridCol w="2808310"/>
              </a:tblGrid>
              <a:tr h="370840">
                <a:tc>
                  <a:txBody>
                    <a:bodyPr/>
                    <a:lstStyle/>
                    <a:p>
                      <a:r>
                        <a:rPr lang="en-GB" sz="1200" dirty="0" smtClean="0"/>
                        <a:t>Version</a:t>
                      </a:r>
                      <a:endParaRPr lang="en-GB" sz="1200" dirty="0"/>
                    </a:p>
                  </a:txBody>
                  <a:tcPr/>
                </a:tc>
                <a:tc>
                  <a:txBody>
                    <a:bodyPr/>
                    <a:lstStyle/>
                    <a:p>
                      <a:r>
                        <a:rPr lang="en-GB" sz="1200" dirty="0" smtClean="0"/>
                        <a:t>Date</a:t>
                      </a:r>
                      <a:endParaRPr lang="en-GB" sz="1200" dirty="0"/>
                    </a:p>
                  </a:txBody>
                  <a:tcPr/>
                </a:tc>
                <a:tc>
                  <a:txBody>
                    <a:bodyPr/>
                    <a:lstStyle/>
                    <a:p>
                      <a:r>
                        <a:rPr lang="en-GB" sz="1200" dirty="0" smtClean="0"/>
                        <a:t>Author</a:t>
                      </a:r>
                      <a:endParaRPr lang="en-GB" sz="1200" dirty="0"/>
                    </a:p>
                  </a:txBody>
                  <a:tcPr/>
                </a:tc>
                <a:tc>
                  <a:txBody>
                    <a:bodyPr/>
                    <a:lstStyle/>
                    <a:p>
                      <a:r>
                        <a:rPr lang="en-GB" sz="1200" dirty="0" smtClean="0"/>
                        <a:t>Organisation</a:t>
                      </a:r>
                      <a:endParaRPr lang="en-GB" sz="1200" dirty="0"/>
                    </a:p>
                  </a:txBody>
                  <a:tcPr/>
                </a:tc>
                <a:tc>
                  <a:txBody>
                    <a:bodyPr/>
                    <a:lstStyle/>
                    <a:p>
                      <a:r>
                        <a:rPr lang="en-GB" sz="1200" dirty="0" smtClean="0"/>
                        <a:t>Status</a:t>
                      </a:r>
                      <a:endParaRPr lang="en-GB" sz="1200" dirty="0"/>
                    </a:p>
                  </a:txBody>
                  <a:tcPr/>
                </a:tc>
                <a:tc>
                  <a:txBody>
                    <a:bodyPr/>
                    <a:lstStyle/>
                    <a:p>
                      <a:r>
                        <a:rPr lang="en-GB" sz="1200" dirty="0" smtClean="0"/>
                        <a:t>Updates</a:t>
                      </a:r>
                      <a:endParaRPr lang="en-GB" sz="1200" dirty="0"/>
                    </a:p>
                  </a:txBody>
                  <a:tcPr/>
                </a:tc>
              </a:tr>
              <a:tr h="370840">
                <a:tc>
                  <a:txBody>
                    <a:bodyPr/>
                    <a:lstStyle/>
                    <a:p>
                      <a:r>
                        <a:rPr lang="en-GB" sz="1200" dirty="0" smtClean="0"/>
                        <a:t>V0.1</a:t>
                      </a:r>
                      <a:endParaRPr lang="en-GB" sz="1200" dirty="0"/>
                    </a:p>
                  </a:txBody>
                  <a:tcPr/>
                </a:tc>
                <a:tc>
                  <a:txBody>
                    <a:bodyPr/>
                    <a:lstStyle/>
                    <a:p>
                      <a:r>
                        <a:rPr lang="en-GB" sz="1200" dirty="0" smtClean="0"/>
                        <a:t>27/03/2019</a:t>
                      </a:r>
                      <a:endParaRPr lang="en-GB" sz="1200" dirty="0"/>
                    </a:p>
                  </a:txBody>
                  <a:tcPr/>
                </a:tc>
                <a:tc>
                  <a:txBody>
                    <a:bodyPr/>
                    <a:lstStyle/>
                    <a:p>
                      <a:r>
                        <a:rPr lang="en-GB" sz="1200" dirty="0" smtClean="0"/>
                        <a:t>Alison Cross</a:t>
                      </a:r>
                      <a:endParaRPr lang="en-GB" sz="1200" dirty="0"/>
                    </a:p>
                  </a:txBody>
                  <a:tcPr/>
                </a:tc>
                <a:tc>
                  <a:txBody>
                    <a:bodyPr/>
                    <a:lstStyle/>
                    <a:p>
                      <a:r>
                        <a:rPr lang="en-GB" sz="1200" dirty="0" smtClean="0"/>
                        <a:t>Xoserve</a:t>
                      </a:r>
                      <a:endParaRPr lang="en-GB" sz="1200" dirty="0"/>
                    </a:p>
                  </a:txBody>
                  <a:tcPr/>
                </a:tc>
                <a:tc>
                  <a:txBody>
                    <a:bodyPr/>
                    <a:lstStyle/>
                    <a:p>
                      <a:r>
                        <a:rPr lang="en-GB" sz="1200" dirty="0" smtClean="0"/>
                        <a:t>Draft</a:t>
                      </a:r>
                      <a:endParaRPr lang="en-GB" sz="1200" dirty="0"/>
                    </a:p>
                  </a:txBody>
                  <a:tcPr/>
                </a:tc>
                <a:tc>
                  <a:txBody>
                    <a:bodyPr/>
                    <a:lstStyle/>
                    <a:p>
                      <a:r>
                        <a:rPr lang="en-GB" sz="1200" dirty="0" smtClean="0"/>
                        <a:t>Document created</a:t>
                      </a:r>
                      <a:endParaRPr lang="en-GB" sz="1200" dirty="0"/>
                    </a:p>
                  </a:txBody>
                  <a:tcPr/>
                </a:tc>
              </a:tr>
              <a:tr h="370840">
                <a:tc>
                  <a:txBody>
                    <a:bodyPr/>
                    <a:lstStyle/>
                    <a:p>
                      <a:r>
                        <a:rPr lang="en-GB" sz="1200" dirty="0" smtClean="0"/>
                        <a:t>V0.2</a:t>
                      </a:r>
                      <a:endParaRPr lang="en-GB" sz="1200" dirty="0"/>
                    </a:p>
                  </a:txBody>
                  <a:tcPr/>
                </a:tc>
                <a:tc>
                  <a:txBody>
                    <a:bodyPr/>
                    <a:lstStyle/>
                    <a:p>
                      <a:r>
                        <a:rPr lang="en-GB" sz="1200" dirty="0" smtClean="0"/>
                        <a:t>18/04/2019</a:t>
                      </a:r>
                      <a:endParaRPr lang="en-GB" sz="1200" dirty="0"/>
                    </a:p>
                  </a:txBody>
                  <a:tcPr/>
                </a:tc>
                <a:tc>
                  <a:txBody>
                    <a:bodyPr/>
                    <a:lstStyle/>
                    <a:p>
                      <a:r>
                        <a:rPr lang="en-GB" sz="1200" dirty="0" smtClean="0"/>
                        <a:t>Alison</a:t>
                      </a:r>
                      <a:r>
                        <a:rPr lang="en-GB" sz="1200" baseline="0" dirty="0" smtClean="0"/>
                        <a:t> Cross</a:t>
                      </a:r>
                      <a:endParaRPr lang="en-GB" sz="1200" dirty="0"/>
                    </a:p>
                  </a:txBody>
                  <a:tcPr/>
                </a:tc>
                <a:tc>
                  <a:txBody>
                    <a:bodyPr/>
                    <a:lstStyle/>
                    <a:p>
                      <a:r>
                        <a:rPr lang="en-GB" sz="1200" dirty="0" smtClean="0"/>
                        <a:t>Xoserve</a:t>
                      </a:r>
                      <a:endParaRPr lang="en-GB" sz="1200" dirty="0"/>
                    </a:p>
                  </a:txBody>
                  <a:tcPr/>
                </a:tc>
                <a:tc>
                  <a:txBody>
                    <a:bodyPr/>
                    <a:lstStyle/>
                    <a:p>
                      <a:r>
                        <a:rPr lang="en-GB" sz="1200" dirty="0" smtClean="0"/>
                        <a:t>In review</a:t>
                      </a:r>
                      <a:endParaRPr lang="en-GB" sz="1200" dirty="0"/>
                    </a:p>
                  </a:txBody>
                  <a:tcPr/>
                </a:tc>
                <a:tc>
                  <a:txBody>
                    <a:bodyPr/>
                    <a:lstStyle/>
                    <a:p>
                      <a:r>
                        <a:rPr lang="en-GB" sz="1200" dirty="0" smtClean="0"/>
                        <a:t>Amendments</a:t>
                      </a:r>
                      <a:r>
                        <a:rPr lang="en-GB" sz="1200" baseline="0" dirty="0" smtClean="0"/>
                        <a:t> made following internal review</a:t>
                      </a:r>
                      <a:endParaRPr lang="en-GB" sz="1200" dirty="0"/>
                    </a:p>
                  </a:txBody>
                  <a:tcPr/>
                </a:tc>
              </a:tr>
              <a:tr h="370840">
                <a:tc>
                  <a:txBody>
                    <a:bodyPr/>
                    <a:lstStyle/>
                    <a:p>
                      <a:r>
                        <a:rPr lang="en-GB" sz="1200" dirty="0" smtClean="0"/>
                        <a:t>V1.0</a:t>
                      </a:r>
                      <a:endParaRPr lang="en-GB" sz="1200" dirty="0"/>
                    </a:p>
                  </a:txBody>
                  <a:tcPr/>
                </a:tc>
                <a:tc>
                  <a:txBody>
                    <a:bodyPr/>
                    <a:lstStyle/>
                    <a:p>
                      <a:r>
                        <a:rPr lang="en-GB" sz="1200" dirty="0" smtClean="0"/>
                        <a:t>25/04/2019</a:t>
                      </a:r>
                      <a:endParaRPr lang="en-GB" sz="1200" dirty="0"/>
                    </a:p>
                  </a:txBody>
                  <a:tcPr/>
                </a:tc>
                <a:tc>
                  <a:txBody>
                    <a:bodyPr/>
                    <a:lstStyle/>
                    <a:p>
                      <a:r>
                        <a:rPr lang="en-GB" sz="1200" dirty="0" smtClean="0"/>
                        <a:t>Alison Cross</a:t>
                      </a:r>
                      <a:endParaRPr lang="en-GB" sz="1200" dirty="0"/>
                    </a:p>
                  </a:txBody>
                  <a:tcPr/>
                </a:tc>
                <a:tc>
                  <a:txBody>
                    <a:bodyPr/>
                    <a:lstStyle/>
                    <a:p>
                      <a:r>
                        <a:rPr lang="en-GB" sz="1200" dirty="0" smtClean="0"/>
                        <a:t>Xoserve</a:t>
                      </a:r>
                      <a:endParaRPr lang="en-GB" sz="1200" dirty="0"/>
                    </a:p>
                  </a:txBody>
                  <a:tcPr/>
                </a:tc>
                <a:tc>
                  <a:txBody>
                    <a:bodyPr/>
                    <a:lstStyle/>
                    <a:p>
                      <a:r>
                        <a:rPr lang="en-GB" sz="1200" dirty="0" smtClean="0"/>
                        <a:t>Published</a:t>
                      </a:r>
                      <a:endParaRPr lang="en-GB" sz="1200" dirty="0"/>
                    </a:p>
                  </a:txBody>
                  <a:tcPr/>
                </a:tc>
                <a:tc>
                  <a:txBody>
                    <a:bodyPr/>
                    <a:lstStyle/>
                    <a:p>
                      <a:r>
                        <a:rPr lang="en-GB" sz="1200" dirty="0" smtClean="0"/>
                        <a:t>Initial</a:t>
                      </a:r>
                      <a:r>
                        <a:rPr lang="en-GB" sz="1200" baseline="0" dirty="0" smtClean="0"/>
                        <a:t> slide deck published</a:t>
                      </a:r>
                      <a:endParaRPr lang="en-GB" sz="1200" dirty="0"/>
                    </a:p>
                  </a:txBody>
                  <a:tcPr/>
                </a:tc>
              </a:tr>
              <a:tr h="370840">
                <a:tc>
                  <a:txBody>
                    <a:bodyPr/>
                    <a:lstStyle/>
                    <a:p>
                      <a:r>
                        <a:rPr lang="en-GB" sz="1200" dirty="0" smtClean="0"/>
                        <a:t>V1.1</a:t>
                      </a:r>
                      <a:endParaRPr lang="en-GB" sz="1200" dirty="0"/>
                    </a:p>
                  </a:txBody>
                  <a:tcPr/>
                </a:tc>
                <a:tc>
                  <a:txBody>
                    <a:bodyPr/>
                    <a:lstStyle/>
                    <a:p>
                      <a:r>
                        <a:rPr lang="en-GB" sz="1200" dirty="0" smtClean="0"/>
                        <a:t>30/04/2019</a:t>
                      </a:r>
                      <a:endParaRPr lang="en-GB" sz="1200" dirty="0"/>
                    </a:p>
                  </a:txBody>
                  <a:tcPr/>
                </a:tc>
                <a:tc>
                  <a:txBody>
                    <a:bodyPr/>
                    <a:lstStyle/>
                    <a:p>
                      <a:r>
                        <a:rPr lang="en-GB" sz="1200" dirty="0" smtClean="0"/>
                        <a:t>Alison</a:t>
                      </a:r>
                      <a:r>
                        <a:rPr lang="en-GB" sz="1200" baseline="0" dirty="0" smtClean="0"/>
                        <a:t> Cross</a:t>
                      </a:r>
                      <a:endParaRPr lang="en-GB" sz="1200" dirty="0"/>
                    </a:p>
                  </a:txBody>
                  <a:tcPr/>
                </a:tc>
                <a:tc>
                  <a:txBody>
                    <a:bodyPr/>
                    <a:lstStyle/>
                    <a:p>
                      <a:r>
                        <a:rPr lang="en-GB" sz="1200" dirty="0" smtClean="0"/>
                        <a:t>Xoserve</a:t>
                      </a:r>
                      <a:endParaRPr lang="en-GB" sz="1200" dirty="0"/>
                    </a:p>
                  </a:txBody>
                  <a:tcPr/>
                </a:tc>
                <a:tc>
                  <a:txBody>
                    <a:bodyPr/>
                    <a:lstStyle/>
                    <a:p>
                      <a:r>
                        <a:rPr lang="en-GB" sz="1200" dirty="0" smtClean="0"/>
                        <a:t>Under</a:t>
                      </a:r>
                      <a:r>
                        <a:rPr lang="en-GB" sz="1200" baseline="0" dirty="0" smtClean="0"/>
                        <a:t> review</a:t>
                      </a:r>
                      <a:endParaRPr lang="en-GB" sz="1200" dirty="0"/>
                    </a:p>
                  </a:txBody>
                  <a:tcPr/>
                </a:tc>
                <a:tc>
                  <a:txBody>
                    <a:bodyPr/>
                    <a:lstStyle/>
                    <a:p>
                      <a:r>
                        <a:rPr lang="en-GB" sz="1200" dirty="0" smtClean="0"/>
                        <a:t>Additional slides added in placeholders</a:t>
                      </a:r>
                      <a:endParaRPr lang="en-GB" sz="1200" dirty="0"/>
                    </a:p>
                  </a:txBody>
                  <a:tcPr/>
                </a:tc>
              </a:tr>
            </a:tbl>
          </a:graphicData>
        </a:graphic>
      </p:graphicFrame>
    </p:spTree>
    <p:extLst>
      <p:ext uri="{BB962C8B-B14F-4D97-AF65-F5344CB8AC3E}">
        <p14:creationId xmlns:p14="http://schemas.microsoft.com/office/powerpoint/2010/main" val="3275533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Objectives</a:t>
            </a:r>
            <a:endParaRPr lang="en-GB" dirty="0"/>
          </a:p>
        </p:txBody>
      </p:sp>
      <p:sp>
        <p:nvSpPr>
          <p:cNvPr id="3" name="Content Placeholder 2"/>
          <p:cNvSpPr>
            <a:spLocks noGrp="1"/>
          </p:cNvSpPr>
          <p:nvPr>
            <p:ph idx="1"/>
          </p:nvPr>
        </p:nvSpPr>
        <p:spPr>
          <a:xfrm>
            <a:off x="395536" y="843558"/>
            <a:ext cx="8568952" cy="4104456"/>
          </a:xfrm>
        </p:spPr>
        <p:txBody>
          <a:bodyPr>
            <a:normAutofit fontScale="70000" lnSpcReduction="20000"/>
          </a:bodyPr>
          <a:lstStyle/>
          <a:p>
            <a:pPr>
              <a:buClr>
                <a:schemeClr val="accent1"/>
              </a:buClr>
              <a:buFont typeface="Wingdings" panose="05000000000000000000" pitchFamily="2" charset="2"/>
              <a:buChar char="Ø"/>
            </a:pPr>
            <a:r>
              <a:rPr lang="en-GB" dirty="0"/>
              <a:t>R</a:t>
            </a:r>
            <a:r>
              <a:rPr lang="en-GB" dirty="0" smtClean="0"/>
              <a:t>eview effectiveness of current DSC Change Management processes in respect of </a:t>
            </a:r>
          </a:p>
          <a:p>
            <a:pPr lvl="1">
              <a:buClr>
                <a:schemeClr val="accent1"/>
              </a:buClr>
              <a:buFont typeface="Wingdings" panose="05000000000000000000" pitchFamily="2" charset="2"/>
              <a:buChar char="§"/>
            </a:pPr>
            <a:r>
              <a:rPr lang="en-GB" dirty="0" smtClean="0"/>
              <a:t>Requests for Data Change proposals</a:t>
            </a:r>
          </a:p>
          <a:p>
            <a:pPr lvl="1">
              <a:buClr>
                <a:schemeClr val="accent1"/>
              </a:buClr>
              <a:buFont typeface="Wingdings" panose="05000000000000000000" pitchFamily="2" charset="2"/>
              <a:buChar char="§"/>
            </a:pPr>
            <a:r>
              <a:rPr lang="en-GB" dirty="0" smtClean="0"/>
              <a:t>Urgent Change proposals</a:t>
            </a:r>
          </a:p>
          <a:p>
            <a:pPr lvl="1">
              <a:buClr>
                <a:schemeClr val="accent1"/>
              </a:buClr>
              <a:buFont typeface="Wingdings" panose="05000000000000000000" pitchFamily="2" charset="2"/>
              <a:buChar char="§"/>
            </a:pPr>
            <a:r>
              <a:rPr lang="en-GB" dirty="0" smtClean="0"/>
              <a:t>Initiatives and other ad hoc Change proposals</a:t>
            </a:r>
          </a:p>
          <a:p>
            <a:pPr lvl="1">
              <a:buClr>
                <a:schemeClr val="accent1"/>
              </a:buClr>
              <a:buFont typeface="Wingdings" panose="05000000000000000000" pitchFamily="2" charset="2"/>
              <a:buChar char="§"/>
            </a:pPr>
            <a:r>
              <a:rPr lang="en-GB" dirty="0" smtClean="0"/>
              <a:t>DSC Delivery Sub Group</a:t>
            </a:r>
          </a:p>
          <a:p>
            <a:pPr lvl="1">
              <a:buClr>
                <a:schemeClr val="accent1"/>
              </a:buClr>
              <a:buFont typeface="Wingdings" panose="05000000000000000000" pitchFamily="2" charset="2"/>
              <a:buChar char="§"/>
            </a:pPr>
            <a:r>
              <a:rPr lang="en-GB" dirty="0" smtClean="0"/>
              <a:t>Any other process improvements</a:t>
            </a:r>
          </a:p>
          <a:p>
            <a:pPr lvl="1">
              <a:buClr>
                <a:schemeClr val="accent1"/>
              </a:buClr>
              <a:buFont typeface="Wingdings" panose="05000000000000000000" pitchFamily="2" charset="2"/>
              <a:buChar char="Ø"/>
            </a:pPr>
            <a:endParaRPr lang="en-GB" dirty="0" smtClean="0"/>
          </a:p>
          <a:p>
            <a:pPr>
              <a:buClr>
                <a:schemeClr val="accent1"/>
              </a:buClr>
              <a:buFont typeface="Wingdings" panose="05000000000000000000" pitchFamily="2" charset="2"/>
              <a:buChar char="Ø"/>
            </a:pPr>
            <a:r>
              <a:rPr lang="en-GB" dirty="0" smtClean="0"/>
              <a:t>Review and update of Change proposal and any other DSC change templates</a:t>
            </a:r>
          </a:p>
          <a:p>
            <a:pPr>
              <a:buClr>
                <a:schemeClr val="accent1"/>
              </a:buClr>
              <a:buFont typeface="Wingdings" panose="05000000000000000000" pitchFamily="2" charset="2"/>
              <a:buChar char="Ø"/>
            </a:pPr>
            <a:endParaRPr lang="en-GB" dirty="0" smtClean="0"/>
          </a:p>
          <a:p>
            <a:pPr>
              <a:buClr>
                <a:schemeClr val="accent1"/>
              </a:buClr>
              <a:buFont typeface="Wingdings" panose="05000000000000000000" pitchFamily="2" charset="2"/>
              <a:buChar char="Ø"/>
            </a:pPr>
            <a:r>
              <a:rPr lang="en-GB" dirty="0"/>
              <a:t>P</a:t>
            </a:r>
            <a:r>
              <a:rPr lang="en-GB" dirty="0" smtClean="0"/>
              <a:t>roduce recommendations for DSC Change Management committee approval</a:t>
            </a:r>
          </a:p>
          <a:p>
            <a:pPr>
              <a:buClr>
                <a:schemeClr val="accent1"/>
              </a:buClr>
              <a:buFont typeface="Wingdings" panose="05000000000000000000" pitchFamily="2" charset="2"/>
              <a:buChar char="Ø"/>
            </a:pPr>
            <a:endParaRPr lang="en-GB" dirty="0" smtClean="0"/>
          </a:p>
          <a:p>
            <a:pPr>
              <a:buClr>
                <a:schemeClr val="accent1"/>
              </a:buClr>
              <a:buFont typeface="Wingdings" panose="05000000000000000000" pitchFamily="2" charset="2"/>
              <a:buChar char="Ø"/>
            </a:pPr>
            <a:r>
              <a:rPr lang="en-GB" dirty="0" smtClean="0"/>
              <a:t>Support implementation of approved changes</a:t>
            </a:r>
            <a:endParaRPr lang="en-GB" dirty="0"/>
          </a:p>
        </p:txBody>
      </p:sp>
    </p:spTree>
    <p:extLst>
      <p:ext uri="{BB962C8B-B14F-4D97-AF65-F5344CB8AC3E}">
        <p14:creationId xmlns:p14="http://schemas.microsoft.com/office/powerpoint/2010/main" val="1985055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DSC Change process (Pre-Capture)</a:t>
            </a:r>
            <a:endParaRPr lang="en-GB" dirty="0"/>
          </a:p>
        </p:txBody>
      </p:sp>
      <p:pic>
        <p:nvPicPr>
          <p:cNvPr id="308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9960" y="182246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4"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9050" y="3526869"/>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7992" y="3522092"/>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712619" y="1140619"/>
            <a:ext cx="0" cy="704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3082" idx="1"/>
          </p:cNvCxnSpPr>
          <p:nvPr/>
        </p:nvCxnSpPr>
        <p:spPr>
          <a:xfrm flipV="1">
            <a:off x="1284412" y="2103449"/>
            <a:ext cx="2285548" cy="22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3084" idx="0"/>
          </p:cNvCxnSpPr>
          <p:nvPr/>
        </p:nvCxnSpPr>
        <p:spPr>
          <a:xfrm flipH="1">
            <a:off x="4200525" y="2340108"/>
            <a:ext cx="1" cy="11867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238681" y="2401372"/>
            <a:ext cx="1590369" cy="19092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3084" idx="3"/>
            <a:endCxn id="15" idx="1"/>
          </p:cNvCxnSpPr>
          <p:nvPr/>
        </p:nvCxnSpPr>
        <p:spPr>
          <a:xfrm flipV="1">
            <a:off x="4572000" y="3803080"/>
            <a:ext cx="2235992" cy="47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086"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8949" y="1668413"/>
            <a:ext cx="5619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Arrow Connector 43"/>
          <p:cNvCxnSpPr>
            <a:endCxn id="3086" idx="1"/>
          </p:cNvCxnSpPr>
          <p:nvPr/>
        </p:nvCxnSpPr>
        <p:spPr>
          <a:xfrm>
            <a:off x="4616808" y="2103448"/>
            <a:ext cx="3022141" cy="22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5" idx="0"/>
            <a:endCxn id="3086" idx="2"/>
          </p:cNvCxnSpPr>
          <p:nvPr/>
        </p:nvCxnSpPr>
        <p:spPr>
          <a:xfrm flipV="1">
            <a:off x="7360442" y="2582813"/>
            <a:ext cx="559495" cy="9392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Flowchart: Terminator 35"/>
          <p:cNvSpPr/>
          <p:nvPr/>
        </p:nvSpPr>
        <p:spPr>
          <a:xfrm>
            <a:off x="1583668" y="4443958"/>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706275" y="4512439"/>
            <a:ext cx="986722" cy="261610"/>
          </a:xfrm>
          <a:prstGeom prst="rect">
            <a:avLst/>
          </a:prstGeom>
          <a:noFill/>
        </p:spPr>
        <p:txBody>
          <a:bodyPr wrap="square" rtlCol="0">
            <a:spAutoFit/>
          </a:bodyPr>
          <a:lstStyle/>
          <a:p>
            <a:r>
              <a:rPr lang="en-GB" sz="1100" dirty="0" smtClean="0"/>
              <a:t>XRN Closed</a:t>
            </a:r>
            <a:endParaRPr lang="en-GB" sz="1100" dirty="0"/>
          </a:p>
        </p:txBody>
      </p:sp>
      <p:sp>
        <p:nvSpPr>
          <p:cNvPr id="54" name="Flowchart: Terminator 53"/>
          <p:cNvSpPr/>
          <p:nvPr/>
        </p:nvSpPr>
        <p:spPr>
          <a:xfrm>
            <a:off x="5220072"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p:cNvSpPr txBox="1"/>
          <p:nvPr/>
        </p:nvSpPr>
        <p:spPr>
          <a:xfrm>
            <a:off x="5367211" y="4542388"/>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39" name="Straight Arrow Connector 38"/>
          <p:cNvCxnSpPr>
            <a:stCxn id="15" idx="2"/>
          </p:cNvCxnSpPr>
          <p:nvPr/>
        </p:nvCxnSpPr>
        <p:spPr>
          <a:xfrm flipH="1">
            <a:off x="6444208" y="4084067"/>
            <a:ext cx="916234" cy="3784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8272932" y="2125613"/>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Rectangular Callout 44"/>
          <p:cNvSpPr/>
          <p:nvPr/>
        </p:nvSpPr>
        <p:spPr>
          <a:xfrm>
            <a:off x="1284411" y="915566"/>
            <a:ext cx="1826039" cy="577056"/>
          </a:xfrm>
          <a:prstGeom prst="wedgeRectCallout">
            <a:avLst>
              <a:gd name="adj1" fmla="val -67173"/>
              <a:gd name="adj2" fmla="val -113260"/>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Proposal (CP) raised</a:t>
            </a:r>
            <a:endParaRPr lang="en-GB" sz="1000" dirty="0"/>
          </a:p>
        </p:txBody>
      </p:sp>
      <p:sp>
        <p:nvSpPr>
          <p:cNvPr id="63" name="Rectangular Callout 62"/>
          <p:cNvSpPr/>
          <p:nvPr/>
        </p:nvSpPr>
        <p:spPr>
          <a:xfrm>
            <a:off x="204813" y="3109972"/>
            <a:ext cx="1826039" cy="501828"/>
          </a:xfrm>
          <a:prstGeom prst="wedgeRectCallout">
            <a:avLst>
              <a:gd name="adj1" fmla="val -22058"/>
              <a:gd name="adj2" fmla="val -203797"/>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a:t>
            </a:r>
            <a:r>
              <a:rPr lang="en-GB" sz="1000" dirty="0"/>
              <a:t>s</a:t>
            </a:r>
            <a:r>
              <a:rPr lang="en-GB" sz="1000" dirty="0" smtClean="0"/>
              <a:t>ent to Xoserve for initial processing and Xoserve Reference number (XRN)</a:t>
            </a:r>
            <a:endParaRPr lang="en-GB" sz="1000" dirty="0"/>
          </a:p>
        </p:txBody>
      </p:sp>
      <p:sp>
        <p:nvSpPr>
          <p:cNvPr id="64" name="Rectangular Callout 63"/>
          <p:cNvSpPr/>
          <p:nvPr/>
        </p:nvSpPr>
        <p:spPr>
          <a:xfrm>
            <a:off x="4034533" y="982746"/>
            <a:ext cx="1826039" cy="520941"/>
          </a:xfrm>
          <a:prstGeom prst="wedgeRectCallout">
            <a:avLst>
              <a:gd name="adj1" fmla="val -41795"/>
              <a:gd name="adj2" fmla="val 104712"/>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Change proposed at DSC Change Management Committee</a:t>
            </a:r>
            <a:r>
              <a:rPr lang="en-GB" sz="1000" dirty="0"/>
              <a:t> </a:t>
            </a:r>
            <a:r>
              <a:rPr lang="en-GB" sz="1000" dirty="0" smtClean="0"/>
              <a:t>(</a:t>
            </a:r>
            <a:r>
              <a:rPr lang="en-GB" sz="1000" dirty="0" err="1" smtClean="0"/>
              <a:t>ChMC</a:t>
            </a:r>
            <a:r>
              <a:rPr lang="en-GB" sz="1000" dirty="0" smtClean="0"/>
              <a:t>)</a:t>
            </a:r>
            <a:endParaRPr lang="en-GB" sz="1000" dirty="0"/>
          </a:p>
        </p:txBody>
      </p:sp>
      <p:sp>
        <p:nvSpPr>
          <p:cNvPr id="46" name="TextBox 45"/>
          <p:cNvSpPr txBox="1"/>
          <p:nvPr/>
        </p:nvSpPr>
        <p:spPr>
          <a:xfrm>
            <a:off x="5554803" y="1965489"/>
            <a:ext cx="817397" cy="400110"/>
          </a:xfrm>
          <a:prstGeom prst="rect">
            <a:avLst/>
          </a:prstGeom>
          <a:solidFill>
            <a:srgbClr val="FFFFFF"/>
          </a:solidFill>
        </p:spPr>
        <p:txBody>
          <a:bodyPr wrap="square" rtlCol="0">
            <a:spAutoFit/>
          </a:bodyPr>
          <a:lstStyle/>
          <a:p>
            <a:r>
              <a:rPr lang="en-GB" sz="1000" dirty="0" smtClean="0"/>
              <a:t>Change Approved</a:t>
            </a:r>
            <a:endParaRPr lang="en-GB" sz="1000" dirty="0"/>
          </a:p>
        </p:txBody>
      </p:sp>
      <p:sp>
        <p:nvSpPr>
          <p:cNvPr id="66" name="TextBox 65"/>
          <p:cNvSpPr txBox="1"/>
          <p:nvPr/>
        </p:nvSpPr>
        <p:spPr>
          <a:xfrm>
            <a:off x="3563888" y="2730055"/>
            <a:ext cx="1265602" cy="553998"/>
          </a:xfrm>
          <a:prstGeom prst="rect">
            <a:avLst/>
          </a:prstGeom>
          <a:solidFill>
            <a:srgbClr val="FFFFFF"/>
          </a:solidFill>
        </p:spPr>
        <p:txBody>
          <a:bodyPr wrap="square" rtlCol="0">
            <a:spAutoFit/>
          </a:bodyPr>
          <a:lstStyle/>
          <a:p>
            <a:pPr algn="ctr"/>
            <a:r>
              <a:rPr lang="en-GB" sz="1000" dirty="0" smtClean="0"/>
              <a:t>Sent for Initial Review</a:t>
            </a:r>
          </a:p>
          <a:p>
            <a:pPr algn="ctr"/>
            <a:endParaRPr lang="en-GB" sz="1000" dirty="0"/>
          </a:p>
        </p:txBody>
      </p:sp>
      <p:sp>
        <p:nvSpPr>
          <p:cNvPr id="67" name="TextBox 66"/>
          <p:cNvSpPr txBox="1"/>
          <p:nvPr/>
        </p:nvSpPr>
        <p:spPr>
          <a:xfrm>
            <a:off x="2864553" y="3069516"/>
            <a:ext cx="817397" cy="400110"/>
          </a:xfrm>
          <a:prstGeom prst="rect">
            <a:avLst/>
          </a:prstGeom>
          <a:solidFill>
            <a:srgbClr val="FFFFFF"/>
          </a:solidFill>
        </p:spPr>
        <p:txBody>
          <a:bodyPr wrap="square" rtlCol="0">
            <a:spAutoFit/>
          </a:bodyPr>
          <a:lstStyle/>
          <a:p>
            <a:r>
              <a:rPr lang="en-GB" sz="1000" dirty="0" smtClean="0"/>
              <a:t>Change Rejected</a:t>
            </a:r>
            <a:endParaRPr lang="en-GB" sz="1000" dirty="0"/>
          </a:p>
        </p:txBody>
      </p:sp>
      <p:sp>
        <p:nvSpPr>
          <p:cNvPr id="68" name="TextBox 67"/>
          <p:cNvSpPr txBox="1"/>
          <p:nvPr/>
        </p:nvSpPr>
        <p:spPr>
          <a:xfrm>
            <a:off x="5057323" y="3611800"/>
            <a:ext cx="994959" cy="400110"/>
          </a:xfrm>
          <a:prstGeom prst="rect">
            <a:avLst/>
          </a:prstGeom>
          <a:solidFill>
            <a:srgbClr val="FFFFFF"/>
          </a:solidFill>
        </p:spPr>
        <p:txBody>
          <a:bodyPr wrap="square" rtlCol="0">
            <a:spAutoFit/>
          </a:bodyPr>
          <a:lstStyle/>
          <a:p>
            <a:r>
              <a:rPr lang="en-GB" sz="1000" dirty="0" smtClean="0"/>
              <a:t>Review Responses</a:t>
            </a:r>
            <a:endParaRPr lang="en-GB" sz="1000" dirty="0"/>
          </a:p>
        </p:txBody>
      </p:sp>
      <p:sp>
        <p:nvSpPr>
          <p:cNvPr id="69" name="TextBox 68"/>
          <p:cNvSpPr txBox="1"/>
          <p:nvPr/>
        </p:nvSpPr>
        <p:spPr>
          <a:xfrm>
            <a:off x="7282995" y="2843479"/>
            <a:ext cx="817397" cy="400110"/>
          </a:xfrm>
          <a:prstGeom prst="rect">
            <a:avLst/>
          </a:prstGeom>
          <a:solidFill>
            <a:srgbClr val="FFFFFF"/>
          </a:solidFill>
        </p:spPr>
        <p:txBody>
          <a:bodyPr wrap="square" rtlCol="0">
            <a:spAutoFit/>
          </a:bodyPr>
          <a:lstStyle/>
          <a:p>
            <a:r>
              <a:rPr lang="en-GB" sz="1000" dirty="0" smtClean="0"/>
              <a:t>Change Approved</a:t>
            </a:r>
            <a:endParaRPr lang="en-GB" sz="1000" dirty="0"/>
          </a:p>
        </p:txBody>
      </p:sp>
      <p:sp>
        <p:nvSpPr>
          <p:cNvPr id="70" name="TextBox 69"/>
          <p:cNvSpPr txBox="1"/>
          <p:nvPr/>
        </p:nvSpPr>
        <p:spPr>
          <a:xfrm>
            <a:off x="6642358" y="4150170"/>
            <a:ext cx="817397" cy="246221"/>
          </a:xfrm>
          <a:prstGeom prst="rect">
            <a:avLst/>
          </a:prstGeom>
          <a:solidFill>
            <a:srgbClr val="FFFFFF"/>
          </a:solidFill>
        </p:spPr>
        <p:txBody>
          <a:bodyPr wrap="square" rtlCol="0">
            <a:spAutoFit/>
          </a:bodyPr>
          <a:lstStyle/>
          <a:p>
            <a:r>
              <a:rPr lang="en-GB" sz="1000" dirty="0" smtClean="0"/>
              <a:t>Rejected</a:t>
            </a:r>
            <a:endParaRPr lang="en-GB" sz="1000" dirty="0"/>
          </a:p>
        </p:txBody>
      </p:sp>
      <p:sp>
        <p:nvSpPr>
          <p:cNvPr id="72" name="Rectangular Callout 71"/>
          <p:cNvSpPr/>
          <p:nvPr/>
        </p:nvSpPr>
        <p:spPr>
          <a:xfrm>
            <a:off x="5019658" y="2548575"/>
            <a:ext cx="1826039" cy="695014"/>
          </a:xfrm>
          <a:prstGeom prst="wedgeRectCallout">
            <a:avLst>
              <a:gd name="adj1" fmla="val -80140"/>
              <a:gd name="adj2" fmla="val 111911"/>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Initial Review can be 10, 20 or 30 working days</a:t>
            </a:r>
          </a:p>
          <a:p>
            <a:pPr algn="ctr"/>
            <a:r>
              <a:rPr lang="en-GB" sz="1000" dirty="0"/>
              <a:t>(Change Pack </a:t>
            </a:r>
            <a:r>
              <a:rPr lang="en-GB" sz="1000" dirty="0" smtClean="0"/>
              <a:t>1)</a:t>
            </a:r>
            <a:endParaRPr lang="en-GB" sz="1000" dirty="0"/>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887" y="1844625"/>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362" y="370091"/>
            <a:ext cx="798513"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Rectangular Callout 37"/>
          <p:cNvSpPr/>
          <p:nvPr/>
        </p:nvSpPr>
        <p:spPr>
          <a:xfrm>
            <a:off x="7282995" y="664652"/>
            <a:ext cx="1425471" cy="501828"/>
          </a:xfrm>
          <a:prstGeom prst="wedgeRectCallout">
            <a:avLst>
              <a:gd name="adj1" fmla="val -15493"/>
              <a:gd name="adj2" fmla="val 145963"/>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Xoserve starts </a:t>
            </a:r>
          </a:p>
          <a:p>
            <a:pPr algn="ctr"/>
            <a:r>
              <a:rPr lang="en-GB" sz="1000" dirty="0" smtClean="0"/>
              <a:t>Capture Phase </a:t>
            </a:r>
            <a:endParaRPr lang="en-GB" sz="1000" dirty="0"/>
          </a:p>
        </p:txBody>
      </p:sp>
    </p:spTree>
    <p:custDataLst>
      <p:tags r:id="rId1"/>
    </p:custDataLst>
    <p:extLst>
      <p:ext uri="{BB962C8B-B14F-4D97-AF65-F5344CB8AC3E}">
        <p14:creationId xmlns:p14="http://schemas.microsoft.com/office/powerpoint/2010/main" val="307652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a:xfrm>
            <a:off x="179512" y="3810026"/>
            <a:ext cx="2736304" cy="849956"/>
          </a:xfrm>
          <a:prstGeom prst="roundRect">
            <a:avLst/>
          </a:prstGeom>
          <a:solidFill>
            <a:srgbClr val="B1D6E8">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66514" y="105420"/>
            <a:ext cx="8229600" cy="637580"/>
          </a:xfrm>
        </p:spPr>
        <p:txBody>
          <a:bodyPr/>
          <a:lstStyle/>
          <a:p>
            <a:r>
              <a:rPr lang="en-GB" dirty="0"/>
              <a:t>Current DSC Change </a:t>
            </a:r>
            <a:r>
              <a:rPr lang="en-GB" dirty="0" smtClean="0"/>
              <a:t>process (Capture)</a:t>
            </a:r>
            <a:endParaRPr lang="en-GB" dirty="0"/>
          </a:p>
        </p:txBody>
      </p:sp>
      <p:pic>
        <p:nvPicPr>
          <p:cNvPr id="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670" y="699542"/>
            <a:ext cx="648072" cy="822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a:endCxn id="4" idx="1"/>
          </p:cNvCxnSpPr>
          <p:nvPr/>
        </p:nvCxnSpPr>
        <p:spPr>
          <a:xfrm>
            <a:off x="30142" y="1111022"/>
            <a:ext cx="3235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Flowchart: Document 6"/>
          <p:cNvSpPr/>
          <p:nvPr/>
        </p:nvSpPr>
        <p:spPr>
          <a:xfrm>
            <a:off x="263660" y="1851670"/>
            <a:ext cx="828092" cy="576064"/>
          </a:xfrm>
          <a:prstGeom prst="flowChartDocumen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52739" y="1923678"/>
            <a:ext cx="923964" cy="369332"/>
          </a:xfrm>
          <a:prstGeom prst="rect">
            <a:avLst/>
          </a:prstGeom>
          <a:noFill/>
        </p:spPr>
        <p:txBody>
          <a:bodyPr wrap="square" rtlCol="0">
            <a:spAutoFit/>
          </a:bodyPr>
          <a:lstStyle/>
          <a:p>
            <a:r>
              <a:rPr lang="en-GB" sz="900" dirty="0" smtClean="0"/>
              <a:t>Requirements statement</a:t>
            </a:r>
            <a:endParaRPr lang="en-GB" sz="900" dirty="0"/>
          </a:p>
        </p:txBody>
      </p:sp>
      <p:sp>
        <p:nvSpPr>
          <p:cNvPr id="9" name="Round Diagonal Corner Rectangle 8"/>
          <p:cNvSpPr/>
          <p:nvPr/>
        </p:nvSpPr>
        <p:spPr>
          <a:xfrm>
            <a:off x="467544" y="2787774"/>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67544" y="2859782"/>
            <a:ext cx="1296144" cy="369332"/>
          </a:xfrm>
          <a:prstGeom prst="rect">
            <a:avLst/>
          </a:prstGeom>
          <a:noFill/>
        </p:spPr>
        <p:txBody>
          <a:bodyPr wrap="square" rtlCol="0">
            <a:spAutoFit/>
          </a:bodyPr>
          <a:lstStyle/>
          <a:p>
            <a:r>
              <a:rPr lang="en-GB" sz="900" dirty="0" smtClean="0"/>
              <a:t>Capture session</a:t>
            </a:r>
          </a:p>
          <a:p>
            <a:r>
              <a:rPr lang="en-GB" sz="900" dirty="0" smtClean="0"/>
              <a:t>Define requirements </a:t>
            </a:r>
            <a:endParaRPr lang="en-GB" sz="900" dirty="0"/>
          </a:p>
        </p:txBody>
      </p:sp>
      <p:sp>
        <p:nvSpPr>
          <p:cNvPr id="12" name="Flowchart: Document 11"/>
          <p:cNvSpPr/>
          <p:nvPr/>
        </p:nvSpPr>
        <p:spPr>
          <a:xfrm>
            <a:off x="418597" y="3939902"/>
            <a:ext cx="828092" cy="576064"/>
          </a:xfrm>
          <a:prstGeom prst="flowChartDocument">
            <a:avLst/>
          </a:prstGeom>
          <a:solidFill>
            <a:srgbClr val="FFFFF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384502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ound Diagonal Corner Rectangle 15"/>
          <p:cNvSpPr/>
          <p:nvPr/>
        </p:nvSpPr>
        <p:spPr>
          <a:xfrm>
            <a:off x="2292524" y="2819132"/>
            <a:ext cx="1152128" cy="47269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2267744" y="2865754"/>
            <a:ext cx="1296144" cy="369332"/>
          </a:xfrm>
          <a:prstGeom prst="rect">
            <a:avLst/>
          </a:prstGeom>
          <a:noFill/>
        </p:spPr>
        <p:txBody>
          <a:bodyPr wrap="square" rtlCol="0">
            <a:spAutoFit/>
          </a:bodyPr>
          <a:lstStyle/>
          <a:p>
            <a:r>
              <a:rPr lang="en-GB" sz="900" dirty="0" smtClean="0"/>
              <a:t>Capture session</a:t>
            </a:r>
          </a:p>
          <a:p>
            <a:r>
              <a:rPr lang="en-GB" sz="900" dirty="0" smtClean="0"/>
              <a:t>Solution Options</a:t>
            </a:r>
            <a:endParaRPr lang="en-GB" sz="900" dirty="0"/>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920" y="3124944"/>
            <a:ext cx="11049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27340" y="2728213"/>
            <a:ext cx="110490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4208" y="1391411"/>
            <a:ext cx="7429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3564" y="2513831"/>
            <a:ext cx="110490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lowchart: Terminator 22"/>
          <p:cNvSpPr/>
          <p:nvPr/>
        </p:nvSpPr>
        <p:spPr>
          <a:xfrm>
            <a:off x="7596336" y="4477434"/>
            <a:ext cx="1224136" cy="398572"/>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7715043" y="4542388"/>
            <a:ext cx="986722" cy="261610"/>
          </a:xfrm>
          <a:prstGeom prst="rect">
            <a:avLst/>
          </a:prstGeom>
          <a:noFill/>
        </p:spPr>
        <p:txBody>
          <a:bodyPr wrap="square" rtlCol="0">
            <a:spAutoFit/>
          </a:bodyPr>
          <a:lstStyle/>
          <a:p>
            <a:r>
              <a:rPr lang="en-GB" sz="1100" dirty="0" smtClean="0"/>
              <a:t>XRN Closed</a:t>
            </a:r>
            <a:endParaRPr lang="en-GB" sz="1100" dirty="0"/>
          </a:p>
        </p:txBody>
      </p:sp>
      <p:cxnSp>
        <p:nvCxnSpPr>
          <p:cNvPr id="14" name="Straight Arrow Connector 13"/>
          <p:cNvCxnSpPr>
            <a:stCxn id="4" idx="2"/>
            <a:endCxn id="7" idx="0"/>
          </p:cNvCxnSpPr>
          <p:nvPr/>
        </p:nvCxnSpPr>
        <p:spPr>
          <a:xfrm>
            <a:off x="677706" y="1522502"/>
            <a:ext cx="0" cy="329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9" idx="3"/>
          </p:cNvCxnSpPr>
          <p:nvPr/>
        </p:nvCxnSpPr>
        <p:spPr>
          <a:xfrm>
            <a:off x="677706" y="2389650"/>
            <a:ext cx="365902" cy="398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01742" y="3251909"/>
            <a:ext cx="0" cy="558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7676" y="4011910"/>
            <a:ext cx="923964" cy="369332"/>
          </a:xfrm>
          <a:prstGeom prst="rect">
            <a:avLst/>
          </a:prstGeom>
          <a:noFill/>
        </p:spPr>
        <p:txBody>
          <a:bodyPr wrap="square" rtlCol="0">
            <a:spAutoFit/>
          </a:bodyPr>
          <a:lstStyle/>
          <a:p>
            <a:r>
              <a:rPr lang="en-GB" sz="900" dirty="0" smtClean="0"/>
              <a:t>Requirements ratified</a:t>
            </a:r>
            <a:endParaRPr lang="en-GB" sz="900" dirty="0"/>
          </a:p>
        </p:txBody>
      </p:sp>
      <p:cxnSp>
        <p:nvCxnSpPr>
          <p:cNvPr id="27" name="Straight Arrow Connector 26"/>
          <p:cNvCxnSpPr/>
          <p:nvPr/>
        </p:nvCxnSpPr>
        <p:spPr>
          <a:xfrm flipV="1">
            <a:off x="2100114" y="3404488"/>
            <a:ext cx="455662" cy="4055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444652" y="3005496"/>
            <a:ext cx="407268" cy="2236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860032" y="2679348"/>
            <a:ext cx="308191" cy="445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58" name="Straight Arrow Connector 2057"/>
          <p:cNvCxnSpPr/>
          <p:nvPr/>
        </p:nvCxnSpPr>
        <p:spPr>
          <a:xfrm>
            <a:off x="5394573" y="2546364"/>
            <a:ext cx="401563" cy="181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0" name="Straight Arrow Connector 2059"/>
          <p:cNvCxnSpPr/>
          <p:nvPr/>
        </p:nvCxnSpPr>
        <p:spPr>
          <a:xfrm flipV="1">
            <a:off x="6516216" y="2043960"/>
            <a:ext cx="288032" cy="684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2" name="Straight Arrow Connector 2061"/>
          <p:cNvCxnSpPr>
            <a:stCxn id="2056" idx="3"/>
          </p:cNvCxnSpPr>
          <p:nvPr/>
        </p:nvCxnSpPr>
        <p:spPr>
          <a:xfrm>
            <a:off x="7187158" y="1672399"/>
            <a:ext cx="671901" cy="7553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4" name="Straight Arrow Connector 2063"/>
          <p:cNvCxnSpPr>
            <a:stCxn id="2057" idx="2"/>
            <a:endCxn id="23" idx="0"/>
          </p:cNvCxnSpPr>
          <p:nvPr/>
        </p:nvCxnSpPr>
        <p:spPr>
          <a:xfrm>
            <a:off x="8196014" y="3075806"/>
            <a:ext cx="12390" cy="1401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8" name="Straight Arrow Connector 2067"/>
          <p:cNvCxnSpPr>
            <a:stCxn id="2057" idx="0"/>
            <a:endCxn id="46" idx="2"/>
          </p:cNvCxnSpPr>
          <p:nvPr/>
        </p:nvCxnSpPr>
        <p:spPr>
          <a:xfrm flipV="1">
            <a:off x="8196014" y="1261517"/>
            <a:ext cx="6195" cy="1252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ctangular Callout 55"/>
          <p:cNvSpPr/>
          <p:nvPr/>
        </p:nvSpPr>
        <p:spPr>
          <a:xfrm>
            <a:off x="1284411" y="771550"/>
            <a:ext cx="1826039" cy="576064"/>
          </a:xfrm>
          <a:prstGeom prst="wedgeRectCallout">
            <a:avLst>
              <a:gd name="adj1" fmla="val -59845"/>
              <a:gd name="adj2" fmla="val 134853"/>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statement created and approved by CP’s proposer</a:t>
            </a:r>
            <a:endParaRPr lang="en-GB" sz="1000" dirty="0"/>
          </a:p>
        </p:txBody>
      </p:sp>
      <p:sp>
        <p:nvSpPr>
          <p:cNvPr id="57" name="Rectangular Callout 56"/>
          <p:cNvSpPr/>
          <p:nvPr/>
        </p:nvSpPr>
        <p:spPr>
          <a:xfrm>
            <a:off x="1475656" y="1672399"/>
            <a:ext cx="1380543" cy="683327"/>
          </a:xfrm>
          <a:prstGeom prst="wedgeRectCallout">
            <a:avLst>
              <a:gd name="adj1" fmla="val -59845"/>
              <a:gd name="adj2" fmla="val 113352"/>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Xoserve hold one or more capture sessions to define requirements</a:t>
            </a:r>
            <a:endParaRPr lang="en-GB" sz="1000" dirty="0"/>
          </a:p>
        </p:txBody>
      </p:sp>
      <p:sp>
        <p:nvSpPr>
          <p:cNvPr id="58" name="Rectangular Callout 57"/>
          <p:cNvSpPr/>
          <p:nvPr/>
        </p:nvSpPr>
        <p:spPr>
          <a:xfrm>
            <a:off x="3059302" y="3939902"/>
            <a:ext cx="1584706" cy="782796"/>
          </a:xfrm>
          <a:prstGeom prst="wedgeRectCallout">
            <a:avLst>
              <a:gd name="adj1" fmla="val -61222"/>
              <a:gd name="adj2" fmla="val -44630"/>
            </a:avLst>
          </a:prstGeom>
          <a:ln>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Requirements ratified with CP’s proposer and/or by DSC Delivery Sub Group (DSG)*</a:t>
            </a:r>
            <a:endParaRPr lang="en-GB" sz="1000" dirty="0"/>
          </a:p>
        </p:txBody>
      </p:sp>
      <p:sp>
        <p:nvSpPr>
          <p:cNvPr id="59" name="Rectangular Callout 58"/>
          <p:cNvSpPr/>
          <p:nvPr/>
        </p:nvSpPr>
        <p:spPr>
          <a:xfrm>
            <a:off x="3131840" y="1779662"/>
            <a:ext cx="1414753" cy="576064"/>
          </a:xfrm>
          <a:prstGeom prst="wedgeRectCallout">
            <a:avLst>
              <a:gd name="adj1" fmla="val -50028"/>
              <a:gd name="adj2" fmla="val 122268"/>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One or more capture sessions to evolve solution options</a:t>
            </a:r>
            <a:endParaRPr lang="en-GB" sz="1000" dirty="0"/>
          </a:p>
        </p:txBody>
      </p:sp>
      <p:sp>
        <p:nvSpPr>
          <p:cNvPr id="68" name="Rectangular Callout 67"/>
          <p:cNvSpPr/>
          <p:nvPr/>
        </p:nvSpPr>
        <p:spPr>
          <a:xfrm>
            <a:off x="4788024" y="3877186"/>
            <a:ext cx="1487291" cy="782796"/>
          </a:xfrm>
          <a:prstGeom prst="wedgeRectCallout">
            <a:avLst>
              <a:gd name="adj1" fmla="val -59792"/>
              <a:gd name="adj2" fmla="val -55496"/>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Solution options reviewed and evaluated at one or more DSG meetings*</a:t>
            </a:r>
            <a:endParaRPr lang="en-GB" sz="1000" dirty="0"/>
          </a:p>
        </p:txBody>
      </p:sp>
      <p:sp>
        <p:nvSpPr>
          <p:cNvPr id="69" name="Rectangular Callout 68"/>
          <p:cNvSpPr/>
          <p:nvPr/>
        </p:nvSpPr>
        <p:spPr>
          <a:xfrm>
            <a:off x="3923928" y="684880"/>
            <a:ext cx="1674893" cy="749403"/>
          </a:xfrm>
          <a:prstGeom prst="wedgeRectCallout">
            <a:avLst>
              <a:gd name="adj1" fmla="val 27342"/>
              <a:gd name="adj2" fmla="val 120870"/>
            </a:avLst>
          </a:prstGeom>
          <a:ln>
            <a:solidFill>
              <a:schemeClr val="accent4">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The proposed Solution options go into Solution Option Assessment (SOA)</a:t>
            </a:r>
            <a:endParaRPr lang="en-GB" sz="1000" dirty="0"/>
          </a:p>
        </p:txBody>
      </p:sp>
      <p:cxnSp>
        <p:nvCxnSpPr>
          <p:cNvPr id="70" name="Straight Arrow Connector 69"/>
          <p:cNvCxnSpPr/>
          <p:nvPr/>
        </p:nvCxnSpPr>
        <p:spPr>
          <a:xfrm flipV="1">
            <a:off x="5394573" y="1991044"/>
            <a:ext cx="1229655" cy="3381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Rectangular Callout 72"/>
          <p:cNvSpPr/>
          <p:nvPr/>
        </p:nvSpPr>
        <p:spPr>
          <a:xfrm>
            <a:off x="6372200" y="3515028"/>
            <a:ext cx="1379748" cy="856922"/>
          </a:xfrm>
          <a:prstGeom prst="wedgeRectCallout">
            <a:avLst>
              <a:gd name="adj1" fmla="val -28758"/>
              <a:gd name="adj2" fmla="val -68380"/>
            </a:avLst>
          </a:prstGeom>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SOA may be reviewed at DSG prior to sending out for Solution Review</a:t>
            </a:r>
            <a:endParaRPr lang="en-GB" sz="1000" dirty="0"/>
          </a:p>
        </p:txBody>
      </p:sp>
      <p:sp>
        <p:nvSpPr>
          <p:cNvPr id="74" name="TextBox 73"/>
          <p:cNvSpPr txBox="1"/>
          <p:nvPr/>
        </p:nvSpPr>
        <p:spPr>
          <a:xfrm>
            <a:off x="7236296" y="1945164"/>
            <a:ext cx="767682" cy="215444"/>
          </a:xfrm>
          <a:prstGeom prst="rect">
            <a:avLst/>
          </a:prstGeom>
          <a:solidFill>
            <a:srgbClr val="FFFFFF"/>
          </a:solidFill>
        </p:spPr>
        <p:txBody>
          <a:bodyPr wrap="square" rtlCol="0">
            <a:spAutoFit/>
          </a:bodyPr>
          <a:lstStyle/>
          <a:p>
            <a:r>
              <a:rPr lang="en-GB" sz="800" dirty="0" smtClean="0"/>
              <a:t>Responses</a:t>
            </a:r>
            <a:endParaRPr lang="en-GB" sz="800" dirty="0"/>
          </a:p>
        </p:txBody>
      </p:sp>
      <p:sp>
        <p:nvSpPr>
          <p:cNvPr id="78" name="Rectangular Callout 77"/>
          <p:cNvSpPr/>
          <p:nvPr/>
        </p:nvSpPr>
        <p:spPr>
          <a:xfrm>
            <a:off x="5724129" y="665659"/>
            <a:ext cx="1463030" cy="537939"/>
          </a:xfrm>
          <a:prstGeom prst="wedgeRectCallout">
            <a:avLst>
              <a:gd name="adj1" fmla="val -449"/>
              <a:gd name="adj2" fmla="val 90424"/>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Solution Review 10</a:t>
            </a:r>
            <a:r>
              <a:rPr lang="en-GB" sz="1000" dirty="0"/>
              <a:t> </a:t>
            </a:r>
            <a:r>
              <a:rPr lang="en-GB" sz="1000" dirty="0" smtClean="0"/>
              <a:t> working days</a:t>
            </a:r>
          </a:p>
          <a:p>
            <a:pPr algn="ctr"/>
            <a:r>
              <a:rPr lang="en-GB" sz="1000" dirty="0" smtClean="0"/>
              <a:t>(Change Pack 2)</a:t>
            </a:r>
            <a:endParaRPr lang="en-GB" sz="1000" dirty="0"/>
          </a:p>
        </p:txBody>
      </p:sp>
      <p:sp>
        <p:nvSpPr>
          <p:cNvPr id="79" name="TextBox 78"/>
          <p:cNvSpPr txBox="1"/>
          <p:nvPr/>
        </p:nvSpPr>
        <p:spPr>
          <a:xfrm>
            <a:off x="7859059" y="1545054"/>
            <a:ext cx="817397" cy="507831"/>
          </a:xfrm>
          <a:prstGeom prst="rect">
            <a:avLst/>
          </a:prstGeom>
          <a:solidFill>
            <a:srgbClr val="FFFFFF"/>
          </a:solidFill>
        </p:spPr>
        <p:txBody>
          <a:bodyPr wrap="square" rtlCol="0">
            <a:spAutoFit/>
          </a:bodyPr>
          <a:lstStyle/>
          <a:p>
            <a:r>
              <a:rPr lang="en-GB" sz="900" dirty="0" smtClean="0"/>
              <a:t>Change Approved for Delivery</a:t>
            </a:r>
            <a:endParaRPr lang="en-GB" sz="900" dirty="0"/>
          </a:p>
        </p:txBody>
      </p:sp>
      <p:sp>
        <p:nvSpPr>
          <p:cNvPr id="80" name="TextBox 79"/>
          <p:cNvSpPr txBox="1"/>
          <p:nvPr/>
        </p:nvSpPr>
        <p:spPr>
          <a:xfrm>
            <a:off x="7884368" y="3411934"/>
            <a:ext cx="817397" cy="369332"/>
          </a:xfrm>
          <a:prstGeom prst="rect">
            <a:avLst/>
          </a:prstGeom>
          <a:solidFill>
            <a:srgbClr val="FFFFFF"/>
          </a:solidFill>
        </p:spPr>
        <p:txBody>
          <a:bodyPr wrap="square" rtlCol="0">
            <a:spAutoFit/>
          </a:bodyPr>
          <a:lstStyle/>
          <a:p>
            <a:r>
              <a:rPr lang="en-GB" sz="900" dirty="0" smtClean="0"/>
              <a:t>Change Rejected</a:t>
            </a:r>
            <a:endParaRPr lang="en-GB" sz="900" dirty="0"/>
          </a:p>
        </p:txBody>
      </p:sp>
      <p:pic>
        <p:nvPicPr>
          <p:cNvPr id="46"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983134" y="699542"/>
            <a:ext cx="4381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Rectangular Callout 46"/>
          <p:cNvSpPr/>
          <p:nvPr/>
        </p:nvSpPr>
        <p:spPr>
          <a:xfrm>
            <a:off x="7282465" y="163831"/>
            <a:ext cx="1826039" cy="501828"/>
          </a:xfrm>
          <a:prstGeom prst="wedgeRectCallout">
            <a:avLst>
              <a:gd name="adj1" fmla="val -12304"/>
              <a:gd name="adj2" fmla="val 73073"/>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CP handed to Xoserve project team for delivery</a:t>
            </a:r>
            <a:endParaRPr lang="en-GB" sz="1000" dirty="0"/>
          </a:p>
        </p:txBody>
      </p:sp>
      <p:cxnSp>
        <p:nvCxnSpPr>
          <p:cNvPr id="48" name="Straight Arrow Connector 47"/>
          <p:cNvCxnSpPr/>
          <p:nvPr/>
        </p:nvCxnSpPr>
        <p:spPr>
          <a:xfrm>
            <a:off x="8293066" y="980529"/>
            <a:ext cx="8710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97691" y="2003073"/>
            <a:ext cx="390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63660" y="4722698"/>
            <a:ext cx="6180548" cy="246221"/>
          </a:xfrm>
          <a:prstGeom prst="rect">
            <a:avLst/>
          </a:prstGeom>
          <a:noFill/>
        </p:spPr>
        <p:txBody>
          <a:bodyPr wrap="square" rtlCol="0">
            <a:spAutoFit/>
          </a:bodyPr>
          <a:lstStyle/>
          <a:p>
            <a:r>
              <a:rPr lang="en-GB" sz="1000" dirty="0" smtClean="0"/>
              <a:t>* </a:t>
            </a:r>
            <a:r>
              <a:rPr lang="en-GB" sz="1000" dirty="0"/>
              <a:t>M</a:t>
            </a:r>
            <a:r>
              <a:rPr lang="en-GB" sz="1000" dirty="0" smtClean="0"/>
              <a:t>ay be presented/discussed at alternate groups e.g. PAC, UIG Workgroup </a:t>
            </a:r>
            <a:endParaRPr lang="en-GB" sz="1000" dirty="0"/>
          </a:p>
        </p:txBody>
      </p:sp>
    </p:spTree>
    <p:custDataLst>
      <p:tags r:id="rId1"/>
    </p:custDataLst>
    <p:extLst>
      <p:ext uri="{BB962C8B-B14F-4D97-AF65-F5344CB8AC3E}">
        <p14:creationId xmlns:p14="http://schemas.microsoft.com/office/powerpoint/2010/main" val="35430027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A243B1A1819544B207E812A4979014" ma:contentTypeVersion="2" ma:contentTypeDescription="Create a new document." ma:contentTypeScope="" ma:versionID="cc8098976cae71aa342d202bee126d93">
  <xsd:schema xmlns:xsd="http://www.w3.org/2001/XMLSchema" xmlns:xs="http://www.w3.org/2001/XMLSchema" xmlns:p="http://schemas.microsoft.com/office/2006/metadata/properties" xmlns:ns2="2a89e3a6-7647-4f5a-b08b-98340f886cdb" targetNamespace="http://schemas.microsoft.com/office/2006/metadata/properties" ma:root="true" ma:fieldsID="ee2fbcc86ceacb861ddfa0a6d96db451" ns2:_="">
    <xsd:import namespace="2a89e3a6-7647-4f5a-b08b-98340f886cd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89e3a6-7647-4f5a-b08b-98340f886c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336B27-0764-4867-A158-EF13B34AAC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89e3a6-7647-4f5a-b08b-98340f886c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purl.org/dc/elements/1.1/"/>
    <ds:schemaRef ds:uri="http://schemas.openxmlformats.org/package/2006/metadata/core-properties"/>
    <ds:schemaRef ds:uri="2a89e3a6-7647-4f5a-b08b-98340f886cdb"/>
    <ds:schemaRef ds:uri="http://www.w3.org/XML/1998/namespace"/>
    <ds:schemaRef ds:uri="http://purl.org/dc/dcmitype/"/>
    <ds:schemaRef ds:uri="http://schemas.microsoft.com/office/2006/documentManagement/types"/>
    <ds:schemaRef ds:uri="http://purl.org/dc/term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7759</TotalTime>
  <Words>5781</Words>
  <Application>Microsoft Office PowerPoint</Application>
  <PresentationFormat>On-screen Show (16:9)</PresentationFormat>
  <Paragraphs>758</Paragraphs>
  <Slides>60</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63" baseType="lpstr">
      <vt:lpstr>Office Theme</vt:lpstr>
      <vt:lpstr>Document</vt:lpstr>
      <vt:lpstr>Microsoft Word Document</vt:lpstr>
      <vt:lpstr>DSC Governance Review Group</vt:lpstr>
      <vt:lpstr>Agenda</vt:lpstr>
      <vt:lpstr>The Change Management journey so far….</vt:lpstr>
      <vt:lpstr>What have we implemented to date…..</vt:lpstr>
      <vt:lpstr>Terms of Reference</vt:lpstr>
      <vt:lpstr>Ways of working</vt:lpstr>
      <vt:lpstr>Group Objectives</vt:lpstr>
      <vt:lpstr>Current DSC Change process (Pre-Capture)</vt:lpstr>
      <vt:lpstr>Current DSC Change process (Capture)</vt:lpstr>
      <vt:lpstr>Current DSC Change process (Delivery)</vt:lpstr>
      <vt:lpstr>Change Packs</vt:lpstr>
      <vt:lpstr>Review of Change Management Guidelines</vt:lpstr>
      <vt:lpstr>Review of Change Management Guidelines</vt:lpstr>
      <vt:lpstr>Request for Data  Change proposals</vt:lpstr>
      <vt:lpstr>Proposed Definition of ‘Request for Data’</vt:lpstr>
      <vt:lpstr>Proposed Governance Options</vt:lpstr>
      <vt:lpstr>PowerPoint Presentation</vt:lpstr>
      <vt:lpstr>PowerPoint Presentation</vt:lpstr>
      <vt:lpstr>Option 2 – Minimal Governance</vt:lpstr>
      <vt:lpstr>PowerPoint Presentation</vt:lpstr>
      <vt:lpstr>Option 3 – Medium Governance</vt:lpstr>
      <vt:lpstr>PowerPoint Presentation</vt:lpstr>
      <vt:lpstr>Indicative minimum delivery  timescales</vt:lpstr>
      <vt:lpstr>Urgent  Change proposals</vt:lpstr>
      <vt:lpstr>Why create an Urgent Change Proposal process?</vt:lpstr>
      <vt:lpstr>Proposed Definition of ‘Urgent Change Proposal’</vt:lpstr>
      <vt:lpstr>Proposed Urgent Change Proposal Options</vt:lpstr>
      <vt:lpstr>PowerPoint Presentation</vt:lpstr>
      <vt:lpstr>PowerPoint Presentation</vt:lpstr>
      <vt:lpstr>Urgent Change Proposal Criteria</vt:lpstr>
      <vt:lpstr>Urgent Change Proposal Approval</vt:lpstr>
      <vt:lpstr>Impacts to in-flight changes</vt:lpstr>
      <vt:lpstr>Draft Urgent Approval process</vt:lpstr>
      <vt:lpstr>Urgent Change Proposal Governance &amp; Delivery</vt:lpstr>
      <vt:lpstr>Draft Urgent Change proposal process</vt:lpstr>
      <vt:lpstr>Draft Urgent Change proposal process</vt:lpstr>
      <vt:lpstr>PowerPoint Presentation</vt:lpstr>
      <vt:lpstr>Examples of where Urgent CPs could be used:</vt:lpstr>
      <vt:lpstr>Progression of Change Proposals alongside MOD development </vt:lpstr>
      <vt:lpstr>Progression of Change Proposals alongside MOD development</vt:lpstr>
      <vt:lpstr>Definition of External impacts</vt:lpstr>
      <vt:lpstr>Adverse Impact</vt:lpstr>
      <vt:lpstr>Adverse Impact – ‘In plain English’</vt:lpstr>
      <vt:lpstr>External impacts – ‘in plain English’</vt:lpstr>
      <vt:lpstr>Initiatives log</vt:lpstr>
      <vt:lpstr>Initiatives log</vt:lpstr>
      <vt:lpstr>Funding arrangements for Change </vt:lpstr>
      <vt:lpstr>DSC Change Proposal Funding Arrangements</vt:lpstr>
      <vt:lpstr>Current Arrangements</vt:lpstr>
      <vt:lpstr>Current issues with funding arrangements</vt:lpstr>
      <vt:lpstr>Xoserve Proposal</vt:lpstr>
      <vt:lpstr>Changes to Business Plan for BP19/20</vt:lpstr>
      <vt:lpstr>BP19/20 – change initiatives</vt:lpstr>
      <vt:lpstr>templates</vt:lpstr>
      <vt:lpstr>Change proposal template – updates (1 of 2)</vt:lpstr>
      <vt:lpstr>Change proposal template – updates (2 of 2)</vt:lpstr>
      <vt:lpstr>Other process improvements</vt:lpstr>
      <vt:lpstr>Other Process Improvements/ AOB</vt:lpstr>
      <vt:lpstr>Next steps</vt:lpstr>
      <vt:lpstr>Document Version Control</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Alison Cross</cp:lastModifiedBy>
  <cp:revision>396</cp:revision>
  <cp:lastPrinted>2019-04-23T07:46:06Z</cp:lastPrinted>
  <dcterms:created xsi:type="dcterms:W3CDTF">2018-09-02T17:12:15Z</dcterms:created>
  <dcterms:modified xsi:type="dcterms:W3CDTF">2019-05-02T08:48:18Z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-1126388372</vt:i4>
  </property>
  <property fmtid="{D5CDD505-2E9C-101B-9397-08002B2CF9AE}" pid="3" name="_NewReviewCycle">
    <vt:lpwstr/>
  </property>
  <property fmtid="{D5CDD505-2E9C-101B-9397-08002B2CF9AE}" pid="4" name="_EmailSubject">
    <vt:lpwstr>EXT || RE: DSC Governance Review Group - meeting material</vt:lpwstr>
  </property>
  <property fmtid="{D5CDD505-2E9C-101B-9397-08002B2CF9AE}" pid="5" name="_AuthorEmail">
    <vt:lpwstr>Alison.Cross@Xoserve.com</vt:lpwstr>
  </property>
  <property fmtid="{D5CDD505-2E9C-101B-9397-08002B2CF9AE}" pid="6" name="_AuthorEmailDisplayName">
    <vt:lpwstr>Cross, Alison</vt:lpwstr>
  </property>
  <property fmtid="{D5CDD505-2E9C-101B-9397-08002B2CF9AE}" pid="7" name="_PreviousAdHocReviewCycleID">
    <vt:i4>206849833</vt:i4>
  </property>
  <property fmtid="{D5CDD505-2E9C-101B-9397-08002B2CF9AE}" pid="8" name="ContentTypeId">
    <vt:lpwstr>0x010100E8A243B1A1819544B207E812A4979014</vt:lpwstr>
  </property>
</Properties>
</file>