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9"/>
  </p:notesMasterIdLst>
  <p:handoutMasterIdLst>
    <p:handoutMasterId r:id="rId10"/>
  </p:handoutMasterIdLst>
  <p:sldIdLst>
    <p:sldId id="526" r:id="rId5"/>
    <p:sldId id="527" r:id="rId6"/>
    <p:sldId id="528" r:id="rId7"/>
    <p:sldId id="53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ran Dredge" initials="DD" lastIdx="10" clrIdx="0"/>
  <p:cmAuthor id="1" name="Nick Verdegem" initials="NV" lastIdx="5" clrIdx="1"/>
  <p:cmAuthor id="2" name="Pradeep Kumar" initials="PK" lastIdx="1" clrIdx="2"/>
  <p:cmAuthor id="3" name="Paul Crump" initials="PC" lastIdx="2" clrIdx="3"/>
  <p:cmAuthor id="4" name="John Woodward" initials="JW" lastIdx="4" clrIdx="4"/>
  <p:cmAuthor id="5" name="National Grid" initials="NG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F1"/>
    <a:srgbClr val="CED1E1"/>
    <a:srgbClr val="84B8DA"/>
    <a:srgbClr val="40D1F5"/>
    <a:srgbClr val="FFFFFF"/>
    <a:srgbClr val="B1D6E8"/>
    <a:srgbClr val="9C4877"/>
    <a:srgbClr val="2B80B1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127" autoAdjust="0"/>
    <p:restoredTop sz="94201" autoAdjust="0"/>
  </p:normalViewPr>
  <p:slideViewPr>
    <p:cSldViewPr snapToObjects="1">
      <p:cViewPr>
        <p:scale>
          <a:sx n="130" d="100"/>
          <a:sy n="130" d="100"/>
        </p:scale>
        <p:origin x="-27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A169B027-246C-4F39-B239-8B590AA395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C1FE479-CC67-4E6B-9879-BA5261675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9BD7-7EC6-4CBC-84F9-C330CB15742F}" type="datetimeFigureOut">
              <a:rPr lang="en-GB" smtClean="0"/>
              <a:t>05/06/2019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CF5D510-3F08-4DB4-8D5D-DCDCF5C7E5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99A7D67-DEA4-499D-91D7-1BB52F484D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C6E5-F038-4FE0-AF66-A7182797B5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74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05/06/2019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7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3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80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BFBC6938-8E74-45DE-B1EE-C0A61FB04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FE1AB-02AC-4018-A9CD-4D09954B8B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8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5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DE15618-5225-4856-9DCE-646F6AA28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332656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E1AB-02AC-4018-A9CD-4D09954B8B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06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5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oserve.com/change/ix-refresh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6012"/>
            <a:ext cx="7772400" cy="1102519"/>
          </a:xfrm>
        </p:spPr>
        <p:txBody>
          <a:bodyPr/>
          <a:lstStyle/>
          <a:p>
            <a:r>
              <a:rPr lang="en-GB" dirty="0" smtClean="0"/>
              <a:t>Xoserve IX Refresh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GB" dirty="0">
                <a:solidFill>
                  <a:srgbClr val="3E5AA8"/>
                </a:solidFill>
              </a:rPr>
              <a:t>Customer Update</a:t>
            </a:r>
          </a:p>
          <a:p>
            <a:r>
              <a:rPr lang="en-GB" dirty="0" smtClean="0">
                <a:solidFill>
                  <a:srgbClr val="3E5AA8"/>
                </a:solidFill>
              </a:rPr>
              <a:t>05/06/2019</a:t>
            </a:r>
            <a:endParaRPr lang="en-GB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IX Refresh Customer </a:t>
            </a:r>
            <a:r>
              <a:rPr lang="en-GB" dirty="0" smtClean="0"/>
              <a:t>Update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888432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950" kern="0" dirty="0">
                <a:latin typeface="Arial"/>
                <a:cs typeface="+mn-cs"/>
              </a:rPr>
              <a:t>Welcome to </a:t>
            </a:r>
            <a:r>
              <a:rPr lang="en-US" sz="950" kern="0" dirty="0" smtClean="0">
                <a:latin typeface="Arial"/>
                <a:cs typeface="+mn-cs"/>
              </a:rPr>
              <a:t>May’s update </a:t>
            </a:r>
            <a:r>
              <a:rPr lang="en-US" sz="950" kern="0" dirty="0">
                <a:latin typeface="Arial"/>
                <a:cs typeface="+mn-cs"/>
              </a:rPr>
              <a:t>of the IX Refresh </a:t>
            </a:r>
            <a:r>
              <a:rPr lang="en-US" sz="950" kern="0" dirty="0" smtClean="0">
                <a:latin typeface="Arial"/>
                <a:cs typeface="+mn-cs"/>
              </a:rPr>
              <a:t>Project.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US" sz="950" kern="0" dirty="0">
              <a:latin typeface="Arial"/>
              <a:cs typeface="+mn-cs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950" kern="0" dirty="0" smtClean="0">
                <a:latin typeface="Arial"/>
                <a:cs typeface="+mn-cs"/>
              </a:rPr>
              <a:t>As described in last month’s update, the project had completed the improvements to the server image, meaning we were able to undertake a 2</a:t>
            </a:r>
            <a:r>
              <a:rPr lang="en-US" sz="950" kern="0" baseline="30000" dirty="0" smtClean="0">
                <a:latin typeface="Arial"/>
                <a:cs typeface="+mn-cs"/>
              </a:rPr>
              <a:t>nd</a:t>
            </a:r>
            <a:r>
              <a:rPr lang="en-US" sz="950" kern="0" dirty="0" smtClean="0">
                <a:latin typeface="Arial"/>
                <a:cs typeface="+mn-cs"/>
              </a:rPr>
              <a:t> round of Proof of Concept testing.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US" sz="950" kern="0" dirty="0">
              <a:latin typeface="Arial"/>
              <a:cs typeface="+mn-cs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950" kern="0" dirty="0" smtClean="0">
                <a:latin typeface="Arial"/>
                <a:cs typeface="+mn-cs"/>
              </a:rPr>
              <a:t>This testing and subsequent sign off have been the project’s primary focus throughout May, and I’m pleased to say that the updated image passed the more robust testing carried out.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US" sz="950" kern="0" dirty="0">
              <a:latin typeface="Arial"/>
              <a:cs typeface="+mn-cs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950" kern="0" dirty="0" smtClean="0">
                <a:latin typeface="Arial"/>
                <a:cs typeface="+mn-cs"/>
              </a:rPr>
              <a:t>As a result, we have been working with customers in the earlier phase of the rollout to plan a migration as a 2</a:t>
            </a:r>
            <a:r>
              <a:rPr lang="en-US" sz="950" kern="0" baseline="30000" dirty="0" smtClean="0">
                <a:latin typeface="Arial"/>
                <a:cs typeface="+mn-cs"/>
              </a:rPr>
              <a:t>nd</a:t>
            </a:r>
            <a:r>
              <a:rPr lang="en-US" sz="950" kern="0" dirty="0" smtClean="0">
                <a:latin typeface="Arial"/>
                <a:cs typeface="+mn-cs"/>
              </a:rPr>
              <a:t> </a:t>
            </a:r>
            <a:r>
              <a:rPr lang="en-US" sz="950" kern="0" dirty="0">
                <a:latin typeface="Arial"/>
                <a:cs typeface="+mn-cs"/>
              </a:rPr>
              <a:t>p</a:t>
            </a:r>
            <a:r>
              <a:rPr lang="en-US" sz="950" kern="0" dirty="0" smtClean="0">
                <a:latin typeface="Arial"/>
                <a:cs typeface="+mn-cs"/>
              </a:rPr>
              <a:t>ilot and are anticipating an installation to take place in Mid June. The first batch of servers have been built and are ready for deployment.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US" sz="950" kern="0" dirty="0" smtClean="0">
              <a:latin typeface="Arial"/>
              <a:cs typeface="+mn-cs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950" kern="0" dirty="0" smtClean="0">
                <a:latin typeface="Arial"/>
                <a:cs typeface="+mn-cs"/>
              </a:rPr>
              <a:t>As well as seeking a new pilot site, the project has deployed the latest server image to the original pilot site and have also completed a non standard migration for a customer who needed assistance. As a result, the project has completed the migration of two customers, giving us further assurance in the technology ahead of the 2</a:t>
            </a:r>
            <a:r>
              <a:rPr lang="en-US" sz="950" kern="0" baseline="30000" dirty="0" smtClean="0">
                <a:latin typeface="Arial"/>
                <a:cs typeface="+mn-cs"/>
              </a:rPr>
              <a:t>nd</a:t>
            </a:r>
            <a:r>
              <a:rPr lang="en-US" sz="950" kern="0" dirty="0" smtClean="0">
                <a:latin typeface="Arial"/>
                <a:cs typeface="+mn-cs"/>
              </a:rPr>
              <a:t> pilot site.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US" sz="950" kern="0" dirty="0">
              <a:latin typeface="Arial"/>
              <a:cs typeface="+mn-cs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950" kern="0" dirty="0" smtClean="0">
                <a:latin typeface="Arial"/>
                <a:cs typeface="+mn-cs"/>
              </a:rPr>
              <a:t>Once we have migrated the 2</a:t>
            </a:r>
            <a:r>
              <a:rPr lang="en-US" sz="950" kern="0" baseline="30000" dirty="0" smtClean="0">
                <a:latin typeface="Arial"/>
                <a:cs typeface="+mn-cs"/>
              </a:rPr>
              <a:t>nd</a:t>
            </a:r>
            <a:r>
              <a:rPr lang="en-US" sz="950" kern="0" dirty="0" smtClean="0">
                <a:latin typeface="Arial"/>
                <a:cs typeface="+mn-cs"/>
              </a:rPr>
              <a:t> pilot site, the rollout will commence.</a:t>
            </a:r>
            <a:endParaRPr lang="en-US" sz="950" kern="0" dirty="0">
              <a:latin typeface="Arial"/>
              <a:cs typeface="+mn-cs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US" sz="950" kern="0" dirty="0" smtClean="0">
              <a:latin typeface="Arial"/>
              <a:cs typeface="+mn-cs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950" kern="0" dirty="0" smtClean="0">
                <a:latin typeface="Arial"/>
                <a:cs typeface="+mn-cs"/>
              </a:rPr>
              <a:t>Please feel free to get in touch with the team by emailing </a:t>
            </a:r>
            <a:r>
              <a:rPr lang="en-US" sz="950" kern="0" dirty="0" smtClean="0">
                <a:latin typeface="Arial"/>
                <a:cs typeface="+mn-cs"/>
                <a:hlinkClick r:id="rId2"/>
              </a:rPr>
              <a:t>box.xoserve.IXEnquiries@xoserve.com</a:t>
            </a:r>
            <a:r>
              <a:rPr lang="en-US" sz="950" kern="0" dirty="0" smtClean="0">
                <a:latin typeface="Arial"/>
                <a:cs typeface="+mn-cs"/>
              </a:rPr>
              <a:t> if you would like any further information.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US" sz="950" kern="0" dirty="0">
              <a:latin typeface="Arial"/>
              <a:cs typeface="+mn-cs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950" kern="0" dirty="0">
                <a:latin typeface="Arial"/>
                <a:cs typeface="+mn-cs"/>
              </a:rPr>
              <a:t>Thank you for your ongoing support and I look forward to updating you again </a:t>
            </a:r>
            <a:r>
              <a:rPr lang="en-US" sz="950" kern="0" dirty="0" smtClean="0">
                <a:latin typeface="Arial"/>
                <a:cs typeface="+mn-cs"/>
              </a:rPr>
              <a:t>next month.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US" sz="950" kern="0" dirty="0">
              <a:latin typeface="Arial"/>
              <a:cs typeface="+mn-cs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950" kern="0" dirty="0">
                <a:latin typeface="Arial"/>
                <a:cs typeface="+mn-cs"/>
              </a:rPr>
              <a:t>Michelle Callaghan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950" kern="0" dirty="0">
                <a:latin typeface="Arial"/>
                <a:cs typeface="+mn-cs"/>
              </a:rPr>
              <a:t>People Platform Director</a:t>
            </a:r>
            <a:endParaRPr lang="en-GB" sz="950" dirty="0"/>
          </a:p>
        </p:txBody>
      </p:sp>
    </p:spTree>
    <p:extLst>
      <p:ext uri="{BB962C8B-B14F-4D97-AF65-F5344CB8AC3E}">
        <p14:creationId xmlns:p14="http://schemas.microsoft.com/office/powerpoint/2010/main" val="157366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123478"/>
            <a:ext cx="8229600" cy="637580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Look Forward: IX Program Quarterly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71550"/>
            <a:ext cx="8229600" cy="36724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000" i="1" dirty="0" smtClean="0"/>
              <a:t>Don’t forget to </a:t>
            </a:r>
            <a:r>
              <a:rPr lang="en-US" sz="1000" i="1" dirty="0"/>
              <a:t>visit the </a:t>
            </a:r>
            <a:r>
              <a:rPr lang="en-US" sz="1000" i="1" dirty="0">
                <a:hlinkClick r:id="rId2"/>
              </a:rPr>
              <a:t>FAQs section </a:t>
            </a:r>
            <a:r>
              <a:rPr lang="en-US" sz="1000" i="1" dirty="0"/>
              <a:t> for more detailed information on what you can expect during the project delivery </a:t>
            </a:r>
            <a:r>
              <a:rPr lang="en-US" sz="1000" i="1" dirty="0" smtClean="0"/>
              <a:t>stages. If there is anything else that you would like to see please get in touch and we will add it for you.</a:t>
            </a:r>
            <a:endParaRPr lang="en-US" sz="1000" i="1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000" b="1" dirty="0"/>
              <a:t>Three Month Timeline </a:t>
            </a:r>
            <a:endParaRPr lang="en-GB" sz="1000" b="1" dirty="0" smtClean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000" b="1" dirty="0" smtClean="0"/>
              <a:t>June</a:t>
            </a:r>
          </a:p>
          <a:p>
            <a:pPr marL="0" indent="0">
              <a:buNone/>
            </a:pPr>
            <a:endParaRPr lang="en-GB" sz="1000" dirty="0"/>
          </a:p>
          <a:p>
            <a:r>
              <a:rPr lang="en-GB" sz="1000" dirty="0" smtClean="0"/>
              <a:t>2</a:t>
            </a:r>
            <a:r>
              <a:rPr lang="en-GB" sz="1000" baseline="30000" dirty="0" smtClean="0"/>
              <a:t>nd</a:t>
            </a:r>
            <a:r>
              <a:rPr lang="en-GB" sz="1000" dirty="0" smtClean="0"/>
              <a:t> pilot site migration </a:t>
            </a:r>
            <a:endParaRPr lang="en-GB" sz="1000" dirty="0"/>
          </a:p>
          <a:p>
            <a:r>
              <a:rPr lang="en-US" sz="1000" dirty="0" smtClean="0"/>
              <a:t>Phone </a:t>
            </a:r>
            <a:r>
              <a:rPr lang="en-US" sz="1000" dirty="0"/>
              <a:t>line installations to continue </a:t>
            </a:r>
            <a:endParaRPr lang="en-US" sz="1000" dirty="0" smtClean="0"/>
          </a:p>
          <a:p>
            <a:r>
              <a:rPr lang="en-US" sz="1000" dirty="0" smtClean="0"/>
              <a:t>Router </a:t>
            </a:r>
            <a:r>
              <a:rPr lang="en-US" sz="1000" dirty="0"/>
              <a:t>installations to </a:t>
            </a:r>
            <a:r>
              <a:rPr lang="en-US" sz="1000" dirty="0" smtClean="0"/>
              <a:t>begin</a:t>
            </a:r>
          </a:p>
          <a:p>
            <a:r>
              <a:rPr lang="en-US" sz="1000" dirty="0" smtClean="0"/>
              <a:t>Rollout begins with customers in 1</a:t>
            </a:r>
            <a:r>
              <a:rPr lang="en-US" sz="1000" baseline="30000" dirty="0" smtClean="0"/>
              <a:t>st</a:t>
            </a:r>
            <a:r>
              <a:rPr lang="en-US" sz="1000" dirty="0" smtClean="0"/>
              <a:t> batch</a:t>
            </a:r>
          </a:p>
          <a:p>
            <a:r>
              <a:rPr lang="en-GB" sz="1000" dirty="0" smtClean="0"/>
              <a:t>Prepare July </a:t>
            </a:r>
            <a:r>
              <a:rPr lang="en-GB" sz="1000" dirty="0"/>
              <a:t>migrations </a:t>
            </a:r>
          </a:p>
          <a:p>
            <a:r>
              <a:rPr lang="en-US" sz="1000" dirty="0" smtClean="0"/>
              <a:t>Submit final phase of customers to Gamma once rollout begins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000" b="1" dirty="0" smtClean="0"/>
              <a:t>July</a:t>
            </a:r>
          </a:p>
          <a:p>
            <a:pPr marL="0" indent="0">
              <a:buNone/>
            </a:pPr>
            <a:endParaRPr lang="en-GB" sz="1000" dirty="0"/>
          </a:p>
          <a:p>
            <a:r>
              <a:rPr lang="en-US" sz="1000" dirty="0" smtClean="0"/>
              <a:t>Relevant </a:t>
            </a:r>
            <a:r>
              <a:rPr lang="en-US" sz="1000" dirty="0"/>
              <a:t>sites contacted to have servers installed </a:t>
            </a:r>
          </a:p>
          <a:p>
            <a:r>
              <a:rPr lang="en-GB" sz="1000" dirty="0" smtClean="0"/>
              <a:t>Prepare August migrations </a:t>
            </a:r>
            <a:endParaRPr lang="en-GB" sz="1000" dirty="0"/>
          </a:p>
          <a:p>
            <a:r>
              <a:rPr lang="en-US" sz="1000" dirty="0" smtClean="0"/>
              <a:t>Phone </a:t>
            </a:r>
            <a:r>
              <a:rPr lang="en-US" sz="1000" dirty="0"/>
              <a:t>line installations to continue </a:t>
            </a:r>
            <a:endParaRPr lang="en-US" sz="1000" dirty="0" smtClean="0"/>
          </a:p>
          <a:p>
            <a:r>
              <a:rPr lang="en-US" sz="1000" dirty="0" smtClean="0"/>
              <a:t>Option 4 network lines start to be commissioned </a:t>
            </a:r>
            <a:endParaRPr lang="en-US" sz="1000" dirty="0"/>
          </a:p>
          <a:p>
            <a:endParaRPr lang="en-GB" sz="1000" dirty="0"/>
          </a:p>
          <a:p>
            <a:pPr marL="0" indent="0">
              <a:buNone/>
            </a:pPr>
            <a:r>
              <a:rPr lang="en-GB" sz="1000" b="1" dirty="0" smtClean="0"/>
              <a:t>August</a:t>
            </a:r>
          </a:p>
          <a:p>
            <a:pPr marL="0" indent="0">
              <a:buNone/>
            </a:pPr>
            <a:endParaRPr lang="en-GB" sz="1000" dirty="0"/>
          </a:p>
          <a:p>
            <a:r>
              <a:rPr lang="en-US" sz="1000" dirty="0" smtClean="0"/>
              <a:t>Rollout </a:t>
            </a:r>
            <a:r>
              <a:rPr lang="en-US" sz="1000" dirty="0"/>
              <a:t>continues for line, router and server installations </a:t>
            </a:r>
          </a:p>
          <a:p>
            <a:r>
              <a:rPr lang="en-US" sz="1000" dirty="0" smtClean="0"/>
              <a:t>Customers </a:t>
            </a:r>
            <a:r>
              <a:rPr lang="en-US" sz="1000" dirty="0"/>
              <a:t>contacted to have servers installed </a:t>
            </a:r>
          </a:p>
          <a:p>
            <a:r>
              <a:rPr lang="en-GB" sz="1000" dirty="0" smtClean="0"/>
              <a:t>Prepare September migrations </a:t>
            </a:r>
            <a:endParaRPr lang="en-GB" sz="1000" dirty="0"/>
          </a:p>
          <a:p>
            <a:r>
              <a:rPr lang="en-US" sz="1000" dirty="0" smtClean="0"/>
              <a:t>Phone </a:t>
            </a:r>
            <a:r>
              <a:rPr lang="en-US" sz="1000" dirty="0"/>
              <a:t>line installations to continue </a:t>
            </a:r>
            <a:endParaRPr lang="en-US" sz="1000" dirty="0" smtClean="0"/>
          </a:p>
          <a:p>
            <a:r>
              <a:rPr lang="en-US" sz="1000" dirty="0" smtClean="0"/>
              <a:t>Option 4 network line commissions continue</a:t>
            </a:r>
            <a:endParaRPr lang="en-US" sz="1000" dirty="0"/>
          </a:p>
          <a:p>
            <a:endParaRPr lang="en-GB" sz="1000" dirty="0"/>
          </a:p>
          <a:p>
            <a:pPr marL="0" indent="0">
              <a:buNone/>
            </a:pPr>
            <a:r>
              <a:rPr lang="en-US" sz="1000" b="1" dirty="0"/>
              <a:t>Y</a:t>
            </a:r>
            <a:r>
              <a:rPr lang="en-US" sz="1000" b="1" dirty="0" smtClean="0"/>
              <a:t>ou </a:t>
            </a:r>
            <a:r>
              <a:rPr lang="en-US" sz="1000" b="1" dirty="0"/>
              <a:t>will be </a:t>
            </a:r>
            <a:r>
              <a:rPr lang="en-US" sz="1000" b="1" dirty="0" smtClean="0"/>
              <a:t>contacted individually by </a:t>
            </a:r>
            <a:r>
              <a:rPr lang="en-US" sz="1000" b="1" dirty="0"/>
              <a:t>Gamma </a:t>
            </a:r>
            <a:r>
              <a:rPr lang="en-US" sz="1000" b="1" dirty="0" smtClean="0"/>
              <a:t>to arrange for your router and server installations. 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endParaRPr lang="en-US" sz="1000" dirty="0"/>
          </a:p>
          <a:p>
            <a:endParaRPr lang="en-GB" sz="1000" kern="0" dirty="0">
              <a:solidFill>
                <a:srgbClr val="000000">
                  <a:lumMod val="50000"/>
                  <a:lumOff val="50000"/>
                </a:srgbClr>
              </a:solidFill>
              <a:latin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11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2811336" y="1275606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June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812567" y="1275606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August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816277" y="1275604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September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839080" y="1275606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October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853865" y="1279104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November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803549" y="1275606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May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349200" y="2300727"/>
            <a:ext cx="1275383" cy="3118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Phase One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1831161" y="2302427"/>
            <a:ext cx="3359953" cy="311825"/>
          </a:xfrm>
          <a:prstGeom prst="roundRect">
            <a:avLst/>
          </a:prstGeom>
          <a:solidFill>
            <a:srgbClr val="A2CEE8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862259" y="2395596"/>
            <a:ext cx="1672418" cy="6104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610553" y="2508811"/>
            <a:ext cx="1379299" cy="611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870096" y="1625701"/>
            <a:ext cx="1810448" cy="581208"/>
            <a:chOff x="7230802" y="1027293"/>
            <a:chExt cx="1810448" cy="581208"/>
          </a:xfrm>
        </p:grpSpPr>
        <p:sp>
          <p:nvSpPr>
            <p:cNvPr id="33" name="Rounded Rectangle 32"/>
            <p:cNvSpPr/>
            <p:nvPr/>
          </p:nvSpPr>
          <p:spPr bwMode="auto">
            <a:xfrm>
              <a:off x="7234575" y="1027293"/>
              <a:ext cx="1806675" cy="581208"/>
            </a:xfrm>
            <a:prstGeom prst="roundRect">
              <a:avLst/>
            </a:prstGeom>
            <a:solidFill>
              <a:srgbClr val="A2CEE8">
                <a:alpha val="2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8645868" y="1130190"/>
              <a:ext cx="327456" cy="10892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5" name="Rounded Rectangle 34"/>
            <p:cNvSpPr/>
            <p:nvPr/>
          </p:nvSpPr>
          <p:spPr bwMode="auto">
            <a:xfrm>
              <a:off x="8639257" y="1402198"/>
              <a:ext cx="335444" cy="9557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234575" y="1076515"/>
              <a:ext cx="153211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Network and Router Installation 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230802" y="1342504"/>
              <a:ext cx="138465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Server Installation</a:t>
              </a:r>
            </a:p>
          </p:txBody>
        </p:sp>
      </p:grpSp>
      <p:sp>
        <p:nvSpPr>
          <p:cNvPr id="40" name="Rounded Rectangle 39"/>
          <p:cNvSpPr/>
          <p:nvPr/>
        </p:nvSpPr>
        <p:spPr bwMode="auto">
          <a:xfrm>
            <a:off x="349200" y="2671251"/>
            <a:ext cx="1275383" cy="3118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Phase Two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349200" y="3061685"/>
            <a:ext cx="1275383" cy="3118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Phase Three</a:t>
            </a:r>
          </a:p>
        </p:txBody>
      </p:sp>
      <p:sp>
        <p:nvSpPr>
          <p:cNvPr id="42" name="Rounded Rectangle 41"/>
          <p:cNvSpPr/>
          <p:nvPr/>
        </p:nvSpPr>
        <p:spPr bwMode="auto">
          <a:xfrm>
            <a:off x="349200" y="3439665"/>
            <a:ext cx="1275383" cy="3118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Phase Four</a:t>
            </a:r>
          </a:p>
        </p:txBody>
      </p:sp>
      <p:sp>
        <p:nvSpPr>
          <p:cNvPr id="43" name="Rounded Rectangle 42"/>
          <p:cNvSpPr/>
          <p:nvPr/>
        </p:nvSpPr>
        <p:spPr bwMode="auto">
          <a:xfrm>
            <a:off x="349200" y="4264751"/>
            <a:ext cx="1275383" cy="3118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Remaining Sites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(Where surveys are outstanding)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1831168" y="2671251"/>
            <a:ext cx="4613039" cy="311825"/>
          </a:xfrm>
          <a:prstGeom prst="roundRect">
            <a:avLst/>
          </a:prstGeom>
          <a:solidFill>
            <a:srgbClr val="A2CEE8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1886684" y="2724820"/>
            <a:ext cx="2959508" cy="6987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4815430" y="2853670"/>
            <a:ext cx="1492203" cy="599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1838475" y="3072260"/>
            <a:ext cx="5109789" cy="311825"/>
          </a:xfrm>
          <a:prstGeom prst="roundRect">
            <a:avLst/>
          </a:prstGeom>
          <a:solidFill>
            <a:srgbClr val="A2CEE8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1894503" y="3165429"/>
            <a:ext cx="3887792" cy="457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5897174" y="3273969"/>
            <a:ext cx="965062" cy="599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1831160" y="3447613"/>
            <a:ext cx="5621160" cy="311825"/>
          </a:xfrm>
          <a:prstGeom prst="roundRect">
            <a:avLst/>
          </a:prstGeom>
          <a:solidFill>
            <a:srgbClr val="A2CEE8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1886592" y="3519589"/>
            <a:ext cx="4358181" cy="6118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6444207" y="3614269"/>
            <a:ext cx="864947" cy="599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Right Arrow 55"/>
          <p:cNvSpPr/>
          <p:nvPr/>
        </p:nvSpPr>
        <p:spPr bwMode="auto">
          <a:xfrm>
            <a:off x="1831159" y="4146007"/>
            <a:ext cx="7058459" cy="549312"/>
          </a:xfrm>
          <a:prstGeom prst="rightArrow">
            <a:avLst/>
          </a:prstGeom>
          <a:solidFill>
            <a:srgbClr val="A2CEE8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8879" y="339502"/>
            <a:ext cx="8661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High level migration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plan – Current &amp; future view for</a:t>
            </a:r>
            <a:r>
              <a:rPr kumimoji="0" lang="en-GB" sz="2400" b="1" i="0" u="none" strike="noStrike" kern="1200" cap="none" spc="0" normalizeH="0" noProof="0" dirty="0" smtClean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2019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349200" y="3841312"/>
            <a:ext cx="1275383" cy="3118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Phase Five</a:t>
            </a:r>
          </a:p>
        </p:txBody>
      </p:sp>
      <p:sp>
        <p:nvSpPr>
          <p:cNvPr id="58" name="Rounded Rectangle 57"/>
          <p:cNvSpPr/>
          <p:nvPr/>
        </p:nvSpPr>
        <p:spPr bwMode="auto">
          <a:xfrm>
            <a:off x="3297030" y="3860003"/>
            <a:ext cx="4937754" cy="311825"/>
          </a:xfrm>
          <a:prstGeom prst="roundRect">
            <a:avLst/>
          </a:prstGeom>
          <a:solidFill>
            <a:srgbClr val="A2CEE8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3402720" y="3931979"/>
            <a:ext cx="3547462" cy="6118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7022190" y="4026659"/>
            <a:ext cx="1086964" cy="4571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798460" y="1275605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July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349200" y="1693503"/>
            <a:ext cx="1275383" cy="2269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PoC</a:t>
            </a: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V2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2051720" y="1761033"/>
            <a:ext cx="943221" cy="919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349200" y="1996765"/>
            <a:ext cx="1275383" cy="226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Pilot V2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3297030" y="2054365"/>
            <a:ext cx="177316" cy="111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427337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xoserve" id="{D47006C2-C1B0-42D3-A243-EE770BCFFD74}" vid="{CAC6DE05-E055-4E5F-BC6F-AAC99F9707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5D0B3E76E49441B92A855DCC700274" ma:contentTypeVersion="15" ma:contentTypeDescription="Create a new document." ma:contentTypeScope="" ma:versionID="17009dfd1ae0295d8aa01d92094a3e90">
  <xsd:schema xmlns:xsd="http://www.w3.org/2001/XMLSchema" xmlns:xs="http://www.w3.org/2001/XMLSchema" xmlns:p="http://schemas.microsoft.com/office/2006/metadata/properties" xmlns:ns1="http://schemas.microsoft.com/sharepoint/v3" xmlns:ns2="0000b9c7-cfe6-4101-af03-8c6442b2627a" xmlns:ns3="cbef56bf-521e-4e53-98cb-191d412eb650" xmlns:ns4="http://schemas.microsoft.com/sharepoint/v3/fields" targetNamespace="http://schemas.microsoft.com/office/2006/metadata/properties" ma:root="true" ma:fieldsID="eb608b995e1110064016c195a7eb2d56" ns1:_="" ns2:_="" ns3:_="" ns4:_="">
    <xsd:import namespace="http://schemas.microsoft.com/sharepoint/v3"/>
    <xsd:import namespace="0000b9c7-cfe6-4101-af03-8c6442b2627a"/>
    <xsd:import namespace="cbef56bf-521e-4e53-98cb-191d412eb650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4:_DCDateCreated" minOccurs="0"/>
                <xsd:element ref="ns2:Comments" minOccurs="0"/>
                <xsd:element ref="ns1:_ip_UnifiedCompliancePolicyProperties" minOccurs="0"/>
                <xsd:element ref="ns1:_ip_UnifiedCompliancePolicyUIAc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0b9c7-cfe6-4101-af03-8c6442b262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Comments" ma:index="17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56bf-521e-4e53-98cb-191d412eb65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6" nillable="true" ma:displayName="Date Created" ma:description="The date on which this resource was created" ma:format="DateTime" ma:internalName="_DCDateCre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0000b9c7-cfe6-4101-af03-8c6442b2627a" xsi:nil="true"/>
    <_DCDateCreated xmlns="http://schemas.microsoft.com/sharepoint/v3/fields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BE16D1-0190-48EA-9019-0C26A3D224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000b9c7-cfe6-4101-af03-8c6442b2627a"/>
    <ds:schemaRef ds:uri="cbef56bf-521e-4e53-98cb-191d412eb650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schemas.openxmlformats.org/package/2006/metadata/core-properties"/>
    <ds:schemaRef ds:uri="http://schemas.microsoft.com/sharepoint/v3"/>
    <ds:schemaRef ds:uri="http://purl.org/dc/terms/"/>
    <ds:schemaRef ds:uri="http://purl.org/dc/elements/1.1/"/>
    <ds:schemaRef ds:uri="0000b9c7-cfe6-4101-af03-8c6442b2627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cbef56bf-521e-4e53-98cb-191d412eb650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xoserve</Template>
  <TotalTime>9952</TotalTime>
  <Words>463</Words>
  <Application>Microsoft Office PowerPoint</Application>
  <PresentationFormat>On-screen Show (16:9)</PresentationFormat>
  <Paragraphs>73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xoserve</vt:lpstr>
      <vt:lpstr>Xoserve IX Refresh</vt:lpstr>
      <vt:lpstr>IX Refresh Customer Update</vt:lpstr>
      <vt:lpstr>Look Forward: IX Program Quarterly Activity</vt:lpstr>
      <vt:lpstr>PowerPoint Presentation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4117.2 STC Pack</dc:title>
  <dc:creator>National Grid;Chris.Himmelsbach@xoserve.com</dc:creator>
  <cp:lastModifiedBy>National Grid</cp:lastModifiedBy>
  <cp:revision>442</cp:revision>
  <dcterms:created xsi:type="dcterms:W3CDTF">2018-09-02T17:12:15Z</dcterms:created>
  <dcterms:modified xsi:type="dcterms:W3CDTF">2019-06-05T14:29:37Z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1959224041</vt:i4>
  </property>
  <property fmtid="{D5CDD505-2E9C-101B-9397-08002B2CF9AE}" pid="3" name="_NewReviewCycle">
    <vt:lpwstr/>
  </property>
  <property fmtid="{D5CDD505-2E9C-101B-9397-08002B2CF9AE}" pid="4" name="_EmailSubject">
    <vt:lpwstr>Late Papers for ChMC - CSSC and IX Refresh Update - 12th June 2019</vt:lpwstr>
  </property>
  <property fmtid="{D5CDD505-2E9C-101B-9397-08002B2CF9AE}" pid="5" name="_AuthorEmail">
    <vt:lpwstr>Richard.Johnson@Xoserve.com</vt:lpwstr>
  </property>
  <property fmtid="{D5CDD505-2E9C-101B-9397-08002B2CF9AE}" pid="6" name="_AuthorEmailDisplayName">
    <vt:lpwstr>Johnson, Richard</vt:lpwstr>
  </property>
  <property fmtid="{D5CDD505-2E9C-101B-9397-08002B2CF9AE}" pid="7" name="_PreviousAdHocReviewCycleID">
    <vt:i4>-100622528</vt:i4>
  </property>
  <property fmtid="{D5CDD505-2E9C-101B-9397-08002B2CF9AE}" pid="8" name="ContentTypeId">
    <vt:lpwstr>0x010100415D0B3E76E49441B92A855DCC700274</vt:lpwstr>
  </property>
</Properties>
</file>