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8" r:id="rId5"/>
    <p:sldId id="317" r:id="rId6"/>
    <p:sldId id="316" r:id="rId7"/>
    <p:sldId id="314" r:id="rId8"/>
    <p:sldId id="315"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9A2D"/>
    <a:srgbClr val="F5835D"/>
    <a:srgbClr val="D75733"/>
    <a:srgbClr val="885502"/>
    <a:srgbClr val="B59213"/>
    <a:srgbClr val="AA8912"/>
    <a:srgbClr val="E7BB20"/>
    <a:srgbClr val="3954A1"/>
    <a:srgbClr val="5A75C2"/>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47" autoAdjust="0"/>
    <p:restoredTop sz="43339" autoAdjust="0"/>
  </p:normalViewPr>
  <p:slideViewPr>
    <p:cSldViewPr>
      <p:cViewPr varScale="1">
        <p:scale>
          <a:sx n="89" d="100"/>
          <a:sy n="89" d="100"/>
        </p:scale>
        <p:origin x="924" y="48"/>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18/06/2019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xoserve.com/notifications/" TargetMode="External"/><Relationship Id="rId2" Type="http://schemas.openxmlformats.org/officeDocument/2006/relationships/hyperlink" Target="https://www.xoserve.com/services/issue-manage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Customer Issue Management </a:t>
            </a:r>
            <a:br>
              <a:rPr lang="en-GB" dirty="0"/>
            </a:br>
            <a:r>
              <a:rPr lang="en-GB" dirty="0" err="1"/>
              <a:t>CoMC</a:t>
            </a:r>
            <a:r>
              <a:rPr lang="en-GB" dirty="0"/>
              <a:t> Update for April &amp; May 2019</a:t>
            </a:r>
          </a:p>
        </p:txBody>
      </p:sp>
      <p:sp>
        <p:nvSpPr>
          <p:cNvPr id="3" name="Subtitle 2"/>
          <p:cNvSpPr>
            <a:spLocks noGrp="1"/>
          </p:cNvSpPr>
          <p:nvPr>
            <p:ph type="subTitle" idx="1"/>
          </p:nvPr>
        </p:nvSpPr>
        <p:spPr/>
        <p:txBody>
          <a:bodyPr/>
          <a:lstStyle/>
          <a:p>
            <a:r>
              <a:rPr lang="en-GB" dirty="0"/>
              <a:t>19</a:t>
            </a:r>
            <a:r>
              <a:rPr lang="en-GB" baseline="30000" dirty="0"/>
              <a:t>th</a:t>
            </a:r>
            <a:r>
              <a:rPr lang="en-GB" dirty="0"/>
              <a:t> June 2019</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anchor="t">
            <a:normAutofit/>
          </a:bodyPr>
          <a:lstStyle/>
          <a:p>
            <a:pPr algn="l"/>
            <a:r>
              <a:rPr lang="en-GB" sz="2400" dirty="0"/>
              <a:t>Summary Dashboard April 2019</a:t>
            </a:r>
          </a:p>
        </p:txBody>
      </p:sp>
      <p:cxnSp>
        <p:nvCxnSpPr>
          <p:cNvPr id="22" name="Straight Connector 21">
            <a:extLst>
              <a:ext uri="{FF2B5EF4-FFF2-40B4-BE49-F238E27FC236}">
                <a16:creationId xmlns:a16="http://schemas.microsoft.com/office/drawing/2014/main" id="{D4EC80FD-1C38-4CD6-A914-CA8E27408949}"/>
              </a:ext>
            </a:extLst>
          </p:cNvPr>
          <p:cNvCxnSpPr>
            <a:cxnSpLocks/>
          </p:cNvCxnSpPr>
          <p:nvPr/>
        </p:nvCxnSpPr>
        <p:spPr>
          <a:xfrm>
            <a:off x="838902" y="1647518"/>
            <a:ext cx="2132919" cy="0"/>
          </a:xfrm>
          <a:prstGeom prst="line">
            <a:avLst/>
          </a:prstGeom>
          <a:noFill/>
          <a:ln w="9525" cap="flat" cmpd="sng" algn="ctr">
            <a:solidFill>
              <a:sysClr val="window" lastClr="FFFFFF">
                <a:lumMod val="85000"/>
              </a:sysClr>
            </a:solidFill>
            <a:prstDash val="solid"/>
          </a:ln>
          <a:effectLst/>
        </p:spPr>
      </p:cxnSp>
      <p:sp>
        <p:nvSpPr>
          <p:cNvPr id="23" name="TextBox 22">
            <a:extLst>
              <a:ext uri="{FF2B5EF4-FFF2-40B4-BE49-F238E27FC236}">
                <a16:creationId xmlns:a16="http://schemas.microsoft.com/office/drawing/2014/main" id="{0C86ED7C-4700-4DC5-83AE-0DE9E533A95C}"/>
              </a:ext>
            </a:extLst>
          </p:cNvPr>
          <p:cNvSpPr txBox="1"/>
          <p:nvPr/>
        </p:nvSpPr>
        <p:spPr>
          <a:xfrm>
            <a:off x="1328397" y="825843"/>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Open Customer Issues</a:t>
            </a:r>
            <a:endParaRPr lang="en-IN" sz="1050" b="1"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id="{FF35B325-975F-4D7A-8A16-43258B494C83}"/>
              </a:ext>
            </a:extLst>
          </p:cNvPr>
          <p:cNvSpPr txBox="1"/>
          <p:nvPr/>
        </p:nvSpPr>
        <p:spPr>
          <a:xfrm>
            <a:off x="1620572" y="1145596"/>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9</a:t>
            </a:r>
            <a:endParaRPr lang="en-IN" sz="2000" dirty="0">
              <a:solidFill>
                <a:srgbClr val="6DC6CD"/>
              </a:solidFill>
            </a:endParaRPr>
          </a:p>
        </p:txBody>
      </p:sp>
      <p:grpSp>
        <p:nvGrpSpPr>
          <p:cNvPr id="25" name="Group 24">
            <a:extLst>
              <a:ext uri="{FF2B5EF4-FFF2-40B4-BE49-F238E27FC236}">
                <a16:creationId xmlns:a16="http://schemas.microsoft.com/office/drawing/2014/main" id="{DB3D41A9-A874-4198-92E2-BF9FFA2BEB4C}"/>
              </a:ext>
            </a:extLst>
          </p:cNvPr>
          <p:cNvGrpSpPr/>
          <p:nvPr/>
        </p:nvGrpSpPr>
        <p:grpSpPr>
          <a:xfrm>
            <a:off x="756476" y="980603"/>
            <a:ext cx="421630" cy="407025"/>
            <a:chOff x="1060565" y="1943695"/>
            <a:chExt cx="531730" cy="531731"/>
          </a:xfrm>
        </p:grpSpPr>
        <p:sp>
          <p:nvSpPr>
            <p:cNvPr id="26" name="Oval 25">
              <a:extLst>
                <a:ext uri="{FF2B5EF4-FFF2-40B4-BE49-F238E27FC236}">
                  <a16:creationId xmlns:a16="http://schemas.microsoft.com/office/drawing/2014/main" id="{6AB737CD-69F1-4F41-A636-435FC3EB25C0}"/>
                </a:ext>
              </a:extLst>
            </p:cNvPr>
            <p:cNvSpPr/>
            <p:nvPr/>
          </p:nvSpPr>
          <p:spPr>
            <a:xfrm>
              <a:off x="1060565" y="1943695"/>
              <a:ext cx="531730" cy="531731"/>
            </a:xfrm>
            <a:prstGeom prst="ellipse">
              <a:avLst/>
            </a:prstGeom>
            <a:solidFill>
              <a:srgbClr val="6DC6CD"/>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27" name="Group 26">
              <a:extLst>
                <a:ext uri="{FF2B5EF4-FFF2-40B4-BE49-F238E27FC236}">
                  <a16:creationId xmlns:a16="http://schemas.microsoft.com/office/drawing/2014/main" id="{58CF0266-3813-4A5C-93C7-7C7A51683CAE}"/>
                </a:ext>
              </a:extLst>
            </p:cNvPr>
            <p:cNvGrpSpPr/>
            <p:nvPr/>
          </p:nvGrpSpPr>
          <p:grpSpPr>
            <a:xfrm>
              <a:off x="1211844" y="2078944"/>
              <a:ext cx="279100" cy="261224"/>
              <a:chOff x="765175" y="1228726"/>
              <a:chExt cx="5205413" cy="4872038"/>
            </a:xfrm>
            <a:solidFill>
              <a:sysClr val="window" lastClr="FFFFFF"/>
            </a:solidFill>
          </p:grpSpPr>
          <p:sp>
            <p:nvSpPr>
              <p:cNvPr id="28" name="Freeform 6">
                <a:extLst>
                  <a:ext uri="{FF2B5EF4-FFF2-40B4-BE49-F238E27FC236}">
                    <a16:creationId xmlns:a16="http://schemas.microsoft.com/office/drawing/2014/main" id="{68F53266-562F-460E-BA12-BE60306913A4}"/>
                  </a:ext>
                </a:extLst>
              </p:cNvPr>
              <p:cNvSpPr>
                <a:spLocks/>
              </p:cNvSpPr>
              <p:nvPr/>
            </p:nvSpPr>
            <p:spPr bwMode="auto">
              <a:xfrm>
                <a:off x="1477963" y="23304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2 h 383"/>
                  <a:gd name="T10" fmla="*/ 3007 w 3049"/>
                  <a:gd name="T11" fmla="*/ 71 h 383"/>
                  <a:gd name="T12" fmla="*/ 3029 w 3049"/>
                  <a:gd name="T13" fmla="*/ 107 h 383"/>
                  <a:gd name="T14" fmla="*/ 3045 w 3049"/>
                  <a:gd name="T15" fmla="*/ 147 h 383"/>
                  <a:gd name="T16" fmla="*/ 3049 w 3049"/>
                  <a:gd name="T17" fmla="*/ 191 h 383"/>
                  <a:gd name="T18" fmla="*/ 3045 w 3049"/>
                  <a:gd name="T19" fmla="*/ 236 h 383"/>
                  <a:gd name="T20" fmla="*/ 3029 w 3049"/>
                  <a:gd name="T21" fmla="*/ 276 h 383"/>
                  <a:gd name="T22" fmla="*/ 3007 w 3049"/>
                  <a:gd name="T23" fmla="*/ 312 h 383"/>
                  <a:gd name="T24" fmla="*/ 2977 w 3049"/>
                  <a:gd name="T25" fmla="*/ 340 h 383"/>
                  <a:gd name="T26" fmla="*/ 2941 w 3049"/>
                  <a:gd name="T27" fmla="*/ 364 h 383"/>
                  <a:gd name="T28" fmla="*/ 2901 w 3049"/>
                  <a:gd name="T29" fmla="*/ 378 h 383"/>
                  <a:gd name="T30" fmla="*/ 2858 w 3049"/>
                  <a:gd name="T31" fmla="*/ 383 h 383"/>
                  <a:gd name="T32" fmla="*/ 191 w 3049"/>
                  <a:gd name="T33" fmla="*/ 383 h 383"/>
                  <a:gd name="T34" fmla="*/ 148 w 3049"/>
                  <a:gd name="T35" fmla="*/ 378 h 383"/>
                  <a:gd name="T36" fmla="*/ 106 w 3049"/>
                  <a:gd name="T37" fmla="*/ 364 h 383"/>
                  <a:gd name="T38" fmla="*/ 70 w 3049"/>
                  <a:gd name="T39" fmla="*/ 340 h 383"/>
                  <a:gd name="T40" fmla="*/ 42 w 3049"/>
                  <a:gd name="T41" fmla="*/ 312 h 383"/>
                  <a:gd name="T42" fmla="*/ 18 w 3049"/>
                  <a:gd name="T43" fmla="*/ 276 h 383"/>
                  <a:gd name="T44" fmla="*/ 4 w 3049"/>
                  <a:gd name="T45" fmla="*/ 236 h 383"/>
                  <a:gd name="T46" fmla="*/ 0 w 3049"/>
                  <a:gd name="T47" fmla="*/ 191 h 383"/>
                  <a:gd name="T48" fmla="*/ 4 w 3049"/>
                  <a:gd name="T49" fmla="*/ 147 h 383"/>
                  <a:gd name="T50" fmla="*/ 18 w 3049"/>
                  <a:gd name="T51" fmla="*/ 107 h 383"/>
                  <a:gd name="T52" fmla="*/ 42 w 3049"/>
                  <a:gd name="T53" fmla="*/ 71 h 383"/>
                  <a:gd name="T54" fmla="*/ 70 w 3049"/>
                  <a:gd name="T55" fmla="*/ 42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2"/>
                    </a:lnTo>
                    <a:lnTo>
                      <a:pt x="3007" y="71"/>
                    </a:lnTo>
                    <a:lnTo>
                      <a:pt x="3029" y="107"/>
                    </a:lnTo>
                    <a:lnTo>
                      <a:pt x="3045" y="147"/>
                    </a:lnTo>
                    <a:lnTo>
                      <a:pt x="3049" y="191"/>
                    </a:lnTo>
                    <a:lnTo>
                      <a:pt x="3045" y="236"/>
                    </a:lnTo>
                    <a:lnTo>
                      <a:pt x="3029" y="276"/>
                    </a:lnTo>
                    <a:lnTo>
                      <a:pt x="3007" y="312"/>
                    </a:lnTo>
                    <a:lnTo>
                      <a:pt x="2977" y="340"/>
                    </a:lnTo>
                    <a:lnTo>
                      <a:pt x="2941" y="364"/>
                    </a:lnTo>
                    <a:lnTo>
                      <a:pt x="2901" y="378"/>
                    </a:lnTo>
                    <a:lnTo>
                      <a:pt x="2858" y="383"/>
                    </a:lnTo>
                    <a:lnTo>
                      <a:pt x="191" y="383"/>
                    </a:lnTo>
                    <a:lnTo>
                      <a:pt x="148" y="378"/>
                    </a:lnTo>
                    <a:lnTo>
                      <a:pt x="106" y="364"/>
                    </a:lnTo>
                    <a:lnTo>
                      <a:pt x="70" y="340"/>
                    </a:lnTo>
                    <a:lnTo>
                      <a:pt x="42" y="312"/>
                    </a:lnTo>
                    <a:lnTo>
                      <a:pt x="18" y="276"/>
                    </a:lnTo>
                    <a:lnTo>
                      <a:pt x="4" y="236"/>
                    </a:lnTo>
                    <a:lnTo>
                      <a:pt x="0" y="191"/>
                    </a:lnTo>
                    <a:lnTo>
                      <a:pt x="4" y="147"/>
                    </a:lnTo>
                    <a:lnTo>
                      <a:pt x="18" y="107"/>
                    </a:lnTo>
                    <a:lnTo>
                      <a:pt x="42" y="71"/>
                    </a:lnTo>
                    <a:lnTo>
                      <a:pt x="70" y="42"/>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29" name="Freeform 7">
                <a:extLst>
                  <a:ext uri="{FF2B5EF4-FFF2-40B4-BE49-F238E27FC236}">
                    <a16:creationId xmlns:a16="http://schemas.microsoft.com/office/drawing/2014/main" id="{DA1BCFC9-EC7F-4775-84A4-3547B780EFCA}"/>
                  </a:ext>
                </a:extLst>
              </p:cNvPr>
              <p:cNvSpPr>
                <a:spLocks/>
              </p:cNvSpPr>
              <p:nvPr/>
            </p:nvSpPr>
            <p:spPr bwMode="auto">
              <a:xfrm>
                <a:off x="1477963" y="28511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3 h 383"/>
                  <a:gd name="T10" fmla="*/ 3007 w 3049"/>
                  <a:gd name="T11" fmla="*/ 71 h 383"/>
                  <a:gd name="T12" fmla="*/ 3029 w 3049"/>
                  <a:gd name="T13" fmla="*/ 107 h 383"/>
                  <a:gd name="T14" fmla="*/ 3045 w 3049"/>
                  <a:gd name="T15" fmla="*/ 149 h 383"/>
                  <a:gd name="T16" fmla="*/ 3049 w 3049"/>
                  <a:gd name="T17" fmla="*/ 192 h 383"/>
                  <a:gd name="T18" fmla="*/ 3045 w 3049"/>
                  <a:gd name="T19" fmla="*/ 236 h 383"/>
                  <a:gd name="T20" fmla="*/ 3029 w 3049"/>
                  <a:gd name="T21" fmla="*/ 276 h 383"/>
                  <a:gd name="T22" fmla="*/ 3007 w 3049"/>
                  <a:gd name="T23" fmla="*/ 312 h 383"/>
                  <a:gd name="T24" fmla="*/ 2977 w 3049"/>
                  <a:gd name="T25" fmla="*/ 341 h 383"/>
                  <a:gd name="T26" fmla="*/ 2941 w 3049"/>
                  <a:gd name="T27" fmla="*/ 363 h 383"/>
                  <a:gd name="T28" fmla="*/ 2901 w 3049"/>
                  <a:gd name="T29" fmla="*/ 377 h 383"/>
                  <a:gd name="T30" fmla="*/ 2858 w 3049"/>
                  <a:gd name="T31" fmla="*/ 383 h 383"/>
                  <a:gd name="T32" fmla="*/ 191 w 3049"/>
                  <a:gd name="T33" fmla="*/ 383 h 383"/>
                  <a:gd name="T34" fmla="*/ 148 w 3049"/>
                  <a:gd name="T35" fmla="*/ 377 h 383"/>
                  <a:gd name="T36" fmla="*/ 106 w 3049"/>
                  <a:gd name="T37" fmla="*/ 363 h 383"/>
                  <a:gd name="T38" fmla="*/ 70 w 3049"/>
                  <a:gd name="T39" fmla="*/ 341 h 383"/>
                  <a:gd name="T40" fmla="*/ 42 w 3049"/>
                  <a:gd name="T41" fmla="*/ 312 h 383"/>
                  <a:gd name="T42" fmla="*/ 18 w 3049"/>
                  <a:gd name="T43" fmla="*/ 276 h 383"/>
                  <a:gd name="T44" fmla="*/ 4 w 3049"/>
                  <a:gd name="T45" fmla="*/ 236 h 383"/>
                  <a:gd name="T46" fmla="*/ 0 w 3049"/>
                  <a:gd name="T47" fmla="*/ 192 h 383"/>
                  <a:gd name="T48" fmla="*/ 4 w 3049"/>
                  <a:gd name="T49" fmla="*/ 149 h 383"/>
                  <a:gd name="T50" fmla="*/ 18 w 3049"/>
                  <a:gd name="T51" fmla="*/ 107 h 383"/>
                  <a:gd name="T52" fmla="*/ 42 w 3049"/>
                  <a:gd name="T53" fmla="*/ 71 h 383"/>
                  <a:gd name="T54" fmla="*/ 70 w 3049"/>
                  <a:gd name="T55" fmla="*/ 43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3"/>
                    </a:lnTo>
                    <a:lnTo>
                      <a:pt x="3007" y="71"/>
                    </a:lnTo>
                    <a:lnTo>
                      <a:pt x="3029" y="107"/>
                    </a:lnTo>
                    <a:lnTo>
                      <a:pt x="3045" y="149"/>
                    </a:lnTo>
                    <a:lnTo>
                      <a:pt x="3049" y="192"/>
                    </a:lnTo>
                    <a:lnTo>
                      <a:pt x="3045" y="236"/>
                    </a:lnTo>
                    <a:lnTo>
                      <a:pt x="3029" y="276"/>
                    </a:lnTo>
                    <a:lnTo>
                      <a:pt x="3007" y="312"/>
                    </a:lnTo>
                    <a:lnTo>
                      <a:pt x="2977" y="341"/>
                    </a:lnTo>
                    <a:lnTo>
                      <a:pt x="2941" y="363"/>
                    </a:lnTo>
                    <a:lnTo>
                      <a:pt x="2901" y="377"/>
                    </a:lnTo>
                    <a:lnTo>
                      <a:pt x="2858" y="383"/>
                    </a:lnTo>
                    <a:lnTo>
                      <a:pt x="191" y="383"/>
                    </a:lnTo>
                    <a:lnTo>
                      <a:pt x="148" y="377"/>
                    </a:lnTo>
                    <a:lnTo>
                      <a:pt x="106" y="363"/>
                    </a:lnTo>
                    <a:lnTo>
                      <a:pt x="70" y="341"/>
                    </a:lnTo>
                    <a:lnTo>
                      <a:pt x="42" y="312"/>
                    </a:lnTo>
                    <a:lnTo>
                      <a:pt x="18" y="276"/>
                    </a:lnTo>
                    <a:lnTo>
                      <a:pt x="4" y="236"/>
                    </a:lnTo>
                    <a:lnTo>
                      <a:pt x="0" y="192"/>
                    </a:lnTo>
                    <a:lnTo>
                      <a:pt x="4" y="149"/>
                    </a:lnTo>
                    <a:lnTo>
                      <a:pt x="18" y="107"/>
                    </a:lnTo>
                    <a:lnTo>
                      <a:pt x="42" y="71"/>
                    </a:lnTo>
                    <a:lnTo>
                      <a:pt x="70" y="43"/>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30" name="Freeform 8">
                <a:extLst>
                  <a:ext uri="{FF2B5EF4-FFF2-40B4-BE49-F238E27FC236}">
                    <a16:creationId xmlns:a16="http://schemas.microsoft.com/office/drawing/2014/main" id="{2B695D25-3F05-45E5-83CA-79B45A60A415}"/>
                  </a:ext>
                </a:extLst>
              </p:cNvPr>
              <p:cNvSpPr>
                <a:spLocks/>
              </p:cNvSpPr>
              <p:nvPr/>
            </p:nvSpPr>
            <p:spPr bwMode="auto">
              <a:xfrm>
                <a:off x="1477963" y="4935538"/>
                <a:ext cx="1422400" cy="303213"/>
              </a:xfrm>
              <a:custGeom>
                <a:avLst/>
                <a:gdLst>
                  <a:gd name="T0" fmla="*/ 191 w 1793"/>
                  <a:gd name="T1" fmla="*/ 0 h 381"/>
                  <a:gd name="T2" fmla="*/ 1602 w 1793"/>
                  <a:gd name="T3" fmla="*/ 0 h 381"/>
                  <a:gd name="T4" fmla="*/ 1646 w 1793"/>
                  <a:gd name="T5" fmla="*/ 6 h 381"/>
                  <a:gd name="T6" fmla="*/ 1686 w 1793"/>
                  <a:gd name="T7" fmla="*/ 20 h 381"/>
                  <a:gd name="T8" fmla="*/ 1721 w 1793"/>
                  <a:gd name="T9" fmla="*/ 41 h 381"/>
                  <a:gd name="T10" fmla="*/ 1751 w 1793"/>
                  <a:gd name="T11" fmla="*/ 71 h 381"/>
                  <a:gd name="T12" fmla="*/ 1773 w 1793"/>
                  <a:gd name="T13" fmla="*/ 107 h 381"/>
                  <a:gd name="T14" fmla="*/ 1787 w 1793"/>
                  <a:gd name="T15" fmla="*/ 147 h 381"/>
                  <a:gd name="T16" fmla="*/ 1793 w 1793"/>
                  <a:gd name="T17" fmla="*/ 190 h 381"/>
                  <a:gd name="T18" fmla="*/ 1787 w 1793"/>
                  <a:gd name="T19" fmla="*/ 234 h 381"/>
                  <a:gd name="T20" fmla="*/ 1773 w 1793"/>
                  <a:gd name="T21" fmla="*/ 274 h 381"/>
                  <a:gd name="T22" fmla="*/ 1751 w 1793"/>
                  <a:gd name="T23" fmla="*/ 310 h 381"/>
                  <a:gd name="T24" fmla="*/ 1721 w 1793"/>
                  <a:gd name="T25" fmla="*/ 339 h 381"/>
                  <a:gd name="T26" fmla="*/ 1686 w 1793"/>
                  <a:gd name="T27" fmla="*/ 361 h 381"/>
                  <a:gd name="T28" fmla="*/ 1646 w 1793"/>
                  <a:gd name="T29" fmla="*/ 377 h 381"/>
                  <a:gd name="T30" fmla="*/ 1602 w 1793"/>
                  <a:gd name="T31" fmla="*/ 381 h 381"/>
                  <a:gd name="T32" fmla="*/ 191 w 1793"/>
                  <a:gd name="T33" fmla="*/ 381 h 381"/>
                  <a:gd name="T34" fmla="*/ 148 w 1793"/>
                  <a:gd name="T35" fmla="*/ 377 h 381"/>
                  <a:gd name="T36" fmla="*/ 106 w 1793"/>
                  <a:gd name="T37" fmla="*/ 361 h 381"/>
                  <a:gd name="T38" fmla="*/ 70 w 1793"/>
                  <a:gd name="T39" fmla="*/ 339 h 381"/>
                  <a:gd name="T40" fmla="*/ 42 w 1793"/>
                  <a:gd name="T41" fmla="*/ 310 h 381"/>
                  <a:gd name="T42" fmla="*/ 18 w 1793"/>
                  <a:gd name="T43" fmla="*/ 274 h 381"/>
                  <a:gd name="T44" fmla="*/ 4 w 1793"/>
                  <a:gd name="T45" fmla="*/ 234 h 381"/>
                  <a:gd name="T46" fmla="*/ 0 w 1793"/>
                  <a:gd name="T47" fmla="*/ 190 h 381"/>
                  <a:gd name="T48" fmla="*/ 4 w 1793"/>
                  <a:gd name="T49" fmla="*/ 147 h 381"/>
                  <a:gd name="T50" fmla="*/ 18 w 1793"/>
                  <a:gd name="T51" fmla="*/ 107 h 381"/>
                  <a:gd name="T52" fmla="*/ 42 w 1793"/>
                  <a:gd name="T53" fmla="*/ 71 h 381"/>
                  <a:gd name="T54" fmla="*/ 70 w 1793"/>
                  <a:gd name="T55" fmla="*/ 41 h 381"/>
                  <a:gd name="T56" fmla="*/ 106 w 1793"/>
                  <a:gd name="T57" fmla="*/ 20 h 381"/>
                  <a:gd name="T58" fmla="*/ 148 w 1793"/>
                  <a:gd name="T59" fmla="*/ 6 h 381"/>
                  <a:gd name="T60" fmla="*/ 191 w 1793"/>
                  <a:gd name="T61" fmla="*/ 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93" h="381">
                    <a:moveTo>
                      <a:pt x="191" y="0"/>
                    </a:moveTo>
                    <a:lnTo>
                      <a:pt x="1602" y="0"/>
                    </a:lnTo>
                    <a:lnTo>
                      <a:pt x="1646" y="6"/>
                    </a:lnTo>
                    <a:lnTo>
                      <a:pt x="1686" y="20"/>
                    </a:lnTo>
                    <a:lnTo>
                      <a:pt x="1721" y="41"/>
                    </a:lnTo>
                    <a:lnTo>
                      <a:pt x="1751" y="71"/>
                    </a:lnTo>
                    <a:lnTo>
                      <a:pt x="1773" y="107"/>
                    </a:lnTo>
                    <a:lnTo>
                      <a:pt x="1787" y="147"/>
                    </a:lnTo>
                    <a:lnTo>
                      <a:pt x="1793" y="190"/>
                    </a:lnTo>
                    <a:lnTo>
                      <a:pt x="1787" y="234"/>
                    </a:lnTo>
                    <a:lnTo>
                      <a:pt x="1773" y="274"/>
                    </a:lnTo>
                    <a:lnTo>
                      <a:pt x="1751" y="310"/>
                    </a:lnTo>
                    <a:lnTo>
                      <a:pt x="1721" y="339"/>
                    </a:lnTo>
                    <a:lnTo>
                      <a:pt x="1686" y="361"/>
                    </a:lnTo>
                    <a:lnTo>
                      <a:pt x="1646" y="377"/>
                    </a:lnTo>
                    <a:lnTo>
                      <a:pt x="1602" y="381"/>
                    </a:lnTo>
                    <a:lnTo>
                      <a:pt x="191" y="381"/>
                    </a:lnTo>
                    <a:lnTo>
                      <a:pt x="148" y="377"/>
                    </a:lnTo>
                    <a:lnTo>
                      <a:pt x="106" y="361"/>
                    </a:lnTo>
                    <a:lnTo>
                      <a:pt x="70" y="339"/>
                    </a:lnTo>
                    <a:lnTo>
                      <a:pt x="42" y="310"/>
                    </a:lnTo>
                    <a:lnTo>
                      <a:pt x="18" y="274"/>
                    </a:lnTo>
                    <a:lnTo>
                      <a:pt x="4" y="234"/>
                    </a:lnTo>
                    <a:lnTo>
                      <a:pt x="0" y="190"/>
                    </a:lnTo>
                    <a:lnTo>
                      <a:pt x="4" y="147"/>
                    </a:lnTo>
                    <a:lnTo>
                      <a:pt x="18" y="107"/>
                    </a:lnTo>
                    <a:lnTo>
                      <a:pt x="42" y="71"/>
                    </a:lnTo>
                    <a:lnTo>
                      <a:pt x="70" y="41"/>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31" name="Freeform 9">
                <a:extLst>
                  <a:ext uri="{FF2B5EF4-FFF2-40B4-BE49-F238E27FC236}">
                    <a16:creationId xmlns:a16="http://schemas.microsoft.com/office/drawing/2014/main" id="{E796B5FD-7A81-47A2-84AD-B91A05387FA6}"/>
                  </a:ext>
                </a:extLst>
              </p:cNvPr>
              <p:cNvSpPr>
                <a:spLocks noEditPoints="1"/>
              </p:cNvSpPr>
              <p:nvPr/>
            </p:nvSpPr>
            <p:spPr bwMode="auto">
              <a:xfrm>
                <a:off x="765175" y="1228726"/>
                <a:ext cx="5205413" cy="4872038"/>
              </a:xfrm>
              <a:custGeom>
                <a:avLst/>
                <a:gdLst>
                  <a:gd name="T0" fmla="*/ 3681 w 6558"/>
                  <a:gd name="T1" fmla="*/ 4366 h 6138"/>
                  <a:gd name="T2" fmla="*/ 5597 w 6558"/>
                  <a:gd name="T3" fmla="*/ 910 h 6138"/>
                  <a:gd name="T4" fmla="*/ 4282 w 6558"/>
                  <a:gd name="T5" fmla="*/ 5757 h 6138"/>
                  <a:gd name="T6" fmla="*/ 4268 w 6558"/>
                  <a:gd name="T7" fmla="*/ 4376 h 6138"/>
                  <a:gd name="T8" fmla="*/ 3426 w 6558"/>
                  <a:gd name="T9" fmla="*/ 5047 h 6138"/>
                  <a:gd name="T10" fmla="*/ 3317 w 6558"/>
                  <a:gd name="T11" fmla="*/ 5039 h 6138"/>
                  <a:gd name="T12" fmla="*/ 3227 w 6558"/>
                  <a:gd name="T13" fmla="*/ 4972 h 6138"/>
                  <a:gd name="T14" fmla="*/ 3191 w 6558"/>
                  <a:gd name="T15" fmla="*/ 4862 h 6138"/>
                  <a:gd name="T16" fmla="*/ 1088 w 6558"/>
                  <a:gd name="T17" fmla="*/ 4395 h 6138"/>
                  <a:gd name="T18" fmla="*/ 967 w 6558"/>
                  <a:gd name="T19" fmla="*/ 4354 h 6138"/>
                  <a:gd name="T20" fmla="*/ 901 w 6558"/>
                  <a:gd name="T21" fmla="*/ 4248 h 6138"/>
                  <a:gd name="T22" fmla="*/ 915 w 6558"/>
                  <a:gd name="T23" fmla="*/ 4121 h 6138"/>
                  <a:gd name="T24" fmla="*/ 1003 w 6558"/>
                  <a:gd name="T25" fmla="*/ 4034 h 6138"/>
                  <a:gd name="T26" fmla="*/ 3363 w 6558"/>
                  <a:gd name="T27" fmla="*/ 4014 h 6138"/>
                  <a:gd name="T28" fmla="*/ 3418 w 6558"/>
                  <a:gd name="T29" fmla="*/ 3793 h 6138"/>
                  <a:gd name="T30" fmla="*/ 1045 w 6558"/>
                  <a:gd name="T31" fmla="*/ 3734 h 6138"/>
                  <a:gd name="T32" fmla="*/ 939 w 6558"/>
                  <a:gd name="T33" fmla="*/ 3668 h 6138"/>
                  <a:gd name="T34" fmla="*/ 897 w 6558"/>
                  <a:gd name="T35" fmla="*/ 3549 h 6138"/>
                  <a:gd name="T36" fmla="*/ 939 w 6558"/>
                  <a:gd name="T37" fmla="*/ 3430 h 6138"/>
                  <a:gd name="T38" fmla="*/ 1045 w 6558"/>
                  <a:gd name="T39" fmla="*/ 3362 h 6138"/>
                  <a:gd name="T40" fmla="*/ 3868 w 6558"/>
                  <a:gd name="T41" fmla="*/ 3046 h 6138"/>
                  <a:gd name="T42" fmla="*/ 3755 w 6558"/>
                  <a:gd name="T43" fmla="*/ 3084 h 6138"/>
                  <a:gd name="T44" fmla="*/ 1003 w 6558"/>
                  <a:gd name="T45" fmla="*/ 3064 h 6138"/>
                  <a:gd name="T46" fmla="*/ 915 w 6558"/>
                  <a:gd name="T47" fmla="*/ 2977 h 6138"/>
                  <a:gd name="T48" fmla="*/ 901 w 6558"/>
                  <a:gd name="T49" fmla="*/ 2849 h 6138"/>
                  <a:gd name="T50" fmla="*/ 967 w 6558"/>
                  <a:gd name="T51" fmla="*/ 2744 h 6138"/>
                  <a:gd name="T52" fmla="*/ 1088 w 6558"/>
                  <a:gd name="T53" fmla="*/ 2702 h 6138"/>
                  <a:gd name="T54" fmla="*/ 3838 w 6558"/>
                  <a:gd name="T55" fmla="*/ 2720 h 6138"/>
                  <a:gd name="T56" fmla="*/ 3926 w 6558"/>
                  <a:gd name="T57" fmla="*/ 2808 h 6138"/>
                  <a:gd name="T58" fmla="*/ 3946 w 6558"/>
                  <a:gd name="T59" fmla="*/ 2907 h 6138"/>
                  <a:gd name="T60" fmla="*/ 4282 w 6558"/>
                  <a:gd name="T61" fmla="*/ 759 h 6138"/>
                  <a:gd name="T62" fmla="*/ 5794 w 6558"/>
                  <a:gd name="T63" fmla="*/ 582 h 6138"/>
                  <a:gd name="T64" fmla="*/ 5872 w 6558"/>
                  <a:gd name="T65" fmla="*/ 453 h 6138"/>
                  <a:gd name="T66" fmla="*/ 5872 w 6558"/>
                  <a:gd name="T67" fmla="*/ 12 h 6138"/>
                  <a:gd name="T68" fmla="*/ 6502 w 6558"/>
                  <a:gd name="T69" fmla="*/ 391 h 6138"/>
                  <a:gd name="T70" fmla="*/ 6558 w 6558"/>
                  <a:gd name="T71" fmla="*/ 503 h 6138"/>
                  <a:gd name="T72" fmla="*/ 6532 w 6558"/>
                  <a:gd name="T73" fmla="*/ 626 h 6138"/>
                  <a:gd name="T74" fmla="*/ 4658 w 6558"/>
                  <a:gd name="T75" fmla="*/ 5991 h 6138"/>
                  <a:gd name="T76" fmla="*/ 4592 w 6558"/>
                  <a:gd name="T77" fmla="*/ 6096 h 6138"/>
                  <a:gd name="T78" fmla="*/ 4473 w 6558"/>
                  <a:gd name="T79" fmla="*/ 6138 h 6138"/>
                  <a:gd name="T80" fmla="*/ 107 w 6558"/>
                  <a:gd name="T81" fmla="*/ 6120 h 6138"/>
                  <a:gd name="T82" fmla="*/ 20 w 6558"/>
                  <a:gd name="T83" fmla="*/ 6031 h 6138"/>
                  <a:gd name="T84" fmla="*/ 0 w 6558"/>
                  <a:gd name="T85" fmla="*/ 568 h 6138"/>
                  <a:gd name="T86" fmla="*/ 42 w 6558"/>
                  <a:gd name="T87" fmla="*/ 449 h 6138"/>
                  <a:gd name="T88" fmla="*/ 147 w 6558"/>
                  <a:gd name="T89" fmla="*/ 382 h 6138"/>
                  <a:gd name="T90" fmla="*/ 4517 w 6558"/>
                  <a:gd name="T91" fmla="*/ 382 h 6138"/>
                  <a:gd name="T92" fmla="*/ 4622 w 6558"/>
                  <a:gd name="T93" fmla="*/ 449 h 6138"/>
                  <a:gd name="T94" fmla="*/ 4664 w 6558"/>
                  <a:gd name="T95" fmla="*/ 568 h 6138"/>
                  <a:gd name="T96" fmla="*/ 5665 w 6558"/>
                  <a:gd name="T97" fmla="*/ 64 h 6138"/>
                  <a:gd name="T98" fmla="*/ 5760 w 6558"/>
                  <a:gd name="T99" fmla="*/ 6 h 6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58" h="6138">
                    <a:moveTo>
                      <a:pt x="5597" y="910"/>
                    </a:moveTo>
                    <a:lnTo>
                      <a:pt x="3763" y="3962"/>
                    </a:lnTo>
                    <a:lnTo>
                      <a:pt x="3681" y="4366"/>
                    </a:lnTo>
                    <a:lnTo>
                      <a:pt x="3997" y="4103"/>
                    </a:lnTo>
                    <a:lnTo>
                      <a:pt x="5832" y="1051"/>
                    </a:lnTo>
                    <a:lnTo>
                      <a:pt x="5597" y="910"/>
                    </a:lnTo>
                    <a:close/>
                    <a:moveTo>
                      <a:pt x="382" y="759"/>
                    </a:moveTo>
                    <a:lnTo>
                      <a:pt x="382" y="5757"/>
                    </a:lnTo>
                    <a:lnTo>
                      <a:pt x="4282" y="5757"/>
                    </a:lnTo>
                    <a:lnTo>
                      <a:pt x="4282" y="4362"/>
                    </a:lnTo>
                    <a:lnTo>
                      <a:pt x="4274" y="4370"/>
                    </a:lnTo>
                    <a:lnTo>
                      <a:pt x="4268" y="4376"/>
                    </a:lnTo>
                    <a:lnTo>
                      <a:pt x="3506" y="5007"/>
                    </a:lnTo>
                    <a:lnTo>
                      <a:pt x="3468" y="5031"/>
                    </a:lnTo>
                    <a:lnTo>
                      <a:pt x="3426" y="5047"/>
                    </a:lnTo>
                    <a:lnTo>
                      <a:pt x="3382" y="5051"/>
                    </a:lnTo>
                    <a:lnTo>
                      <a:pt x="3349" y="5049"/>
                    </a:lnTo>
                    <a:lnTo>
                      <a:pt x="3317" y="5039"/>
                    </a:lnTo>
                    <a:lnTo>
                      <a:pt x="3285" y="5025"/>
                    </a:lnTo>
                    <a:lnTo>
                      <a:pt x="3253" y="5000"/>
                    </a:lnTo>
                    <a:lnTo>
                      <a:pt x="3227" y="4972"/>
                    </a:lnTo>
                    <a:lnTo>
                      <a:pt x="3207" y="4938"/>
                    </a:lnTo>
                    <a:lnTo>
                      <a:pt x="3195" y="4900"/>
                    </a:lnTo>
                    <a:lnTo>
                      <a:pt x="3191" y="4862"/>
                    </a:lnTo>
                    <a:lnTo>
                      <a:pt x="3195" y="4823"/>
                    </a:lnTo>
                    <a:lnTo>
                      <a:pt x="3283" y="4395"/>
                    </a:lnTo>
                    <a:lnTo>
                      <a:pt x="1088" y="4395"/>
                    </a:lnTo>
                    <a:lnTo>
                      <a:pt x="1045" y="4391"/>
                    </a:lnTo>
                    <a:lnTo>
                      <a:pt x="1003" y="4376"/>
                    </a:lnTo>
                    <a:lnTo>
                      <a:pt x="967" y="4354"/>
                    </a:lnTo>
                    <a:lnTo>
                      <a:pt x="939" y="4324"/>
                    </a:lnTo>
                    <a:lnTo>
                      <a:pt x="915" y="4288"/>
                    </a:lnTo>
                    <a:lnTo>
                      <a:pt x="901" y="4248"/>
                    </a:lnTo>
                    <a:lnTo>
                      <a:pt x="897" y="4205"/>
                    </a:lnTo>
                    <a:lnTo>
                      <a:pt x="901" y="4161"/>
                    </a:lnTo>
                    <a:lnTo>
                      <a:pt x="915" y="4121"/>
                    </a:lnTo>
                    <a:lnTo>
                      <a:pt x="939" y="4085"/>
                    </a:lnTo>
                    <a:lnTo>
                      <a:pt x="967" y="4056"/>
                    </a:lnTo>
                    <a:lnTo>
                      <a:pt x="1003" y="4034"/>
                    </a:lnTo>
                    <a:lnTo>
                      <a:pt x="1045" y="4018"/>
                    </a:lnTo>
                    <a:lnTo>
                      <a:pt x="1088" y="4014"/>
                    </a:lnTo>
                    <a:lnTo>
                      <a:pt x="3363" y="4014"/>
                    </a:lnTo>
                    <a:lnTo>
                      <a:pt x="3394" y="3855"/>
                    </a:lnTo>
                    <a:lnTo>
                      <a:pt x="3404" y="3823"/>
                    </a:lnTo>
                    <a:lnTo>
                      <a:pt x="3418" y="3793"/>
                    </a:lnTo>
                    <a:lnTo>
                      <a:pt x="3452" y="3740"/>
                    </a:lnTo>
                    <a:lnTo>
                      <a:pt x="1088" y="3740"/>
                    </a:lnTo>
                    <a:lnTo>
                      <a:pt x="1045" y="3734"/>
                    </a:lnTo>
                    <a:lnTo>
                      <a:pt x="1003" y="3720"/>
                    </a:lnTo>
                    <a:lnTo>
                      <a:pt x="967" y="3698"/>
                    </a:lnTo>
                    <a:lnTo>
                      <a:pt x="939" y="3668"/>
                    </a:lnTo>
                    <a:lnTo>
                      <a:pt x="915" y="3632"/>
                    </a:lnTo>
                    <a:lnTo>
                      <a:pt x="901" y="3593"/>
                    </a:lnTo>
                    <a:lnTo>
                      <a:pt x="897" y="3549"/>
                    </a:lnTo>
                    <a:lnTo>
                      <a:pt x="901" y="3505"/>
                    </a:lnTo>
                    <a:lnTo>
                      <a:pt x="915" y="3465"/>
                    </a:lnTo>
                    <a:lnTo>
                      <a:pt x="939" y="3430"/>
                    </a:lnTo>
                    <a:lnTo>
                      <a:pt x="967" y="3400"/>
                    </a:lnTo>
                    <a:lnTo>
                      <a:pt x="1003" y="3378"/>
                    </a:lnTo>
                    <a:lnTo>
                      <a:pt x="1045" y="3362"/>
                    </a:lnTo>
                    <a:lnTo>
                      <a:pt x="1088" y="3358"/>
                    </a:lnTo>
                    <a:lnTo>
                      <a:pt x="3681" y="3358"/>
                    </a:lnTo>
                    <a:lnTo>
                      <a:pt x="3868" y="3046"/>
                    </a:lnTo>
                    <a:lnTo>
                      <a:pt x="3834" y="3066"/>
                    </a:lnTo>
                    <a:lnTo>
                      <a:pt x="3796" y="3080"/>
                    </a:lnTo>
                    <a:lnTo>
                      <a:pt x="3755" y="3084"/>
                    </a:lnTo>
                    <a:lnTo>
                      <a:pt x="1088" y="3084"/>
                    </a:lnTo>
                    <a:lnTo>
                      <a:pt x="1045" y="3078"/>
                    </a:lnTo>
                    <a:lnTo>
                      <a:pt x="1003" y="3064"/>
                    </a:lnTo>
                    <a:lnTo>
                      <a:pt x="967" y="3042"/>
                    </a:lnTo>
                    <a:lnTo>
                      <a:pt x="939" y="3012"/>
                    </a:lnTo>
                    <a:lnTo>
                      <a:pt x="915" y="2977"/>
                    </a:lnTo>
                    <a:lnTo>
                      <a:pt x="901" y="2937"/>
                    </a:lnTo>
                    <a:lnTo>
                      <a:pt x="897" y="2893"/>
                    </a:lnTo>
                    <a:lnTo>
                      <a:pt x="901" y="2849"/>
                    </a:lnTo>
                    <a:lnTo>
                      <a:pt x="915" y="2808"/>
                    </a:lnTo>
                    <a:lnTo>
                      <a:pt x="939" y="2774"/>
                    </a:lnTo>
                    <a:lnTo>
                      <a:pt x="967" y="2744"/>
                    </a:lnTo>
                    <a:lnTo>
                      <a:pt x="1003" y="2720"/>
                    </a:lnTo>
                    <a:lnTo>
                      <a:pt x="1045" y="2706"/>
                    </a:lnTo>
                    <a:lnTo>
                      <a:pt x="1088" y="2702"/>
                    </a:lnTo>
                    <a:lnTo>
                      <a:pt x="3755" y="2702"/>
                    </a:lnTo>
                    <a:lnTo>
                      <a:pt x="3798" y="2706"/>
                    </a:lnTo>
                    <a:lnTo>
                      <a:pt x="3838" y="2720"/>
                    </a:lnTo>
                    <a:lnTo>
                      <a:pt x="3874" y="2744"/>
                    </a:lnTo>
                    <a:lnTo>
                      <a:pt x="3904" y="2774"/>
                    </a:lnTo>
                    <a:lnTo>
                      <a:pt x="3926" y="2808"/>
                    </a:lnTo>
                    <a:lnTo>
                      <a:pt x="3942" y="2849"/>
                    </a:lnTo>
                    <a:lnTo>
                      <a:pt x="3946" y="2893"/>
                    </a:lnTo>
                    <a:lnTo>
                      <a:pt x="3946" y="2907"/>
                    </a:lnTo>
                    <a:lnTo>
                      <a:pt x="3944" y="2921"/>
                    </a:lnTo>
                    <a:lnTo>
                      <a:pt x="4282" y="2359"/>
                    </a:lnTo>
                    <a:lnTo>
                      <a:pt x="4282" y="759"/>
                    </a:lnTo>
                    <a:lnTo>
                      <a:pt x="382" y="759"/>
                    </a:lnTo>
                    <a:close/>
                    <a:moveTo>
                      <a:pt x="5872" y="453"/>
                    </a:moveTo>
                    <a:lnTo>
                      <a:pt x="5794" y="582"/>
                    </a:lnTo>
                    <a:lnTo>
                      <a:pt x="6029" y="723"/>
                    </a:lnTo>
                    <a:lnTo>
                      <a:pt x="6106" y="594"/>
                    </a:lnTo>
                    <a:lnTo>
                      <a:pt x="5872" y="453"/>
                    </a:lnTo>
                    <a:close/>
                    <a:moveTo>
                      <a:pt x="5798" y="0"/>
                    </a:moveTo>
                    <a:lnTo>
                      <a:pt x="5834" y="2"/>
                    </a:lnTo>
                    <a:lnTo>
                      <a:pt x="5872" y="12"/>
                    </a:lnTo>
                    <a:lnTo>
                      <a:pt x="5905" y="28"/>
                    </a:lnTo>
                    <a:lnTo>
                      <a:pt x="6467" y="364"/>
                    </a:lnTo>
                    <a:lnTo>
                      <a:pt x="6502" y="391"/>
                    </a:lnTo>
                    <a:lnTo>
                      <a:pt x="6528" y="425"/>
                    </a:lnTo>
                    <a:lnTo>
                      <a:pt x="6548" y="461"/>
                    </a:lnTo>
                    <a:lnTo>
                      <a:pt x="6558" y="503"/>
                    </a:lnTo>
                    <a:lnTo>
                      <a:pt x="6558" y="544"/>
                    </a:lnTo>
                    <a:lnTo>
                      <a:pt x="6550" y="586"/>
                    </a:lnTo>
                    <a:lnTo>
                      <a:pt x="6532" y="626"/>
                    </a:lnTo>
                    <a:lnTo>
                      <a:pt x="4664" y="3736"/>
                    </a:lnTo>
                    <a:lnTo>
                      <a:pt x="4664" y="5947"/>
                    </a:lnTo>
                    <a:lnTo>
                      <a:pt x="4658" y="5991"/>
                    </a:lnTo>
                    <a:lnTo>
                      <a:pt x="4644" y="6031"/>
                    </a:lnTo>
                    <a:lnTo>
                      <a:pt x="4622" y="6067"/>
                    </a:lnTo>
                    <a:lnTo>
                      <a:pt x="4592" y="6096"/>
                    </a:lnTo>
                    <a:lnTo>
                      <a:pt x="4556" y="6120"/>
                    </a:lnTo>
                    <a:lnTo>
                      <a:pt x="4517" y="6134"/>
                    </a:lnTo>
                    <a:lnTo>
                      <a:pt x="4473" y="6138"/>
                    </a:lnTo>
                    <a:lnTo>
                      <a:pt x="191" y="6138"/>
                    </a:lnTo>
                    <a:lnTo>
                      <a:pt x="147" y="6134"/>
                    </a:lnTo>
                    <a:lnTo>
                      <a:pt x="107" y="6120"/>
                    </a:lnTo>
                    <a:lnTo>
                      <a:pt x="72" y="6096"/>
                    </a:lnTo>
                    <a:lnTo>
                      <a:pt x="42" y="6067"/>
                    </a:lnTo>
                    <a:lnTo>
                      <a:pt x="20" y="6031"/>
                    </a:lnTo>
                    <a:lnTo>
                      <a:pt x="6" y="5991"/>
                    </a:lnTo>
                    <a:lnTo>
                      <a:pt x="0" y="5947"/>
                    </a:lnTo>
                    <a:lnTo>
                      <a:pt x="0" y="568"/>
                    </a:lnTo>
                    <a:lnTo>
                      <a:pt x="6" y="525"/>
                    </a:lnTo>
                    <a:lnTo>
                      <a:pt x="20" y="483"/>
                    </a:lnTo>
                    <a:lnTo>
                      <a:pt x="42" y="449"/>
                    </a:lnTo>
                    <a:lnTo>
                      <a:pt x="72" y="419"/>
                    </a:lnTo>
                    <a:lnTo>
                      <a:pt x="107" y="395"/>
                    </a:lnTo>
                    <a:lnTo>
                      <a:pt x="147" y="382"/>
                    </a:lnTo>
                    <a:lnTo>
                      <a:pt x="191" y="378"/>
                    </a:lnTo>
                    <a:lnTo>
                      <a:pt x="4473" y="378"/>
                    </a:lnTo>
                    <a:lnTo>
                      <a:pt x="4517" y="382"/>
                    </a:lnTo>
                    <a:lnTo>
                      <a:pt x="4556" y="395"/>
                    </a:lnTo>
                    <a:lnTo>
                      <a:pt x="4592" y="419"/>
                    </a:lnTo>
                    <a:lnTo>
                      <a:pt x="4622" y="449"/>
                    </a:lnTo>
                    <a:lnTo>
                      <a:pt x="4644" y="483"/>
                    </a:lnTo>
                    <a:lnTo>
                      <a:pt x="4658" y="525"/>
                    </a:lnTo>
                    <a:lnTo>
                      <a:pt x="4664" y="568"/>
                    </a:lnTo>
                    <a:lnTo>
                      <a:pt x="4664" y="1723"/>
                    </a:lnTo>
                    <a:lnTo>
                      <a:pt x="5643" y="93"/>
                    </a:lnTo>
                    <a:lnTo>
                      <a:pt x="5665" y="64"/>
                    </a:lnTo>
                    <a:lnTo>
                      <a:pt x="5693" y="38"/>
                    </a:lnTo>
                    <a:lnTo>
                      <a:pt x="5724" y="18"/>
                    </a:lnTo>
                    <a:lnTo>
                      <a:pt x="5760" y="6"/>
                    </a:lnTo>
                    <a:lnTo>
                      <a:pt x="57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grpSp>
      <p:cxnSp>
        <p:nvCxnSpPr>
          <p:cNvPr id="36" name="Straight Connector 35">
            <a:extLst>
              <a:ext uri="{FF2B5EF4-FFF2-40B4-BE49-F238E27FC236}">
                <a16:creationId xmlns:a16="http://schemas.microsoft.com/office/drawing/2014/main" id="{C953F34F-5603-4D19-9B5D-1DCF66D2E8F7}"/>
              </a:ext>
            </a:extLst>
          </p:cNvPr>
          <p:cNvCxnSpPr>
            <a:cxnSpLocks/>
          </p:cNvCxnSpPr>
          <p:nvPr/>
        </p:nvCxnSpPr>
        <p:spPr>
          <a:xfrm>
            <a:off x="878311" y="2828074"/>
            <a:ext cx="2132919" cy="0"/>
          </a:xfrm>
          <a:prstGeom prst="line">
            <a:avLst/>
          </a:prstGeom>
          <a:noFill/>
          <a:ln w="9525" cap="flat" cmpd="sng" algn="ctr">
            <a:solidFill>
              <a:sysClr val="window" lastClr="FFFFFF">
                <a:lumMod val="85000"/>
              </a:sysClr>
            </a:solidFill>
            <a:prstDash val="solid"/>
          </a:ln>
          <a:effectLst/>
        </p:spPr>
      </p:cxnSp>
      <p:grpSp>
        <p:nvGrpSpPr>
          <p:cNvPr id="37" name="Group 36">
            <a:extLst>
              <a:ext uri="{FF2B5EF4-FFF2-40B4-BE49-F238E27FC236}">
                <a16:creationId xmlns:a16="http://schemas.microsoft.com/office/drawing/2014/main" id="{8DB55838-BAFC-4046-A6FC-5FD18BDBE840}"/>
              </a:ext>
            </a:extLst>
          </p:cNvPr>
          <p:cNvGrpSpPr/>
          <p:nvPr/>
        </p:nvGrpSpPr>
        <p:grpSpPr>
          <a:xfrm>
            <a:off x="756476" y="2021986"/>
            <a:ext cx="424402" cy="446591"/>
            <a:chOff x="4469581" y="499171"/>
            <a:chExt cx="531730" cy="531730"/>
          </a:xfrm>
        </p:grpSpPr>
        <p:sp>
          <p:nvSpPr>
            <p:cNvPr id="38" name="Oval 37">
              <a:extLst>
                <a:ext uri="{FF2B5EF4-FFF2-40B4-BE49-F238E27FC236}">
                  <a16:creationId xmlns:a16="http://schemas.microsoft.com/office/drawing/2014/main" id="{6723D699-B3B4-4E90-9C0D-90B572D3A867}"/>
                </a:ext>
              </a:extLst>
            </p:cNvPr>
            <p:cNvSpPr/>
            <p:nvPr/>
          </p:nvSpPr>
          <p:spPr>
            <a:xfrm>
              <a:off x="4469581" y="499171"/>
              <a:ext cx="531730" cy="53173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39" name="Group 38">
              <a:extLst>
                <a:ext uri="{FF2B5EF4-FFF2-40B4-BE49-F238E27FC236}">
                  <a16:creationId xmlns:a16="http://schemas.microsoft.com/office/drawing/2014/main" id="{202887E8-17FE-49D6-8910-CE23DBED6658}"/>
                </a:ext>
              </a:extLst>
            </p:cNvPr>
            <p:cNvGrpSpPr/>
            <p:nvPr/>
          </p:nvGrpSpPr>
          <p:grpSpPr>
            <a:xfrm>
              <a:off x="4619666" y="648185"/>
              <a:ext cx="224070" cy="226840"/>
              <a:chOff x="1000126" y="663575"/>
              <a:chExt cx="5140325" cy="5203826"/>
            </a:xfrm>
            <a:solidFill>
              <a:sysClr val="window" lastClr="FFFFFF"/>
            </a:solidFill>
          </p:grpSpPr>
          <p:sp>
            <p:nvSpPr>
              <p:cNvPr id="40" name="Freeform 22">
                <a:extLst>
                  <a:ext uri="{FF2B5EF4-FFF2-40B4-BE49-F238E27FC236}">
                    <a16:creationId xmlns:a16="http://schemas.microsoft.com/office/drawing/2014/main" id="{F57FF244-02D6-4325-AD18-4016493D807D}"/>
                  </a:ext>
                </a:extLst>
              </p:cNvPr>
              <p:cNvSpPr>
                <a:spLocks/>
              </p:cNvSpPr>
              <p:nvPr/>
            </p:nvSpPr>
            <p:spPr bwMode="auto">
              <a:xfrm>
                <a:off x="5360988" y="1565275"/>
                <a:ext cx="166688" cy="269875"/>
              </a:xfrm>
              <a:custGeom>
                <a:avLst/>
                <a:gdLst>
                  <a:gd name="T0" fmla="*/ 0 w 212"/>
                  <a:gd name="T1" fmla="*/ 0 h 339"/>
                  <a:gd name="T2" fmla="*/ 32 w 212"/>
                  <a:gd name="T3" fmla="*/ 8 h 339"/>
                  <a:gd name="T4" fmla="*/ 64 w 212"/>
                  <a:gd name="T5" fmla="*/ 16 h 339"/>
                  <a:gd name="T6" fmla="*/ 96 w 212"/>
                  <a:gd name="T7" fmla="*/ 28 h 339"/>
                  <a:gd name="T8" fmla="*/ 128 w 212"/>
                  <a:gd name="T9" fmla="*/ 42 h 339"/>
                  <a:gd name="T10" fmla="*/ 154 w 212"/>
                  <a:gd name="T11" fmla="*/ 58 h 339"/>
                  <a:gd name="T12" fmla="*/ 178 w 212"/>
                  <a:gd name="T13" fmla="*/ 80 h 339"/>
                  <a:gd name="T14" fmla="*/ 196 w 212"/>
                  <a:gd name="T15" fmla="*/ 106 h 339"/>
                  <a:gd name="T16" fmla="*/ 208 w 212"/>
                  <a:gd name="T17" fmla="*/ 136 h 339"/>
                  <a:gd name="T18" fmla="*/ 212 w 212"/>
                  <a:gd name="T19" fmla="*/ 172 h 339"/>
                  <a:gd name="T20" fmla="*/ 208 w 212"/>
                  <a:gd name="T21" fmla="*/ 207 h 339"/>
                  <a:gd name="T22" fmla="*/ 198 w 212"/>
                  <a:gd name="T23" fmla="*/ 237 h 339"/>
                  <a:gd name="T24" fmla="*/ 180 w 212"/>
                  <a:gd name="T25" fmla="*/ 263 h 339"/>
                  <a:gd name="T26" fmla="*/ 158 w 212"/>
                  <a:gd name="T27" fmla="*/ 285 h 339"/>
                  <a:gd name="T28" fmla="*/ 132 w 212"/>
                  <a:gd name="T29" fmla="*/ 303 h 339"/>
                  <a:gd name="T30" fmla="*/ 102 w 212"/>
                  <a:gd name="T31" fmla="*/ 317 h 339"/>
                  <a:gd name="T32" fmla="*/ 70 w 212"/>
                  <a:gd name="T33" fmla="*/ 329 h 339"/>
                  <a:gd name="T34" fmla="*/ 36 w 212"/>
                  <a:gd name="T35" fmla="*/ 335 h 339"/>
                  <a:gd name="T36" fmla="*/ 0 w 212"/>
                  <a:gd name="T37" fmla="*/ 339 h 339"/>
                  <a:gd name="T38" fmla="*/ 0 w 212"/>
                  <a:gd name="T39"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2" h="339">
                    <a:moveTo>
                      <a:pt x="0" y="0"/>
                    </a:moveTo>
                    <a:lnTo>
                      <a:pt x="32" y="8"/>
                    </a:lnTo>
                    <a:lnTo>
                      <a:pt x="64" y="16"/>
                    </a:lnTo>
                    <a:lnTo>
                      <a:pt x="96" y="28"/>
                    </a:lnTo>
                    <a:lnTo>
                      <a:pt x="128" y="42"/>
                    </a:lnTo>
                    <a:lnTo>
                      <a:pt x="154" y="58"/>
                    </a:lnTo>
                    <a:lnTo>
                      <a:pt x="178" y="80"/>
                    </a:lnTo>
                    <a:lnTo>
                      <a:pt x="196" y="106"/>
                    </a:lnTo>
                    <a:lnTo>
                      <a:pt x="208" y="136"/>
                    </a:lnTo>
                    <a:lnTo>
                      <a:pt x="212" y="172"/>
                    </a:lnTo>
                    <a:lnTo>
                      <a:pt x="208" y="207"/>
                    </a:lnTo>
                    <a:lnTo>
                      <a:pt x="198" y="237"/>
                    </a:lnTo>
                    <a:lnTo>
                      <a:pt x="180" y="263"/>
                    </a:lnTo>
                    <a:lnTo>
                      <a:pt x="158" y="285"/>
                    </a:lnTo>
                    <a:lnTo>
                      <a:pt x="132" y="303"/>
                    </a:lnTo>
                    <a:lnTo>
                      <a:pt x="102" y="317"/>
                    </a:lnTo>
                    <a:lnTo>
                      <a:pt x="70" y="329"/>
                    </a:lnTo>
                    <a:lnTo>
                      <a:pt x="36" y="335"/>
                    </a:lnTo>
                    <a:lnTo>
                      <a:pt x="0" y="33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1" name="Freeform 23">
                <a:extLst>
                  <a:ext uri="{FF2B5EF4-FFF2-40B4-BE49-F238E27FC236}">
                    <a16:creationId xmlns:a16="http://schemas.microsoft.com/office/drawing/2014/main" id="{D2ECBE46-DB9A-46BF-81B6-2E4D8DF2A0BA}"/>
                  </a:ext>
                </a:extLst>
              </p:cNvPr>
              <p:cNvSpPr>
                <a:spLocks/>
              </p:cNvSpPr>
              <p:nvPr/>
            </p:nvSpPr>
            <p:spPr bwMode="auto">
              <a:xfrm>
                <a:off x="5126038" y="1127125"/>
                <a:ext cx="153988" cy="244475"/>
              </a:xfrm>
              <a:custGeom>
                <a:avLst/>
                <a:gdLst>
                  <a:gd name="T0" fmla="*/ 194 w 194"/>
                  <a:gd name="T1" fmla="*/ 0 h 307"/>
                  <a:gd name="T2" fmla="*/ 194 w 194"/>
                  <a:gd name="T3" fmla="*/ 307 h 307"/>
                  <a:gd name="T4" fmla="*/ 142 w 194"/>
                  <a:gd name="T5" fmla="*/ 295 h 307"/>
                  <a:gd name="T6" fmla="*/ 100 w 194"/>
                  <a:gd name="T7" fmla="*/ 279 h 307"/>
                  <a:gd name="T8" fmla="*/ 64 w 194"/>
                  <a:gd name="T9" fmla="*/ 259 h 307"/>
                  <a:gd name="T10" fmla="*/ 36 w 194"/>
                  <a:gd name="T11" fmla="*/ 237 h 307"/>
                  <a:gd name="T12" fmla="*/ 16 w 194"/>
                  <a:gd name="T13" fmla="*/ 211 h 307"/>
                  <a:gd name="T14" fmla="*/ 4 w 194"/>
                  <a:gd name="T15" fmla="*/ 179 h 307"/>
                  <a:gd name="T16" fmla="*/ 0 w 194"/>
                  <a:gd name="T17" fmla="*/ 146 h 307"/>
                  <a:gd name="T18" fmla="*/ 6 w 194"/>
                  <a:gd name="T19" fmla="*/ 114 h 307"/>
                  <a:gd name="T20" fmla="*/ 18 w 194"/>
                  <a:gd name="T21" fmla="*/ 86 h 307"/>
                  <a:gd name="T22" fmla="*/ 40 w 194"/>
                  <a:gd name="T23" fmla="*/ 58 h 307"/>
                  <a:gd name="T24" fmla="*/ 68 w 194"/>
                  <a:gd name="T25" fmla="*/ 36 h 307"/>
                  <a:gd name="T26" fmla="*/ 104 w 194"/>
                  <a:gd name="T27" fmla="*/ 18 h 307"/>
                  <a:gd name="T28" fmla="*/ 146 w 194"/>
                  <a:gd name="T29" fmla="*/ 6 h 307"/>
                  <a:gd name="T30" fmla="*/ 194 w 194"/>
                  <a:gd name="T31"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4" h="307">
                    <a:moveTo>
                      <a:pt x="194" y="0"/>
                    </a:moveTo>
                    <a:lnTo>
                      <a:pt x="194" y="307"/>
                    </a:lnTo>
                    <a:lnTo>
                      <a:pt x="142" y="295"/>
                    </a:lnTo>
                    <a:lnTo>
                      <a:pt x="100" y="279"/>
                    </a:lnTo>
                    <a:lnTo>
                      <a:pt x="64" y="259"/>
                    </a:lnTo>
                    <a:lnTo>
                      <a:pt x="36" y="237"/>
                    </a:lnTo>
                    <a:lnTo>
                      <a:pt x="16" y="211"/>
                    </a:lnTo>
                    <a:lnTo>
                      <a:pt x="4" y="179"/>
                    </a:lnTo>
                    <a:lnTo>
                      <a:pt x="0" y="146"/>
                    </a:lnTo>
                    <a:lnTo>
                      <a:pt x="6" y="114"/>
                    </a:lnTo>
                    <a:lnTo>
                      <a:pt x="18" y="86"/>
                    </a:lnTo>
                    <a:lnTo>
                      <a:pt x="40" y="58"/>
                    </a:lnTo>
                    <a:lnTo>
                      <a:pt x="68" y="36"/>
                    </a:lnTo>
                    <a:lnTo>
                      <a:pt x="104" y="18"/>
                    </a:lnTo>
                    <a:lnTo>
                      <a:pt x="146" y="6"/>
                    </a:lnTo>
                    <a:lnTo>
                      <a:pt x="1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2" name="Freeform 24">
                <a:extLst>
                  <a:ext uri="{FF2B5EF4-FFF2-40B4-BE49-F238E27FC236}">
                    <a16:creationId xmlns:a16="http://schemas.microsoft.com/office/drawing/2014/main" id="{74D50B51-B242-4308-8DDB-8134A9B06DF2}"/>
                  </a:ext>
                </a:extLst>
              </p:cNvPr>
              <p:cNvSpPr>
                <a:spLocks noEditPoints="1"/>
              </p:cNvSpPr>
              <p:nvPr/>
            </p:nvSpPr>
            <p:spPr bwMode="auto">
              <a:xfrm>
                <a:off x="4495801" y="663575"/>
                <a:ext cx="1644650" cy="1646238"/>
              </a:xfrm>
              <a:custGeom>
                <a:avLst/>
                <a:gdLst>
                  <a:gd name="T0" fmla="*/ 993 w 2073"/>
                  <a:gd name="T1" fmla="*/ 297 h 2073"/>
                  <a:gd name="T2" fmla="*/ 875 w 2073"/>
                  <a:gd name="T3" fmla="*/ 425 h 2073"/>
                  <a:gd name="T4" fmla="*/ 684 w 2073"/>
                  <a:gd name="T5" fmla="*/ 522 h 2073"/>
                  <a:gd name="T6" fmla="*/ 584 w 2073"/>
                  <a:gd name="T7" fmla="*/ 708 h 2073"/>
                  <a:gd name="T8" fmla="*/ 620 w 2073"/>
                  <a:gd name="T9" fmla="*/ 919 h 2073"/>
                  <a:gd name="T10" fmla="*/ 787 w 2073"/>
                  <a:gd name="T11" fmla="*/ 1058 h 2073"/>
                  <a:gd name="T12" fmla="*/ 989 w 2073"/>
                  <a:gd name="T13" fmla="*/ 1475 h 2073"/>
                  <a:gd name="T14" fmla="*/ 845 w 2073"/>
                  <a:gd name="T15" fmla="*/ 1431 h 2073"/>
                  <a:gd name="T16" fmla="*/ 789 w 2073"/>
                  <a:gd name="T17" fmla="*/ 1347 h 2073"/>
                  <a:gd name="T18" fmla="*/ 754 w 2073"/>
                  <a:gd name="T19" fmla="*/ 1264 h 2073"/>
                  <a:gd name="T20" fmla="*/ 662 w 2073"/>
                  <a:gd name="T21" fmla="*/ 1226 h 2073"/>
                  <a:gd name="T22" fmla="*/ 568 w 2073"/>
                  <a:gd name="T23" fmla="*/ 1276 h 2073"/>
                  <a:gd name="T24" fmla="*/ 570 w 2073"/>
                  <a:gd name="T25" fmla="*/ 1411 h 2073"/>
                  <a:gd name="T26" fmla="*/ 684 w 2073"/>
                  <a:gd name="T27" fmla="*/ 1557 h 2073"/>
                  <a:gd name="T28" fmla="*/ 913 w 2073"/>
                  <a:gd name="T29" fmla="*/ 1644 h 2073"/>
                  <a:gd name="T30" fmla="*/ 1003 w 2073"/>
                  <a:gd name="T31" fmla="*/ 1796 h 2073"/>
                  <a:gd name="T32" fmla="*/ 1076 w 2073"/>
                  <a:gd name="T33" fmla="*/ 1796 h 2073"/>
                  <a:gd name="T34" fmla="*/ 1158 w 2073"/>
                  <a:gd name="T35" fmla="*/ 1644 h 2073"/>
                  <a:gd name="T36" fmla="*/ 1379 w 2073"/>
                  <a:gd name="T37" fmla="*/ 1565 h 2073"/>
                  <a:gd name="T38" fmla="*/ 1501 w 2073"/>
                  <a:gd name="T39" fmla="*/ 1403 h 2073"/>
                  <a:gd name="T40" fmla="*/ 1505 w 2073"/>
                  <a:gd name="T41" fmla="*/ 1180 h 2073"/>
                  <a:gd name="T42" fmla="*/ 1407 w 2073"/>
                  <a:gd name="T43" fmla="*/ 1033 h 2073"/>
                  <a:gd name="T44" fmla="*/ 1242 w 2073"/>
                  <a:gd name="T45" fmla="*/ 949 h 2073"/>
                  <a:gd name="T46" fmla="*/ 1090 w 2073"/>
                  <a:gd name="T47" fmla="*/ 584 h 2073"/>
                  <a:gd name="T48" fmla="*/ 1228 w 2073"/>
                  <a:gd name="T49" fmla="*/ 634 h 2073"/>
                  <a:gd name="T50" fmla="*/ 1306 w 2073"/>
                  <a:gd name="T51" fmla="*/ 724 h 2073"/>
                  <a:gd name="T52" fmla="*/ 1391 w 2073"/>
                  <a:gd name="T53" fmla="*/ 771 h 2073"/>
                  <a:gd name="T54" fmla="*/ 1485 w 2073"/>
                  <a:gd name="T55" fmla="*/ 722 h 2073"/>
                  <a:gd name="T56" fmla="*/ 1479 w 2073"/>
                  <a:gd name="T57" fmla="*/ 588 h 2073"/>
                  <a:gd name="T58" fmla="*/ 1345 w 2073"/>
                  <a:gd name="T59" fmla="*/ 474 h 2073"/>
                  <a:gd name="T60" fmla="*/ 1168 w 2073"/>
                  <a:gd name="T61" fmla="*/ 417 h 2073"/>
                  <a:gd name="T62" fmla="*/ 1086 w 2073"/>
                  <a:gd name="T63" fmla="*/ 297 h 2073"/>
                  <a:gd name="T64" fmla="*/ 1037 w 2073"/>
                  <a:gd name="T65" fmla="*/ 0 h 2073"/>
                  <a:gd name="T66" fmla="*/ 1465 w 2073"/>
                  <a:gd name="T67" fmla="*/ 94 h 2073"/>
                  <a:gd name="T68" fmla="*/ 1806 w 2073"/>
                  <a:gd name="T69" fmla="*/ 343 h 2073"/>
                  <a:gd name="T70" fmla="*/ 2019 w 2073"/>
                  <a:gd name="T71" fmla="*/ 710 h 2073"/>
                  <a:gd name="T72" fmla="*/ 2067 w 2073"/>
                  <a:gd name="T73" fmla="*/ 1150 h 2073"/>
                  <a:gd name="T74" fmla="*/ 1932 w 2073"/>
                  <a:gd name="T75" fmla="*/ 1561 h 2073"/>
                  <a:gd name="T76" fmla="*/ 1648 w 2073"/>
                  <a:gd name="T77" fmla="*/ 1874 h 2073"/>
                  <a:gd name="T78" fmla="*/ 1258 w 2073"/>
                  <a:gd name="T79" fmla="*/ 2049 h 2073"/>
                  <a:gd name="T80" fmla="*/ 813 w 2073"/>
                  <a:gd name="T81" fmla="*/ 2049 h 2073"/>
                  <a:gd name="T82" fmla="*/ 425 w 2073"/>
                  <a:gd name="T83" fmla="*/ 1874 h 2073"/>
                  <a:gd name="T84" fmla="*/ 142 w 2073"/>
                  <a:gd name="T85" fmla="*/ 1561 h 2073"/>
                  <a:gd name="T86" fmla="*/ 6 w 2073"/>
                  <a:gd name="T87" fmla="*/ 1150 h 2073"/>
                  <a:gd name="T88" fmla="*/ 52 w 2073"/>
                  <a:gd name="T89" fmla="*/ 710 h 2073"/>
                  <a:gd name="T90" fmla="*/ 267 w 2073"/>
                  <a:gd name="T91" fmla="*/ 343 h 2073"/>
                  <a:gd name="T92" fmla="*/ 608 w 2073"/>
                  <a:gd name="T93" fmla="*/ 94 h 2073"/>
                  <a:gd name="T94" fmla="*/ 1037 w 2073"/>
                  <a:gd name="T95"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73" h="2073">
                    <a:moveTo>
                      <a:pt x="1039" y="259"/>
                    </a:moveTo>
                    <a:lnTo>
                      <a:pt x="1019" y="265"/>
                    </a:lnTo>
                    <a:lnTo>
                      <a:pt x="1003" y="277"/>
                    </a:lnTo>
                    <a:lnTo>
                      <a:pt x="993" y="297"/>
                    </a:lnTo>
                    <a:lnTo>
                      <a:pt x="989" y="317"/>
                    </a:lnTo>
                    <a:lnTo>
                      <a:pt x="989" y="409"/>
                    </a:lnTo>
                    <a:lnTo>
                      <a:pt x="931" y="415"/>
                    </a:lnTo>
                    <a:lnTo>
                      <a:pt x="875" y="425"/>
                    </a:lnTo>
                    <a:lnTo>
                      <a:pt x="821" y="441"/>
                    </a:lnTo>
                    <a:lnTo>
                      <a:pt x="771" y="460"/>
                    </a:lnTo>
                    <a:lnTo>
                      <a:pt x="726" y="488"/>
                    </a:lnTo>
                    <a:lnTo>
                      <a:pt x="684" y="522"/>
                    </a:lnTo>
                    <a:lnTo>
                      <a:pt x="650" y="560"/>
                    </a:lnTo>
                    <a:lnTo>
                      <a:pt x="620" y="604"/>
                    </a:lnTo>
                    <a:lnTo>
                      <a:pt x="598" y="654"/>
                    </a:lnTo>
                    <a:lnTo>
                      <a:pt x="584" y="708"/>
                    </a:lnTo>
                    <a:lnTo>
                      <a:pt x="580" y="769"/>
                    </a:lnTo>
                    <a:lnTo>
                      <a:pt x="584" y="823"/>
                    </a:lnTo>
                    <a:lnTo>
                      <a:pt x="598" y="873"/>
                    </a:lnTo>
                    <a:lnTo>
                      <a:pt x="620" y="919"/>
                    </a:lnTo>
                    <a:lnTo>
                      <a:pt x="652" y="961"/>
                    </a:lnTo>
                    <a:lnTo>
                      <a:pt x="690" y="997"/>
                    </a:lnTo>
                    <a:lnTo>
                      <a:pt x="736" y="1029"/>
                    </a:lnTo>
                    <a:lnTo>
                      <a:pt x="787" y="1058"/>
                    </a:lnTo>
                    <a:lnTo>
                      <a:pt x="849" y="1080"/>
                    </a:lnTo>
                    <a:lnTo>
                      <a:pt x="915" y="1100"/>
                    </a:lnTo>
                    <a:lnTo>
                      <a:pt x="989" y="1116"/>
                    </a:lnTo>
                    <a:lnTo>
                      <a:pt x="989" y="1475"/>
                    </a:lnTo>
                    <a:lnTo>
                      <a:pt x="941" y="1471"/>
                    </a:lnTo>
                    <a:lnTo>
                      <a:pt x="901" y="1461"/>
                    </a:lnTo>
                    <a:lnTo>
                      <a:pt x="869" y="1447"/>
                    </a:lnTo>
                    <a:lnTo>
                      <a:pt x="845" y="1431"/>
                    </a:lnTo>
                    <a:lnTo>
                      <a:pt x="825" y="1413"/>
                    </a:lnTo>
                    <a:lnTo>
                      <a:pt x="811" y="1391"/>
                    </a:lnTo>
                    <a:lnTo>
                      <a:pt x="799" y="1369"/>
                    </a:lnTo>
                    <a:lnTo>
                      <a:pt x="789" y="1347"/>
                    </a:lnTo>
                    <a:lnTo>
                      <a:pt x="781" y="1324"/>
                    </a:lnTo>
                    <a:lnTo>
                      <a:pt x="773" y="1302"/>
                    </a:lnTo>
                    <a:lnTo>
                      <a:pt x="765" y="1282"/>
                    </a:lnTo>
                    <a:lnTo>
                      <a:pt x="754" y="1264"/>
                    </a:lnTo>
                    <a:lnTo>
                      <a:pt x="738" y="1248"/>
                    </a:lnTo>
                    <a:lnTo>
                      <a:pt x="718" y="1238"/>
                    </a:lnTo>
                    <a:lnTo>
                      <a:pt x="694" y="1230"/>
                    </a:lnTo>
                    <a:lnTo>
                      <a:pt x="662" y="1226"/>
                    </a:lnTo>
                    <a:lnTo>
                      <a:pt x="630" y="1230"/>
                    </a:lnTo>
                    <a:lnTo>
                      <a:pt x="604" y="1240"/>
                    </a:lnTo>
                    <a:lnTo>
                      <a:pt x="584" y="1256"/>
                    </a:lnTo>
                    <a:lnTo>
                      <a:pt x="568" y="1276"/>
                    </a:lnTo>
                    <a:lnTo>
                      <a:pt x="558" y="1304"/>
                    </a:lnTo>
                    <a:lnTo>
                      <a:pt x="554" y="1336"/>
                    </a:lnTo>
                    <a:lnTo>
                      <a:pt x="558" y="1373"/>
                    </a:lnTo>
                    <a:lnTo>
                      <a:pt x="570" y="1411"/>
                    </a:lnTo>
                    <a:lnTo>
                      <a:pt x="586" y="1449"/>
                    </a:lnTo>
                    <a:lnTo>
                      <a:pt x="612" y="1487"/>
                    </a:lnTo>
                    <a:lnTo>
                      <a:pt x="644" y="1523"/>
                    </a:lnTo>
                    <a:lnTo>
                      <a:pt x="684" y="1557"/>
                    </a:lnTo>
                    <a:lnTo>
                      <a:pt x="730" y="1587"/>
                    </a:lnTo>
                    <a:lnTo>
                      <a:pt x="783" y="1613"/>
                    </a:lnTo>
                    <a:lnTo>
                      <a:pt x="845" y="1631"/>
                    </a:lnTo>
                    <a:lnTo>
                      <a:pt x="913" y="1644"/>
                    </a:lnTo>
                    <a:lnTo>
                      <a:pt x="989" y="1650"/>
                    </a:lnTo>
                    <a:lnTo>
                      <a:pt x="989" y="1756"/>
                    </a:lnTo>
                    <a:lnTo>
                      <a:pt x="993" y="1778"/>
                    </a:lnTo>
                    <a:lnTo>
                      <a:pt x="1003" y="1796"/>
                    </a:lnTo>
                    <a:lnTo>
                      <a:pt x="1019" y="1810"/>
                    </a:lnTo>
                    <a:lnTo>
                      <a:pt x="1041" y="1816"/>
                    </a:lnTo>
                    <a:lnTo>
                      <a:pt x="1060" y="1810"/>
                    </a:lnTo>
                    <a:lnTo>
                      <a:pt x="1076" y="1796"/>
                    </a:lnTo>
                    <a:lnTo>
                      <a:pt x="1086" y="1778"/>
                    </a:lnTo>
                    <a:lnTo>
                      <a:pt x="1090" y="1756"/>
                    </a:lnTo>
                    <a:lnTo>
                      <a:pt x="1090" y="1650"/>
                    </a:lnTo>
                    <a:lnTo>
                      <a:pt x="1158" y="1644"/>
                    </a:lnTo>
                    <a:lnTo>
                      <a:pt x="1222" y="1633"/>
                    </a:lnTo>
                    <a:lnTo>
                      <a:pt x="1280" y="1615"/>
                    </a:lnTo>
                    <a:lnTo>
                      <a:pt x="1332" y="1593"/>
                    </a:lnTo>
                    <a:lnTo>
                      <a:pt x="1379" y="1565"/>
                    </a:lnTo>
                    <a:lnTo>
                      <a:pt x="1419" y="1533"/>
                    </a:lnTo>
                    <a:lnTo>
                      <a:pt x="1455" y="1495"/>
                    </a:lnTo>
                    <a:lnTo>
                      <a:pt x="1481" y="1451"/>
                    </a:lnTo>
                    <a:lnTo>
                      <a:pt x="1501" y="1403"/>
                    </a:lnTo>
                    <a:lnTo>
                      <a:pt x="1513" y="1349"/>
                    </a:lnTo>
                    <a:lnTo>
                      <a:pt x="1519" y="1290"/>
                    </a:lnTo>
                    <a:lnTo>
                      <a:pt x="1515" y="1232"/>
                    </a:lnTo>
                    <a:lnTo>
                      <a:pt x="1505" y="1180"/>
                    </a:lnTo>
                    <a:lnTo>
                      <a:pt x="1489" y="1136"/>
                    </a:lnTo>
                    <a:lnTo>
                      <a:pt x="1467" y="1096"/>
                    </a:lnTo>
                    <a:lnTo>
                      <a:pt x="1439" y="1062"/>
                    </a:lnTo>
                    <a:lnTo>
                      <a:pt x="1407" y="1033"/>
                    </a:lnTo>
                    <a:lnTo>
                      <a:pt x="1371" y="1007"/>
                    </a:lnTo>
                    <a:lnTo>
                      <a:pt x="1332" y="985"/>
                    </a:lnTo>
                    <a:lnTo>
                      <a:pt x="1288" y="965"/>
                    </a:lnTo>
                    <a:lnTo>
                      <a:pt x="1242" y="949"/>
                    </a:lnTo>
                    <a:lnTo>
                      <a:pt x="1194" y="935"/>
                    </a:lnTo>
                    <a:lnTo>
                      <a:pt x="1142" y="921"/>
                    </a:lnTo>
                    <a:lnTo>
                      <a:pt x="1090" y="909"/>
                    </a:lnTo>
                    <a:lnTo>
                      <a:pt x="1090" y="584"/>
                    </a:lnTo>
                    <a:lnTo>
                      <a:pt x="1134" y="588"/>
                    </a:lnTo>
                    <a:lnTo>
                      <a:pt x="1172" y="600"/>
                    </a:lnTo>
                    <a:lnTo>
                      <a:pt x="1202" y="614"/>
                    </a:lnTo>
                    <a:lnTo>
                      <a:pt x="1228" y="634"/>
                    </a:lnTo>
                    <a:lnTo>
                      <a:pt x="1252" y="656"/>
                    </a:lnTo>
                    <a:lnTo>
                      <a:pt x="1270" y="680"/>
                    </a:lnTo>
                    <a:lnTo>
                      <a:pt x="1288" y="702"/>
                    </a:lnTo>
                    <a:lnTo>
                      <a:pt x="1306" y="724"/>
                    </a:lnTo>
                    <a:lnTo>
                      <a:pt x="1324" y="742"/>
                    </a:lnTo>
                    <a:lnTo>
                      <a:pt x="1343" y="757"/>
                    </a:lnTo>
                    <a:lnTo>
                      <a:pt x="1365" y="767"/>
                    </a:lnTo>
                    <a:lnTo>
                      <a:pt x="1391" y="771"/>
                    </a:lnTo>
                    <a:lnTo>
                      <a:pt x="1419" y="767"/>
                    </a:lnTo>
                    <a:lnTo>
                      <a:pt x="1445" y="757"/>
                    </a:lnTo>
                    <a:lnTo>
                      <a:pt x="1467" y="743"/>
                    </a:lnTo>
                    <a:lnTo>
                      <a:pt x="1485" y="722"/>
                    </a:lnTo>
                    <a:lnTo>
                      <a:pt x="1495" y="696"/>
                    </a:lnTo>
                    <a:lnTo>
                      <a:pt x="1499" y="664"/>
                    </a:lnTo>
                    <a:lnTo>
                      <a:pt x="1493" y="624"/>
                    </a:lnTo>
                    <a:lnTo>
                      <a:pt x="1479" y="588"/>
                    </a:lnTo>
                    <a:lnTo>
                      <a:pt x="1455" y="554"/>
                    </a:lnTo>
                    <a:lnTo>
                      <a:pt x="1423" y="524"/>
                    </a:lnTo>
                    <a:lnTo>
                      <a:pt x="1385" y="498"/>
                    </a:lnTo>
                    <a:lnTo>
                      <a:pt x="1345" y="474"/>
                    </a:lnTo>
                    <a:lnTo>
                      <a:pt x="1302" y="456"/>
                    </a:lnTo>
                    <a:lnTo>
                      <a:pt x="1256" y="439"/>
                    </a:lnTo>
                    <a:lnTo>
                      <a:pt x="1212" y="427"/>
                    </a:lnTo>
                    <a:lnTo>
                      <a:pt x="1168" y="417"/>
                    </a:lnTo>
                    <a:lnTo>
                      <a:pt x="1126" y="413"/>
                    </a:lnTo>
                    <a:lnTo>
                      <a:pt x="1090" y="409"/>
                    </a:lnTo>
                    <a:lnTo>
                      <a:pt x="1090" y="317"/>
                    </a:lnTo>
                    <a:lnTo>
                      <a:pt x="1086" y="297"/>
                    </a:lnTo>
                    <a:lnTo>
                      <a:pt x="1076" y="277"/>
                    </a:lnTo>
                    <a:lnTo>
                      <a:pt x="1060" y="265"/>
                    </a:lnTo>
                    <a:lnTo>
                      <a:pt x="1039" y="259"/>
                    </a:lnTo>
                    <a:close/>
                    <a:moveTo>
                      <a:pt x="1037" y="0"/>
                    </a:moveTo>
                    <a:lnTo>
                      <a:pt x="1148" y="6"/>
                    </a:lnTo>
                    <a:lnTo>
                      <a:pt x="1258" y="24"/>
                    </a:lnTo>
                    <a:lnTo>
                      <a:pt x="1363" y="54"/>
                    </a:lnTo>
                    <a:lnTo>
                      <a:pt x="1465" y="94"/>
                    </a:lnTo>
                    <a:lnTo>
                      <a:pt x="1559" y="142"/>
                    </a:lnTo>
                    <a:lnTo>
                      <a:pt x="1648" y="201"/>
                    </a:lnTo>
                    <a:lnTo>
                      <a:pt x="1730" y="267"/>
                    </a:lnTo>
                    <a:lnTo>
                      <a:pt x="1806" y="343"/>
                    </a:lnTo>
                    <a:lnTo>
                      <a:pt x="1874" y="425"/>
                    </a:lnTo>
                    <a:lnTo>
                      <a:pt x="1932" y="514"/>
                    </a:lnTo>
                    <a:lnTo>
                      <a:pt x="1981" y="610"/>
                    </a:lnTo>
                    <a:lnTo>
                      <a:pt x="2019" y="710"/>
                    </a:lnTo>
                    <a:lnTo>
                      <a:pt x="2049" y="815"/>
                    </a:lnTo>
                    <a:lnTo>
                      <a:pt x="2067" y="925"/>
                    </a:lnTo>
                    <a:lnTo>
                      <a:pt x="2073" y="1037"/>
                    </a:lnTo>
                    <a:lnTo>
                      <a:pt x="2067" y="1150"/>
                    </a:lnTo>
                    <a:lnTo>
                      <a:pt x="2049" y="1260"/>
                    </a:lnTo>
                    <a:lnTo>
                      <a:pt x="2021" y="1365"/>
                    </a:lnTo>
                    <a:lnTo>
                      <a:pt x="1981" y="1465"/>
                    </a:lnTo>
                    <a:lnTo>
                      <a:pt x="1932" y="1561"/>
                    </a:lnTo>
                    <a:lnTo>
                      <a:pt x="1874" y="1648"/>
                    </a:lnTo>
                    <a:lnTo>
                      <a:pt x="1806" y="1732"/>
                    </a:lnTo>
                    <a:lnTo>
                      <a:pt x="1730" y="1806"/>
                    </a:lnTo>
                    <a:lnTo>
                      <a:pt x="1648" y="1874"/>
                    </a:lnTo>
                    <a:lnTo>
                      <a:pt x="1559" y="1932"/>
                    </a:lnTo>
                    <a:lnTo>
                      <a:pt x="1465" y="1981"/>
                    </a:lnTo>
                    <a:lnTo>
                      <a:pt x="1363" y="2021"/>
                    </a:lnTo>
                    <a:lnTo>
                      <a:pt x="1258" y="2049"/>
                    </a:lnTo>
                    <a:lnTo>
                      <a:pt x="1148" y="2067"/>
                    </a:lnTo>
                    <a:lnTo>
                      <a:pt x="1037" y="2073"/>
                    </a:lnTo>
                    <a:lnTo>
                      <a:pt x="923" y="2067"/>
                    </a:lnTo>
                    <a:lnTo>
                      <a:pt x="813" y="2049"/>
                    </a:lnTo>
                    <a:lnTo>
                      <a:pt x="710" y="2021"/>
                    </a:lnTo>
                    <a:lnTo>
                      <a:pt x="608" y="1981"/>
                    </a:lnTo>
                    <a:lnTo>
                      <a:pt x="512" y="1932"/>
                    </a:lnTo>
                    <a:lnTo>
                      <a:pt x="425" y="1874"/>
                    </a:lnTo>
                    <a:lnTo>
                      <a:pt x="341" y="1806"/>
                    </a:lnTo>
                    <a:lnTo>
                      <a:pt x="267" y="1732"/>
                    </a:lnTo>
                    <a:lnTo>
                      <a:pt x="199" y="1648"/>
                    </a:lnTo>
                    <a:lnTo>
                      <a:pt x="142" y="1561"/>
                    </a:lnTo>
                    <a:lnTo>
                      <a:pt x="92" y="1465"/>
                    </a:lnTo>
                    <a:lnTo>
                      <a:pt x="52" y="1365"/>
                    </a:lnTo>
                    <a:lnTo>
                      <a:pt x="24" y="1260"/>
                    </a:lnTo>
                    <a:lnTo>
                      <a:pt x="6" y="1150"/>
                    </a:lnTo>
                    <a:lnTo>
                      <a:pt x="0" y="1037"/>
                    </a:lnTo>
                    <a:lnTo>
                      <a:pt x="6" y="925"/>
                    </a:lnTo>
                    <a:lnTo>
                      <a:pt x="24" y="815"/>
                    </a:lnTo>
                    <a:lnTo>
                      <a:pt x="52" y="710"/>
                    </a:lnTo>
                    <a:lnTo>
                      <a:pt x="92" y="610"/>
                    </a:lnTo>
                    <a:lnTo>
                      <a:pt x="142" y="514"/>
                    </a:lnTo>
                    <a:lnTo>
                      <a:pt x="199" y="425"/>
                    </a:lnTo>
                    <a:lnTo>
                      <a:pt x="267" y="343"/>
                    </a:lnTo>
                    <a:lnTo>
                      <a:pt x="341" y="267"/>
                    </a:lnTo>
                    <a:lnTo>
                      <a:pt x="425" y="201"/>
                    </a:lnTo>
                    <a:lnTo>
                      <a:pt x="512" y="142"/>
                    </a:lnTo>
                    <a:lnTo>
                      <a:pt x="608" y="94"/>
                    </a:lnTo>
                    <a:lnTo>
                      <a:pt x="710" y="54"/>
                    </a:lnTo>
                    <a:lnTo>
                      <a:pt x="813" y="24"/>
                    </a:lnTo>
                    <a:lnTo>
                      <a:pt x="923" y="6"/>
                    </a:lnTo>
                    <a:lnTo>
                      <a:pt x="10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3" name="Freeform 25">
                <a:extLst>
                  <a:ext uri="{FF2B5EF4-FFF2-40B4-BE49-F238E27FC236}">
                    <a16:creationId xmlns:a16="http://schemas.microsoft.com/office/drawing/2014/main" id="{521427B9-6041-44A4-A58C-FF182E60FF54}"/>
                  </a:ext>
                </a:extLst>
              </p:cNvPr>
              <p:cNvSpPr>
                <a:spLocks/>
              </p:cNvSpPr>
              <p:nvPr/>
            </p:nvSpPr>
            <p:spPr bwMode="auto">
              <a:xfrm>
                <a:off x="1058863" y="4329113"/>
                <a:ext cx="1181100" cy="1538288"/>
              </a:xfrm>
              <a:custGeom>
                <a:avLst/>
                <a:gdLst>
                  <a:gd name="T0" fmla="*/ 297 w 1489"/>
                  <a:gd name="T1" fmla="*/ 0 h 1937"/>
                  <a:gd name="T2" fmla="*/ 1192 w 1489"/>
                  <a:gd name="T3" fmla="*/ 0 h 1937"/>
                  <a:gd name="T4" fmla="*/ 1252 w 1489"/>
                  <a:gd name="T5" fmla="*/ 6 h 1937"/>
                  <a:gd name="T6" fmla="*/ 1307 w 1489"/>
                  <a:gd name="T7" fmla="*/ 23 h 1937"/>
                  <a:gd name="T8" fmla="*/ 1357 w 1489"/>
                  <a:gd name="T9" fmla="*/ 51 h 1937"/>
                  <a:gd name="T10" fmla="*/ 1403 w 1489"/>
                  <a:gd name="T11" fmla="*/ 87 h 1937"/>
                  <a:gd name="T12" fmla="*/ 1439 w 1489"/>
                  <a:gd name="T13" fmla="*/ 131 h 1937"/>
                  <a:gd name="T14" fmla="*/ 1467 w 1489"/>
                  <a:gd name="T15" fmla="*/ 181 h 1937"/>
                  <a:gd name="T16" fmla="*/ 1483 w 1489"/>
                  <a:gd name="T17" fmla="*/ 239 h 1937"/>
                  <a:gd name="T18" fmla="*/ 1489 w 1489"/>
                  <a:gd name="T19" fmla="*/ 299 h 1937"/>
                  <a:gd name="T20" fmla="*/ 1489 w 1489"/>
                  <a:gd name="T21" fmla="*/ 1638 h 1937"/>
                  <a:gd name="T22" fmla="*/ 1483 w 1489"/>
                  <a:gd name="T23" fmla="*/ 1698 h 1937"/>
                  <a:gd name="T24" fmla="*/ 1465 w 1489"/>
                  <a:gd name="T25" fmla="*/ 1756 h 1937"/>
                  <a:gd name="T26" fmla="*/ 1439 w 1489"/>
                  <a:gd name="T27" fmla="*/ 1805 h 1937"/>
                  <a:gd name="T28" fmla="*/ 1401 w 1489"/>
                  <a:gd name="T29" fmla="*/ 1849 h 1937"/>
                  <a:gd name="T30" fmla="*/ 1357 w 1489"/>
                  <a:gd name="T31" fmla="*/ 1885 h 1937"/>
                  <a:gd name="T32" fmla="*/ 1307 w 1489"/>
                  <a:gd name="T33" fmla="*/ 1913 h 1937"/>
                  <a:gd name="T34" fmla="*/ 1252 w 1489"/>
                  <a:gd name="T35" fmla="*/ 1931 h 1937"/>
                  <a:gd name="T36" fmla="*/ 1192 w 1489"/>
                  <a:gd name="T37" fmla="*/ 1937 h 1937"/>
                  <a:gd name="T38" fmla="*/ 297 w 1489"/>
                  <a:gd name="T39" fmla="*/ 1937 h 1937"/>
                  <a:gd name="T40" fmla="*/ 237 w 1489"/>
                  <a:gd name="T41" fmla="*/ 1931 h 1937"/>
                  <a:gd name="T42" fmla="*/ 181 w 1489"/>
                  <a:gd name="T43" fmla="*/ 1913 h 1937"/>
                  <a:gd name="T44" fmla="*/ 131 w 1489"/>
                  <a:gd name="T45" fmla="*/ 1885 h 1937"/>
                  <a:gd name="T46" fmla="*/ 87 w 1489"/>
                  <a:gd name="T47" fmla="*/ 1849 h 1937"/>
                  <a:gd name="T48" fmla="*/ 50 w 1489"/>
                  <a:gd name="T49" fmla="*/ 1805 h 1937"/>
                  <a:gd name="T50" fmla="*/ 24 w 1489"/>
                  <a:gd name="T51" fmla="*/ 1756 h 1937"/>
                  <a:gd name="T52" fmla="*/ 6 w 1489"/>
                  <a:gd name="T53" fmla="*/ 1698 h 1937"/>
                  <a:gd name="T54" fmla="*/ 0 w 1489"/>
                  <a:gd name="T55" fmla="*/ 1638 h 1937"/>
                  <a:gd name="T56" fmla="*/ 0 w 1489"/>
                  <a:gd name="T57" fmla="*/ 299 h 1937"/>
                  <a:gd name="T58" fmla="*/ 6 w 1489"/>
                  <a:gd name="T59" fmla="*/ 239 h 1937"/>
                  <a:gd name="T60" fmla="*/ 24 w 1489"/>
                  <a:gd name="T61" fmla="*/ 181 h 1937"/>
                  <a:gd name="T62" fmla="*/ 50 w 1489"/>
                  <a:gd name="T63" fmla="*/ 131 h 1937"/>
                  <a:gd name="T64" fmla="*/ 87 w 1489"/>
                  <a:gd name="T65" fmla="*/ 87 h 1937"/>
                  <a:gd name="T66" fmla="*/ 131 w 1489"/>
                  <a:gd name="T67" fmla="*/ 51 h 1937"/>
                  <a:gd name="T68" fmla="*/ 181 w 1489"/>
                  <a:gd name="T69" fmla="*/ 23 h 1937"/>
                  <a:gd name="T70" fmla="*/ 237 w 1489"/>
                  <a:gd name="T71" fmla="*/ 6 h 1937"/>
                  <a:gd name="T72" fmla="*/ 297 w 1489"/>
                  <a:gd name="T73" fmla="*/ 0 h 1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1937">
                    <a:moveTo>
                      <a:pt x="297" y="0"/>
                    </a:moveTo>
                    <a:lnTo>
                      <a:pt x="1192" y="0"/>
                    </a:lnTo>
                    <a:lnTo>
                      <a:pt x="1252" y="6"/>
                    </a:lnTo>
                    <a:lnTo>
                      <a:pt x="1307" y="23"/>
                    </a:lnTo>
                    <a:lnTo>
                      <a:pt x="1357" y="51"/>
                    </a:lnTo>
                    <a:lnTo>
                      <a:pt x="1403" y="87"/>
                    </a:lnTo>
                    <a:lnTo>
                      <a:pt x="1439" y="131"/>
                    </a:lnTo>
                    <a:lnTo>
                      <a:pt x="1467" y="181"/>
                    </a:lnTo>
                    <a:lnTo>
                      <a:pt x="1483" y="239"/>
                    </a:lnTo>
                    <a:lnTo>
                      <a:pt x="1489" y="299"/>
                    </a:lnTo>
                    <a:lnTo>
                      <a:pt x="1489" y="1638"/>
                    </a:lnTo>
                    <a:lnTo>
                      <a:pt x="1483" y="1698"/>
                    </a:lnTo>
                    <a:lnTo>
                      <a:pt x="1465" y="1756"/>
                    </a:lnTo>
                    <a:lnTo>
                      <a:pt x="1439" y="1805"/>
                    </a:lnTo>
                    <a:lnTo>
                      <a:pt x="1401" y="1849"/>
                    </a:lnTo>
                    <a:lnTo>
                      <a:pt x="1357" y="1885"/>
                    </a:lnTo>
                    <a:lnTo>
                      <a:pt x="1307" y="1913"/>
                    </a:lnTo>
                    <a:lnTo>
                      <a:pt x="1252" y="1931"/>
                    </a:lnTo>
                    <a:lnTo>
                      <a:pt x="1192" y="1937"/>
                    </a:lnTo>
                    <a:lnTo>
                      <a:pt x="297" y="1937"/>
                    </a:lnTo>
                    <a:lnTo>
                      <a:pt x="237" y="1931"/>
                    </a:lnTo>
                    <a:lnTo>
                      <a:pt x="181" y="1913"/>
                    </a:lnTo>
                    <a:lnTo>
                      <a:pt x="131" y="1885"/>
                    </a:lnTo>
                    <a:lnTo>
                      <a:pt x="87" y="1849"/>
                    </a:lnTo>
                    <a:lnTo>
                      <a:pt x="50" y="1805"/>
                    </a:lnTo>
                    <a:lnTo>
                      <a:pt x="24" y="1756"/>
                    </a:lnTo>
                    <a:lnTo>
                      <a:pt x="6" y="1698"/>
                    </a:lnTo>
                    <a:lnTo>
                      <a:pt x="0" y="1638"/>
                    </a:lnTo>
                    <a:lnTo>
                      <a:pt x="0" y="299"/>
                    </a:lnTo>
                    <a:lnTo>
                      <a:pt x="6" y="239"/>
                    </a:lnTo>
                    <a:lnTo>
                      <a:pt x="24" y="181"/>
                    </a:lnTo>
                    <a:lnTo>
                      <a:pt x="50" y="131"/>
                    </a:lnTo>
                    <a:lnTo>
                      <a:pt x="87" y="87"/>
                    </a:lnTo>
                    <a:lnTo>
                      <a:pt x="131" y="51"/>
                    </a:lnTo>
                    <a:lnTo>
                      <a:pt x="181" y="23"/>
                    </a:lnTo>
                    <a:lnTo>
                      <a:pt x="237" y="6"/>
                    </a:lnTo>
                    <a:lnTo>
                      <a:pt x="2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4" name="Freeform 26">
                <a:extLst>
                  <a:ext uri="{FF2B5EF4-FFF2-40B4-BE49-F238E27FC236}">
                    <a16:creationId xmlns:a16="http://schemas.microsoft.com/office/drawing/2014/main" id="{6C20082D-60DB-4749-8ACC-AF22854A0C9A}"/>
                  </a:ext>
                </a:extLst>
              </p:cNvPr>
              <p:cNvSpPr>
                <a:spLocks/>
              </p:cNvSpPr>
              <p:nvPr/>
            </p:nvSpPr>
            <p:spPr bwMode="auto">
              <a:xfrm>
                <a:off x="2892426" y="3502025"/>
                <a:ext cx="1181100" cy="2365375"/>
              </a:xfrm>
              <a:custGeom>
                <a:avLst/>
                <a:gdLst>
                  <a:gd name="T0" fmla="*/ 297 w 1489"/>
                  <a:gd name="T1" fmla="*/ 0 h 2980"/>
                  <a:gd name="T2" fmla="*/ 1192 w 1489"/>
                  <a:gd name="T3" fmla="*/ 0 h 2980"/>
                  <a:gd name="T4" fmla="*/ 1252 w 1489"/>
                  <a:gd name="T5" fmla="*/ 6 h 2980"/>
                  <a:gd name="T6" fmla="*/ 1307 w 1489"/>
                  <a:gd name="T7" fmla="*/ 24 h 2980"/>
                  <a:gd name="T8" fmla="*/ 1357 w 1489"/>
                  <a:gd name="T9" fmla="*/ 52 h 2980"/>
                  <a:gd name="T10" fmla="*/ 1403 w 1489"/>
                  <a:gd name="T11" fmla="*/ 88 h 2980"/>
                  <a:gd name="T12" fmla="*/ 1439 w 1489"/>
                  <a:gd name="T13" fmla="*/ 132 h 2980"/>
                  <a:gd name="T14" fmla="*/ 1467 w 1489"/>
                  <a:gd name="T15" fmla="*/ 181 h 2980"/>
                  <a:gd name="T16" fmla="*/ 1483 w 1489"/>
                  <a:gd name="T17" fmla="*/ 237 h 2980"/>
                  <a:gd name="T18" fmla="*/ 1489 w 1489"/>
                  <a:gd name="T19" fmla="*/ 297 h 2980"/>
                  <a:gd name="T20" fmla="*/ 1489 w 1489"/>
                  <a:gd name="T21" fmla="*/ 2681 h 2980"/>
                  <a:gd name="T22" fmla="*/ 1483 w 1489"/>
                  <a:gd name="T23" fmla="*/ 2743 h 2980"/>
                  <a:gd name="T24" fmla="*/ 1467 w 1489"/>
                  <a:gd name="T25" fmla="*/ 2799 h 2980"/>
                  <a:gd name="T26" fmla="*/ 1439 w 1489"/>
                  <a:gd name="T27" fmla="*/ 2848 h 2980"/>
                  <a:gd name="T28" fmla="*/ 1403 w 1489"/>
                  <a:gd name="T29" fmla="*/ 2892 h 2980"/>
                  <a:gd name="T30" fmla="*/ 1357 w 1489"/>
                  <a:gd name="T31" fmla="*/ 2928 h 2980"/>
                  <a:gd name="T32" fmla="*/ 1307 w 1489"/>
                  <a:gd name="T33" fmla="*/ 2956 h 2980"/>
                  <a:gd name="T34" fmla="*/ 1252 w 1489"/>
                  <a:gd name="T35" fmla="*/ 2974 h 2980"/>
                  <a:gd name="T36" fmla="*/ 1192 w 1489"/>
                  <a:gd name="T37" fmla="*/ 2980 h 2980"/>
                  <a:gd name="T38" fmla="*/ 297 w 1489"/>
                  <a:gd name="T39" fmla="*/ 2980 h 2980"/>
                  <a:gd name="T40" fmla="*/ 237 w 1489"/>
                  <a:gd name="T41" fmla="*/ 2974 h 2980"/>
                  <a:gd name="T42" fmla="*/ 181 w 1489"/>
                  <a:gd name="T43" fmla="*/ 2956 h 2980"/>
                  <a:gd name="T44" fmla="*/ 131 w 1489"/>
                  <a:gd name="T45" fmla="*/ 2928 h 2980"/>
                  <a:gd name="T46" fmla="*/ 88 w 1489"/>
                  <a:gd name="T47" fmla="*/ 2892 h 2980"/>
                  <a:gd name="T48" fmla="*/ 50 w 1489"/>
                  <a:gd name="T49" fmla="*/ 2848 h 2980"/>
                  <a:gd name="T50" fmla="*/ 24 w 1489"/>
                  <a:gd name="T51" fmla="*/ 2799 h 2980"/>
                  <a:gd name="T52" fmla="*/ 6 w 1489"/>
                  <a:gd name="T53" fmla="*/ 2743 h 2980"/>
                  <a:gd name="T54" fmla="*/ 0 w 1489"/>
                  <a:gd name="T55" fmla="*/ 2681 h 2980"/>
                  <a:gd name="T56" fmla="*/ 0 w 1489"/>
                  <a:gd name="T57" fmla="*/ 299 h 2980"/>
                  <a:gd name="T58" fmla="*/ 6 w 1489"/>
                  <a:gd name="T59" fmla="*/ 237 h 2980"/>
                  <a:gd name="T60" fmla="*/ 24 w 1489"/>
                  <a:gd name="T61" fmla="*/ 181 h 2980"/>
                  <a:gd name="T62" fmla="*/ 50 w 1489"/>
                  <a:gd name="T63" fmla="*/ 132 h 2980"/>
                  <a:gd name="T64" fmla="*/ 88 w 1489"/>
                  <a:gd name="T65" fmla="*/ 88 h 2980"/>
                  <a:gd name="T66" fmla="*/ 131 w 1489"/>
                  <a:gd name="T67" fmla="*/ 52 h 2980"/>
                  <a:gd name="T68" fmla="*/ 181 w 1489"/>
                  <a:gd name="T69" fmla="*/ 24 h 2980"/>
                  <a:gd name="T70" fmla="*/ 237 w 1489"/>
                  <a:gd name="T71" fmla="*/ 6 h 2980"/>
                  <a:gd name="T72" fmla="*/ 297 w 1489"/>
                  <a:gd name="T73"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2980">
                    <a:moveTo>
                      <a:pt x="297" y="0"/>
                    </a:moveTo>
                    <a:lnTo>
                      <a:pt x="1192" y="0"/>
                    </a:lnTo>
                    <a:lnTo>
                      <a:pt x="1252" y="6"/>
                    </a:lnTo>
                    <a:lnTo>
                      <a:pt x="1307" y="24"/>
                    </a:lnTo>
                    <a:lnTo>
                      <a:pt x="1357" y="52"/>
                    </a:lnTo>
                    <a:lnTo>
                      <a:pt x="1403" y="88"/>
                    </a:lnTo>
                    <a:lnTo>
                      <a:pt x="1439" y="132"/>
                    </a:lnTo>
                    <a:lnTo>
                      <a:pt x="1467" y="181"/>
                    </a:lnTo>
                    <a:lnTo>
                      <a:pt x="1483" y="237"/>
                    </a:lnTo>
                    <a:lnTo>
                      <a:pt x="1489" y="297"/>
                    </a:lnTo>
                    <a:lnTo>
                      <a:pt x="1489" y="2681"/>
                    </a:lnTo>
                    <a:lnTo>
                      <a:pt x="1483" y="2743"/>
                    </a:lnTo>
                    <a:lnTo>
                      <a:pt x="1467" y="2799"/>
                    </a:lnTo>
                    <a:lnTo>
                      <a:pt x="1439" y="2848"/>
                    </a:lnTo>
                    <a:lnTo>
                      <a:pt x="1403" y="2892"/>
                    </a:lnTo>
                    <a:lnTo>
                      <a:pt x="1357" y="2928"/>
                    </a:lnTo>
                    <a:lnTo>
                      <a:pt x="1307" y="2956"/>
                    </a:lnTo>
                    <a:lnTo>
                      <a:pt x="1252" y="2974"/>
                    </a:lnTo>
                    <a:lnTo>
                      <a:pt x="1192" y="2980"/>
                    </a:lnTo>
                    <a:lnTo>
                      <a:pt x="297" y="2980"/>
                    </a:lnTo>
                    <a:lnTo>
                      <a:pt x="237" y="2974"/>
                    </a:lnTo>
                    <a:lnTo>
                      <a:pt x="181" y="2956"/>
                    </a:lnTo>
                    <a:lnTo>
                      <a:pt x="131" y="2928"/>
                    </a:lnTo>
                    <a:lnTo>
                      <a:pt x="88" y="2892"/>
                    </a:lnTo>
                    <a:lnTo>
                      <a:pt x="50" y="2848"/>
                    </a:lnTo>
                    <a:lnTo>
                      <a:pt x="24" y="2799"/>
                    </a:lnTo>
                    <a:lnTo>
                      <a:pt x="6" y="2743"/>
                    </a:lnTo>
                    <a:lnTo>
                      <a:pt x="0" y="2681"/>
                    </a:lnTo>
                    <a:lnTo>
                      <a:pt x="0" y="299"/>
                    </a:lnTo>
                    <a:lnTo>
                      <a:pt x="6" y="237"/>
                    </a:lnTo>
                    <a:lnTo>
                      <a:pt x="24" y="181"/>
                    </a:lnTo>
                    <a:lnTo>
                      <a:pt x="50" y="132"/>
                    </a:lnTo>
                    <a:lnTo>
                      <a:pt x="88" y="88"/>
                    </a:lnTo>
                    <a:lnTo>
                      <a:pt x="131" y="52"/>
                    </a:lnTo>
                    <a:lnTo>
                      <a:pt x="181" y="24"/>
                    </a:lnTo>
                    <a:lnTo>
                      <a:pt x="237" y="6"/>
                    </a:lnTo>
                    <a:lnTo>
                      <a:pt x="2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5" name="Freeform 27">
                <a:extLst>
                  <a:ext uri="{FF2B5EF4-FFF2-40B4-BE49-F238E27FC236}">
                    <a16:creationId xmlns:a16="http://schemas.microsoft.com/office/drawing/2014/main" id="{3C08403B-F934-48E3-A73E-11F036F03574}"/>
                  </a:ext>
                </a:extLst>
              </p:cNvPr>
              <p:cNvSpPr>
                <a:spLocks/>
              </p:cNvSpPr>
              <p:nvPr/>
            </p:nvSpPr>
            <p:spPr bwMode="auto">
              <a:xfrm>
                <a:off x="4725988" y="2555875"/>
                <a:ext cx="1184275" cy="3311525"/>
              </a:xfrm>
              <a:custGeom>
                <a:avLst/>
                <a:gdLst>
                  <a:gd name="T0" fmla="*/ 299 w 1491"/>
                  <a:gd name="T1" fmla="*/ 0 h 4172"/>
                  <a:gd name="T2" fmla="*/ 1192 w 1491"/>
                  <a:gd name="T3" fmla="*/ 0 h 4172"/>
                  <a:gd name="T4" fmla="*/ 1252 w 1491"/>
                  <a:gd name="T5" fmla="*/ 6 h 4172"/>
                  <a:gd name="T6" fmla="*/ 1308 w 1491"/>
                  <a:gd name="T7" fmla="*/ 24 h 4172"/>
                  <a:gd name="T8" fmla="*/ 1359 w 1491"/>
                  <a:gd name="T9" fmla="*/ 52 h 4172"/>
                  <a:gd name="T10" fmla="*/ 1403 w 1491"/>
                  <a:gd name="T11" fmla="*/ 88 h 4172"/>
                  <a:gd name="T12" fmla="*/ 1439 w 1491"/>
                  <a:gd name="T13" fmla="*/ 132 h 4172"/>
                  <a:gd name="T14" fmla="*/ 1467 w 1491"/>
                  <a:gd name="T15" fmla="*/ 181 h 4172"/>
                  <a:gd name="T16" fmla="*/ 1485 w 1491"/>
                  <a:gd name="T17" fmla="*/ 237 h 4172"/>
                  <a:gd name="T18" fmla="*/ 1491 w 1491"/>
                  <a:gd name="T19" fmla="*/ 299 h 4172"/>
                  <a:gd name="T20" fmla="*/ 1491 w 1491"/>
                  <a:gd name="T21" fmla="*/ 3873 h 4172"/>
                  <a:gd name="T22" fmla="*/ 1483 w 1491"/>
                  <a:gd name="T23" fmla="*/ 3933 h 4172"/>
                  <a:gd name="T24" fmla="*/ 1467 w 1491"/>
                  <a:gd name="T25" fmla="*/ 3991 h 4172"/>
                  <a:gd name="T26" fmla="*/ 1439 w 1491"/>
                  <a:gd name="T27" fmla="*/ 4040 h 4172"/>
                  <a:gd name="T28" fmla="*/ 1403 w 1491"/>
                  <a:gd name="T29" fmla="*/ 4084 h 4172"/>
                  <a:gd name="T30" fmla="*/ 1359 w 1491"/>
                  <a:gd name="T31" fmla="*/ 4120 h 4172"/>
                  <a:gd name="T32" fmla="*/ 1308 w 1491"/>
                  <a:gd name="T33" fmla="*/ 4148 h 4172"/>
                  <a:gd name="T34" fmla="*/ 1252 w 1491"/>
                  <a:gd name="T35" fmla="*/ 4166 h 4172"/>
                  <a:gd name="T36" fmla="*/ 1192 w 1491"/>
                  <a:gd name="T37" fmla="*/ 4172 h 4172"/>
                  <a:gd name="T38" fmla="*/ 299 w 1491"/>
                  <a:gd name="T39" fmla="*/ 4172 h 4172"/>
                  <a:gd name="T40" fmla="*/ 237 w 1491"/>
                  <a:gd name="T41" fmla="*/ 4166 h 4172"/>
                  <a:gd name="T42" fmla="*/ 181 w 1491"/>
                  <a:gd name="T43" fmla="*/ 4148 h 4172"/>
                  <a:gd name="T44" fmla="*/ 132 w 1491"/>
                  <a:gd name="T45" fmla="*/ 4120 h 4172"/>
                  <a:gd name="T46" fmla="*/ 88 w 1491"/>
                  <a:gd name="T47" fmla="*/ 4084 h 4172"/>
                  <a:gd name="T48" fmla="*/ 52 w 1491"/>
                  <a:gd name="T49" fmla="*/ 4040 h 4172"/>
                  <a:gd name="T50" fmla="*/ 24 w 1491"/>
                  <a:gd name="T51" fmla="*/ 3991 h 4172"/>
                  <a:gd name="T52" fmla="*/ 6 w 1491"/>
                  <a:gd name="T53" fmla="*/ 3933 h 4172"/>
                  <a:gd name="T54" fmla="*/ 0 w 1491"/>
                  <a:gd name="T55" fmla="*/ 3873 h 4172"/>
                  <a:gd name="T56" fmla="*/ 0 w 1491"/>
                  <a:gd name="T57" fmla="*/ 299 h 4172"/>
                  <a:gd name="T58" fmla="*/ 6 w 1491"/>
                  <a:gd name="T59" fmla="*/ 237 h 4172"/>
                  <a:gd name="T60" fmla="*/ 24 w 1491"/>
                  <a:gd name="T61" fmla="*/ 181 h 4172"/>
                  <a:gd name="T62" fmla="*/ 52 w 1491"/>
                  <a:gd name="T63" fmla="*/ 132 h 4172"/>
                  <a:gd name="T64" fmla="*/ 88 w 1491"/>
                  <a:gd name="T65" fmla="*/ 88 h 4172"/>
                  <a:gd name="T66" fmla="*/ 132 w 1491"/>
                  <a:gd name="T67" fmla="*/ 52 h 4172"/>
                  <a:gd name="T68" fmla="*/ 181 w 1491"/>
                  <a:gd name="T69" fmla="*/ 24 h 4172"/>
                  <a:gd name="T70" fmla="*/ 237 w 1491"/>
                  <a:gd name="T71" fmla="*/ 6 h 4172"/>
                  <a:gd name="T72" fmla="*/ 299 w 1491"/>
                  <a:gd name="T73" fmla="*/ 0 h 4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1" h="4172">
                    <a:moveTo>
                      <a:pt x="299" y="0"/>
                    </a:moveTo>
                    <a:lnTo>
                      <a:pt x="1192" y="0"/>
                    </a:lnTo>
                    <a:lnTo>
                      <a:pt x="1252" y="6"/>
                    </a:lnTo>
                    <a:lnTo>
                      <a:pt x="1308" y="24"/>
                    </a:lnTo>
                    <a:lnTo>
                      <a:pt x="1359" y="52"/>
                    </a:lnTo>
                    <a:lnTo>
                      <a:pt x="1403" y="88"/>
                    </a:lnTo>
                    <a:lnTo>
                      <a:pt x="1439" y="132"/>
                    </a:lnTo>
                    <a:lnTo>
                      <a:pt x="1467" y="181"/>
                    </a:lnTo>
                    <a:lnTo>
                      <a:pt x="1485" y="237"/>
                    </a:lnTo>
                    <a:lnTo>
                      <a:pt x="1491" y="299"/>
                    </a:lnTo>
                    <a:lnTo>
                      <a:pt x="1491" y="3873"/>
                    </a:lnTo>
                    <a:lnTo>
                      <a:pt x="1483" y="3933"/>
                    </a:lnTo>
                    <a:lnTo>
                      <a:pt x="1467" y="3991"/>
                    </a:lnTo>
                    <a:lnTo>
                      <a:pt x="1439" y="4040"/>
                    </a:lnTo>
                    <a:lnTo>
                      <a:pt x="1403" y="4084"/>
                    </a:lnTo>
                    <a:lnTo>
                      <a:pt x="1359" y="4120"/>
                    </a:lnTo>
                    <a:lnTo>
                      <a:pt x="1308" y="4148"/>
                    </a:lnTo>
                    <a:lnTo>
                      <a:pt x="1252" y="4166"/>
                    </a:lnTo>
                    <a:lnTo>
                      <a:pt x="1192" y="4172"/>
                    </a:lnTo>
                    <a:lnTo>
                      <a:pt x="299" y="4172"/>
                    </a:lnTo>
                    <a:lnTo>
                      <a:pt x="237" y="4166"/>
                    </a:lnTo>
                    <a:lnTo>
                      <a:pt x="181" y="4148"/>
                    </a:lnTo>
                    <a:lnTo>
                      <a:pt x="132" y="4120"/>
                    </a:lnTo>
                    <a:lnTo>
                      <a:pt x="88" y="4084"/>
                    </a:lnTo>
                    <a:lnTo>
                      <a:pt x="52" y="4040"/>
                    </a:lnTo>
                    <a:lnTo>
                      <a:pt x="24" y="3991"/>
                    </a:lnTo>
                    <a:lnTo>
                      <a:pt x="6" y="3933"/>
                    </a:lnTo>
                    <a:lnTo>
                      <a:pt x="0" y="3873"/>
                    </a:lnTo>
                    <a:lnTo>
                      <a:pt x="0" y="299"/>
                    </a:lnTo>
                    <a:lnTo>
                      <a:pt x="6" y="237"/>
                    </a:lnTo>
                    <a:lnTo>
                      <a:pt x="24" y="181"/>
                    </a:lnTo>
                    <a:lnTo>
                      <a:pt x="52" y="132"/>
                    </a:lnTo>
                    <a:lnTo>
                      <a:pt x="88" y="88"/>
                    </a:lnTo>
                    <a:lnTo>
                      <a:pt x="132" y="52"/>
                    </a:lnTo>
                    <a:lnTo>
                      <a:pt x="181" y="24"/>
                    </a:lnTo>
                    <a:lnTo>
                      <a:pt x="237" y="6"/>
                    </a:lnTo>
                    <a:lnTo>
                      <a:pt x="2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6" name="Freeform 28">
                <a:extLst>
                  <a:ext uri="{FF2B5EF4-FFF2-40B4-BE49-F238E27FC236}">
                    <a16:creationId xmlns:a16="http://schemas.microsoft.com/office/drawing/2014/main" id="{F113A592-D7C5-4958-A3A3-45AE83AA5362}"/>
                  </a:ext>
                </a:extLst>
              </p:cNvPr>
              <p:cNvSpPr>
                <a:spLocks/>
              </p:cNvSpPr>
              <p:nvPr/>
            </p:nvSpPr>
            <p:spPr bwMode="auto">
              <a:xfrm>
                <a:off x="1000126" y="1754188"/>
                <a:ext cx="3348038" cy="1984375"/>
              </a:xfrm>
              <a:custGeom>
                <a:avLst/>
                <a:gdLst>
                  <a:gd name="T0" fmla="*/ 3325 w 4218"/>
                  <a:gd name="T1" fmla="*/ 0 h 2500"/>
                  <a:gd name="T2" fmla="*/ 3359 w 4218"/>
                  <a:gd name="T3" fmla="*/ 2 h 2500"/>
                  <a:gd name="T4" fmla="*/ 4100 w 4218"/>
                  <a:gd name="T5" fmla="*/ 158 h 2500"/>
                  <a:gd name="T6" fmla="*/ 4130 w 4218"/>
                  <a:gd name="T7" fmla="*/ 168 h 2500"/>
                  <a:gd name="T8" fmla="*/ 4158 w 4218"/>
                  <a:gd name="T9" fmla="*/ 184 h 2500"/>
                  <a:gd name="T10" fmla="*/ 4182 w 4218"/>
                  <a:gd name="T11" fmla="*/ 206 h 2500"/>
                  <a:gd name="T12" fmla="*/ 4200 w 4218"/>
                  <a:gd name="T13" fmla="*/ 234 h 2500"/>
                  <a:gd name="T14" fmla="*/ 4214 w 4218"/>
                  <a:gd name="T15" fmla="*/ 264 h 2500"/>
                  <a:gd name="T16" fmla="*/ 4218 w 4218"/>
                  <a:gd name="T17" fmla="*/ 295 h 2500"/>
                  <a:gd name="T18" fmla="*/ 4216 w 4218"/>
                  <a:gd name="T19" fmla="*/ 327 h 2500"/>
                  <a:gd name="T20" fmla="*/ 4208 w 4218"/>
                  <a:gd name="T21" fmla="*/ 359 h 2500"/>
                  <a:gd name="T22" fmla="*/ 3921 w 4218"/>
                  <a:gd name="T23" fmla="*/ 1059 h 2500"/>
                  <a:gd name="T24" fmla="*/ 3905 w 4218"/>
                  <a:gd name="T25" fmla="*/ 1089 h 2500"/>
                  <a:gd name="T26" fmla="*/ 3883 w 4218"/>
                  <a:gd name="T27" fmla="*/ 1115 h 2500"/>
                  <a:gd name="T28" fmla="*/ 3855 w 4218"/>
                  <a:gd name="T29" fmla="*/ 1133 h 2500"/>
                  <a:gd name="T30" fmla="*/ 3825 w 4218"/>
                  <a:gd name="T31" fmla="*/ 1147 h 2500"/>
                  <a:gd name="T32" fmla="*/ 3791 w 4218"/>
                  <a:gd name="T33" fmla="*/ 1153 h 2500"/>
                  <a:gd name="T34" fmla="*/ 3783 w 4218"/>
                  <a:gd name="T35" fmla="*/ 1153 h 2500"/>
                  <a:gd name="T36" fmla="*/ 3751 w 4218"/>
                  <a:gd name="T37" fmla="*/ 1149 h 2500"/>
                  <a:gd name="T38" fmla="*/ 3721 w 4218"/>
                  <a:gd name="T39" fmla="*/ 1139 h 2500"/>
                  <a:gd name="T40" fmla="*/ 3693 w 4218"/>
                  <a:gd name="T41" fmla="*/ 1123 h 2500"/>
                  <a:gd name="T42" fmla="*/ 3670 w 4218"/>
                  <a:gd name="T43" fmla="*/ 1101 h 2500"/>
                  <a:gd name="T44" fmla="*/ 3652 w 4218"/>
                  <a:gd name="T45" fmla="*/ 1073 h 2500"/>
                  <a:gd name="T46" fmla="*/ 3502 w 4218"/>
                  <a:gd name="T47" fmla="*/ 790 h 2500"/>
                  <a:gd name="T48" fmla="*/ 217 w 4218"/>
                  <a:gd name="T49" fmla="*/ 2484 h 2500"/>
                  <a:gd name="T50" fmla="*/ 183 w 4218"/>
                  <a:gd name="T51" fmla="*/ 2496 h 2500"/>
                  <a:gd name="T52" fmla="*/ 149 w 4218"/>
                  <a:gd name="T53" fmla="*/ 2500 h 2500"/>
                  <a:gd name="T54" fmla="*/ 118 w 4218"/>
                  <a:gd name="T55" fmla="*/ 2498 h 2500"/>
                  <a:gd name="T56" fmla="*/ 88 w 4218"/>
                  <a:gd name="T57" fmla="*/ 2486 h 2500"/>
                  <a:gd name="T58" fmla="*/ 60 w 4218"/>
                  <a:gd name="T59" fmla="*/ 2470 h 2500"/>
                  <a:gd name="T60" fmla="*/ 36 w 4218"/>
                  <a:gd name="T61" fmla="*/ 2448 h 2500"/>
                  <a:gd name="T62" fmla="*/ 16 w 4218"/>
                  <a:gd name="T63" fmla="*/ 2420 h 2500"/>
                  <a:gd name="T64" fmla="*/ 4 w 4218"/>
                  <a:gd name="T65" fmla="*/ 2388 h 2500"/>
                  <a:gd name="T66" fmla="*/ 0 w 4218"/>
                  <a:gd name="T67" fmla="*/ 2355 h 2500"/>
                  <a:gd name="T68" fmla="*/ 4 w 4218"/>
                  <a:gd name="T69" fmla="*/ 2323 h 2500"/>
                  <a:gd name="T70" fmla="*/ 14 w 4218"/>
                  <a:gd name="T71" fmla="*/ 2291 h 2500"/>
                  <a:gd name="T72" fmla="*/ 30 w 4218"/>
                  <a:gd name="T73" fmla="*/ 2263 h 2500"/>
                  <a:gd name="T74" fmla="*/ 52 w 4218"/>
                  <a:gd name="T75" fmla="*/ 2239 h 2500"/>
                  <a:gd name="T76" fmla="*/ 82 w 4218"/>
                  <a:gd name="T77" fmla="*/ 2219 h 2500"/>
                  <a:gd name="T78" fmla="*/ 3361 w 4218"/>
                  <a:gd name="T79" fmla="*/ 527 h 2500"/>
                  <a:gd name="T80" fmla="*/ 3197 w 4218"/>
                  <a:gd name="T81" fmla="*/ 220 h 2500"/>
                  <a:gd name="T82" fmla="*/ 3185 w 4218"/>
                  <a:gd name="T83" fmla="*/ 188 h 2500"/>
                  <a:gd name="T84" fmla="*/ 3179 w 4218"/>
                  <a:gd name="T85" fmla="*/ 154 h 2500"/>
                  <a:gd name="T86" fmla="*/ 3183 w 4218"/>
                  <a:gd name="T87" fmla="*/ 120 h 2500"/>
                  <a:gd name="T88" fmla="*/ 3193 w 4218"/>
                  <a:gd name="T89" fmla="*/ 88 h 2500"/>
                  <a:gd name="T90" fmla="*/ 3209 w 4218"/>
                  <a:gd name="T91" fmla="*/ 60 h 2500"/>
                  <a:gd name="T92" fmla="*/ 3233 w 4218"/>
                  <a:gd name="T93" fmla="*/ 34 h 2500"/>
                  <a:gd name="T94" fmla="*/ 3261 w 4218"/>
                  <a:gd name="T95" fmla="*/ 16 h 2500"/>
                  <a:gd name="T96" fmla="*/ 3293 w 4218"/>
                  <a:gd name="T97" fmla="*/ 4 h 2500"/>
                  <a:gd name="T98" fmla="*/ 3325 w 4218"/>
                  <a:gd name="T9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218" h="2500">
                    <a:moveTo>
                      <a:pt x="3325" y="0"/>
                    </a:moveTo>
                    <a:lnTo>
                      <a:pt x="3359" y="2"/>
                    </a:lnTo>
                    <a:lnTo>
                      <a:pt x="4100" y="158"/>
                    </a:lnTo>
                    <a:lnTo>
                      <a:pt x="4130" y="168"/>
                    </a:lnTo>
                    <a:lnTo>
                      <a:pt x="4158" y="184"/>
                    </a:lnTo>
                    <a:lnTo>
                      <a:pt x="4182" y="206"/>
                    </a:lnTo>
                    <a:lnTo>
                      <a:pt x="4200" y="234"/>
                    </a:lnTo>
                    <a:lnTo>
                      <a:pt x="4214" y="264"/>
                    </a:lnTo>
                    <a:lnTo>
                      <a:pt x="4218" y="295"/>
                    </a:lnTo>
                    <a:lnTo>
                      <a:pt x="4216" y="327"/>
                    </a:lnTo>
                    <a:lnTo>
                      <a:pt x="4208" y="359"/>
                    </a:lnTo>
                    <a:lnTo>
                      <a:pt x="3921" y="1059"/>
                    </a:lnTo>
                    <a:lnTo>
                      <a:pt x="3905" y="1089"/>
                    </a:lnTo>
                    <a:lnTo>
                      <a:pt x="3883" y="1115"/>
                    </a:lnTo>
                    <a:lnTo>
                      <a:pt x="3855" y="1133"/>
                    </a:lnTo>
                    <a:lnTo>
                      <a:pt x="3825" y="1147"/>
                    </a:lnTo>
                    <a:lnTo>
                      <a:pt x="3791" y="1153"/>
                    </a:lnTo>
                    <a:lnTo>
                      <a:pt x="3783" y="1153"/>
                    </a:lnTo>
                    <a:lnTo>
                      <a:pt x="3751" y="1149"/>
                    </a:lnTo>
                    <a:lnTo>
                      <a:pt x="3721" y="1139"/>
                    </a:lnTo>
                    <a:lnTo>
                      <a:pt x="3693" y="1123"/>
                    </a:lnTo>
                    <a:lnTo>
                      <a:pt x="3670" y="1101"/>
                    </a:lnTo>
                    <a:lnTo>
                      <a:pt x="3652" y="1073"/>
                    </a:lnTo>
                    <a:lnTo>
                      <a:pt x="3502" y="790"/>
                    </a:lnTo>
                    <a:lnTo>
                      <a:pt x="217" y="2484"/>
                    </a:lnTo>
                    <a:lnTo>
                      <a:pt x="183" y="2496"/>
                    </a:lnTo>
                    <a:lnTo>
                      <a:pt x="149" y="2500"/>
                    </a:lnTo>
                    <a:lnTo>
                      <a:pt x="118" y="2498"/>
                    </a:lnTo>
                    <a:lnTo>
                      <a:pt x="88" y="2486"/>
                    </a:lnTo>
                    <a:lnTo>
                      <a:pt x="60" y="2470"/>
                    </a:lnTo>
                    <a:lnTo>
                      <a:pt x="36" y="2448"/>
                    </a:lnTo>
                    <a:lnTo>
                      <a:pt x="16" y="2420"/>
                    </a:lnTo>
                    <a:lnTo>
                      <a:pt x="4" y="2388"/>
                    </a:lnTo>
                    <a:lnTo>
                      <a:pt x="0" y="2355"/>
                    </a:lnTo>
                    <a:lnTo>
                      <a:pt x="4" y="2323"/>
                    </a:lnTo>
                    <a:lnTo>
                      <a:pt x="14" y="2291"/>
                    </a:lnTo>
                    <a:lnTo>
                      <a:pt x="30" y="2263"/>
                    </a:lnTo>
                    <a:lnTo>
                      <a:pt x="52" y="2239"/>
                    </a:lnTo>
                    <a:lnTo>
                      <a:pt x="82" y="2219"/>
                    </a:lnTo>
                    <a:lnTo>
                      <a:pt x="3361" y="527"/>
                    </a:lnTo>
                    <a:lnTo>
                      <a:pt x="3197" y="220"/>
                    </a:lnTo>
                    <a:lnTo>
                      <a:pt x="3185" y="188"/>
                    </a:lnTo>
                    <a:lnTo>
                      <a:pt x="3179" y="154"/>
                    </a:lnTo>
                    <a:lnTo>
                      <a:pt x="3183" y="120"/>
                    </a:lnTo>
                    <a:lnTo>
                      <a:pt x="3193" y="88"/>
                    </a:lnTo>
                    <a:lnTo>
                      <a:pt x="3209" y="60"/>
                    </a:lnTo>
                    <a:lnTo>
                      <a:pt x="3233" y="34"/>
                    </a:lnTo>
                    <a:lnTo>
                      <a:pt x="3261" y="16"/>
                    </a:lnTo>
                    <a:lnTo>
                      <a:pt x="3293" y="4"/>
                    </a:lnTo>
                    <a:lnTo>
                      <a:pt x="332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grpSp>
      <p:sp>
        <p:nvSpPr>
          <p:cNvPr id="59" name="TextBox 58">
            <a:extLst>
              <a:ext uri="{FF2B5EF4-FFF2-40B4-BE49-F238E27FC236}">
                <a16:creationId xmlns:a16="http://schemas.microsoft.com/office/drawing/2014/main" id="{0C86ED7C-4700-4DC5-83AE-0DE9E533A95C}"/>
              </a:ext>
            </a:extLst>
          </p:cNvPr>
          <p:cNvSpPr txBox="1"/>
          <p:nvPr/>
        </p:nvSpPr>
        <p:spPr>
          <a:xfrm>
            <a:off x="1332539" y="1941194"/>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Open Defects</a:t>
            </a:r>
            <a:endParaRPr lang="en-IN" sz="1050" b="1" dirty="0">
              <a:solidFill>
                <a:schemeClr val="tx1">
                  <a:lumMod val="75000"/>
                  <a:lumOff val="25000"/>
                </a:schemeClr>
              </a:solidFill>
              <a:cs typeface="Arial" pitchFamily="34" charset="0"/>
            </a:endParaRPr>
          </a:p>
        </p:txBody>
      </p:sp>
      <p:sp>
        <p:nvSpPr>
          <p:cNvPr id="61" name="TextBox 60">
            <a:extLst>
              <a:ext uri="{FF2B5EF4-FFF2-40B4-BE49-F238E27FC236}">
                <a16:creationId xmlns:a16="http://schemas.microsoft.com/office/drawing/2014/main" id="{FF35B325-975F-4D7A-8A16-43258B494C83}"/>
              </a:ext>
            </a:extLst>
          </p:cNvPr>
          <p:cNvSpPr txBox="1"/>
          <p:nvPr/>
        </p:nvSpPr>
        <p:spPr>
          <a:xfrm>
            <a:off x="1612508" y="2237751"/>
            <a:ext cx="442671" cy="307777"/>
          </a:xfrm>
          <a:prstGeom prst="rect">
            <a:avLst/>
          </a:prstGeom>
          <a:noFill/>
        </p:spPr>
        <p:txBody>
          <a:bodyPr wrap="square" lIns="0" tIns="0" rIns="0" bIns="0" rtlCol="0">
            <a:spAutoFit/>
          </a:bodyPr>
          <a:lstStyle>
            <a:defPPr>
              <a:defRPr lang="en-US"/>
            </a:defPPr>
            <a:lvl1pPr algn="ctr" defTabSz="1218987">
              <a:defRPr sz="2000" b="1">
                <a:solidFill>
                  <a:srgbClr val="52BF8A"/>
                </a:solidFill>
                <a:latin typeface="Calibri"/>
                <a:cs typeface="Arial" pitchFamily="34" charset="0"/>
              </a:defRPr>
            </a:lvl1pPr>
          </a:lstStyle>
          <a:p>
            <a:r>
              <a:rPr lang="en-GB" dirty="0">
                <a:solidFill>
                  <a:srgbClr val="6DC6CD"/>
                </a:solidFill>
                <a:latin typeface="+mn-lt"/>
              </a:rPr>
              <a:t>67</a:t>
            </a:r>
            <a:endParaRPr lang="en-IN" dirty="0">
              <a:solidFill>
                <a:srgbClr val="6DC6CD"/>
              </a:solidFill>
              <a:latin typeface="+mn-lt"/>
            </a:endParaRPr>
          </a:p>
        </p:txBody>
      </p:sp>
      <p:grpSp>
        <p:nvGrpSpPr>
          <p:cNvPr id="91" name="Group 90">
            <a:extLst>
              <a:ext uri="{FF2B5EF4-FFF2-40B4-BE49-F238E27FC236}">
                <a16:creationId xmlns:a16="http://schemas.microsoft.com/office/drawing/2014/main" id="{CB676A85-610A-485D-BBC8-F52D36A7A06E}"/>
              </a:ext>
            </a:extLst>
          </p:cNvPr>
          <p:cNvGrpSpPr/>
          <p:nvPr/>
        </p:nvGrpSpPr>
        <p:grpSpPr>
          <a:xfrm>
            <a:off x="746968" y="3173403"/>
            <a:ext cx="430940" cy="437161"/>
            <a:chOff x="8267196" y="448234"/>
            <a:chExt cx="392710" cy="381219"/>
          </a:xfrm>
        </p:grpSpPr>
        <p:sp>
          <p:nvSpPr>
            <p:cNvPr id="92" name="Oval 91">
              <a:extLst>
                <a:ext uri="{FF2B5EF4-FFF2-40B4-BE49-F238E27FC236}">
                  <a16:creationId xmlns:a16="http://schemas.microsoft.com/office/drawing/2014/main" id="{4D78AD89-FDF7-422F-A4C0-E9368A9030D9}"/>
                </a:ext>
              </a:extLst>
            </p:cNvPr>
            <p:cNvSpPr/>
            <p:nvPr/>
          </p:nvSpPr>
          <p:spPr>
            <a:xfrm>
              <a:off x="8267196" y="470243"/>
              <a:ext cx="359210" cy="35921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93" name="Group 92">
              <a:extLst>
                <a:ext uri="{FF2B5EF4-FFF2-40B4-BE49-F238E27FC236}">
                  <a16:creationId xmlns:a16="http://schemas.microsoft.com/office/drawing/2014/main" id="{8A5EF0A2-7D61-4567-9805-D4D6931A2EA0}"/>
                </a:ext>
              </a:extLst>
            </p:cNvPr>
            <p:cNvGrpSpPr/>
            <p:nvPr/>
          </p:nvGrpSpPr>
          <p:grpSpPr>
            <a:xfrm>
              <a:off x="8375441" y="575224"/>
              <a:ext cx="142720" cy="171556"/>
              <a:chOff x="3024188" y="2501299"/>
              <a:chExt cx="4329113" cy="5203825"/>
            </a:xfrm>
            <a:solidFill>
              <a:sysClr val="window" lastClr="FFFFFF"/>
            </a:solidFill>
          </p:grpSpPr>
          <p:sp>
            <p:nvSpPr>
              <p:cNvPr id="95" name="Freeform 55">
                <a:extLst>
                  <a:ext uri="{FF2B5EF4-FFF2-40B4-BE49-F238E27FC236}">
                    <a16:creationId xmlns:a16="http://schemas.microsoft.com/office/drawing/2014/main" id="{A7B94A8D-0C33-41E3-B6DD-58ECAD38E8A9}"/>
                  </a:ext>
                </a:extLst>
              </p:cNvPr>
              <p:cNvSpPr>
                <a:spLocks noEditPoints="1"/>
              </p:cNvSpPr>
              <p:nvPr/>
            </p:nvSpPr>
            <p:spPr bwMode="auto">
              <a:xfrm>
                <a:off x="3024188" y="2501299"/>
                <a:ext cx="4329113" cy="5203825"/>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6" name="Freeform 56">
                <a:extLst>
                  <a:ext uri="{FF2B5EF4-FFF2-40B4-BE49-F238E27FC236}">
                    <a16:creationId xmlns:a16="http://schemas.microsoft.com/office/drawing/2014/main" id="{DB748647-A570-4181-BCFD-4CEA5BE027E6}"/>
                  </a:ext>
                </a:extLst>
              </p:cNvPr>
              <p:cNvSpPr>
                <a:spLocks/>
              </p:cNvSpPr>
              <p:nvPr/>
            </p:nvSpPr>
            <p:spPr bwMode="auto">
              <a:xfrm>
                <a:off x="4305300" y="3106738"/>
                <a:ext cx="2476500" cy="296863"/>
              </a:xfrm>
              <a:custGeom>
                <a:avLst/>
                <a:gdLst>
                  <a:gd name="T0" fmla="*/ 187 w 3120"/>
                  <a:gd name="T1" fmla="*/ 0 h 375"/>
                  <a:gd name="T2" fmla="*/ 2932 w 3120"/>
                  <a:gd name="T3" fmla="*/ 0 h 375"/>
                  <a:gd name="T4" fmla="*/ 2974 w 3120"/>
                  <a:gd name="T5" fmla="*/ 4 h 375"/>
                  <a:gd name="T6" fmla="*/ 3014 w 3120"/>
                  <a:gd name="T7" fmla="*/ 18 h 375"/>
                  <a:gd name="T8" fmla="*/ 3050 w 3120"/>
                  <a:gd name="T9" fmla="*/ 42 h 375"/>
                  <a:gd name="T10" fmla="*/ 3078 w 3120"/>
                  <a:gd name="T11" fmla="*/ 70 h 375"/>
                  <a:gd name="T12" fmla="*/ 3100 w 3120"/>
                  <a:gd name="T13" fmla="*/ 104 h 375"/>
                  <a:gd name="T14" fmla="*/ 3114 w 3120"/>
                  <a:gd name="T15" fmla="*/ 144 h 375"/>
                  <a:gd name="T16" fmla="*/ 3120 w 3120"/>
                  <a:gd name="T17" fmla="*/ 187 h 375"/>
                  <a:gd name="T18" fmla="*/ 3114 w 3120"/>
                  <a:gd name="T19" fmla="*/ 229 h 375"/>
                  <a:gd name="T20" fmla="*/ 3100 w 3120"/>
                  <a:gd name="T21" fmla="*/ 269 h 375"/>
                  <a:gd name="T22" fmla="*/ 3078 w 3120"/>
                  <a:gd name="T23" fmla="*/ 303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3 h 375"/>
                  <a:gd name="T42" fmla="*/ 20 w 3120"/>
                  <a:gd name="T43" fmla="*/ 269 h 375"/>
                  <a:gd name="T44" fmla="*/ 6 w 3120"/>
                  <a:gd name="T45" fmla="*/ 229 h 375"/>
                  <a:gd name="T46" fmla="*/ 0 w 3120"/>
                  <a:gd name="T47" fmla="*/ 187 h 375"/>
                  <a:gd name="T48" fmla="*/ 6 w 3120"/>
                  <a:gd name="T49" fmla="*/ 144 h 375"/>
                  <a:gd name="T50" fmla="*/ 20 w 3120"/>
                  <a:gd name="T51" fmla="*/ 104 h 375"/>
                  <a:gd name="T52" fmla="*/ 42 w 3120"/>
                  <a:gd name="T53" fmla="*/ 70 h 375"/>
                  <a:gd name="T54" fmla="*/ 70 w 3120"/>
                  <a:gd name="T55" fmla="*/ 42 h 375"/>
                  <a:gd name="T56" fmla="*/ 106 w 3120"/>
                  <a:gd name="T57" fmla="*/ 18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18"/>
                    </a:lnTo>
                    <a:lnTo>
                      <a:pt x="3050" y="42"/>
                    </a:lnTo>
                    <a:lnTo>
                      <a:pt x="3078" y="70"/>
                    </a:lnTo>
                    <a:lnTo>
                      <a:pt x="3100" y="104"/>
                    </a:lnTo>
                    <a:lnTo>
                      <a:pt x="3114" y="144"/>
                    </a:lnTo>
                    <a:lnTo>
                      <a:pt x="3120" y="187"/>
                    </a:lnTo>
                    <a:lnTo>
                      <a:pt x="3114" y="229"/>
                    </a:lnTo>
                    <a:lnTo>
                      <a:pt x="3100" y="269"/>
                    </a:lnTo>
                    <a:lnTo>
                      <a:pt x="3078" y="303"/>
                    </a:lnTo>
                    <a:lnTo>
                      <a:pt x="3050" y="333"/>
                    </a:lnTo>
                    <a:lnTo>
                      <a:pt x="3014" y="355"/>
                    </a:lnTo>
                    <a:lnTo>
                      <a:pt x="2974" y="369"/>
                    </a:lnTo>
                    <a:lnTo>
                      <a:pt x="2932" y="375"/>
                    </a:lnTo>
                    <a:lnTo>
                      <a:pt x="187" y="375"/>
                    </a:lnTo>
                    <a:lnTo>
                      <a:pt x="143" y="369"/>
                    </a:lnTo>
                    <a:lnTo>
                      <a:pt x="106" y="355"/>
                    </a:lnTo>
                    <a:lnTo>
                      <a:pt x="70" y="333"/>
                    </a:lnTo>
                    <a:lnTo>
                      <a:pt x="42" y="303"/>
                    </a:lnTo>
                    <a:lnTo>
                      <a:pt x="20" y="269"/>
                    </a:lnTo>
                    <a:lnTo>
                      <a:pt x="6" y="229"/>
                    </a:lnTo>
                    <a:lnTo>
                      <a:pt x="0" y="187"/>
                    </a:lnTo>
                    <a:lnTo>
                      <a:pt x="6" y="144"/>
                    </a:lnTo>
                    <a:lnTo>
                      <a:pt x="20" y="104"/>
                    </a:lnTo>
                    <a:lnTo>
                      <a:pt x="42" y="70"/>
                    </a:lnTo>
                    <a:lnTo>
                      <a:pt x="70" y="42"/>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7" name="Freeform 57">
                <a:extLst>
                  <a:ext uri="{FF2B5EF4-FFF2-40B4-BE49-F238E27FC236}">
                    <a16:creationId xmlns:a16="http://schemas.microsoft.com/office/drawing/2014/main" id="{44C41E15-DF66-44D8-90BB-F335CD0B5D24}"/>
                  </a:ext>
                </a:extLst>
              </p:cNvPr>
              <p:cNvSpPr>
                <a:spLocks/>
              </p:cNvSpPr>
              <p:nvPr/>
            </p:nvSpPr>
            <p:spPr bwMode="auto">
              <a:xfrm>
                <a:off x="4305300" y="3813175"/>
                <a:ext cx="2476500" cy="296863"/>
              </a:xfrm>
              <a:custGeom>
                <a:avLst/>
                <a:gdLst>
                  <a:gd name="T0" fmla="*/ 187 w 3120"/>
                  <a:gd name="T1" fmla="*/ 0 h 375"/>
                  <a:gd name="T2" fmla="*/ 2932 w 3120"/>
                  <a:gd name="T3" fmla="*/ 0 h 375"/>
                  <a:gd name="T4" fmla="*/ 2974 w 3120"/>
                  <a:gd name="T5" fmla="*/ 6 h 375"/>
                  <a:gd name="T6" fmla="*/ 3014 w 3120"/>
                  <a:gd name="T7" fmla="*/ 20 h 375"/>
                  <a:gd name="T8" fmla="*/ 3050 w 3120"/>
                  <a:gd name="T9" fmla="*/ 42 h 375"/>
                  <a:gd name="T10" fmla="*/ 3078 w 3120"/>
                  <a:gd name="T11" fmla="*/ 72 h 375"/>
                  <a:gd name="T12" fmla="*/ 3100 w 3120"/>
                  <a:gd name="T13" fmla="*/ 106 h 375"/>
                  <a:gd name="T14" fmla="*/ 3114 w 3120"/>
                  <a:gd name="T15" fmla="*/ 146 h 375"/>
                  <a:gd name="T16" fmla="*/ 3120 w 3120"/>
                  <a:gd name="T17" fmla="*/ 187 h 375"/>
                  <a:gd name="T18" fmla="*/ 3114 w 3120"/>
                  <a:gd name="T19" fmla="*/ 231 h 375"/>
                  <a:gd name="T20" fmla="*/ 3100 w 3120"/>
                  <a:gd name="T21" fmla="*/ 271 h 375"/>
                  <a:gd name="T22" fmla="*/ 3078 w 3120"/>
                  <a:gd name="T23" fmla="*/ 305 h 375"/>
                  <a:gd name="T24" fmla="*/ 3050 w 3120"/>
                  <a:gd name="T25" fmla="*/ 333 h 375"/>
                  <a:gd name="T26" fmla="*/ 3014 w 3120"/>
                  <a:gd name="T27" fmla="*/ 357 h 375"/>
                  <a:gd name="T28" fmla="*/ 2974 w 3120"/>
                  <a:gd name="T29" fmla="*/ 371 h 375"/>
                  <a:gd name="T30" fmla="*/ 2932 w 3120"/>
                  <a:gd name="T31" fmla="*/ 375 h 375"/>
                  <a:gd name="T32" fmla="*/ 187 w 3120"/>
                  <a:gd name="T33" fmla="*/ 375 h 375"/>
                  <a:gd name="T34" fmla="*/ 143 w 3120"/>
                  <a:gd name="T35" fmla="*/ 371 h 375"/>
                  <a:gd name="T36" fmla="*/ 106 w 3120"/>
                  <a:gd name="T37" fmla="*/ 357 h 375"/>
                  <a:gd name="T38" fmla="*/ 70 w 3120"/>
                  <a:gd name="T39" fmla="*/ 335 h 375"/>
                  <a:gd name="T40" fmla="*/ 42 w 3120"/>
                  <a:gd name="T41" fmla="*/ 305 h 375"/>
                  <a:gd name="T42" fmla="*/ 20 w 3120"/>
                  <a:gd name="T43" fmla="*/ 271 h 375"/>
                  <a:gd name="T44" fmla="*/ 6 w 3120"/>
                  <a:gd name="T45" fmla="*/ 231 h 375"/>
                  <a:gd name="T46" fmla="*/ 0 w 3120"/>
                  <a:gd name="T47" fmla="*/ 187 h 375"/>
                  <a:gd name="T48" fmla="*/ 6 w 3120"/>
                  <a:gd name="T49" fmla="*/ 146 h 375"/>
                  <a:gd name="T50" fmla="*/ 20 w 3120"/>
                  <a:gd name="T51" fmla="*/ 106 h 375"/>
                  <a:gd name="T52" fmla="*/ 42 w 3120"/>
                  <a:gd name="T53" fmla="*/ 72 h 375"/>
                  <a:gd name="T54" fmla="*/ 70 w 3120"/>
                  <a:gd name="T55" fmla="*/ 42 h 375"/>
                  <a:gd name="T56" fmla="*/ 106 w 3120"/>
                  <a:gd name="T57" fmla="*/ 20 h 375"/>
                  <a:gd name="T58" fmla="*/ 143 w 3120"/>
                  <a:gd name="T59" fmla="*/ 6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6"/>
                    </a:lnTo>
                    <a:lnTo>
                      <a:pt x="3014" y="20"/>
                    </a:lnTo>
                    <a:lnTo>
                      <a:pt x="3050" y="42"/>
                    </a:lnTo>
                    <a:lnTo>
                      <a:pt x="3078" y="72"/>
                    </a:lnTo>
                    <a:lnTo>
                      <a:pt x="3100" y="106"/>
                    </a:lnTo>
                    <a:lnTo>
                      <a:pt x="3114" y="146"/>
                    </a:lnTo>
                    <a:lnTo>
                      <a:pt x="3120" y="187"/>
                    </a:lnTo>
                    <a:lnTo>
                      <a:pt x="3114" y="231"/>
                    </a:lnTo>
                    <a:lnTo>
                      <a:pt x="3100" y="271"/>
                    </a:lnTo>
                    <a:lnTo>
                      <a:pt x="3078" y="305"/>
                    </a:lnTo>
                    <a:lnTo>
                      <a:pt x="3050" y="333"/>
                    </a:lnTo>
                    <a:lnTo>
                      <a:pt x="3014" y="357"/>
                    </a:lnTo>
                    <a:lnTo>
                      <a:pt x="2974" y="371"/>
                    </a:lnTo>
                    <a:lnTo>
                      <a:pt x="2932" y="375"/>
                    </a:lnTo>
                    <a:lnTo>
                      <a:pt x="187" y="375"/>
                    </a:lnTo>
                    <a:lnTo>
                      <a:pt x="143" y="371"/>
                    </a:lnTo>
                    <a:lnTo>
                      <a:pt x="106" y="357"/>
                    </a:lnTo>
                    <a:lnTo>
                      <a:pt x="70" y="335"/>
                    </a:lnTo>
                    <a:lnTo>
                      <a:pt x="42" y="305"/>
                    </a:lnTo>
                    <a:lnTo>
                      <a:pt x="20" y="271"/>
                    </a:lnTo>
                    <a:lnTo>
                      <a:pt x="6" y="231"/>
                    </a:lnTo>
                    <a:lnTo>
                      <a:pt x="0" y="187"/>
                    </a:lnTo>
                    <a:lnTo>
                      <a:pt x="6" y="146"/>
                    </a:lnTo>
                    <a:lnTo>
                      <a:pt x="20" y="106"/>
                    </a:lnTo>
                    <a:lnTo>
                      <a:pt x="42" y="72"/>
                    </a:lnTo>
                    <a:lnTo>
                      <a:pt x="70" y="42"/>
                    </a:lnTo>
                    <a:lnTo>
                      <a:pt x="106" y="20"/>
                    </a:lnTo>
                    <a:lnTo>
                      <a:pt x="143" y="6"/>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8" name="Freeform 58">
                <a:extLst>
                  <a:ext uri="{FF2B5EF4-FFF2-40B4-BE49-F238E27FC236}">
                    <a16:creationId xmlns:a16="http://schemas.microsoft.com/office/drawing/2014/main" id="{910EF8AC-EF56-40F5-B240-9EE569121082}"/>
                  </a:ext>
                </a:extLst>
              </p:cNvPr>
              <p:cNvSpPr>
                <a:spLocks/>
              </p:cNvSpPr>
              <p:nvPr/>
            </p:nvSpPr>
            <p:spPr bwMode="auto">
              <a:xfrm>
                <a:off x="4305300" y="4519613"/>
                <a:ext cx="2476500" cy="296863"/>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9" name="Freeform 59">
                <a:extLst>
                  <a:ext uri="{FF2B5EF4-FFF2-40B4-BE49-F238E27FC236}">
                    <a16:creationId xmlns:a16="http://schemas.microsoft.com/office/drawing/2014/main" id="{ED0E0CEC-EADD-4CEA-993F-30A00F656990}"/>
                  </a:ext>
                </a:extLst>
              </p:cNvPr>
              <p:cNvSpPr>
                <a:spLocks/>
              </p:cNvSpPr>
              <p:nvPr/>
            </p:nvSpPr>
            <p:spPr bwMode="auto">
              <a:xfrm>
                <a:off x="4305300" y="5227638"/>
                <a:ext cx="2476500" cy="295275"/>
              </a:xfrm>
              <a:custGeom>
                <a:avLst/>
                <a:gdLst>
                  <a:gd name="T0" fmla="*/ 187 w 3120"/>
                  <a:gd name="T1" fmla="*/ 0 h 373"/>
                  <a:gd name="T2" fmla="*/ 2932 w 3120"/>
                  <a:gd name="T3" fmla="*/ 0 h 373"/>
                  <a:gd name="T4" fmla="*/ 2974 w 3120"/>
                  <a:gd name="T5" fmla="*/ 4 h 373"/>
                  <a:gd name="T6" fmla="*/ 3014 w 3120"/>
                  <a:gd name="T7" fmla="*/ 18 h 373"/>
                  <a:gd name="T8" fmla="*/ 3050 w 3120"/>
                  <a:gd name="T9" fmla="*/ 40 h 373"/>
                  <a:gd name="T10" fmla="*/ 3078 w 3120"/>
                  <a:gd name="T11" fmla="*/ 70 h 373"/>
                  <a:gd name="T12" fmla="*/ 3100 w 3120"/>
                  <a:gd name="T13" fmla="*/ 104 h 373"/>
                  <a:gd name="T14" fmla="*/ 3114 w 3120"/>
                  <a:gd name="T15" fmla="*/ 144 h 373"/>
                  <a:gd name="T16" fmla="*/ 3120 w 3120"/>
                  <a:gd name="T17" fmla="*/ 186 h 373"/>
                  <a:gd name="T18" fmla="*/ 3114 w 3120"/>
                  <a:gd name="T19" fmla="*/ 229 h 373"/>
                  <a:gd name="T20" fmla="*/ 3100 w 3120"/>
                  <a:gd name="T21" fmla="*/ 269 h 373"/>
                  <a:gd name="T22" fmla="*/ 3078 w 3120"/>
                  <a:gd name="T23" fmla="*/ 303 h 373"/>
                  <a:gd name="T24" fmla="*/ 3050 w 3120"/>
                  <a:gd name="T25" fmla="*/ 333 h 373"/>
                  <a:gd name="T26" fmla="*/ 3014 w 3120"/>
                  <a:gd name="T27" fmla="*/ 355 h 373"/>
                  <a:gd name="T28" fmla="*/ 2974 w 3120"/>
                  <a:gd name="T29" fmla="*/ 369 h 373"/>
                  <a:gd name="T30" fmla="*/ 2932 w 3120"/>
                  <a:gd name="T31" fmla="*/ 373 h 373"/>
                  <a:gd name="T32" fmla="*/ 187 w 3120"/>
                  <a:gd name="T33" fmla="*/ 373 h 373"/>
                  <a:gd name="T34" fmla="*/ 143 w 3120"/>
                  <a:gd name="T35" fmla="*/ 369 h 373"/>
                  <a:gd name="T36" fmla="*/ 106 w 3120"/>
                  <a:gd name="T37" fmla="*/ 355 h 373"/>
                  <a:gd name="T38" fmla="*/ 70 w 3120"/>
                  <a:gd name="T39" fmla="*/ 333 h 373"/>
                  <a:gd name="T40" fmla="*/ 42 w 3120"/>
                  <a:gd name="T41" fmla="*/ 303 h 373"/>
                  <a:gd name="T42" fmla="*/ 20 w 3120"/>
                  <a:gd name="T43" fmla="*/ 269 h 373"/>
                  <a:gd name="T44" fmla="*/ 6 w 3120"/>
                  <a:gd name="T45" fmla="*/ 229 h 373"/>
                  <a:gd name="T46" fmla="*/ 0 w 3120"/>
                  <a:gd name="T47" fmla="*/ 186 h 373"/>
                  <a:gd name="T48" fmla="*/ 6 w 3120"/>
                  <a:gd name="T49" fmla="*/ 144 h 373"/>
                  <a:gd name="T50" fmla="*/ 20 w 3120"/>
                  <a:gd name="T51" fmla="*/ 104 h 373"/>
                  <a:gd name="T52" fmla="*/ 42 w 3120"/>
                  <a:gd name="T53" fmla="*/ 70 h 373"/>
                  <a:gd name="T54" fmla="*/ 70 w 3120"/>
                  <a:gd name="T55" fmla="*/ 40 h 373"/>
                  <a:gd name="T56" fmla="*/ 106 w 3120"/>
                  <a:gd name="T57" fmla="*/ 18 h 373"/>
                  <a:gd name="T58" fmla="*/ 143 w 3120"/>
                  <a:gd name="T59" fmla="*/ 4 h 373"/>
                  <a:gd name="T60" fmla="*/ 187 w 3120"/>
                  <a:gd name="T61"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3">
                    <a:moveTo>
                      <a:pt x="187" y="0"/>
                    </a:moveTo>
                    <a:lnTo>
                      <a:pt x="2932" y="0"/>
                    </a:lnTo>
                    <a:lnTo>
                      <a:pt x="2974" y="4"/>
                    </a:lnTo>
                    <a:lnTo>
                      <a:pt x="3014" y="18"/>
                    </a:lnTo>
                    <a:lnTo>
                      <a:pt x="3050" y="40"/>
                    </a:lnTo>
                    <a:lnTo>
                      <a:pt x="3078" y="70"/>
                    </a:lnTo>
                    <a:lnTo>
                      <a:pt x="3100" y="104"/>
                    </a:lnTo>
                    <a:lnTo>
                      <a:pt x="3114" y="144"/>
                    </a:lnTo>
                    <a:lnTo>
                      <a:pt x="3120" y="186"/>
                    </a:lnTo>
                    <a:lnTo>
                      <a:pt x="3114" y="229"/>
                    </a:lnTo>
                    <a:lnTo>
                      <a:pt x="3100" y="269"/>
                    </a:lnTo>
                    <a:lnTo>
                      <a:pt x="3078" y="303"/>
                    </a:lnTo>
                    <a:lnTo>
                      <a:pt x="3050" y="333"/>
                    </a:lnTo>
                    <a:lnTo>
                      <a:pt x="3014" y="355"/>
                    </a:lnTo>
                    <a:lnTo>
                      <a:pt x="2974" y="369"/>
                    </a:lnTo>
                    <a:lnTo>
                      <a:pt x="2932" y="373"/>
                    </a:lnTo>
                    <a:lnTo>
                      <a:pt x="187" y="373"/>
                    </a:lnTo>
                    <a:lnTo>
                      <a:pt x="143" y="369"/>
                    </a:lnTo>
                    <a:lnTo>
                      <a:pt x="106" y="355"/>
                    </a:lnTo>
                    <a:lnTo>
                      <a:pt x="70" y="333"/>
                    </a:lnTo>
                    <a:lnTo>
                      <a:pt x="42" y="303"/>
                    </a:lnTo>
                    <a:lnTo>
                      <a:pt x="20" y="269"/>
                    </a:lnTo>
                    <a:lnTo>
                      <a:pt x="6" y="229"/>
                    </a:lnTo>
                    <a:lnTo>
                      <a:pt x="0" y="186"/>
                    </a:lnTo>
                    <a:lnTo>
                      <a:pt x="6" y="144"/>
                    </a:lnTo>
                    <a:lnTo>
                      <a:pt x="20" y="104"/>
                    </a:lnTo>
                    <a:lnTo>
                      <a:pt x="42" y="70"/>
                    </a:lnTo>
                    <a:lnTo>
                      <a:pt x="70" y="40"/>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sp>
          <p:nvSpPr>
            <p:cNvPr id="94" name="Oval 93">
              <a:extLst>
                <a:ext uri="{FF2B5EF4-FFF2-40B4-BE49-F238E27FC236}">
                  <a16:creationId xmlns:a16="http://schemas.microsoft.com/office/drawing/2014/main" id="{4BBDE482-D3CD-453F-9F74-1E22EF6AB3FB}"/>
                </a:ext>
              </a:extLst>
            </p:cNvPr>
            <p:cNvSpPr/>
            <p:nvPr/>
          </p:nvSpPr>
          <p:spPr>
            <a:xfrm>
              <a:off x="8516470" y="448234"/>
              <a:ext cx="143436" cy="143436"/>
            </a:xfrm>
            <a:prstGeom prst="ellipse">
              <a:avLst/>
            </a:prstGeom>
            <a:solidFill>
              <a:srgbClr val="52BF8A"/>
            </a:solidFill>
            <a:ln w="1905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en-IN" sz="700" b="0" i="0" u="none" strike="noStrike" kern="0" cap="none" spc="0" normalizeH="0" baseline="0" noProof="0" dirty="0">
                  <a:ln>
                    <a:noFill/>
                  </a:ln>
                  <a:solidFill>
                    <a:prstClr val="white"/>
                  </a:solidFill>
                  <a:effectLst/>
                  <a:uLnTx/>
                  <a:uFillTx/>
                  <a:latin typeface="Calibri"/>
                </a:rPr>
                <a:t>5</a:t>
              </a:r>
            </a:p>
          </p:txBody>
        </p:sp>
      </p:grpSp>
      <p:sp>
        <p:nvSpPr>
          <p:cNvPr id="102" name="TextBox 101">
            <a:extLst>
              <a:ext uri="{FF2B5EF4-FFF2-40B4-BE49-F238E27FC236}">
                <a16:creationId xmlns:a16="http://schemas.microsoft.com/office/drawing/2014/main" id="{C6A6241A-EABC-4523-8850-F507F20C2380}"/>
              </a:ext>
            </a:extLst>
          </p:cNvPr>
          <p:cNvSpPr txBox="1"/>
          <p:nvPr/>
        </p:nvSpPr>
        <p:spPr>
          <a:xfrm>
            <a:off x="4283968" y="843558"/>
            <a:ext cx="2445267" cy="161583"/>
          </a:xfrm>
          <a:prstGeom prst="rect">
            <a:avLst/>
          </a:prstGeom>
          <a:noFill/>
        </p:spPr>
        <p:txBody>
          <a:bodyPr wrap="square" lIns="0" tIns="0" rIns="0" bIns="0" rtlCol="0">
            <a:spAutoFit/>
          </a:bodyPr>
          <a:lstStyle>
            <a:defPPr>
              <a:defRPr lang="en-US"/>
            </a:defPPr>
            <a:lvl1pPr defTabSz="1218987">
              <a:defRPr sz="1050" b="1">
                <a:solidFill>
                  <a:schemeClr val="tx1">
                    <a:lumMod val="75000"/>
                    <a:lumOff val="25000"/>
                  </a:schemeClr>
                </a:solidFill>
                <a:cs typeface="Arial" pitchFamily="34" charset="0"/>
              </a:defRPr>
            </a:lvl1pPr>
          </a:lstStyle>
          <a:p>
            <a:r>
              <a:rPr lang="en-US" dirty="0"/>
              <a:t>Issue Headlines</a:t>
            </a:r>
          </a:p>
        </p:txBody>
      </p:sp>
      <p:cxnSp>
        <p:nvCxnSpPr>
          <p:cNvPr id="103" name="Straight Connector 102">
            <a:extLst>
              <a:ext uri="{FF2B5EF4-FFF2-40B4-BE49-F238E27FC236}">
                <a16:creationId xmlns:a16="http://schemas.microsoft.com/office/drawing/2014/main" id="{3D895BCF-7147-4BC3-B42A-C69659CF1F27}"/>
              </a:ext>
            </a:extLst>
          </p:cNvPr>
          <p:cNvCxnSpPr>
            <a:cxnSpLocks/>
          </p:cNvCxnSpPr>
          <p:nvPr/>
        </p:nvCxnSpPr>
        <p:spPr>
          <a:xfrm flipV="1">
            <a:off x="3952106" y="1129349"/>
            <a:ext cx="5012382" cy="18390"/>
          </a:xfrm>
          <a:prstGeom prst="line">
            <a:avLst/>
          </a:prstGeom>
          <a:noFill/>
          <a:ln w="9525" cap="flat" cmpd="sng" algn="ctr">
            <a:solidFill>
              <a:sysClr val="window" lastClr="FFFFFF">
                <a:lumMod val="75000"/>
              </a:sysClr>
            </a:solidFill>
            <a:prstDash val="solid"/>
          </a:ln>
          <a:effectLst/>
        </p:spPr>
      </p:cxnSp>
      <p:sp>
        <p:nvSpPr>
          <p:cNvPr id="69" name="Freeform 55">
            <a:extLst>
              <a:ext uri="{FF2B5EF4-FFF2-40B4-BE49-F238E27FC236}">
                <a16:creationId xmlns:a16="http://schemas.microsoft.com/office/drawing/2014/main" id="{21C121FE-7A5B-4EA1-AF77-585C83B1B6DC}"/>
              </a:ext>
            </a:extLst>
          </p:cNvPr>
          <p:cNvSpPr>
            <a:spLocks noEditPoints="1"/>
          </p:cNvSpPr>
          <p:nvPr/>
        </p:nvSpPr>
        <p:spPr bwMode="auto">
          <a:xfrm>
            <a:off x="3923928" y="779041"/>
            <a:ext cx="266339" cy="320154"/>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0" name="Freeform 58">
            <a:extLst>
              <a:ext uri="{FF2B5EF4-FFF2-40B4-BE49-F238E27FC236}">
                <a16:creationId xmlns:a16="http://schemas.microsoft.com/office/drawing/2014/main" id="{A1139B8A-062E-4A3E-B866-C97B5D087303}"/>
              </a:ext>
            </a:extLst>
          </p:cNvPr>
          <p:cNvSpPr>
            <a:spLocks/>
          </p:cNvSpPr>
          <p:nvPr/>
        </p:nvSpPr>
        <p:spPr bwMode="auto">
          <a:xfrm>
            <a:off x="4006720" y="860411"/>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1" name="Freeform 58">
            <a:extLst>
              <a:ext uri="{FF2B5EF4-FFF2-40B4-BE49-F238E27FC236}">
                <a16:creationId xmlns:a16="http://schemas.microsoft.com/office/drawing/2014/main" id="{A1139B8A-062E-4A3E-B866-C97B5D087303}"/>
              </a:ext>
            </a:extLst>
          </p:cNvPr>
          <p:cNvSpPr>
            <a:spLocks/>
          </p:cNvSpPr>
          <p:nvPr/>
        </p:nvSpPr>
        <p:spPr bwMode="auto">
          <a:xfrm>
            <a:off x="4006720" y="915887"/>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2" name="Freeform 58">
            <a:extLst>
              <a:ext uri="{FF2B5EF4-FFF2-40B4-BE49-F238E27FC236}">
                <a16:creationId xmlns:a16="http://schemas.microsoft.com/office/drawing/2014/main" id="{A1139B8A-062E-4A3E-B866-C97B5D087303}"/>
              </a:ext>
            </a:extLst>
          </p:cNvPr>
          <p:cNvSpPr>
            <a:spLocks/>
          </p:cNvSpPr>
          <p:nvPr/>
        </p:nvSpPr>
        <p:spPr bwMode="auto">
          <a:xfrm>
            <a:off x="4006720" y="966016"/>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5" name="TextBox 4"/>
          <p:cNvSpPr txBox="1"/>
          <p:nvPr/>
        </p:nvSpPr>
        <p:spPr>
          <a:xfrm>
            <a:off x="3635896" y="1260505"/>
            <a:ext cx="5472608" cy="2169825"/>
          </a:xfrm>
          <a:prstGeom prst="rect">
            <a:avLst/>
          </a:prstGeom>
          <a:noFill/>
        </p:spPr>
        <p:txBody>
          <a:bodyPr wrap="square" rtlCol="0">
            <a:spAutoFit/>
          </a:bodyPr>
          <a:lstStyle/>
          <a:p>
            <a:pPr marL="171450" indent="-171450">
              <a:buFont typeface="Arial" charset="0"/>
              <a:buChar char="•"/>
            </a:pPr>
            <a:r>
              <a:rPr lang="en-US" sz="900" dirty="0"/>
              <a:t>During the AQ calculation process for April 2019, a system exception was created for approximately 9,000 Supply Meter Points. The exceptions were not processed in time, which resulted in a revised AQ not being calculated with an effective date of 1st May 2019 and notified to Shippers. AQs updated in </a:t>
            </a:r>
            <a:r>
              <a:rPr lang="en-US" sz="900" dirty="0" err="1"/>
              <a:t>UKLink</a:t>
            </a:r>
            <a:r>
              <a:rPr lang="en-US" sz="900" dirty="0"/>
              <a:t> &amp; Gemini, customers notified. </a:t>
            </a:r>
          </a:p>
          <a:p>
            <a:endParaRPr lang="en-GB" sz="900" dirty="0"/>
          </a:p>
          <a:p>
            <a:pPr marL="171450" indent="-171450">
              <a:buFont typeface="Arial" charset="0"/>
              <a:buChar char="•"/>
            </a:pPr>
            <a:r>
              <a:rPr lang="en-GB" sz="900" dirty="0"/>
              <a:t>P2 incidents raised relating to performance issues of Xoserve Applications such as Portal, Data Enquiry and CMS . </a:t>
            </a:r>
          </a:p>
          <a:p>
            <a:endParaRPr lang="en-GB" sz="900" dirty="0"/>
          </a:p>
          <a:p>
            <a:pPr marL="171450" indent="-171450">
              <a:buFont typeface="Arial" charset="0"/>
              <a:buChar char="•"/>
            </a:pPr>
            <a:r>
              <a:rPr lang="en-GB" sz="900" dirty="0"/>
              <a:t>IX connectivity issue on 1</a:t>
            </a:r>
            <a:r>
              <a:rPr lang="en-GB" sz="900" baseline="30000" dirty="0"/>
              <a:t>st</a:t>
            </a:r>
            <a:r>
              <a:rPr lang="en-GB" sz="900" dirty="0"/>
              <a:t> &amp; 8</a:t>
            </a:r>
            <a:r>
              <a:rPr lang="en-GB" sz="900" baseline="30000" dirty="0"/>
              <a:t>th</a:t>
            </a:r>
            <a:r>
              <a:rPr lang="en-GB" sz="900" dirty="0"/>
              <a:t> April for multiple customers.</a:t>
            </a:r>
          </a:p>
          <a:p>
            <a:endParaRPr lang="en-GB" sz="900" dirty="0"/>
          </a:p>
          <a:p>
            <a:pPr marL="171450" indent="-171450">
              <a:buFont typeface="Arial" charset="0"/>
              <a:buChar char="•"/>
            </a:pPr>
            <a:r>
              <a:rPr lang="en-GB" sz="900" dirty="0"/>
              <a:t>Transfer of ownership files not processed in AMT, alert triggered &amp; files released D-1 of the effective transfer date.</a:t>
            </a:r>
          </a:p>
          <a:p>
            <a:pPr marL="171450" indent="-171450">
              <a:buFont typeface="Arial" charset="0"/>
              <a:buChar char="•"/>
            </a:pPr>
            <a:endParaRPr lang="en-GB" sz="900" dirty="0"/>
          </a:p>
          <a:p>
            <a:pPr marL="171450" indent="-171450">
              <a:buFont typeface="Arial" charset="0"/>
              <a:buChar char="•"/>
            </a:pPr>
            <a:endParaRPr lang="en-GB" sz="900" dirty="0"/>
          </a:p>
          <a:p>
            <a:pPr marL="171450" indent="-171450">
              <a:buFont typeface="Arial" charset="0"/>
              <a:buChar char="•"/>
            </a:pPr>
            <a:endParaRPr lang="en-GB" sz="900" dirty="0"/>
          </a:p>
        </p:txBody>
      </p:sp>
      <p:sp>
        <p:nvSpPr>
          <p:cNvPr id="55" name="Right Arrow 54"/>
          <p:cNvSpPr/>
          <p:nvPr/>
        </p:nvSpPr>
        <p:spPr>
          <a:xfrm rot="5400000">
            <a:off x="2262321" y="1229051"/>
            <a:ext cx="360040" cy="203378"/>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TextBox 72">
            <a:extLst>
              <a:ext uri="{FF2B5EF4-FFF2-40B4-BE49-F238E27FC236}">
                <a16:creationId xmlns:a16="http://schemas.microsoft.com/office/drawing/2014/main" id="{0C86ED7C-4700-4DC5-83AE-0DE9E533A95C}"/>
              </a:ext>
            </a:extLst>
          </p:cNvPr>
          <p:cNvSpPr txBox="1"/>
          <p:nvPr/>
        </p:nvSpPr>
        <p:spPr>
          <a:xfrm>
            <a:off x="1260532" y="3011820"/>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P1’s During April 2019</a:t>
            </a:r>
            <a:endParaRPr lang="en-IN" sz="1050" b="1" dirty="0">
              <a:solidFill>
                <a:schemeClr val="tx1">
                  <a:lumMod val="75000"/>
                  <a:lumOff val="25000"/>
                </a:schemeClr>
              </a:solidFill>
              <a:cs typeface="Arial" pitchFamily="34" charset="0"/>
            </a:endParaRPr>
          </a:p>
        </p:txBody>
      </p:sp>
      <p:sp>
        <p:nvSpPr>
          <p:cNvPr id="74" name="TextBox 73">
            <a:extLst>
              <a:ext uri="{FF2B5EF4-FFF2-40B4-BE49-F238E27FC236}">
                <a16:creationId xmlns:a16="http://schemas.microsoft.com/office/drawing/2014/main" id="{FF35B325-975F-4D7A-8A16-43258B494C83}"/>
              </a:ext>
            </a:extLst>
          </p:cNvPr>
          <p:cNvSpPr txBox="1"/>
          <p:nvPr/>
        </p:nvSpPr>
        <p:spPr>
          <a:xfrm>
            <a:off x="1609949" y="3369682"/>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0</a:t>
            </a:r>
            <a:endParaRPr lang="en-IN" sz="2000" dirty="0">
              <a:solidFill>
                <a:srgbClr val="6DC6CD"/>
              </a:solidFill>
            </a:endParaRPr>
          </a:p>
        </p:txBody>
      </p:sp>
      <p:grpSp>
        <p:nvGrpSpPr>
          <p:cNvPr id="57" name="Group 56">
            <a:extLst>
              <a:ext uri="{FF2B5EF4-FFF2-40B4-BE49-F238E27FC236}">
                <a16:creationId xmlns:a16="http://schemas.microsoft.com/office/drawing/2014/main" id="{CB676A85-610A-485D-BBC8-F52D36A7A06E}"/>
              </a:ext>
            </a:extLst>
          </p:cNvPr>
          <p:cNvGrpSpPr/>
          <p:nvPr/>
        </p:nvGrpSpPr>
        <p:grpSpPr>
          <a:xfrm>
            <a:off x="737613" y="4310640"/>
            <a:ext cx="430940" cy="437161"/>
            <a:chOff x="8267196" y="448234"/>
            <a:chExt cx="392710" cy="381219"/>
          </a:xfrm>
        </p:grpSpPr>
        <p:sp>
          <p:nvSpPr>
            <p:cNvPr id="58" name="Oval 57">
              <a:extLst>
                <a:ext uri="{FF2B5EF4-FFF2-40B4-BE49-F238E27FC236}">
                  <a16:creationId xmlns:a16="http://schemas.microsoft.com/office/drawing/2014/main" id="{4D78AD89-FDF7-422F-A4C0-E9368A9030D9}"/>
                </a:ext>
              </a:extLst>
            </p:cNvPr>
            <p:cNvSpPr/>
            <p:nvPr/>
          </p:nvSpPr>
          <p:spPr>
            <a:xfrm>
              <a:off x="8267196" y="470243"/>
              <a:ext cx="359210" cy="35921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60" name="Group 59">
              <a:extLst>
                <a:ext uri="{FF2B5EF4-FFF2-40B4-BE49-F238E27FC236}">
                  <a16:creationId xmlns:a16="http://schemas.microsoft.com/office/drawing/2014/main" id="{8A5EF0A2-7D61-4567-9805-D4D6931A2EA0}"/>
                </a:ext>
              </a:extLst>
            </p:cNvPr>
            <p:cNvGrpSpPr/>
            <p:nvPr/>
          </p:nvGrpSpPr>
          <p:grpSpPr>
            <a:xfrm>
              <a:off x="8375441" y="575224"/>
              <a:ext cx="142720" cy="171556"/>
              <a:chOff x="3024188" y="2501299"/>
              <a:chExt cx="4329113" cy="5203825"/>
            </a:xfrm>
            <a:solidFill>
              <a:sysClr val="window" lastClr="FFFFFF"/>
            </a:solidFill>
          </p:grpSpPr>
          <p:sp>
            <p:nvSpPr>
              <p:cNvPr id="64" name="Freeform 55">
                <a:extLst>
                  <a:ext uri="{FF2B5EF4-FFF2-40B4-BE49-F238E27FC236}">
                    <a16:creationId xmlns:a16="http://schemas.microsoft.com/office/drawing/2014/main" id="{A7B94A8D-0C33-41E3-B6DD-58ECAD38E8A9}"/>
                  </a:ext>
                </a:extLst>
              </p:cNvPr>
              <p:cNvSpPr>
                <a:spLocks noEditPoints="1"/>
              </p:cNvSpPr>
              <p:nvPr/>
            </p:nvSpPr>
            <p:spPr bwMode="auto">
              <a:xfrm>
                <a:off x="3024188" y="2501299"/>
                <a:ext cx="4329113" cy="5203825"/>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68" name="Freeform 56">
                <a:extLst>
                  <a:ext uri="{FF2B5EF4-FFF2-40B4-BE49-F238E27FC236}">
                    <a16:creationId xmlns:a16="http://schemas.microsoft.com/office/drawing/2014/main" id="{DB748647-A570-4181-BCFD-4CEA5BE027E6}"/>
                  </a:ext>
                </a:extLst>
              </p:cNvPr>
              <p:cNvSpPr>
                <a:spLocks/>
              </p:cNvSpPr>
              <p:nvPr/>
            </p:nvSpPr>
            <p:spPr bwMode="auto">
              <a:xfrm>
                <a:off x="4305300" y="3106738"/>
                <a:ext cx="2476500" cy="296863"/>
              </a:xfrm>
              <a:custGeom>
                <a:avLst/>
                <a:gdLst>
                  <a:gd name="T0" fmla="*/ 187 w 3120"/>
                  <a:gd name="T1" fmla="*/ 0 h 375"/>
                  <a:gd name="T2" fmla="*/ 2932 w 3120"/>
                  <a:gd name="T3" fmla="*/ 0 h 375"/>
                  <a:gd name="T4" fmla="*/ 2974 w 3120"/>
                  <a:gd name="T5" fmla="*/ 4 h 375"/>
                  <a:gd name="T6" fmla="*/ 3014 w 3120"/>
                  <a:gd name="T7" fmla="*/ 18 h 375"/>
                  <a:gd name="T8" fmla="*/ 3050 w 3120"/>
                  <a:gd name="T9" fmla="*/ 42 h 375"/>
                  <a:gd name="T10" fmla="*/ 3078 w 3120"/>
                  <a:gd name="T11" fmla="*/ 70 h 375"/>
                  <a:gd name="T12" fmla="*/ 3100 w 3120"/>
                  <a:gd name="T13" fmla="*/ 104 h 375"/>
                  <a:gd name="T14" fmla="*/ 3114 w 3120"/>
                  <a:gd name="T15" fmla="*/ 144 h 375"/>
                  <a:gd name="T16" fmla="*/ 3120 w 3120"/>
                  <a:gd name="T17" fmla="*/ 187 h 375"/>
                  <a:gd name="T18" fmla="*/ 3114 w 3120"/>
                  <a:gd name="T19" fmla="*/ 229 h 375"/>
                  <a:gd name="T20" fmla="*/ 3100 w 3120"/>
                  <a:gd name="T21" fmla="*/ 269 h 375"/>
                  <a:gd name="T22" fmla="*/ 3078 w 3120"/>
                  <a:gd name="T23" fmla="*/ 303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3 h 375"/>
                  <a:gd name="T42" fmla="*/ 20 w 3120"/>
                  <a:gd name="T43" fmla="*/ 269 h 375"/>
                  <a:gd name="T44" fmla="*/ 6 w 3120"/>
                  <a:gd name="T45" fmla="*/ 229 h 375"/>
                  <a:gd name="T46" fmla="*/ 0 w 3120"/>
                  <a:gd name="T47" fmla="*/ 187 h 375"/>
                  <a:gd name="T48" fmla="*/ 6 w 3120"/>
                  <a:gd name="T49" fmla="*/ 144 h 375"/>
                  <a:gd name="T50" fmla="*/ 20 w 3120"/>
                  <a:gd name="T51" fmla="*/ 104 h 375"/>
                  <a:gd name="T52" fmla="*/ 42 w 3120"/>
                  <a:gd name="T53" fmla="*/ 70 h 375"/>
                  <a:gd name="T54" fmla="*/ 70 w 3120"/>
                  <a:gd name="T55" fmla="*/ 42 h 375"/>
                  <a:gd name="T56" fmla="*/ 106 w 3120"/>
                  <a:gd name="T57" fmla="*/ 18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18"/>
                    </a:lnTo>
                    <a:lnTo>
                      <a:pt x="3050" y="42"/>
                    </a:lnTo>
                    <a:lnTo>
                      <a:pt x="3078" y="70"/>
                    </a:lnTo>
                    <a:lnTo>
                      <a:pt x="3100" y="104"/>
                    </a:lnTo>
                    <a:lnTo>
                      <a:pt x="3114" y="144"/>
                    </a:lnTo>
                    <a:lnTo>
                      <a:pt x="3120" y="187"/>
                    </a:lnTo>
                    <a:lnTo>
                      <a:pt x="3114" y="229"/>
                    </a:lnTo>
                    <a:lnTo>
                      <a:pt x="3100" y="269"/>
                    </a:lnTo>
                    <a:lnTo>
                      <a:pt x="3078" y="303"/>
                    </a:lnTo>
                    <a:lnTo>
                      <a:pt x="3050" y="333"/>
                    </a:lnTo>
                    <a:lnTo>
                      <a:pt x="3014" y="355"/>
                    </a:lnTo>
                    <a:lnTo>
                      <a:pt x="2974" y="369"/>
                    </a:lnTo>
                    <a:lnTo>
                      <a:pt x="2932" y="375"/>
                    </a:lnTo>
                    <a:lnTo>
                      <a:pt x="187" y="375"/>
                    </a:lnTo>
                    <a:lnTo>
                      <a:pt x="143" y="369"/>
                    </a:lnTo>
                    <a:lnTo>
                      <a:pt x="106" y="355"/>
                    </a:lnTo>
                    <a:lnTo>
                      <a:pt x="70" y="333"/>
                    </a:lnTo>
                    <a:lnTo>
                      <a:pt x="42" y="303"/>
                    </a:lnTo>
                    <a:lnTo>
                      <a:pt x="20" y="269"/>
                    </a:lnTo>
                    <a:lnTo>
                      <a:pt x="6" y="229"/>
                    </a:lnTo>
                    <a:lnTo>
                      <a:pt x="0" y="187"/>
                    </a:lnTo>
                    <a:lnTo>
                      <a:pt x="6" y="144"/>
                    </a:lnTo>
                    <a:lnTo>
                      <a:pt x="20" y="104"/>
                    </a:lnTo>
                    <a:lnTo>
                      <a:pt x="42" y="70"/>
                    </a:lnTo>
                    <a:lnTo>
                      <a:pt x="70" y="42"/>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6" name="Freeform 57">
                <a:extLst>
                  <a:ext uri="{FF2B5EF4-FFF2-40B4-BE49-F238E27FC236}">
                    <a16:creationId xmlns:a16="http://schemas.microsoft.com/office/drawing/2014/main" id="{44C41E15-DF66-44D8-90BB-F335CD0B5D24}"/>
                  </a:ext>
                </a:extLst>
              </p:cNvPr>
              <p:cNvSpPr>
                <a:spLocks/>
              </p:cNvSpPr>
              <p:nvPr/>
            </p:nvSpPr>
            <p:spPr bwMode="auto">
              <a:xfrm>
                <a:off x="4305300" y="3813175"/>
                <a:ext cx="2476500" cy="296863"/>
              </a:xfrm>
              <a:custGeom>
                <a:avLst/>
                <a:gdLst>
                  <a:gd name="T0" fmla="*/ 187 w 3120"/>
                  <a:gd name="T1" fmla="*/ 0 h 375"/>
                  <a:gd name="T2" fmla="*/ 2932 w 3120"/>
                  <a:gd name="T3" fmla="*/ 0 h 375"/>
                  <a:gd name="T4" fmla="*/ 2974 w 3120"/>
                  <a:gd name="T5" fmla="*/ 6 h 375"/>
                  <a:gd name="T6" fmla="*/ 3014 w 3120"/>
                  <a:gd name="T7" fmla="*/ 20 h 375"/>
                  <a:gd name="T8" fmla="*/ 3050 w 3120"/>
                  <a:gd name="T9" fmla="*/ 42 h 375"/>
                  <a:gd name="T10" fmla="*/ 3078 w 3120"/>
                  <a:gd name="T11" fmla="*/ 72 h 375"/>
                  <a:gd name="T12" fmla="*/ 3100 w 3120"/>
                  <a:gd name="T13" fmla="*/ 106 h 375"/>
                  <a:gd name="T14" fmla="*/ 3114 w 3120"/>
                  <a:gd name="T15" fmla="*/ 146 h 375"/>
                  <a:gd name="T16" fmla="*/ 3120 w 3120"/>
                  <a:gd name="T17" fmla="*/ 187 h 375"/>
                  <a:gd name="T18" fmla="*/ 3114 w 3120"/>
                  <a:gd name="T19" fmla="*/ 231 h 375"/>
                  <a:gd name="T20" fmla="*/ 3100 w 3120"/>
                  <a:gd name="T21" fmla="*/ 271 h 375"/>
                  <a:gd name="T22" fmla="*/ 3078 w 3120"/>
                  <a:gd name="T23" fmla="*/ 305 h 375"/>
                  <a:gd name="T24" fmla="*/ 3050 w 3120"/>
                  <a:gd name="T25" fmla="*/ 333 h 375"/>
                  <a:gd name="T26" fmla="*/ 3014 w 3120"/>
                  <a:gd name="T27" fmla="*/ 357 h 375"/>
                  <a:gd name="T28" fmla="*/ 2974 w 3120"/>
                  <a:gd name="T29" fmla="*/ 371 h 375"/>
                  <a:gd name="T30" fmla="*/ 2932 w 3120"/>
                  <a:gd name="T31" fmla="*/ 375 h 375"/>
                  <a:gd name="T32" fmla="*/ 187 w 3120"/>
                  <a:gd name="T33" fmla="*/ 375 h 375"/>
                  <a:gd name="T34" fmla="*/ 143 w 3120"/>
                  <a:gd name="T35" fmla="*/ 371 h 375"/>
                  <a:gd name="T36" fmla="*/ 106 w 3120"/>
                  <a:gd name="T37" fmla="*/ 357 h 375"/>
                  <a:gd name="T38" fmla="*/ 70 w 3120"/>
                  <a:gd name="T39" fmla="*/ 335 h 375"/>
                  <a:gd name="T40" fmla="*/ 42 w 3120"/>
                  <a:gd name="T41" fmla="*/ 305 h 375"/>
                  <a:gd name="T42" fmla="*/ 20 w 3120"/>
                  <a:gd name="T43" fmla="*/ 271 h 375"/>
                  <a:gd name="T44" fmla="*/ 6 w 3120"/>
                  <a:gd name="T45" fmla="*/ 231 h 375"/>
                  <a:gd name="T46" fmla="*/ 0 w 3120"/>
                  <a:gd name="T47" fmla="*/ 187 h 375"/>
                  <a:gd name="T48" fmla="*/ 6 w 3120"/>
                  <a:gd name="T49" fmla="*/ 146 h 375"/>
                  <a:gd name="T50" fmla="*/ 20 w 3120"/>
                  <a:gd name="T51" fmla="*/ 106 h 375"/>
                  <a:gd name="T52" fmla="*/ 42 w 3120"/>
                  <a:gd name="T53" fmla="*/ 72 h 375"/>
                  <a:gd name="T54" fmla="*/ 70 w 3120"/>
                  <a:gd name="T55" fmla="*/ 42 h 375"/>
                  <a:gd name="T56" fmla="*/ 106 w 3120"/>
                  <a:gd name="T57" fmla="*/ 20 h 375"/>
                  <a:gd name="T58" fmla="*/ 143 w 3120"/>
                  <a:gd name="T59" fmla="*/ 6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6"/>
                    </a:lnTo>
                    <a:lnTo>
                      <a:pt x="3014" y="20"/>
                    </a:lnTo>
                    <a:lnTo>
                      <a:pt x="3050" y="42"/>
                    </a:lnTo>
                    <a:lnTo>
                      <a:pt x="3078" y="72"/>
                    </a:lnTo>
                    <a:lnTo>
                      <a:pt x="3100" y="106"/>
                    </a:lnTo>
                    <a:lnTo>
                      <a:pt x="3114" y="146"/>
                    </a:lnTo>
                    <a:lnTo>
                      <a:pt x="3120" y="187"/>
                    </a:lnTo>
                    <a:lnTo>
                      <a:pt x="3114" y="231"/>
                    </a:lnTo>
                    <a:lnTo>
                      <a:pt x="3100" y="271"/>
                    </a:lnTo>
                    <a:lnTo>
                      <a:pt x="3078" y="305"/>
                    </a:lnTo>
                    <a:lnTo>
                      <a:pt x="3050" y="333"/>
                    </a:lnTo>
                    <a:lnTo>
                      <a:pt x="3014" y="357"/>
                    </a:lnTo>
                    <a:lnTo>
                      <a:pt x="2974" y="371"/>
                    </a:lnTo>
                    <a:lnTo>
                      <a:pt x="2932" y="375"/>
                    </a:lnTo>
                    <a:lnTo>
                      <a:pt x="187" y="375"/>
                    </a:lnTo>
                    <a:lnTo>
                      <a:pt x="143" y="371"/>
                    </a:lnTo>
                    <a:lnTo>
                      <a:pt x="106" y="357"/>
                    </a:lnTo>
                    <a:lnTo>
                      <a:pt x="70" y="335"/>
                    </a:lnTo>
                    <a:lnTo>
                      <a:pt x="42" y="305"/>
                    </a:lnTo>
                    <a:lnTo>
                      <a:pt x="20" y="271"/>
                    </a:lnTo>
                    <a:lnTo>
                      <a:pt x="6" y="231"/>
                    </a:lnTo>
                    <a:lnTo>
                      <a:pt x="0" y="187"/>
                    </a:lnTo>
                    <a:lnTo>
                      <a:pt x="6" y="146"/>
                    </a:lnTo>
                    <a:lnTo>
                      <a:pt x="20" y="106"/>
                    </a:lnTo>
                    <a:lnTo>
                      <a:pt x="42" y="72"/>
                    </a:lnTo>
                    <a:lnTo>
                      <a:pt x="70" y="42"/>
                    </a:lnTo>
                    <a:lnTo>
                      <a:pt x="106" y="20"/>
                    </a:lnTo>
                    <a:lnTo>
                      <a:pt x="143" y="6"/>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7" name="Freeform 58">
                <a:extLst>
                  <a:ext uri="{FF2B5EF4-FFF2-40B4-BE49-F238E27FC236}">
                    <a16:creationId xmlns:a16="http://schemas.microsoft.com/office/drawing/2014/main" id="{910EF8AC-EF56-40F5-B240-9EE569121082}"/>
                  </a:ext>
                </a:extLst>
              </p:cNvPr>
              <p:cNvSpPr>
                <a:spLocks/>
              </p:cNvSpPr>
              <p:nvPr/>
            </p:nvSpPr>
            <p:spPr bwMode="auto">
              <a:xfrm>
                <a:off x="4305300" y="4519613"/>
                <a:ext cx="2476500" cy="296863"/>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8" name="Freeform 59">
                <a:extLst>
                  <a:ext uri="{FF2B5EF4-FFF2-40B4-BE49-F238E27FC236}">
                    <a16:creationId xmlns:a16="http://schemas.microsoft.com/office/drawing/2014/main" id="{ED0E0CEC-EADD-4CEA-993F-30A00F656990}"/>
                  </a:ext>
                </a:extLst>
              </p:cNvPr>
              <p:cNvSpPr>
                <a:spLocks/>
              </p:cNvSpPr>
              <p:nvPr/>
            </p:nvSpPr>
            <p:spPr bwMode="auto">
              <a:xfrm>
                <a:off x="4305300" y="5227638"/>
                <a:ext cx="2476500" cy="295275"/>
              </a:xfrm>
              <a:custGeom>
                <a:avLst/>
                <a:gdLst>
                  <a:gd name="T0" fmla="*/ 187 w 3120"/>
                  <a:gd name="T1" fmla="*/ 0 h 373"/>
                  <a:gd name="T2" fmla="*/ 2932 w 3120"/>
                  <a:gd name="T3" fmla="*/ 0 h 373"/>
                  <a:gd name="T4" fmla="*/ 2974 w 3120"/>
                  <a:gd name="T5" fmla="*/ 4 h 373"/>
                  <a:gd name="T6" fmla="*/ 3014 w 3120"/>
                  <a:gd name="T7" fmla="*/ 18 h 373"/>
                  <a:gd name="T8" fmla="*/ 3050 w 3120"/>
                  <a:gd name="T9" fmla="*/ 40 h 373"/>
                  <a:gd name="T10" fmla="*/ 3078 w 3120"/>
                  <a:gd name="T11" fmla="*/ 70 h 373"/>
                  <a:gd name="T12" fmla="*/ 3100 w 3120"/>
                  <a:gd name="T13" fmla="*/ 104 h 373"/>
                  <a:gd name="T14" fmla="*/ 3114 w 3120"/>
                  <a:gd name="T15" fmla="*/ 144 h 373"/>
                  <a:gd name="T16" fmla="*/ 3120 w 3120"/>
                  <a:gd name="T17" fmla="*/ 186 h 373"/>
                  <a:gd name="T18" fmla="*/ 3114 w 3120"/>
                  <a:gd name="T19" fmla="*/ 229 h 373"/>
                  <a:gd name="T20" fmla="*/ 3100 w 3120"/>
                  <a:gd name="T21" fmla="*/ 269 h 373"/>
                  <a:gd name="T22" fmla="*/ 3078 w 3120"/>
                  <a:gd name="T23" fmla="*/ 303 h 373"/>
                  <a:gd name="T24" fmla="*/ 3050 w 3120"/>
                  <a:gd name="T25" fmla="*/ 333 h 373"/>
                  <a:gd name="T26" fmla="*/ 3014 w 3120"/>
                  <a:gd name="T27" fmla="*/ 355 h 373"/>
                  <a:gd name="T28" fmla="*/ 2974 w 3120"/>
                  <a:gd name="T29" fmla="*/ 369 h 373"/>
                  <a:gd name="T30" fmla="*/ 2932 w 3120"/>
                  <a:gd name="T31" fmla="*/ 373 h 373"/>
                  <a:gd name="T32" fmla="*/ 187 w 3120"/>
                  <a:gd name="T33" fmla="*/ 373 h 373"/>
                  <a:gd name="T34" fmla="*/ 143 w 3120"/>
                  <a:gd name="T35" fmla="*/ 369 h 373"/>
                  <a:gd name="T36" fmla="*/ 106 w 3120"/>
                  <a:gd name="T37" fmla="*/ 355 h 373"/>
                  <a:gd name="T38" fmla="*/ 70 w 3120"/>
                  <a:gd name="T39" fmla="*/ 333 h 373"/>
                  <a:gd name="T40" fmla="*/ 42 w 3120"/>
                  <a:gd name="T41" fmla="*/ 303 h 373"/>
                  <a:gd name="T42" fmla="*/ 20 w 3120"/>
                  <a:gd name="T43" fmla="*/ 269 h 373"/>
                  <a:gd name="T44" fmla="*/ 6 w 3120"/>
                  <a:gd name="T45" fmla="*/ 229 h 373"/>
                  <a:gd name="T46" fmla="*/ 0 w 3120"/>
                  <a:gd name="T47" fmla="*/ 186 h 373"/>
                  <a:gd name="T48" fmla="*/ 6 w 3120"/>
                  <a:gd name="T49" fmla="*/ 144 h 373"/>
                  <a:gd name="T50" fmla="*/ 20 w 3120"/>
                  <a:gd name="T51" fmla="*/ 104 h 373"/>
                  <a:gd name="T52" fmla="*/ 42 w 3120"/>
                  <a:gd name="T53" fmla="*/ 70 h 373"/>
                  <a:gd name="T54" fmla="*/ 70 w 3120"/>
                  <a:gd name="T55" fmla="*/ 40 h 373"/>
                  <a:gd name="T56" fmla="*/ 106 w 3120"/>
                  <a:gd name="T57" fmla="*/ 18 h 373"/>
                  <a:gd name="T58" fmla="*/ 143 w 3120"/>
                  <a:gd name="T59" fmla="*/ 4 h 373"/>
                  <a:gd name="T60" fmla="*/ 187 w 3120"/>
                  <a:gd name="T61"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3">
                    <a:moveTo>
                      <a:pt x="187" y="0"/>
                    </a:moveTo>
                    <a:lnTo>
                      <a:pt x="2932" y="0"/>
                    </a:lnTo>
                    <a:lnTo>
                      <a:pt x="2974" y="4"/>
                    </a:lnTo>
                    <a:lnTo>
                      <a:pt x="3014" y="18"/>
                    </a:lnTo>
                    <a:lnTo>
                      <a:pt x="3050" y="40"/>
                    </a:lnTo>
                    <a:lnTo>
                      <a:pt x="3078" y="70"/>
                    </a:lnTo>
                    <a:lnTo>
                      <a:pt x="3100" y="104"/>
                    </a:lnTo>
                    <a:lnTo>
                      <a:pt x="3114" y="144"/>
                    </a:lnTo>
                    <a:lnTo>
                      <a:pt x="3120" y="186"/>
                    </a:lnTo>
                    <a:lnTo>
                      <a:pt x="3114" y="229"/>
                    </a:lnTo>
                    <a:lnTo>
                      <a:pt x="3100" y="269"/>
                    </a:lnTo>
                    <a:lnTo>
                      <a:pt x="3078" y="303"/>
                    </a:lnTo>
                    <a:lnTo>
                      <a:pt x="3050" y="333"/>
                    </a:lnTo>
                    <a:lnTo>
                      <a:pt x="3014" y="355"/>
                    </a:lnTo>
                    <a:lnTo>
                      <a:pt x="2974" y="369"/>
                    </a:lnTo>
                    <a:lnTo>
                      <a:pt x="2932" y="373"/>
                    </a:lnTo>
                    <a:lnTo>
                      <a:pt x="187" y="373"/>
                    </a:lnTo>
                    <a:lnTo>
                      <a:pt x="143" y="369"/>
                    </a:lnTo>
                    <a:lnTo>
                      <a:pt x="106" y="355"/>
                    </a:lnTo>
                    <a:lnTo>
                      <a:pt x="70" y="333"/>
                    </a:lnTo>
                    <a:lnTo>
                      <a:pt x="42" y="303"/>
                    </a:lnTo>
                    <a:lnTo>
                      <a:pt x="20" y="269"/>
                    </a:lnTo>
                    <a:lnTo>
                      <a:pt x="6" y="229"/>
                    </a:lnTo>
                    <a:lnTo>
                      <a:pt x="0" y="186"/>
                    </a:lnTo>
                    <a:lnTo>
                      <a:pt x="6" y="144"/>
                    </a:lnTo>
                    <a:lnTo>
                      <a:pt x="20" y="104"/>
                    </a:lnTo>
                    <a:lnTo>
                      <a:pt x="42" y="70"/>
                    </a:lnTo>
                    <a:lnTo>
                      <a:pt x="70" y="40"/>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sp>
          <p:nvSpPr>
            <p:cNvPr id="63" name="Oval 62">
              <a:extLst>
                <a:ext uri="{FF2B5EF4-FFF2-40B4-BE49-F238E27FC236}">
                  <a16:creationId xmlns:a16="http://schemas.microsoft.com/office/drawing/2014/main" id="{4BBDE482-D3CD-453F-9F74-1E22EF6AB3FB}"/>
                </a:ext>
              </a:extLst>
            </p:cNvPr>
            <p:cNvSpPr/>
            <p:nvPr/>
          </p:nvSpPr>
          <p:spPr>
            <a:xfrm>
              <a:off x="8516470" y="448234"/>
              <a:ext cx="143436" cy="143436"/>
            </a:xfrm>
            <a:prstGeom prst="ellipse">
              <a:avLst/>
            </a:prstGeom>
            <a:solidFill>
              <a:srgbClr val="52BF8A"/>
            </a:solidFill>
            <a:ln w="1905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en-IN" sz="700" b="0" i="0" u="none" strike="noStrike" kern="0" cap="none" spc="0" normalizeH="0" baseline="0" noProof="0" dirty="0">
                  <a:ln>
                    <a:noFill/>
                  </a:ln>
                  <a:solidFill>
                    <a:prstClr val="white"/>
                  </a:solidFill>
                  <a:effectLst/>
                  <a:uLnTx/>
                  <a:uFillTx/>
                  <a:latin typeface="Calibri"/>
                </a:rPr>
                <a:t>5</a:t>
              </a:r>
            </a:p>
          </p:txBody>
        </p:sp>
      </p:grpSp>
      <p:sp>
        <p:nvSpPr>
          <p:cNvPr id="79" name="TextBox 78">
            <a:extLst>
              <a:ext uri="{FF2B5EF4-FFF2-40B4-BE49-F238E27FC236}">
                <a16:creationId xmlns:a16="http://schemas.microsoft.com/office/drawing/2014/main" id="{0C86ED7C-4700-4DC5-83AE-0DE9E533A95C}"/>
              </a:ext>
            </a:extLst>
          </p:cNvPr>
          <p:cNvSpPr txBox="1"/>
          <p:nvPr/>
        </p:nvSpPr>
        <p:spPr>
          <a:xfrm>
            <a:off x="1191250" y="4123818"/>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P2’s During April 2019</a:t>
            </a:r>
            <a:endParaRPr lang="en-IN" sz="1050" b="1" dirty="0">
              <a:solidFill>
                <a:schemeClr val="tx1">
                  <a:lumMod val="75000"/>
                  <a:lumOff val="25000"/>
                </a:schemeClr>
              </a:solidFill>
              <a:cs typeface="Arial" pitchFamily="34" charset="0"/>
            </a:endParaRPr>
          </a:p>
        </p:txBody>
      </p:sp>
      <p:sp>
        <p:nvSpPr>
          <p:cNvPr id="81" name="TextBox 80">
            <a:extLst>
              <a:ext uri="{FF2B5EF4-FFF2-40B4-BE49-F238E27FC236}">
                <a16:creationId xmlns:a16="http://schemas.microsoft.com/office/drawing/2014/main" id="{FF35B325-975F-4D7A-8A16-43258B494C83}"/>
              </a:ext>
            </a:extLst>
          </p:cNvPr>
          <p:cNvSpPr txBox="1"/>
          <p:nvPr/>
        </p:nvSpPr>
        <p:spPr>
          <a:xfrm>
            <a:off x="1540667" y="4481680"/>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12</a:t>
            </a:r>
            <a:endParaRPr lang="en-IN" sz="2000" dirty="0">
              <a:solidFill>
                <a:srgbClr val="6DC6CD"/>
              </a:solidFill>
            </a:endParaRPr>
          </a:p>
        </p:txBody>
      </p:sp>
      <p:sp>
        <p:nvSpPr>
          <p:cNvPr id="83" name="Right Arrow 82"/>
          <p:cNvSpPr/>
          <p:nvPr/>
        </p:nvSpPr>
        <p:spPr>
          <a:xfrm rot="5400000">
            <a:off x="2253179" y="2329390"/>
            <a:ext cx="360040" cy="203378"/>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ight Arrow 64"/>
          <p:cNvSpPr/>
          <p:nvPr/>
        </p:nvSpPr>
        <p:spPr>
          <a:xfrm rot="16200000">
            <a:off x="2262321" y="4507748"/>
            <a:ext cx="360040" cy="203378"/>
          </a:xfrm>
          <a:prstGeom prst="rightArrow">
            <a:avLst/>
          </a:prstGeom>
          <a:solidFill>
            <a:srgbClr val="FF000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Arrow Connector 65"/>
          <p:cNvCxnSpPr/>
          <p:nvPr/>
        </p:nvCxnSpPr>
        <p:spPr>
          <a:xfrm>
            <a:off x="2159000" y="3523570"/>
            <a:ext cx="751776" cy="0"/>
          </a:xfrm>
          <a:prstGeom prst="straightConnector1">
            <a:avLst/>
          </a:prstGeom>
          <a:ln w="95250" cmpd="sng">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7146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anchor="t">
            <a:normAutofit/>
          </a:bodyPr>
          <a:lstStyle/>
          <a:p>
            <a:pPr algn="l"/>
            <a:r>
              <a:rPr lang="en-GB" sz="2400" dirty="0"/>
              <a:t>Summary Dashboard May 2019</a:t>
            </a:r>
          </a:p>
        </p:txBody>
      </p:sp>
      <p:cxnSp>
        <p:nvCxnSpPr>
          <p:cNvPr id="22" name="Straight Connector 21">
            <a:extLst>
              <a:ext uri="{FF2B5EF4-FFF2-40B4-BE49-F238E27FC236}">
                <a16:creationId xmlns:a16="http://schemas.microsoft.com/office/drawing/2014/main" id="{D4EC80FD-1C38-4CD6-A914-CA8E27408949}"/>
              </a:ext>
            </a:extLst>
          </p:cNvPr>
          <p:cNvCxnSpPr>
            <a:cxnSpLocks/>
          </p:cNvCxnSpPr>
          <p:nvPr/>
        </p:nvCxnSpPr>
        <p:spPr>
          <a:xfrm>
            <a:off x="838902" y="1647518"/>
            <a:ext cx="2132919" cy="0"/>
          </a:xfrm>
          <a:prstGeom prst="line">
            <a:avLst/>
          </a:prstGeom>
          <a:noFill/>
          <a:ln w="9525" cap="flat" cmpd="sng" algn="ctr">
            <a:solidFill>
              <a:sysClr val="window" lastClr="FFFFFF">
                <a:lumMod val="85000"/>
              </a:sysClr>
            </a:solidFill>
            <a:prstDash val="solid"/>
          </a:ln>
          <a:effectLst/>
        </p:spPr>
      </p:cxnSp>
      <p:sp>
        <p:nvSpPr>
          <p:cNvPr id="23" name="TextBox 22">
            <a:extLst>
              <a:ext uri="{FF2B5EF4-FFF2-40B4-BE49-F238E27FC236}">
                <a16:creationId xmlns:a16="http://schemas.microsoft.com/office/drawing/2014/main" id="{0C86ED7C-4700-4DC5-83AE-0DE9E533A95C}"/>
              </a:ext>
            </a:extLst>
          </p:cNvPr>
          <p:cNvSpPr txBox="1"/>
          <p:nvPr/>
        </p:nvSpPr>
        <p:spPr>
          <a:xfrm>
            <a:off x="1328397" y="825843"/>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Open Customer Issues</a:t>
            </a:r>
            <a:endParaRPr lang="en-IN" sz="1050" b="1"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id="{FF35B325-975F-4D7A-8A16-43258B494C83}"/>
              </a:ext>
            </a:extLst>
          </p:cNvPr>
          <p:cNvSpPr txBox="1"/>
          <p:nvPr/>
        </p:nvSpPr>
        <p:spPr>
          <a:xfrm>
            <a:off x="1620572" y="1145596"/>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8</a:t>
            </a:r>
            <a:endParaRPr lang="en-IN" sz="2000" dirty="0">
              <a:solidFill>
                <a:srgbClr val="6DC6CD"/>
              </a:solidFill>
            </a:endParaRPr>
          </a:p>
        </p:txBody>
      </p:sp>
      <p:grpSp>
        <p:nvGrpSpPr>
          <p:cNvPr id="25" name="Group 24">
            <a:extLst>
              <a:ext uri="{FF2B5EF4-FFF2-40B4-BE49-F238E27FC236}">
                <a16:creationId xmlns:a16="http://schemas.microsoft.com/office/drawing/2014/main" id="{DB3D41A9-A874-4198-92E2-BF9FFA2BEB4C}"/>
              </a:ext>
            </a:extLst>
          </p:cNvPr>
          <p:cNvGrpSpPr/>
          <p:nvPr/>
        </p:nvGrpSpPr>
        <p:grpSpPr>
          <a:xfrm>
            <a:off x="756476" y="980603"/>
            <a:ext cx="421630" cy="407025"/>
            <a:chOff x="1060565" y="1943695"/>
            <a:chExt cx="531730" cy="531731"/>
          </a:xfrm>
        </p:grpSpPr>
        <p:sp>
          <p:nvSpPr>
            <p:cNvPr id="26" name="Oval 25">
              <a:extLst>
                <a:ext uri="{FF2B5EF4-FFF2-40B4-BE49-F238E27FC236}">
                  <a16:creationId xmlns:a16="http://schemas.microsoft.com/office/drawing/2014/main" id="{6AB737CD-69F1-4F41-A636-435FC3EB25C0}"/>
                </a:ext>
              </a:extLst>
            </p:cNvPr>
            <p:cNvSpPr/>
            <p:nvPr/>
          </p:nvSpPr>
          <p:spPr>
            <a:xfrm>
              <a:off x="1060565" y="1943695"/>
              <a:ext cx="531730" cy="531731"/>
            </a:xfrm>
            <a:prstGeom prst="ellipse">
              <a:avLst/>
            </a:prstGeom>
            <a:solidFill>
              <a:srgbClr val="6DC6CD"/>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27" name="Group 26">
              <a:extLst>
                <a:ext uri="{FF2B5EF4-FFF2-40B4-BE49-F238E27FC236}">
                  <a16:creationId xmlns:a16="http://schemas.microsoft.com/office/drawing/2014/main" id="{58CF0266-3813-4A5C-93C7-7C7A51683CAE}"/>
                </a:ext>
              </a:extLst>
            </p:cNvPr>
            <p:cNvGrpSpPr/>
            <p:nvPr/>
          </p:nvGrpSpPr>
          <p:grpSpPr>
            <a:xfrm>
              <a:off x="1211844" y="2078944"/>
              <a:ext cx="279100" cy="261224"/>
              <a:chOff x="765175" y="1228726"/>
              <a:chExt cx="5205413" cy="4872038"/>
            </a:xfrm>
            <a:solidFill>
              <a:sysClr val="window" lastClr="FFFFFF"/>
            </a:solidFill>
          </p:grpSpPr>
          <p:sp>
            <p:nvSpPr>
              <p:cNvPr id="28" name="Freeform 6">
                <a:extLst>
                  <a:ext uri="{FF2B5EF4-FFF2-40B4-BE49-F238E27FC236}">
                    <a16:creationId xmlns:a16="http://schemas.microsoft.com/office/drawing/2014/main" id="{68F53266-562F-460E-BA12-BE60306913A4}"/>
                  </a:ext>
                </a:extLst>
              </p:cNvPr>
              <p:cNvSpPr>
                <a:spLocks/>
              </p:cNvSpPr>
              <p:nvPr/>
            </p:nvSpPr>
            <p:spPr bwMode="auto">
              <a:xfrm>
                <a:off x="1477963" y="23304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2 h 383"/>
                  <a:gd name="T10" fmla="*/ 3007 w 3049"/>
                  <a:gd name="T11" fmla="*/ 71 h 383"/>
                  <a:gd name="T12" fmla="*/ 3029 w 3049"/>
                  <a:gd name="T13" fmla="*/ 107 h 383"/>
                  <a:gd name="T14" fmla="*/ 3045 w 3049"/>
                  <a:gd name="T15" fmla="*/ 147 h 383"/>
                  <a:gd name="T16" fmla="*/ 3049 w 3049"/>
                  <a:gd name="T17" fmla="*/ 191 h 383"/>
                  <a:gd name="T18" fmla="*/ 3045 w 3049"/>
                  <a:gd name="T19" fmla="*/ 236 h 383"/>
                  <a:gd name="T20" fmla="*/ 3029 w 3049"/>
                  <a:gd name="T21" fmla="*/ 276 h 383"/>
                  <a:gd name="T22" fmla="*/ 3007 w 3049"/>
                  <a:gd name="T23" fmla="*/ 312 h 383"/>
                  <a:gd name="T24" fmla="*/ 2977 w 3049"/>
                  <a:gd name="T25" fmla="*/ 340 h 383"/>
                  <a:gd name="T26" fmla="*/ 2941 w 3049"/>
                  <a:gd name="T27" fmla="*/ 364 h 383"/>
                  <a:gd name="T28" fmla="*/ 2901 w 3049"/>
                  <a:gd name="T29" fmla="*/ 378 h 383"/>
                  <a:gd name="T30" fmla="*/ 2858 w 3049"/>
                  <a:gd name="T31" fmla="*/ 383 h 383"/>
                  <a:gd name="T32" fmla="*/ 191 w 3049"/>
                  <a:gd name="T33" fmla="*/ 383 h 383"/>
                  <a:gd name="T34" fmla="*/ 148 w 3049"/>
                  <a:gd name="T35" fmla="*/ 378 h 383"/>
                  <a:gd name="T36" fmla="*/ 106 w 3049"/>
                  <a:gd name="T37" fmla="*/ 364 h 383"/>
                  <a:gd name="T38" fmla="*/ 70 w 3049"/>
                  <a:gd name="T39" fmla="*/ 340 h 383"/>
                  <a:gd name="T40" fmla="*/ 42 w 3049"/>
                  <a:gd name="T41" fmla="*/ 312 h 383"/>
                  <a:gd name="T42" fmla="*/ 18 w 3049"/>
                  <a:gd name="T43" fmla="*/ 276 h 383"/>
                  <a:gd name="T44" fmla="*/ 4 w 3049"/>
                  <a:gd name="T45" fmla="*/ 236 h 383"/>
                  <a:gd name="T46" fmla="*/ 0 w 3049"/>
                  <a:gd name="T47" fmla="*/ 191 h 383"/>
                  <a:gd name="T48" fmla="*/ 4 w 3049"/>
                  <a:gd name="T49" fmla="*/ 147 h 383"/>
                  <a:gd name="T50" fmla="*/ 18 w 3049"/>
                  <a:gd name="T51" fmla="*/ 107 h 383"/>
                  <a:gd name="T52" fmla="*/ 42 w 3049"/>
                  <a:gd name="T53" fmla="*/ 71 h 383"/>
                  <a:gd name="T54" fmla="*/ 70 w 3049"/>
                  <a:gd name="T55" fmla="*/ 42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2"/>
                    </a:lnTo>
                    <a:lnTo>
                      <a:pt x="3007" y="71"/>
                    </a:lnTo>
                    <a:lnTo>
                      <a:pt x="3029" y="107"/>
                    </a:lnTo>
                    <a:lnTo>
                      <a:pt x="3045" y="147"/>
                    </a:lnTo>
                    <a:lnTo>
                      <a:pt x="3049" y="191"/>
                    </a:lnTo>
                    <a:lnTo>
                      <a:pt x="3045" y="236"/>
                    </a:lnTo>
                    <a:lnTo>
                      <a:pt x="3029" y="276"/>
                    </a:lnTo>
                    <a:lnTo>
                      <a:pt x="3007" y="312"/>
                    </a:lnTo>
                    <a:lnTo>
                      <a:pt x="2977" y="340"/>
                    </a:lnTo>
                    <a:lnTo>
                      <a:pt x="2941" y="364"/>
                    </a:lnTo>
                    <a:lnTo>
                      <a:pt x="2901" y="378"/>
                    </a:lnTo>
                    <a:lnTo>
                      <a:pt x="2858" y="383"/>
                    </a:lnTo>
                    <a:lnTo>
                      <a:pt x="191" y="383"/>
                    </a:lnTo>
                    <a:lnTo>
                      <a:pt x="148" y="378"/>
                    </a:lnTo>
                    <a:lnTo>
                      <a:pt x="106" y="364"/>
                    </a:lnTo>
                    <a:lnTo>
                      <a:pt x="70" y="340"/>
                    </a:lnTo>
                    <a:lnTo>
                      <a:pt x="42" y="312"/>
                    </a:lnTo>
                    <a:lnTo>
                      <a:pt x="18" y="276"/>
                    </a:lnTo>
                    <a:lnTo>
                      <a:pt x="4" y="236"/>
                    </a:lnTo>
                    <a:lnTo>
                      <a:pt x="0" y="191"/>
                    </a:lnTo>
                    <a:lnTo>
                      <a:pt x="4" y="147"/>
                    </a:lnTo>
                    <a:lnTo>
                      <a:pt x="18" y="107"/>
                    </a:lnTo>
                    <a:lnTo>
                      <a:pt x="42" y="71"/>
                    </a:lnTo>
                    <a:lnTo>
                      <a:pt x="70" y="42"/>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29" name="Freeform 7">
                <a:extLst>
                  <a:ext uri="{FF2B5EF4-FFF2-40B4-BE49-F238E27FC236}">
                    <a16:creationId xmlns:a16="http://schemas.microsoft.com/office/drawing/2014/main" id="{DA1BCFC9-EC7F-4775-84A4-3547B780EFCA}"/>
                  </a:ext>
                </a:extLst>
              </p:cNvPr>
              <p:cNvSpPr>
                <a:spLocks/>
              </p:cNvSpPr>
              <p:nvPr/>
            </p:nvSpPr>
            <p:spPr bwMode="auto">
              <a:xfrm>
                <a:off x="1477963" y="28511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3 h 383"/>
                  <a:gd name="T10" fmla="*/ 3007 w 3049"/>
                  <a:gd name="T11" fmla="*/ 71 h 383"/>
                  <a:gd name="T12" fmla="*/ 3029 w 3049"/>
                  <a:gd name="T13" fmla="*/ 107 h 383"/>
                  <a:gd name="T14" fmla="*/ 3045 w 3049"/>
                  <a:gd name="T15" fmla="*/ 149 h 383"/>
                  <a:gd name="T16" fmla="*/ 3049 w 3049"/>
                  <a:gd name="T17" fmla="*/ 192 h 383"/>
                  <a:gd name="T18" fmla="*/ 3045 w 3049"/>
                  <a:gd name="T19" fmla="*/ 236 h 383"/>
                  <a:gd name="T20" fmla="*/ 3029 w 3049"/>
                  <a:gd name="T21" fmla="*/ 276 h 383"/>
                  <a:gd name="T22" fmla="*/ 3007 w 3049"/>
                  <a:gd name="T23" fmla="*/ 312 h 383"/>
                  <a:gd name="T24" fmla="*/ 2977 w 3049"/>
                  <a:gd name="T25" fmla="*/ 341 h 383"/>
                  <a:gd name="T26" fmla="*/ 2941 w 3049"/>
                  <a:gd name="T27" fmla="*/ 363 h 383"/>
                  <a:gd name="T28" fmla="*/ 2901 w 3049"/>
                  <a:gd name="T29" fmla="*/ 377 h 383"/>
                  <a:gd name="T30" fmla="*/ 2858 w 3049"/>
                  <a:gd name="T31" fmla="*/ 383 h 383"/>
                  <a:gd name="T32" fmla="*/ 191 w 3049"/>
                  <a:gd name="T33" fmla="*/ 383 h 383"/>
                  <a:gd name="T34" fmla="*/ 148 w 3049"/>
                  <a:gd name="T35" fmla="*/ 377 h 383"/>
                  <a:gd name="T36" fmla="*/ 106 w 3049"/>
                  <a:gd name="T37" fmla="*/ 363 h 383"/>
                  <a:gd name="T38" fmla="*/ 70 w 3049"/>
                  <a:gd name="T39" fmla="*/ 341 h 383"/>
                  <a:gd name="T40" fmla="*/ 42 w 3049"/>
                  <a:gd name="T41" fmla="*/ 312 h 383"/>
                  <a:gd name="T42" fmla="*/ 18 w 3049"/>
                  <a:gd name="T43" fmla="*/ 276 h 383"/>
                  <a:gd name="T44" fmla="*/ 4 w 3049"/>
                  <a:gd name="T45" fmla="*/ 236 h 383"/>
                  <a:gd name="T46" fmla="*/ 0 w 3049"/>
                  <a:gd name="T47" fmla="*/ 192 h 383"/>
                  <a:gd name="T48" fmla="*/ 4 w 3049"/>
                  <a:gd name="T49" fmla="*/ 149 h 383"/>
                  <a:gd name="T50" fmla="*/ 18 w 3049"/>
                  <a:gd name="T51" fmla="*/ 107 h 383"/>
                  <a:gd name="T52" fmla="*/ 42 w 3049"/>
                  <a:gd name="T53" fmla="*/ 71 h 383"/>
                  <a:gd name="T54" fmla="*/ 70 w 3049"/>
                  <a:gd name="T55" fmla="*/ 43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3"/>
                    </a:lnTo>
                    <a:lnTo>
                      <a:pt x="3007" y="71"/>
                    </a:lnTo>
                    <a:lnTo>
                      <a:pt x="3029" y="107"/>
                    </a:lnTo>
                    <a:lnTo>
                      <a:pt x="3045" y="149"/>
                    </a:lnTo>
                    <a:lnTo>
                      <a:pt x="3049" y="192"/>
                    </a:lnTo>
                    <a:lnTo>
                      <a:pt x="3045" y="236"/>
                    </a:lnTo>
                    <a:lnTo>
                      <a:pt x="3029" y="276"/>
                    </a:lnTo>
                    <a:lnTo>
                      <a:pt x="3007" y="312"/>
                    </a:lnTo>
                    <a:lnTo>
                      <a:pt x="2977" y="341"/>
                    </a:lnTo>
                    <a:lnTo>
                      <a:pt x="2941" y="363"/>
                    </a:lnTo>
                    <a:lnTo>
                      <a:pt x="2901" y="377"/>
                    </a:lnTo>
                    <a:lnTo>
                      <a:pt x="2858" y="383"/>
                    </a:lnTo>
                    <a:lnTo>
                      <a:pt x="191" y="383"/>
                    </a:lnTo>
                    <a:lnTo>
                      <a:pt x="148" y="377"/>
                    </a:lnTo>
                    <a:lnTo>
                      <a:pt x="106" y="363"/>
                    </a:lnTo>
                    <a:lnTo>
                      <a:pt x="70" y="341"/>
                    </a:lnTo>
                    <a:lnTo>
                      <a:pt x="42" y="312"/>
                    </a:lnTo>
                    <a:lnTo>
                      <a:pt x="18" y="276"/>
                    </a:lnTo>
                    <a:lnTo>
                      <a:pt x="4" y="236"/>
                    </a:lnTo>
                    <a:lnTo>
                      <a:pt x="0" y="192"/>
                    </a:lnTo>
                    <a:lnTo>
                      <a:pt x="4" y="149"/>
                    </a:lnTo>
                    <a:lnTo>
                      <a:pt x="18" y="107"/>
                    </a:lnTo>
                    <a:lnTo>
                      <a:pt x="42" y="71"/>
                    </a:lnTo>
                    <a:lnTo>
                      <a:pt x="70" y="43"/>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30" name="Freeform 8">
                <a:extLst>
                  <a:ext uri="{FF2B5EF4-FFF2-40B4-BE49-F238E27FC236}">
                    <a16:creationId xmlns:a16="http://schemas.microsoft.com/office/drawing/2014/main" id="{2B695D25-3F05-45E5-83CA-79B45A60A415}"/>
                  </a:ext>
                </a:extLst>
              </p:cNvPr>
              <p:cNvSpPr>
                <a:spLocks/>
              </p:cNvSpPr>
              <p:nvPr/>
            </p:nvSpPr>
            <p:spPr bwMode="auto">
              <a:xfrm>
                <a:off x="1477963" y="4935538"/>
                <a:ext cx="1422400" cy="303213"/>
              </a:xfrm>
              <a:custGeom>
                <a:avLst/>
                <a:gdLst>
                  <a:gd name="T0" fmla="*/ 191 w 1793"/>
                  <a:gd name="T1" fmla="*/ 0 h 381"/>
                  <a:gd name="T2" fmla="*/ 1602 w 1793"/>
                  <a:gd name="T3" fmla="*/ 0 h 381"/>
                  <a:gd name="T4" fmla="*/ 1646 w 1793"/>
                  <a:gd name="T5" fmla="*/ 6 h 381"/>
                  <a:gd name="T6" fmla="*/ 1686 w 1793"/>
                  <a:gd name="T7" fmla="*/ 20 h 381"/>
                  <a:gd name="T8" fmla="*/ 1721 w 1793"/>
                  <a:gd name="T9" fmla="*/ 41 h 381"/>
                  <a:gd name="T10" fmla="*/ 1751 w 1793"/>
                  <a:gd name="T11" fmla="*/ 71 h 381"/>
                  <a:gd name="T12" fmla="*/ 1773 w 1793"/>
                  <a:gd name="T13" fmla="*/ 107 h 381"/>
                  <a:gd name="T14" fmla="*/ 1787 w 1793"/>
                  <a:gd name="T15" fmla="*/ 147 h 381"/>
                  <a:gd name="T16" fmla="*/ 1793 w 1793"/>
                  <a:gd name="T17" fmla="*/ 190 h 381"/>
                  <a:gd name="T18" fmla="*/ 1787 w 1793"/>
                  <a:gd name="T19" fmla="*/ 234 h 381"/>
                  <a:gd name="T20" fmla="*/ 1773 w 1793"/>
                  <a:gd name="T21" fmla="*/ 274 h 381"/>
                  <a:gd name="T22" fmla="*/ 1751 w 1793"/>
                  <a:gd name="T23" fmla="*/ 310 h 381"/>
                  <a:gd name="T24" fmla="*/ 1721 w 1793"/>
                  <a:gd name="T25" fmla="*/ 339 h 381"/>
                  <a:gd name="T26" fmla="*/ 1686 w 1793"/>
                  <a:gd name="T27" fmla="*/ 361 h 381"/>
                  <a:gd name="T28" fmla="*/ 1646 w 1793"/>
                  <a:gd name="T29" fmla="*/ 377 h 381"/>
                  <a:gd name="T30" fmla="*/ 1602 w 1793"/>
                  <a:gd name="T31" fmla="*/ 381 h 381"/>
                  <a:gd name="T32" fmla="*/ 191 w 1793"/>
                  <a:gd name="T33" fmla="*/ 381 h 381"/>
                  <a:gd name="T34" fmla="*/ 148 w 1793"/>
                  <a:gd name="T35" fmla="*/ 377 h 381"/>
                  <a:gd name="T36" fmla="*/ 106 w 1793"/>
                  <a:gd name="T37" fmla="*/ 361 h 381"/>
                  <a:gd name="T38" fmla="*/ 70 w 1793"/>
                  <a:gd name="T39" fmla="*/ 339 h 381"/>
                  <a:gd name="T40" fmla="*/ 42 w 1793"/>
                  <a:gd name="T41" fmla="*/ 310 h 381"/>
                  <a:gd name="T42" fmla="*/ 18 w 1793"/>
                  <a:gd name="T43" fmla="*/ 274 h 381"/>
                  <a:gd name="T44" fmla="*/ 4 w 1793"/>
                  <a:gd name="T45" fmla="*/ 234 h 381"/>
                  <a:gd name="T46" fmla="*/ 0 w 1793"/>
                  <a:gd name="T47" fmla="*/ 190 h 381"/>
                  <a:gd name="T48" fmla="*/ 4 w 1793"/>
                  <a:gd name="T49" fmla="*/ 147 h 381"/>
                  <a:gd name="T50" fmla="*/ 18 w 1793"/>
                  <a:gd name="T51" fmla="*/ 107 h 381"/>
                  <a:gd name="T52" fmla="*/ 42 w 1793"/>
                  <a:gd name="T53" fmla="*/ 71 h 381"/>
                  <a:gd name="T54" fmla="*/ 70 w 1793"/>
                  <a:gd name="T55" fmla="*/ 41 h 381"/>
                  <a:gd name="T56" fmla="*/ 106 w 1793"/>
                  <a:gd name="T57" fmla="*/ 20 h 381"/>
                  <a:gd name="T58" fmla="*/ 148 w 1793"/>
                  <a:gd name="T59" fmla="*/ 6 h 381"/>
                  <a:gd name="T60" fmla="*/ 191 w 1793"/>
                  <a:gd name="T61" fmla="*/ 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93" h="381">
                    <a:moveTo>
                      <a:pt x="191" y="0"/>
                    </a:moveTo>
                    <a:lnTo>
                      <a:pt x="1602" y="0"/>
                    </a:lnTo>
                    <a:lnTo>
                      <a:pt x="1646" y="6"/>
                    </a:lnTo>
                    <a:lnTo>
                      <a:pt x="1686" y="20"/>
                    </a:lnTo>
                    <a:lnTo>
                      <a:pt x="1721" y="41"/>
                    </a:lnTo>
                    <a:lnTo>
                      <a:pt x="1751" y="71"/>
                    </a:lnTo>
                    <a:lnTo>
                      <a:pt x="1773" y="107"/>
                    </a:lnTo>
                    <a:lnTo>
                      <a:pt x="1787" y="147"/>
                    </a:lnTo>
                    <a:lnTo>
                      <a:pt x="1793" y="190"/>
                    </a:lnTo>
                    <a:lnTo>
                      <a:pt x="1787" y="234"/>
                    </a:lnTo>
                    <a:lnTo>
                      <a:pt x="1773" y="274"/>
                    </a:lnTo>
                    <a:lnTo>
                      <a:pt x="1751" y="310"/>
                    </a:lnTo>
                    <a:lnTo>
                      <a:pt x="1721" y="339"/>
                    </a:lnTo>
                    <a:lnTo>
                      <a:pt x="1686" y="361"/>
                    </a:lnTo>
                    <a:lnTo>
                      <a:pt x="1646" y="377"/>
                    </a:lnTo>
                    <a:lnTo>
                      <a:pt x="1602" y="381"/>
                    </a:lnTo>
                    <a:lnTo>
                      <a:pt x="191" y="381"/>
                    </a:lnTo>
                    <a:lnTo>
                      <a:pt x="148" y="377"/>
                    </a:lnTo>
                    <a:lnTo>
                      <a:pt x="106" y="361"/>
                    </a:lnTo>
                    <a:lnTo>
                      <a:pt x="70" y="339"/>
                    </a:lnTo>
                    <a:lnTo>
                      <a:pt x="42" y="310"/>
                    </a:lnTo>
                    <a:lnTo>
                      <a:pt x="18" y="274"/>
                    </a:lnTo>
                    <a:lnTo>
                      <a:pt x="4" y="234"/>
                    </a:lnTo>
                    <a:lnTo>
                      <a:pt x="0" y="190"/>
                    </a:lnTo>
                    <a:lnTo>
                      <a:pt x="4" y="147"/>
                    </a:lnTo>
                    <a:lnTo>
                      <a:pt x="18" y="107"/>
                    </a:lnTo>
                    <a:lnTo>
                      <a:pt x="42" y="71"/>
                    </a:lnTo>
                    <a:lnTo>
                      <a:pt x="70" y="41"/>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31" name="Freeform 9">
                <a:extLst>
                  <a:ext uri="{FF2B5EF4-FFF2-40B4-BE49-F238E27FC236}">
                    <a16:creationId xmlns:a16="http://schemas.microsoft.com/office/drawing/2014/main" id="{E796B5FD-7A81-47A2-84AD-B91A05387FA6}"/>
                  </a:ext>
                </a:extLst>
              </p:cNvPr>
              <p:cNvSpPr>
                <a:spLocks noEditPoints="1"/>
              </p:cNvSpPr>
              <p:nvPr/>
            </p:nvSpPr>
            <p:spPr bwMode="auto">
              <a:xfrm>
                <a:off x="765175" y="1228726"/>
                <a:ext cx="5205413" cy="4872038"/>
              </a:xfrm>
              <a:custGeom>
                <a:avLst/>
                <a:gdLst>
                  <a:gd name="T0" fmla="*/ 3681 w 6558"/>
                  <a:gd name="T1" fmla="*/ 4366 h 6138"/>
                  <a:gd name="T2" fmla="*/ 5597 w 6558"/>
                  <a:gd name="T3" fmla="*/ 910 h 6138"/>
                  <a:gd name="T4" fmla="*/ 4282 w 6558"/>
                  <a:gd name="T5" fmla="*/ 5757 h 6138"/>
                  <a:gd name="T6" fmla="*/ 4268 w 6558"/>
                  <a:gd name="T7" fmla="*/ 4376 h 6138"/>
                  <a:gd name="T8" fmla="*/ 3426 w 6558"/>
                  <a:gd name="T9" fmla="*/ 5047 h 6138"/>
                  <a:gd name="T10" fmla="*/ 3317 w 6558"/>
                  <a:gd name="T11" fmla="*/ 5039 h 6138"/>
                  <a:gd name="T12" fmla="*/ 3227 w 6558"/>
                  <a:gd name="T13" fmla="*/ 4972 h 6138"/>
                  <a:gd name="T14" fmla="*/ 3191 w 6558"/>
                  <a:gd name="T15" fmla="*/ 4862 h 6138"/>
                  <a:gd name="T16" fmla="*/ 1088 w 6558"/>
                  <a:gd name="T17" fmla="*/ 4395 h 6138"/>
                  <a:gd name="T18" fmla="*/ 967 w 6558"/>
                  <a:gd name="T19" fmla="*/ 4354 h 6138"/>
                  <a:gd name="T20" fmla="*/ 901 w 6558"/>
                  <a:gd name="T21" fmla="*/ 4248 h 6138"/>
                  <a:gd name="T22" fmla="*/ 915 w 6558"/>
                  <a:gd name="T23" fmla="*/ 4121 h 6138"/>
                  <a:gd name="T24" fmla="*/ 1003 w 6558"/>
                  <a:gd name="T25" fmla="*/ 4034 h 6138"/>
                  <a:gd name="T26" fmla="*/ 3363 w 6558"/>
                  <a:gd name="T27" fmla="*/ 4014 h 6138"/>
                  <a:gd name="T28" fmla="*/ 3418 w 6558"/>
                  <a:gd name="T29" fmla="*/ 3793 h 6138"/>
                  <a:gd name="T30" fmla="*/ 1045 w 6558"/>
                  <a:gd name="T31" fmla="*/ 3734 h 6138"/>
                  <a:gd name="T32" fmla="*/ 939 w 6558"/>
                  <a:gd name="T33" fmla="*/ 3668 h 6138"/>
                  <a:gd name="T34" fmla="*/ 897 w 6558"/>
                  <a:gd name="T35" fmla="*/ 3549 h 6138"/>
                  <a:gd name="T36" fmla="*/ 939 w 6558"/>
                  <a:gd name="T37" fmla="*/ 3430 h 6138"/>
                  <a:gd name="T38" fmla="*/ 1045 w 6558"/>
                  <a:gd name="T39" fmla="*/ 3362 h 6138"/>
                  <a:gd name="T40" fmla="*/ 3868 w 6558"/>
                  <a:gd name="T41" fmla="*/ 3046 h 6138"/>
                  <a:gd name="T42" fmla="*/ 3755 w 6558"/>
                  <a:gd name="T43" fmla="*/ 3084 h 6138"/>
                  <a:gd name="T44" fmla="*/ 1003 w 6558"/>
                  <a:gd name="T45" fmla="*/ 3064 h 6138"/>
                  <a:gd name="T46" fmla="*/ 915 w 6558"/>
                  <a:gd name="T47" fmla="*/ 2977 h 6138"/>
                  <a:gd name="T48" fmla="*/ 901 w 6558"/>
                  <a:gd name="T49" fmla="*/ 2849 h 6138"/>
                  <a:gd name="T50" fmla="*/ 967 w 6558"/>
                  <a:gd name="T51" fmla="*/ 2744 h 6138"/>
                  <a:gd name="T52" fmla="*/ 1088 w 6558"/>
                  <a:gd name="T53" fmla="*/ 2702 h 6138"/>
                  <a:gd name="T54" fmla="*/ 3838 w 6558"/>
                  <a:gd name="T55" fmla="*/ 2720 h 6138"/>
                  <a:gd name="T56" fmla="*/ 3926 w 6558"/>
                  <a:gd name="T57" fmla="*/ 2808 h 6138"/>
                  <a:gd name="T58" fmla="*/ 3946 w 6558"/>
                  <a:gd name="T59" fmla="*/ 2907 h 6138"/>
                  <a:gd name="T60" fmla="*/ 4282 w 6558"/>
                  <a:gd name="T61" fmla="*/ 759 h 6138"/>
                  <a:gd name="T62" fmla="*/ 5794 w 6558"/>
                  <a:gd name="T63" fmla="*/ 582 h 6138"/>
                  <a:gd name="T64" fmla="*/ 5872 w 6558"/>
                  <a:gd name="T65" fmla="*/ 453 h 6138"/>
                  <a:gd name="T66" fmla="*/ 5872 w 6558"/>
                  <a:gd name="T67" fmla="*/ 12 h 6138"/>
                  <a:gd name="T68" fmla="*/ 6502 w 6558"/>
                  <a:gd name="T69" fmla="*/ 391 h 6138"/>
                  <a:gd name="T70" fmla="*/ 6558 w 6558"/>
                  <a:gd name="T71" fmla="*/ 503 h 6138"/>
                  <a:gd name="T72" fmla="*/ 6532 w 6558"/>
                  <a:gd name="T73" fmla="*/ 626 h 6138"/>
                  <a:gd name="T74" fmla="*/ 4658 w 6558"/>
                  <a:gd name="T75" fmla="*/ 5991 h 6138"/>
                  <a:gd name="T76" fmla="*/ 4592 w 6558"/>
                  <a:gd name="T77" fmla="*/ 6096 h 6138"/>
                  <a:gd name="T78" fmla="*/ 4473 w 6558"/>
                  <a:gd name="T79" fmla="*/ 6138 h 6138"/>
                  <a:gd name="T80" fmla="*/ 107 w 6558"/>
                  <a:gd name="T81" fmla="*/ 6120 h 6138"/>
                  <a:gd name="T82" fmla="*/ 20 w 6558"/>
                  <a:gd name="T83" fmla="*/ 6031 h 6138"/>
                  <a:gd name="T84" fmla="*/ 0 w 6558"/>
                  <a:gd name="T85" fmla="*/ 568 h 6138"/>
                  <a:gd name="T86" fmla="*/ 42 w 6558"/>
                  <a:gd name="T87" fmla="*/ 449 h 6138"/>
                  <a:gd name="T88" fmla="*/ 147 w 6558"/>
                  <a:gd name="T89" fmla="*/ 382 h 6138"/>
                  <a:gd name="T90" fmla="*/ 4517 w 6558"/>
                  <a:gd name="T91" fmla="*/ 382 h 6138"/>
                  <a:gd name="T92" fmla="*/ 4622 w 6558"/>
                  <a:gd name="T93" fmla="*/ 449 h 6138"/>
                  <a:gd name="T94" fmla="*/ 4664 w 6558"/>
                  <a:gd name="T95" fmla="*/ 568 h 6138"/>
                  <a:gd name="T96" fmla="*/ 5665 w 6558"/>
                  <a:gd name="T97" fmla="*/ 64 h 6138"/>
                  <a:gd name="T98" fmla="*/ 5760 w 6558"/>
                  <a:gd name="T99" fmla="*/ 6 h 6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58" h="6138">
                    <a:moveTo>
                      <a:pt x="5597" y="910"/>
                    </a:moveTo>
                    <a:lnTo>
                      <a:pt x="3763" y="3962"/>
                    </a:lnTo>
                    <a:lnTo>
                      <a:pt x="3681" y="4366"/>
                    </a:lnTo>
                    <a:lnTo>
                      <a:pt x="3997" y="4103"/>
                    </a:lnTo>
                    <a:lnTo>
                      <a:pt x="5832" y="1051"/>
                    </a:lnTo>
                    <a:lnTo>
                      <a:pt x="5597" y="910"/>
                    </a:lnTo>
                    <a:close/>
                    <a:moveTo>
                      <a:pt x="382" y="759"/>
                    </a:moveTo>
                    <a:lnTo>
                      <a:pt x="382" y="5757"/>
                    </a:lnTo>
                    <a:lnTo>
                      <a:pt x="4282" y="5757"/>
                    </a:lnTo>
                    <a:lnTo>
                      <a:pt x="4282" y="4362"/>
                    </a:lnTo>
                    <a:lnTo>
                      <a:pt x="4274" y="4370"/>
                    </a:lnTo>
                    <a:lnTo>
                      <a:pt x="4268" y="4376"/>
                    </a:lnTo>
                    <a:lnTo>
                      <a:pt x="3506" y="5007"/>
                    </a:lnTo>
                    <a:lnTo>
                      <a:pt x="3468" y="5031"/>
                    </a:lnTo>
                    <a:lnTo>
                      <a:pt x="3426" y="5047"/>
                    </a:lnTo>
                    <a:lnTo>
                      <a:pt x="3382" y="5051"/>
                    </a:lnTo>
                    <a:lnTo>
                      <a:pt x="3349" y="5049"/>
                    </a:lnTo>
                    <a:lnTo>
                      <a:pt x="3317" y="5039"/>
                    </a:lnTo>
                    <a:lnTo>
                      <a:pt x="3285" y="5025"/>
                    </a:lnTo>
                    <a:lnTo>
                      <a:pt x="3253" y="5000"/>
                    </a:lnTo>
                    <a:lnTo>
                      <a:pt x="3227" y="4972"/>
                    </a:lnTo>
                    <a:lnTo>
                      <a:pt x="3207" y="4938"/>
                    </a:lnTo>
                    <a:lnTo>
                      <a:pt x="3195" y="4900"/>
                    </a:lnTo>
                    <a:lnTo>
                      <a:pt x="3191" y="4862"/>
                    </a:lnTo>
                    <a:lnTo>
                      <a:pt x="3195" y="4823"/>
                    </a:lnTo>
                    <a:lnTo>
                      <a:pt x="3283" y="4395"/>
                    </a:lnTo>
                    <a:lnTo>
                      <a:pt x="1088" y="4395"/>
                    </a:lnTo>
                    <a:lnTo>
                      <a:pt x="1045" y="4391"/>
                    </a:lnTo>
                    <a:lnTo>
                      <a:pt x="1003" y="4376"/>
                    </a:lnTo>
                    <a:lnTo>
                      <a:pt x="967" y="4354"/>
                    </a:lnTo>
                    <a:lnTo>
                      <a:pt x="939" y="4324"/>
                    </a:lnTo>
                    <a:lnTo>
                      <a:pt x="915" y="4288"/>
                    </a:lnTo>
                    <a:lnTo>
                      <a:pt x="901" y="4248"/>
                    </a:lnTo>
                    <a:lnTo>
                      <a:pt x="897" y="4205"/>
                    </a:lnTo>
                    <a:lnTo>
                      <a:pt x="901" y="4161"/>
                    </a:lnTo>
                    <a:lnTo>
                      <a:pt x="915" y="4121"/>
                    </a:lnTo>
                    <a:lnTo>
                      <a:pt x="939" y="4085"/>
                    </a:lnTo>
                    <a:lnTo>
                      <a:pt x="967" y="4056"/>
                    </a:lnTo>
                    <a:lnTo>
                      <a:pt x="1003" y="4034"/>
                    </a:lnTo>
                    <a:lnTo>
                      <a:pt x="1045" y="4018"/>
                    </a:lnTo>
                    <a:lnTo>
                      <a:pt x="1088" y="4014"/>
                    </a:lnTo>
                    <a:lnTo>
                      <a:pt x="3363" y="4014"/>
                    </a:lnTo>
                    <a:lnTo>
                      <a:pt x="3394" y="3855"/>
                    </a:lnTo>
                    <a:lnTo>
                      <a:pt x="3404" y="3823"/>
                    </a:lnTo>
                    <a:lnTo>
                      <a:pt x="3418" y="3793"/>
                    </a:lnTo>
                    <a:lnTo>
                      <a:pt x="3452" y="3740"/>
                    </a:lnTo>
                    <a:lnTo>
                      <a:pt x="1088" y="3740"/>
                    </a:lnTo>
                    <a:lnTo>
                      <a:pt x="1045" y="3734"/>
                    </a:lnTo>
                    <a:lnTo>
                      <a:pt x="1003" y="3720"/>
                    </a:lnTo>
                    <a:lnTo>
                      <a:pt x="967" y="3698"/>
                    </a:lnTo>
                    <a:lnTo>
                      <a:pt x="939" y="3668"/>
                    </a:lnTo>
                    <a:lnTo>
                      <a:pt x="915" y="3632"/>
                    </a:lnTo>
                    <a:lnTo>
                      <a:pt x="901" y="3593"/>
                    </a:lnTo>
                    <a:lnTo>
                      <a:pt x="897" y="3549"/>
                    </a:lnTo>
                    <a:lnTo>
                      <a:pt x="901" y="3505"/>
                    </a:lnTo>
                    <a:lnTo>
                      <a:pt x="915" y="3465"/>
                    </a:lnTo>
                    <a:lnTo>
                      <a:pt x="939" y="3430"/>
                    </a:lnTo>
                    <a:lnTo>
                      <a:pt x="967" y="3400"/>
                    </a:lnTo>
                    <a:lnTo>
                      <a:pt x="1003" y="3378"/>
                    </a:lnTo>
                    <a:lnTo>
                      <a:pt x="1045" y="3362"/>
                    </a:lnTo>
                    <a:lnTo>
                      <a:pt x="1088" y="3358"/>
                    </a:lnTo>
                    <a:lnTo>
                      <a:pt x="3681" y="3358"/>
                    </a:lnTo>
                    <a:lnTo>
                      <a:pt x="3868" y="3046"/>
                    </a:lnTo>
                    <a:lnTo>
                      <a:pt x="3834" y="3066"/>
                    </a:lnTo>
                    <a:lnTo>
                      <a:pt x="3796" y="3080"/>
                    </a:lnTo>
                    <a:lnTo>
                      <a:pt x="3755" y="3084"/>
                    </a:lnTo>
                    <a:lnTo>
                      <a:pt x="1088" y="3084"/>
                    </a:lnTo>
                    <a:lnTo>
                      <a:pt x="1045" y="3078"/>
                    </a:lnTo>
                    <a:lnTo>
                      <a:pt x="1003" y="3064"/>
                    </a:lnTo>
                    <a:lnTo>
                      <a:pt x="967" y="3042"/>
                    </a:lnTo>
                    <a:lnTo>
                      <a:pt x="939" y="3012"/>
                    </a:lnTo>
                    <a:lnTo>
                      <a:pt x="915" y="2977"/>
                    </a:lnTo>
                    <a:lnTo>
                      <a:pt x="901" y="2937"/>
                    </a:lnTo>
                    <a:lnTo>
                      <a:pt x="897" y="2893"/>
                    </a:lnTo>
                    <a:lnTo>
                      <a:pt x="901" y="2849"/>
                    </a:lnTo>
                    <a:lnTo>
                      <a:pt x="915" y="2808"/>
                    </a:lnTo>
                    <a:lnTo>
                      <a:pt x="939" y="2774"/>
                    </a:lnTo>
                    <a:lnTo>
                      <a:pt x="967" y="2744"/>
                    </a:lnTo>
                    <a:lnTo>
                      <a:pt x="1003" y="2720"/>
                    </a:lnTo>
                    <a:lnTo>
                      <a:pt x="1045" y="2706"/>
                    </a:lnTo>
                    <a:lnTo>
                      <a:pt x="1088" y="2702"/>
                    </a:lnTo>
                    <a:lnTo>
                      <a:pt x="3755" y="2702"/>
                    </a:lnTo>
                    <a:lnTo>
                      <a:pt x="3798" y="2706"/>
                    </a:lnTo>
                    <a:lnTo>
                      <a:pt x="3838" y="2720"/>
                    </a:lnTo>
                    <a:lnTo>
                      <a:pt x="3874" y="2744"/>
                    </a:lnTo>
                    <a:lnTo>
                      <a:pt x="3904" y="2774"/>
                    </a:lnTo>
                    <a:lnTo>
                      <a:pt x="3926" y="2808"/>
                    </a:lnTo>
                    <a:lnTo>
                      <a:pt x="3942" y="2849"/>
                    </a:lnTo>
                    <a:lnTo>
                      <a:pt x="3946" y="2893"/>
                    </a:lnTo>
                    <a:lnTo>
                      <a:pt x="3946" y="2907"/>
                    </a:lnTo>
                    <a:lnTo>
                      <a:pt x="3944" y="2921"/>
                    </a:lnTo>
                    <a:lnTo>
                      <a:pt x="4282" y="2359"/>
                    </a:lnTo>
                    <a:lnTo>
                      <a:pt x="4282" y="759"/>
                    </a:lnTo>
                    <a:lnTo>
                      <a:pt x="382" y="759"/>
                    </a:lnTo>
                    <a:close/>
                    <a:moveTo>
                      <a:pt x="5872" y="453"/>
                    </a:moveTo>
                    <a:lnTo>
                      <a:pt x="5794" y="582"/>
                    </a:lnTo>
                    <a:lnTo>
                      <a:pt x="6029" y="723"/>
                    </a:lnTo>
                    <a:lnTo>
                      <a:pt x="6106" y="594"/>
                    </a:lnTo>
                    <a:lnTo>
                      <a:pt x="5872" y="453"/>
                    </a:lnTo>
                    <a:close/>
                    <a:moveTo>
                      <a:pt x="5798" y="0"/>
                    </a:moveTo>
                    <a:lnTo>
                      <a:pt x="5834" y="2"/>
                    </a:lnTo>
                    <a:lnTo>
                      <a:pt x="5872" y="12"/>
                    </a:lnTo>
                    <a:lnTo>
                      <a:pt x="5905" y="28"/>
                    </a:lnTo>
                    <a:lnTo>
                      <a:pt x="6467" y="364"/>
                    </a:lnTo>
                    <a:lnTo>
                      <a:pt x="6502" y="391"/>
                    </a:lnTo>
                    <a:lnTo>
                      <a:pt x="6528" y="425"/>
                    </a:lnTo>
                    <a:lnTo>
                      <a:pt x="6548" y="461"/>
                    </a:lnTo>
                    <a:lnTo>
                      <a:pt x="6558" y="503"/>
                    </a:lnTo>
                    <a:lnTo>
                      <a:pt x="6558" y="544"/>
                    </a:lnTo>
                    <a:lnTo>
                      <a:pt x="6550" y="586"/>
                    </a:lnTo>
                    <a:lnTo>
                      <a:pt x="6532" y="626"/>
                    </a:lnTo>
                    <a:lnTo>
                      <a:pt x="4664" y="3736"/>
                    </a:lnTo>
                    <a:lnTo>
                      <a:pt x="4664" y="5947"/>
                    </a:lnTo>
                    <a:lnTo>
                      <a:pt x="4658" y="5991"/>
                    </a:lnTo>
                    <a:lnTo>
                      <a:pt x="4644" y="6031"/>
                    </a:lnTo>
                    <a:lnTo>
                      <a:pt x="4622" y="6067"/>
                    </a:lnTo>
                    <a:lnTo>
                      <a:pt x="4592" y="6096"/>
                    </a:lnTo>
                    <a:lnTo>
                      <a:pt x="4556" y="6120"/>
                    </a:lnTo>
                    <a:lnTo>
                      <a:pt x="4517" y="6134"/>
                    </a:lnTo>
                    <a:lnTo>
                      <a:pt x="4473" y="6138"/>
                    </a:lnTo>
                    <a:lnTo>
                      <a:pt x="191" y="6138"/>
                    </a:lnTo>
                    <a:lnTo>
                      <a:pt x="147" y="6134"/>
                    </a:lnTo>
                    <a:lnTo>
                      <a:pt x="107" y="6120"/>
                    </a:lnTo>
                    <a:lnTo>
                      <a:pt x="72" y="6096"/>
                    </a:lnTo>
                    <a:lnTo>
                      <a:pt x="42" y="6067"/>
                    </a:lnTo>
                    <a:lnTo>
                      <a:pt x="20" y="6031"/>
                    </a:lnTo>
                    <a:lnTo>
                      <a:pt x="6" y="5991"/>
                    </a:lnTo>
                    <a:lnTo>
                      <a:pt x="0" y="5947"/>
                    </a:lnTo>
                    <a:lnTo>
                      <a:pt x="0" y="568"/>
                    </a:lnTo>
                    <a:lnTo>
                      <a:pt x="6" y="525"/>
                    </a:lnTo>
                    <a:lnTo>
                      <a:pt x="20" y="483"/>
                    </a:lnTo>
                    <a:lnTo>
                      <a:pt x="42" y="449"/>
                    </a:lnTo>
                    <a:lnTo>
                      <a:pt x="72" y="419"/>
                    </a:lnTo>
                    <a:lnTo>
                      <a:pt x="107" y="395"/>
                    </a:lnTo>
                    <a:lnTo>
                      <a:pt x="147" y="382"/>
                    </a:lnTo>
                    <a:lnTo>
                      <a:pt x="191" y="378"/>
                    </a:lnTo>
                    <a:lnTo>
                      <a:pt x="4473" y="378"/>
                    </a:lnTo>
                    <a:lnTo>
                      <a:pt x="4517" y="382"/>
                    </a:lnTo>
                    <a:lnTo>
                      <a:pt x="4556" y="395"/>
                    </a:lnTo>
                    <a:lnTo>
                      <a:pt x="4592" y="419"/>
                    </a:lnTo>
                    <a:lnTo>
                      <a:pt x="4622" y="449"/>
                    </a:lnTo>
                    <a:lnTo>
                      <a:pt x="4644" y="483"/>
                    </a:lnTo>
                    <a:lnTo>
                      <a:pt x="4658" y="525"/>
                    </a:lnTo>
                    <a:lnTo>
                      <a:pt x="4664" y="568"/>
                    </a:lnTo>
                    <a:lnTo>
                      <a:pt x="4664" y="1723"/>
                    </a:lnTo>
                    <a:lnTo>
                      <a:pt x="5643" y="93"/>
                    </a:lnTo>
                    <a:lnTo>
                      <a:pt x="5665" y="64"/>
                    </a:lnTo>
                    <a:lnTo>
                      <a:pt x="5693" y="38"/>
                    </a:lnTo>
                    <a:lnTo>
                      <a:pt x="5724" y="18"/>
                    </a:lnTo>
                    <a:lnTo>
                      <a:pt x="5760" y="6"/>
                    </a:lnTo>
                    <a:lnTo>
                      <a:pt x="57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grpSp>
      <p:cxnSp>
        <p:nvCxnSpPr>
          <p:cNvPr id="36" name="Straight Connector 35">
            <a:extLst>
              <a:ext uri="{FF2B5EF4-FFF2-40B4-BE49-F238E27FC236}">
                <a16:creationId xmlns:a16="http://schemas.microsoft.com/office/drawing/2014/main" id="{C953F34F-5603-4D19-9B5D-1DCF66D2E8F7}"/>
              </a:ext>
            </a:extLst>
          </p:cNvPr>
          <p:cNvCxnSpPr>
            <a:cxnSpLocks/>
          </p:cNvCxnSpPr>
          <p:nvPr/>
        </p:nvCxnSpPr>
        <p:spPr>
          <a:xfrm>
            <a:off x="878311" y="2828074"/>
            <a:ext cx="2132919" cy="0"/>
          </a:xfrm>
          <a:prstGeom prst="line">
            <a:avLst/>
          </a:prstGeom>
          <a:noFill/>
          <a:ln w="9525" cap="flat" cmpd="sng" algn="ctr">
            <a:solidFill>
              <a:sysClr val="window" lastClr="FFFFFF">
                <a:lumMod val="85000"/>
              </a:sysClr>
            </a:solidFill>
            <a:prstDash val="solid"/>
          </a:ln>
          <a:effectLst/>
        </p:spPr>
      </p:cxnSp>
      <p:grpSp>
        <p:nvGrpSpPr>
          <p:cNvPr id="37" name="Group 36">
            <a:extLst>
              <a:ext uri="{FF2B5EF4-FFF2-40B4-BE49-F238E27FC236}">
                <a16:creationId xmlns:a16="http://schemas.microsoft.com/office/drawing/2014/main" id="{8DB55838-BAFC-4046-A6FC-5FD18BDBE840}"/>
              </a:ext>
            </a:extLst>
          </p:cNvPr>
          <p:cNvGrpSpPr/>
          <p:nvPr/>
        </p:nvGrpSpPr>
        <p:grpSpPr>
          <a:xfrm>
            <a:off x="756476" y="2021986"/>
            <a:ext cx="424402" cy="446591"/>
            <a:chOff x="4469581" y="499171"/>
            <a:chExt cx="531730" cy="531730"/>
          </a:xfrm>
        </p:grpSpPr>
        <p:sp>
          <p:nvSpPr>
            <p:cNvPr id="38" name="Oval 37">
              <a:extLst>
                <a:ext uri="{FF2B5EF4-FFF2-40B4-BE49-F238E27FC236}">
                  <a16:creationId xmlns:a16="http://schemas.microsoft.com/office/drawing/2014/main" id="{6723D699-B3B4-4E90-9C0D-90B572D3A867}"/>
                </a:ext>
              </a:extLst>
            </p:cNvPr>
            <p:cNvSpPr/>
            <p:nvPr/>
          </p:nvSpPr>
          <p:spPr>
            <a:xfrm>
              <a:off x="4469581" y="499171"/>
              <a:ext cx="531730" cy="53173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39" name="Group 38">
              <a:extLst>
                <a:ext uri="{FF2B5EF4-FFF2-40B4-BE49-F238E27FC236}">
                  <a16:creationId xmlns:a16="http://schemas.microsoft.com/office/drawing/2014/main" id="{202887E8-17FE-49D6-8910-CE23DBED6658}"/>
                </a:ext>
              </a:extLst>
            </p:cNvPr>
            <p:cNvGrpSpPr/>
            <p:nvPr/>
          </p:nvGrpSpPr>
          <p:grpSpPr>
            <a:xfrm>
              <a:off x="4619666" y="648185"/>
              <a:ext cx="224070" cy="226840"/>
              <a:chOff x="1000126" y="663575"/>
              <a:chExt cx="5140325" cy="5203826"/>
            </a:xfrm>
            <a:solidFill>
              <a:sysClr val="window" lastClr="FFFFFF"/>
            </a:solidFill>
          </p:grpSpPr>
          <p:sp>
            <p:nvSpPr>
              <p:cNvPr id="40" name="Freeform 22">
                <a:extLst>
                  <a:ext uri="{FF2B5EF4-FFF2-40B4-BE49-F238E27FC236}">
                    <a16:creationId xmlns:a16="http://schemas.microsoft.com/office/drawing/2014/main" id="{F57FF244-02D6-4325-AD18-4016493D807D}"/>
                  </a:ext>
                </a:extLst>
              </p:cNvPr>
              <p:cNvSpPr>
                <a:spLocks/>
              </p:cNvSpPr>
              <p:nvPr/>
            </p:nvSpPr>
            <p:spPr bwMode="auto">
              <a:xfrm>
                <a:off x="5360988" y="1565275"/>
                <a:ext cx="166688" cy="269875"/>
              </a:xfrm>
              <a:custGeom>
                <a:avLst/>
                <a:gdLst>
                  <a:gd name="T0" fmla="*/ 0 w 212"/>
                  <a:gd name="T1" fmla="*/ 0 h 339"/>
                  <a:gd name="T2" fmla="*/ 32 w 212"/>
                  <a:gd name="T3" fmla="*/ 8 h 339"/>
                  <a:gd name="T4" fmla="*/ 64 w 212"/>
                  <a:gd name="T5" fmla="*/ 16 h 339"/>
                  <a:gd name="T6" fmla="*/ 96 w 212"/>
                  <a:gd name="T7" fmla="*/ 28 h 339"/>
                  <a:gd name="T8" fmla="*/ 128 w 212"/>
                  <a:gd name="T9" fmla="*/ 42 h 339"/>
                  <a:gd name="T10" fmla="*/ 154 w 212"/>
                  <a:gd name="T11" fmla="*/ 58 h 339"/>
                  <a:gd name="T12" fmla="*/ 178 w 212"/>
                  <a:gd name="T13" fmla="*/ 80 h 339"/>
                  <a:gd name="T14" fmla="*/ 196 w 212"/>
                  <a:gd name="T15" fmla="*/ 106 h 339"/>
                  <a:gd name="T16" fmla="*/ 208 w 212"/>
                  <a:gd name="T17" fmla="*/ 136 h 339"/>
                  <a:gd name="T18" fmla="*/ 212 w 212"/>
                  <a:gd name="T19" fmla="*/ 172 h 339"/>
                  <a:gd name="T20" fmla="*/ 208 w 212"/>
                  <a:gd name="T21" fmla="*/ 207 h 339"/>
                  <a:gd name="T22" fmla="*/ 198 w 212"/>
                  <a:gd name="T23" fmla="*/ 237 h 339"/>
                  <a:gd name="T24" fmla="*/ 180 w 212"/>
                  <a:gd name="T25" fmla="*/ 263 h 339"/>
                  <a:gd name="T26" fmla="*/ 158 w 212"/>
                  <a:gd name="T27" fmla="*/ 285 h 339"/>
                  <a:gd name="T28" fmla="*/ 132 w 212"/>
                  <a:gd name="T29" fmla="*/ 303 h 339"/>
                  <a:gd name="T30" fmla="*/ 102 w 212"/>
                  <a:gd name="T31" fmla="*/ 317 h 339"/>
                  <a:gd name="T32" fmla="*/ 70 w 212"/>
                  <a:gd name="T33" fmla="*/ 329 h 339"/>
                  <a:gd name="T34" fmla="*/ 36 w 212"/>
                  <a:gd name="T35" fmla="*/ 335 h 339"/>
                  <a:gd name="T36" fmla="*/ 0 w 212"/>
                  <a:gd name="T37" fmla="*/ 339 h 339"/>
                  <a:gd name="T38" fmla="*/ 0 w 212"/>
                  <a:gd name="T39"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2" h="339">
                    <a:moveTo>
                      <a:pt x="0" y="0"/>
                    </a:moveTo>
                    <a:lnTo>
                      <a:pt x="32" y="8"/>
                    </a:lnTo>
                    <a:lnTo>
                      <a:pt x="64" y="16"/>
                    </a:lnTo>
                    <a:lnTo>
                      <a:pt x="96" y="28"/>
                    </a:lnTo>
                    <a:lnTo>
                      <a:pt x="128" y="42"/>
                    </a:lnTo>
                    <a:lnTo>
                      <a:pt x="154" y="58"/>
                    </a:lnTo>
                    <a:lnTo>
                      <a:pt x="178" y="80"/>
                    </a:lnTo>
                    <a:lnTo>
                      <a:pt x="196" y="106"/>
                    </a:lnTo>
                    <a:lnTo>
                      <a:pt x="208" y="136"/>
                    </a:lnTo>
                    <a:lnTo>
                      <a:pt x="212" y="172"/>
                    </a:lnTo>
                    <a:lnTo>
                      <a:pt x="208" y="207"/>
                    </a:lnTo>
                    <a:lnTo>
                      <a:pt x="198" y="237"/>
                    </a:lnTo>
                    <a:lnTo>
                      <a:pt x="180" y="263"/>
                    </a:lnTo>
                    <a:lnTo>
                      <a:pt x="158" y="285"/>
                    </a:lnTo>
                    <a:lnTo>
                      <a:pt x="132" y="303"/>
                    </a:lnTo>
                    <a:lnTo>
                      <a:pt x="102" y="317"/>
                    </a:lnTo>
                    <a:lnTo>
                      <a:pt x="70" y="329"/>
                    </a:lnTo>
                    <a:lnTo>
                      <a:pt x="36" y="335"/>
                    </a:lnTo>
                    <a:lnTo>
                      <a:pt x="0" y="33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1" name="Freeform 23">
                <a:extLst>
                  <a:ext uri="{FF2B5EF4-FFF2-40B4-BE49-F238E27FC236}">
                    <a16:creationId xmlns:a16="http://schemas.microsoft.com/office/drawing/2014/main" id="{D2ECBE46-DB9A-46BF-81B6-2E4D8DF2A0BA}"/>
                  </a:ext>
                </a:extLst>
              </p:cNvPr>
              <p:cNvSpPr>
                <a:spLocks/>
              </p:cNvSpPr>
              <p:nvPr/>
            </p:nvSpPr>
            <p:spPr bwMode="auto">
              <a:xfrm>
                <a:off x="5126038" y="1127125"/>
                <a:ext cx="153988" cy="244475"/>
              </a:xfrm>
              <a:custGeom>
                <a:avLst/>
                <a:gdLst>
                  <a:gd name="T0" fmla="*/ 194 w 194"/>
                  <a:gd name="T1" fmla="*/ 0 h 307"/>
                  <a:gd name="T2" fmla="*/ 194 w 194"/>
                  <a:gd name="T3" fmla="*/ 307 h 307"/>
                  <a:gd name="T4" fmla="*/ 142 w 194"/>
                  <a:gd name="T5" fmla="*/ 295 h 307"/>
                  <a:gd name="T6" fmla="*/ 100 w 194"/>
                  <a:gd name="T7" fmla="*/ 279 h 307"/>
                  <a:gd name="T8" fmla="*/ 64 w 194"/>
                  <a:gd name="T9" fmla="*/ 259 h 307"/>
                  <a:gd name="T10" fmla="*/ 36 w 194"/>
                  <a:gd name="T11" fmla="*/ 237 h 307"/>
                  <a:gd name="T12" fmla="*/ 16 w 194"/>
                  <a:gd name="T13" fmla="*/ 211 h 307"/>
                  <a:gd name="T14" fmla="*/ 4 w 194"/>
                  <a:gd name="T15" fmla="*/ 179 h 307"/>
                  <a:gd name="T16" fmla="*/ 0 w 194"/>
                  <a:gd name="T17" fmla="*/ 146 h 307"/>
                  <a:gd name="T18" fmla="*/ 6 w 194"/>
                  <a:gd name="T19" fmla="*/ 114 h 307"/>
                  <a:gd name="T20" fmla="*/ 18 w 194"/>
                  <a:gd name="T21" fmla="*/ 86 h 307"/>
                  <a:gd name="T22" fmla="*/ 40 w 194"/>
                  <a:gd name="T23" fmla="*/ 58 h 307"/>
                  <a:gd name="T24" fmla="*/ 68 w 194"/>
                  <a:gd name="T25" fmla="*/ 36 h 307"/>
                  <a:gd name="T26" fmla="*/ 104 w 194"/>
                  <a:gd name="T27" fmla="*/ 18 h 307"/>
                  <a:gd name="T28" fmla="*/ 146 w 194"/>
                  <a:gd name="T29" fmla="*/ 6 h 307"/>
                  <a:gd name="T30" fmla="*/ 194 w 194"/>
                  <a:gd name="T31"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4" h="307">
                    <a:moveTo>
                      <a:pt x="194" y="0"/>
                    </a:moveTo>
                    <a:lnTo>
                      <a:pt x="194" y="307"/>
                    </a:lnTo>
                    <a:lnTo>
                      <a:pt x="142" y="295"/>
                    </a:lnTo>
                    <a:lnTo>
                      <a:pt x="100" y="279"/>
                    </a:lnTo>
                    <a:lnTo>
                      <a:pt x="64" y="259"/>
                    </a:lnTo>
                    <a:lnTo>
                      <a:pt x="36" y="237"/>
                    </a:lnTo>
                    <a:lnTo>
                      <a:pt x="16" y="211"/>
                    </a:lnTo>
                    <a:lnTo>
                      <a:pt x="4" y="179"/>
                    </a:lnTo>
                    <a:lnTo>
                      <a:pt x="0" y="146"/>
                    </a:lnTo>
                    <a:lnTo>
                      <a:pt x="6" y="114"/>
                    </a:lnTo>
                    <a:lnTo>
                      <a:pt x="18" y="86"/>
                    </a:lnTo>
                    <a:lnTo>
                      <a:pt x="40" y="58"/>
                    </a:lnTo>
                    <a:lnTo>
                      <a:pt x="68" y="36"/>
                    </a:lnTo>
                    <a:lnTo>
                      <a:pt x="104" y="18"/>
                    </a:lnTo>
                    <a:lnTo>
                      <a:pt x="146" y="6"/>
                    </a:lnTo>
                    <a:lnTo>
                      <a:pt x="1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2" name="Freeform 24">
                <a:extLst>
                  <a:ext uri="{FF2B5EF4-FFF2-40B4-BE49-F238E27FC236}">
                    <a16:creationId xmlns:a16="http://schemas.microsoft.com/office/drawing/2014/main" id="{74D50B51-B242-4308-8DDB-8134A9B06DF2}"/>
                  </a:ext>
                </a:extLst>
              </p:cNvPr>
              <p:cNvSpPr>
                <a:spLocks noEditPoints="1"/>
              </p:cNvSpPr>
              <p:nvPr/>
            </p:nvSpPr>
            <p:spPr bwMode="auto">
              <a:xfrm>
                <a:off x="4495801" y="663575"/>
                <a:ext cx="1644650" cy="1646238"/>
              </a:xfrm>
              <a:custGeom>
                <a:avLst/>
                <a:gdLst>
                  <a:gd name="T0" fmla="*/ 993 w 2073"/>
                  <a:gd name="T1" fmla="*/ 297 h 2073"/>
                  <a:gd name="T2" fmla="*/ 875 w 2073"/>
                  <a:gd name="T3" fmla="*/ 425 h 2073"/>
                  <a:gd name="T4" fmla="*/ 684 w 2073"/>
                  <a:gd name="T5" fmla="*/ 522 h 2073"/>
                  <a:gd name="T6" fmla="*/ 584 w 2073"/>
                  <a:gd name="T7" fmla="*/ 708 h 2073"/>
                  <a:gd name="T8" fmla="*/ 620 w 2073"/>
                  <a:gd name="T9" fmla="*/ 919 h 2073"/>
                  <a:gd name="T10" fmla="*/ 787 w 2073"/>
                  <a:gd name="T11" fmla="*/ 1058 h 2073"/>
                  <a:gd name="T12" fmla="*/ 989 w 2073"/>
                  <a:gd name="T13" fmla="*/ 1475 h 2073"/>
                  <a:gd name="T14" fmla="*/ 845 w 2073"/>
                  <a:gd name="T15" fmla="*/ 1431 h 2073"/>
                  <a:gd name="T16" fmla="*/ 789 w 2073"/>
                  <a:gd name="T17" fmla="*/ 1347 h 2073"/>
                  <a:gd name="T18" fmla="*/ 754 w 2073"/>
                  <a:gd name="T19" fmla="*/ 1264 h 2073"/>
                  <a:gd name="T20" fmla="*/ 662 w 2073"/>
                  <a:gd name="T21" fmla="*/ 1226 h 2073"/>
                  <a:gd name="T22" fmla="*/ 568 w 2073"/>
                  <a:gd name="T23" fmla="*/ 1276 h 2073"/>
                  <a:gd name="T24" fmla="*/ 570 w 2073"/>
                  <a:gd name="T25" fmla="*/ 1411 h 2073"/>
                  <a:gd name="T26" fmla="*/ 684 w 2073"/>
                  <a:gd name="T27" fmla="*/ 1557 h 2073"/>
                  <a:gd name="T28" fmla="*/ 913 w 2073"/>
                  <a:gd name="T29" fmla="*/ 1644 h 2073"/>
                  <a:gd name="T30" fmla="*/ 1003 w 2073"/>
                  <a:gd name="T31" fmla="*/ 1796 h 2073"/>
                  <a:gd name="T32" fmla="*/ 1076 w 2073"/>
                  <a:gd name="T33" fmla="*/ 1796 h 2073"/>
                  <a:gd name="T34" fmla="*/ 1158 w 2073"/>
                  <a:gd name="T35" fmla="*/ 1644 h 2073"/>
                  <a:gd name="T36" fmla="*/ 1379 w 2073"/>
                  <a:gd name="T37" fmla="*/ 1565 h 2073"/>
                  <a:gd name="T38" fmla="*/ 1501 w 2073"/>
                  <a:gd name="T39" fmla="*/ 1403 h 2073"/>
                  <a:gd name="T40" fmla="*/ 1505 w 2073"/>
                  <a:gd name="T41" fmla="*/ 1180 h 2073"/>
                  <a:gd name="T42" fmla="*/ 1407 w 2073"/>
                  <a:gd name="T43" fmla="*/ 1033 h 2073"/>
                  <a:gd name="T44" fmla="*/ 1242 w 2073"/>
                  <a:gd name="T45" fmla="*/ 949 h 2073"/>
                  <a:gd name="T46" fmla="*/ 1090 w 2073"/>
                  <a:gd name="T47" fmla="*/ 584 h 2073"/>
                  <a:gd name="T48" fmla="*/ 1228 w 2073"/>
                  <a:gd name="T49" fmla="*/ 634 h 2073"/>
                  <a:gd name="T50" fmla="*/ 1306 w 2073"/>
                  <a:gd name="T51" fmla="*/ 724 h 2073"/>
                  <a:gd name="T52" fmla="*/ 1391 w 2073"/>
                  <a:gd name="T53" fmla="*/ 771 h 2073"/>
                  <a:gd name="T54" fmla="*/ 1485 w 2073"/>
                  <a:gd name="T55" fmla="*/ 722 h 2073"/>
                  <a:gd name="T56" fmla="*/ 1479 w 2073"/>
                  <a:gd name="T57" fmla="*/ 588 h 2073"/>
                  <a:gd name="T58" fmla="*/ 1345 w 2073"/>
                  <a:gd name="T59" fmla="*/ 474 h 2073"/>
                  <a:gd name="T60" fmla="*/ 1168 w 2073"/>
                  <a:gd name="T61" fmla="*/ 417 h 2073"/>
                  <a:gd name="T62" fmla="*/ 1086 w 2073"/>
                  <a:gd name="T63" fmla="*/ 297 h 2073"/>
                  <a:gd name="T64" fmla="*/ 1037 w 2073"/>
                  <a:gd name="T65" fmla="*/ 0 h 2073"/>
                  <a:gd name="T66" fmla="*/ 1465 w 2073"/>
                  <a:gd name="T67" fmla="*/ 94 h 2073"/>
                  <a:gd name="T68" fmla="*/ 1806 w 2073"/>
                  <a:gd name="T69" fmla="*/ 343 h 2073"/>
                  <a:gd name="T70" fmla="*/ 2019 w 2073"/>
                  <a:gd name="T71" fmla="*/ 710 h 2073"/>
                  <a:gd name="T72" fmla="*/ 2067 w 2073"/>
                  <a:gd name="T73" fmla="*/ 1150 h 2073"/>
                  <a:gd name="T74" fmla="*/ 1932 w 2073"/>
                  <a:gd name="T75" fmla="*/ 1561 h 2073"/>
                  <a:gd name="T76" fmla="*/ 1648 w 2073"/>
                  <a:gd name="T77" fmla="*/ 1874 h 2073"/>
                  <a:gd name="T78" fmla="*/ 1258 w 2073"/>
                  <a:gd name="T79" fmla="*/ 2049 h 2073"/>
                  <a:gd name="T80" fmla="*/ 813 w 2073"/>
                  <a:gd name="T81" fmla="*/ 2049 h 2073"/>
                  <a:gd name="T82" fmla="*/ 425 w 2073"/>
                  <a:gd name="T83" fmla="*/ 1874 h 2073"/>
                  <a:gd name="T84" fmla="*/ 142 w 2073"/>
                  <a:gd name="T85" fmla="*/ 1561 h 2073"/>
                  <a:gd name="T86" fmla="*/ 6 w 2073"/>
                  <a:gd name="T87" fmla="*/ 1150 h 2073"/>
                  <a:gd name="T88" fmla="*/ 52 w 2073"/>
                  <a:gd name="T89" fmla="*/ 710 h 2073"/>
                  <a:gd name="T90" fmla="*/ 267 w 2073"/>
                  <a:gd name="T91" fmla="*/ 343 h 2073"/>
                  <a:gd name="T92" fmla="*/ 608 w 2073"/>
                  <a:gd name="T93" fmla="*/ 94 h 2073"/>
                  <a:gd name="T94" fmla="*/ 1037 w 2073"/>
                  <a:gd name="T95"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73" h="2073">
                    <a:moveTo>
                      <a:pt x="1039" y="259"/>
                    </a:moveTo>
                    <a:lnTo>
                      <a:pt x="1019" y="265"/>
                    </a:lnTo>
                    <a:lnTo>
                      <a:pt x="1003" y="277"/>
                    </a:lnTo>
                    <a:lnTo>
                      <a:pt x="993" y="297"/>
                    </a:lnTo>
                    <a:lnTo>
                      <a:pt x="989" y="317"/>
                    </a:lnTo>
                    <a:lnTo>
                      <a:pt x="989" y="409"/>
                    </a:lnTo>
                    <a:lnTo>
                      <a:pt x="931" y="415"/>
                    </a:lnTo>
                    <a:lnTo>
                      <a:pt x="875" y="425"/>
                    </a:lnTo>
                    <a:lnTo>
                      <a:pt x="821" y="441"/>
                    </a:lnTo>
                    <a:lnTo>
                      <a:pt x="771" y="460"/>
                    </a:lnTo>
                    <a:lnTo>
                      <a:pt x="726" y="488"/>
                    </a:lnTo>
                    <a:lnTo>
                      <a:pt x="684" y="522"/>
                    </a:lnTo>
                    <a:lnTo>
                      <a:pt x="650" y="560"/>
                    </a:lnTo>
                    <a:lnTo>
                      <a:pt x="620" y="604"/>
                    </a:lnTo>
                    <a:lnTo>
                      <a:pt x="598" y="654"/>
                    </a:lnTo>
                    <a:lnTo>
                      <a:pt x="584" y="708"/>
                    </a:lnTo>
                    <a:lnTo>
                      <a:pt x="580" y="769"/>
                    </a:lnTo>
                    <a:lnTo>
                      <a:pt x="584" y="823"/>
                    </a:lnTo>
                    <a:lnTo>
                      <a:pt x="598" y="873"/>
                    </a:lnTo>
                    <a:lnTo>
                      <a:pt x="620" y="919"/>
                    </a:lnTo>
                    <a:lnTo>
                      <a:pt x="652" y="961"/>
                    </a:lnTo>
                    <a:lnTo>
                      <a:pt x="690" y="997"/>
                    </a:lnTo>
                    <a:lnTo>
                      <a:pt x="736" y="1029"/>
                    </a:lnTo>
                    <a:lnTo>
                      <a:pt x="787" y="1058"/>
                    </a:lnTo>
                    <a:lnTo>
                      <a:pt x="849" y="1080"/>
                    </a:lnTo>
                    <a:lnTo>
                      <a:pt x="915" y="1100"/>
                    </a:lnTo>
                    <a:lnTo>
                      <a:pt x="989" y="1116"/>
                    </a:lnTo>
                    <a:lnTo>
                      <a:pt x="989" y="1475"/>
                    </a:lnTo>
                    <a:lnTo>
                      <a:pt x="941" y="1471"/>
                    </a:lnTo>
                    <a:lnTo>
                      <a:pt x="901" y="1461"/>
                    </a:lnTo>
                    <a:lnTo>
                      <a:pt x="869" y="1447"/>
                    </a:lnTo>
                    <a:lnTo>
                      <a:pt x="845" y="1431"/>
                    </a:lnTo>
                    <a:lnTo>
                      <a:pt x="825" y="1413"/>
                    </a:lnTo>
                    <a:lnTo>
                      <a:pt x="811" y="1391"/>
                    </a:lnTo>
                    <a:lnTo>
                      <a:pt x="799" y="1369"/>
                    </a:lnTo>
                    <a:lnTo>
                      <a:pt x="789" y="1347"/>
                    </a:lnTo>
                    <a:lnTo>
                      <a:pt x="781" y="1324"/>
                    </a:lnTo>
                    <a:lnTo>
                      <a:pt x="773" y="1302"/>
                    </a:lnTo>
                    <a:lnTo>
                      <a:pt x="765" y="1282"/>
                    </a:lnTo>
                    <a:lnTo>
                      <a:pt x="754" y="1264"/>
                    </a:lnTo>
                    <a:lnTo>
                      <a:pt x="738" y="1248"/>
                    </a:lnTo>
                    <a:lnTo>
                      <a:pt x="718" y="1238"/>
                    </a:lnTo>
                    <a:lnTo>
                      <a:pt x="694" y="1230"/>
                    </a:lnTo>
                    <a:lnTo>
                      <a:pt x="662" y="1226"/>
                    </a:lnTo>
                    <a:lnTo>
                      <a:pt x="630" y="1230"/>
                    </a:lnTo>
                    <a:lnTo>
                      <a:pt x="604" y="1240"/>
                    </a:lnTo>
                    <a:lnTo>
                      <a:pt x="584" y="1256"/>
                    </a:lnTo>
                    <a:lnTo>
                      <a:pt x="568" y="1276"/>
                    </a:lnTo>
                    <a:lnTo>
                      <a:pt x="558" y="1304"/>
                    </a:lnTo>
                    <a:lnTo>
                      <a:pt x="554" y="1336"/>
                    </a:lnTo>
                    <a:lnTo>
                      <a:pt x="558" y="1373"/>
                    </a:lnTo>
                    <a:lnTo>
                      <a:pt x="570" y="1411"/>
                    </a:lnTo>
                    <a:lnTo>
                      <a:pt x="586" y="1449"/>
                    </a:lnTo>
                    <a:lnTo>
                      <a:pt x="612" y="1487"/>
                    </a:lnTo>
                    <a:lnTo>
                      <a:pt x="644" y="1523"/>
                    </a:lnTo>
                    <a:lnTo>
                      <a:pt x="684" y="1557"/>
                    </a:lnTo>
                    <a:lnTo>
                      <a:pt x="730" y="1587"/>
                    </a:lnTo>
                    <a:lnTo>
                      <a:pt x="783" y="1613"/>
                    </a:lnTo>
                    <a:lnTo>
                      <a:pt x="845" y="1631"/>
                    </a:lnTo>
                    <a:lnTo>
                      <a:pt x="913" y="1644"/>
                    </a:lnTo>
                    <a:lnTo>
                      <a:pt x="989" y="1650"/>
                    </a:lnTo>
                    <a:lnTo>
                      <a:pt x="989" y="1756"/>
                    </a:lnTo>
                    <a:lnTo>
                      <a:pt x="993" y="1778"/>
                    </a:lnTo>
                    <a:lnTo>
                      <a:pt x="1003" y="1796"/>
                    </a:lnTo>
                    <a:lnTo>
                      <a:pt x="1019" y="1810"/>
                    </a:lnTo>
                    <a:lnTo>
                      <a:pt x="1041" y="1816"/>
                    </a:lnTo>
                    <a:lnTo>
                      <a:pt x="1060" y="1810"/>
                    </a:lnTo>
                    <a:lnTo>
                      <a:pt x="1076" y="1796"/>
                    </a:lnTo>
                    <a:lnTo>
                      <a:pt x="1086" y="1778"/>
                    </a:lnTo>
                    <a:lnTo>
                      <a:pt x="1090" y="1756"/>
                    </a:lnTo>
                    <a:lnTo>
                      <a:pt x="1090" y="1650"/>
                    </a:lnTo>
                    <a:lnTo>
                      <a:pt x="1158" y="1644"/>
                    </a:lnTo>
                    <a:lnTo>
                      <a:pt x="1222" y="1633"/>
                    </a:lnTo>
                    <a:lnTo>
                      <a:pt x="1280" y="1615"/>
                    </a:lnTo>
                    <a:lnTo>
                      <a:pt x="1332" y="1593"/>
                    </a:lnTo>
                    <a:lnTo>
                      <a:pt x="1379" y="1565"/>
                    </a:lnTo>
                    <a:lnTo>
                      <a:pt x="1419" y="1533"/>
                    </a:lnTo>
                    <a:lnTo>
                      <a:pt x="1455" y="1495"/>
                    </a:lnTo>
                    <a:lnTo>
                      <a:pt x="1481" y="1451"/>
                    </a:lnTo>
                    <a:lnTo>
                      <a:pt x="1501" y="1403"/>
                    </a:lnTo>
                    <a:lnTo>
                      <a:pt x="1513" y="1349"/>
                    </a:lnTo>
                    <a:lnTo>
                      <a:pt x="1519" y="1290"/>
                    </a:lnTo>
                    <a:lnTo>
                      <a:pt x="1515" y="1232"/>
                    </a:lnTo>
                    <a:lnTo>
                      <a:pt x="1505" y="1180"/>
                    </a:lnTo>
                    <a:lnTo>
                      <a:pt x="1489" y="1136"/>
                    </a:lnTo>
                    <a:lnTo>
                      <a:pt x="1467" y="1096"/>
                    </a:lnTo>
                    <a:lnTo>
                      <a:pt x="1439" y="1062"/>
                    </a:lnTo>
                    <a:lnTo>
                      <a:pt x="1407" y="1033"/>
                    </a:lnTo>
                    <a:lnTo>
                      <a:pt x="1371" y="1007"/>
                    </a:lnTo>
                    <a:lnTo>
                      <a:pt x="1332" y="985"/>
                    </a:lnTo>
                    <a:lnTo>
                      <a:pt x="1288" y="965"/>
                    </a:lnTo>
                    <a:lnTo>
                      <a:pt x="1242" y="949"/>
                    </a:lnTo>
                    <a:lnTo>
                      <a:pt x="1194" y="935"/>
                    </a:lnTo>
                    <a:lnTo>
                      <a:pt x="1142" y="921"/>
                    </a:lnTo>
                    <a:lnTo>
                      <a:pt x="1090" y="909"/>
                    </a:lnTo>
                    <a:lnTo>
                      <a:pt x="1090" y="584"/>
                    </a:lnTo>
                    <a:lnTo>
                      <a:pt x="1134" y="588"/>
                    </a:lnTo>
                    <a:lnTo>
                      <a:pt x="1172" y="600"/>
                    </a:lnTo>
                    <a:lnTo>
                      <a:pt x="1202" y="614"/>
                    </a:lnTo>
                    <a:lnTo>
                      <a:pt x="1228" y="634"/>
                    </a:lnTo>
                    <a:lnTo>
                      <a:pt x="1252" y="656"/>
                    </a:lnTo>
                    <a:lnTo>
                      <a:pt x="1270" y="680"/>
                    </a:lnTo>
                    <a:lnTo>
                      <a:pt x="1288" y="702"/>
                    </a:lnTo>
                    <a:lnTo>
                      <a:pt x="1306" y="724"/>
                    </a:lnTo>
                    <a:lnTo>
                      <a:pt x="1324" y="742"/>
                    </a:lnTo>
                    <a:lnTo>
                      <a:pt x="1343" y="757"/>
                    </a:lnTo>
                    <a:lnTo>
                      <a:pt x="1365" y="767"/>
                    </a:lnTo>
                    <a:lnTo>
                      <a:pt x="1391" y="771"/>
                    </a:lnTo>
                    <a:lnTo>
                      <a:pt x="1419" y="767"/>
                    </a:lnTo>
                    <a:lnTo>
                      <a:pt x="1445" y="757"/>
                    </a:lnTo>
                    <a:lnTo>
                      <a:pt x="1467" y="743"/>
                    </a:lnTo>
                    <a:lnTo>
                      <a:pt x="1485" y="722"/>
                    </a:lnTo>
                    <a:lnTo>
                      <a:pt x="1495" y="696"/>
                    </a:lnTo>
                    <a:lnTo>
                      <a:pt x="1499" y="664"/>
                    </a:lnTo>
                    <a:lnTo>
                      <a:pt x="1493" y="624"/>
                    </a:lnTo>
                    <a:lnTo>
                      <a:pt x="1479" y="588"/>
                    </a:lnTo>
                    <a:lnTo>
                      <a:pt x="1455" y="554"/>
                    </a:lnTo>
                    <a:lnTo>
                      <a:pt x="1423" y="524"/>
                    </a:lnTo>
                    <a:lnTo>
                      <a:pt x="1385" y="498"/>
                    </a:lnTo>
                    <a:lnTo>
                      <a:pt x="1345" y="474"/>
                    </a:lnTo>
                    <a:lnTo>
                      <a:pt x="1302" y="456"/>
                    </a:lnTo>
                    <a:lnTo>
                      <a:pt x="1256" y="439"/>
                    </a:lnTo>
                    <a:lnTo>
                      <a:pt x="1212" y="427"/>
                    </a:lnTo>
                    <a:lnTo>
                      <a:pt x="1168" y="417"/>
                    </a:lnTo>
                    <a:lnTo>
                      <a:pt x="1126" y="413"/>
                    </a:lnTo>
                    <a:lnTo>
                      <a:pt x="1090" y="409"/>
                    </a:lnTo>
                    <a:lnTo>
                      <a:pt x="1090" y="317"/>
                    </a:lnTo>
                    <a:lnTo>
                      <a:pt x="1086" y="297"/>
                    </a:lnTo>
                    <a:lnTo>
                      <a:pt x="1076" y="277"/>
                    </a:lnTo>
                    <a:lnTo>
                      <a:pt x="1060" y="265"/>
                    </a:lnTo>
                    <a:lnTo>
                      <a:pt x="1039" y="259"/>
                    </a:lnTo>
                    <a:close/>
                    <a:moveTo>
                      <a:pt x="1037" y="0"/>
                    </a:moveTo>
                    <a:lnTo>
                      <a:pt x="1148" y="6"/>
                    </a:lnTo>
                    <a:lnTo>
                      <a:pt x="1258" y="24"/>
                    </a:lnTo>
                    <a:lnTo>
                      <a:pt x="1363" y="54"/>
                    </a:lnTo>
                    <a:lnTo>
                      <a:pt x="1465" y="94"/>
                    </a:lnTo>
                    <a:lnTo>
                      <a:pt x="1559" y="142"/>
                    </a:lnTo>
                    <a:lnTo>
                      <a:pt x="1648" y="201"/>
                    </a:lnTo>
                    <a:lnTo>
                      <a:pt x="1730" y="267"/>
                    </a:lnTo>
                    <a:lnTo>
                      <a:pt x="1806" y="343"/>
                    </a:lnTo>
                    <a:lnTo>
                      <a:pt x="1874" y="425"/>
                    </a:lnTo>
                    <a:lnTo>
                      <a:pt x="1932" y="514"/>
                    </a:lnTo>
                    <a:lnTo>
                      <a:pt x="1981" y="610"/>
                    </a:lnTo>
                    <a:lnTo>
                      <a:pt x="2019" y="710"/>
                    </a:lnTo>
                    <a:lnTo>
                      <a:pt x="2049" y="815"/>
                    </a:lnTo>
                    <a:lnTo>
                      <a:pt x="2067" y="925"/>
                    </a:lnTo>
                    <a:lnTo>
                      <a:pt x="2073" y="1037"/>
                    </a:lnTo>
                    <a:lnTo>
                      <a:pt x="2067" y="1150"/>
                    </a:lnTo>
                    <a:lnTo>
                      <a:pt x="2049" y="1260"/>
                    </a:lnTo>
                    <a:lnTo>
                      <a:pt x="2021" y="1365"/>
                    </a:lnTo>
                    <a:lnTo>
                      <a:pt x="1981" y="1465"/>
                    </a:lnTo>
                    <a:lnTo>
                      <a:pt x="1932" y="1561"/>
                    </a:lnTo>
                    <a:lnTo>
                      <a:pt x="1874" y="1648"/>
                    </a:lnTo>
                    <a:lnTo>
                      <a:pt x="1806" y="1732"/>
                    </a:lnTo>
                    <a:lnTo>
                      <a:pt x="1730" y="1806"/>
                    </a:lnTo>
                    <a:lnTo>
                      <a:pt x="1648" y="1874"/>
                    </a:lnTo>
                    <a:lnTo>
                      <a:pt x="1559" y="1932"/>
                    </a:lnTo>
                    <a:lnTo>
                      <a:pt x="1465" y="1981"/>
                    </a:lnTo>
                    <a:lnTo>
                      <a:pt x="1363" y="2021"/>
                    </a:lnTo>
                    <a:lnTo>
                      <a:pt x="1258" y="2049"/>
                    </a:lnTo>
                    <a:lnTo>
                      <a:pt x="1148" y="2067"/>
                    </a:lnTo>
                    <a:lnTo>
                      <a:pt x="1037" y="2073"/>
                    </a:lnTo>
                    <a:lnTo>
                      <a:pt x="923" y="2067"/>
                    </a:lnTo>
                    <a:lnTo>
                      <a:pt x="813" y="2049"/>
                    </a:lnTo>
                    <a:lnTo>
                      <a:pt x="710" y="2021"/>
                    </a:lnTo>
                    <a:lnTo>
                      <a:pt x="608" y="1981"/>
                    </a:lnTo>
                    <a:lnTo>
                      <a:pt x="512" y="1932"/>
                    </a:lnTo>
                    <a:lnTo>
                      <a:pt x="425" y="1874"/>
                    </a:lnTo>
                    <a:lnTo>
                      <a:pt x="341" y="1806"/>
                    </a:lnTo>
                    <a:lnTo>
                      <a:pt x="267" y="1732"/>
                    </a:lnTo>
                    <a:lnTo>
                      <a:pt x="199" y="1648"/>
                    </a:lnTo>
                    <a:lnTo>
                      <a:pt x="142" y="1561"/>
                    </a:lnTo>
                    <a:lnTo>
                      <a:pt x="92" y="1465"/>
                    </a:lnTo>
                    <a:lnTo>
                      <a:pt x="52" y="1365"/>
                    </a:lnTo>
                    <a:lnTo>
                      <a:pt x="24" y="1260"/>
                    </a:lnTo>
                    <a:lnTo>
                      <a:pt x="6" y="1150"/>
                    </a:lnTo>
                    <a:lnTo>
                      <a:pt x="0" y="1037"/>
                    </a:lnTo>
                    <a:lnTo>
                      <a:pt x="6" y="925"/>
                    </a:lnTo>
                    <a:lnTo>
                      <a:pt x="24" y="815"/>
                    </a:lnTo>
                    <a:lnTo>
                      <a:pt x="52" y="710"/>
                    </a:lnTo>
                    <a:lnTo>
                      <a:pt x="92" y="610"/>
                    </a:lnTo>
                    <a:lnTo>
                      <a:pt x="142" y="514"/>
                    </a:lnTo>
                    <a:lnTo>
                      <a:pt x="199" y="425"/>
                    </a:lnTo>
                    <a:lnTo>
                      <a:pt x="267" y="343"/>
                    </a:lnTo>
                    <a:lnTo>
                      <a:pt x="341" y="267"/>
                    </a:lnTo>
                    <a:lnTo>
                      <a:pt x="425" y="201"/>
                    </a:lnTo>
                    <a:lnTo>
                      <a:pt x="512" y="142"/>
                    </a:lnTo>
                    <a:lnTo>
                      <a:pt x="608" y="94"/>
                    </a:lnTo>
                    <a:lnTo>
                      <a:pt x="710" y="54"/>
                    </a:lnTo>
                    <a:lnTo>
                      <a:pt x="813" y="24"/>
                    </a:lnTo>
                    <a:lnTo>
                      <a:pt x="923" y="6"/>
                    </a:lnTo>
                    <a:lnTo>
                      <a:pt x="10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3" name="Freeform 25">
                <a:extLst>
                  <a:ext uri="{FF2B5EF4-FFF2-40B4-BE49-F238E27FC236}">
                    <a16:creationId xmlns:a16="http://schemas.microsoft.com/office/drawing/2014/main" id="{521427B9-6041-44A4-A58C-FF182E60FF54}"/>
                  </a:ext>
                </a:extLst>
              </p:cNvPr>
              <p:cNvSpPr>
                <a:spLocks/>
              </p:cNvSpPr>
              <p:nvPr/>
            </p:nvSpPr>
            <p:spPr bwMode="auto">
              <a:xfrm>
                <a:off x="1058863" y="4329113"/>
                <a:ext cx="1181100" cy="1538288"/>
              </a:xfrm>
              <a:custGeom>
                <a:avLst/>
                <a:gdLst>
                  <a:gd name="T0" fmla="*/ 297 w 1489"/>
                  <a:gd name="T1" fmla="*/ 0 h 1937"/>
                  <a:gd name="T2" fmla="*/ 1192 w 1489"/>
                  <a:gd name="T3" fmla="*/ 0 h 1937"/>
                  <a:gd name="T4" fmla="*/ 1252 w 1489"/>
                  <a:gd name="T5" fmla="*/ 6 h 1937"/>
                  <a:gd name="T6" fmla="*/ 1307 w 1489"/>
                  <a:gd name="T7" fmla="*/ 23 h 1937"/>
                  <a:gd name="T8" fmla="*/ 1357 w 1489"/>
                  <a:gd name="T9" fmla="*/ 51 h 1937"/>
                  <a:gd name="T10" fmla="*/ 1403 w 1489"/>
                  <a:gd name="T11" fmla="*/ 87 h 1937"/>
                  <a:gd name="T12" fmla="*/ 1439 w 1489"/>
                  <a:gd name="T13" fmla="*/ 131 h 1937"/>
                  <a:gd name="T14" fmla="*/ 1467 w 1489"/>
                  <a:gd name="T15" fmla="*/ 181 h 1937"/>
                  <a:gd name="T16" fmla="*/ 1483 w 1489"/>
                  <a:gd name="T17" fmla="*/ 239 h 1937"/>
                  <a:gd name="T18" fmla="*/ 1489 w 1489"/>
                  <a:gd name="T19" fmla="*/ 299 h 1937"/>
                  <a:gd name="T20" fmla="*/ 1489 w 1489"/>
                  <a:gd name="T21" fmla="*/ 1638 h 1937"/>
                  <a:gd name="T22" fmla="*/ 1483 w 1489"/>
                  <a:gd name="T23" fmla="*/ 1698 h 1937"/>
                  <a:gd name="T24" fmla="*/ 1465 w 1489"/>
                  <a:gd name="T25" fmla="*/ 1756 h 1937"/>
                  <a:gd name="T26" fmla="*/ 1439 w 1489"/>
                  <a:gd name="T27" fmla="*/ 1805 h 1937"/>
                  <a:gd name="T28" fmla="*/ 1401 w 1489"/>
                  <a:gd name="T29" fmla="*/ 1849 h 1937"/>
                  <a:gd name="T30" fmla="*/ 1357 w 1489"/>
                  <a:gd name="T31" fmla="*/ 1885 h 1937"/>
                  <a:gd name="T32" fmla="*/ 1307 w 1489"/>
                  <a:gd name="T33" fmla="*/ 1913 h 1937"/>
                  <a:gd name="T34" fmla="*/ 1252 w 1489"/>
                  <a:gd name="T35" fmla="*/ 1931 h 1937"/>
                  <a:gd name="T36" fmla="*/ 1192 w 1489"/>
                  <a:gd name="T37" fmla="*/ 1937 h 1937"/>
                  <a:gd name="T38" fmla="*/ 297 w 1489"/>
                  <a:gd name="T39" fmla="*/ 1937 h 1937"/>
                  <a:gd name="T40" fmla="*/ 237 w 1489"/>
                  <a:gd name="T41" fmla="*/ 1931 h 1937"/>
                  <a:gd name="T42" fmla="*/ 181 w 1489"/>
                  <a:gd name="T43" fmla="*/ 1913 h 1937"/>
                  <a:gd name="T44" fmla="*/ 131 w 1489"/>
                  <a:gd name="T45" fmla="*/ 1885 h 1937"/>
                  <a:gd name="T46" fmla="*/ 87 w 1489"/>
                  <a:gd name="T47" fmla="*/ 1849 h 1937"/>
                  <a:gd name="T48" fmla="*/ 50 w 1489"/>
                  <a:gd name="T49" fmla="*/ 1805 h 1937"/>
                  <a:gd name="T50" fmla="*/ 24 w 1489"/>
                  <a:gd name="T51" fmla="*/ 1756 h 1937"/>
                  <a:gd name="T52" fmla="*/ 6 w 1489"/>
                  <a:gd name="T53" fmla="*/ 1698 h 1937"/>
                  <a:gd name="T54" fmla="*/ 0 w 1489"/>
                  <a:gd name="T55" fmla="*/ 1638 h 1937"/>
                  <a:gd name="T56" fmla="*/ 0 w 1489"/>
                  <a:gd name="T57" fmla="*/ 299 h 1937"/>
                  <a:gd name="T58" fmla="*/ 6 w 1489"/>
                  <a:gd name="T59" fmla="*/ 239 h 1937"/>
                  <a:gd name="T60" fmla="*/ 24 w 1489"/>
                  <a:gd name="T61" fmla="*/ 181 h 1937"/>
                  <a:gd name="T62" fmla="*/ 50 w 1489"/>
                  <a:gd name="T63" fmla="*/ 131 h 1937"/>
                  <a:gd name="T64" fmla="*/ 87 w 1489"/>
                  <a:gd name="T65" fmla="*/ 87 h 1937"/>
                  <a:gd name="T66" fmla="*/ 131 w 1489"/>
                  <a:gd name="T67" fmla="*/ 51 h 1937"/>
                  <a:gd name="T68" fmla="*/ 181 w 1489"/>
                  <a:gd name="T69" fmla="*/ 23 h 1937"/>
                  <a:gd name="T70" fmla="*/ 237 w 1489"/>
                  <a:gd name="T71" fmla="*/ 6 h 1937"/>
                  <a:gd name="T72" fmla="*/ 297 w 1489"/>
                  <a:gd name="T73" fmla="*/ 0 h 1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1937">
                    <a:moveTo>
                      <a:pt x="297" y="0"/>
                    </a:moveTo>
                    <a:lnTo>
                      <a:pt x="1192" y="0"/>
                    </a:lnTo>
                    <a:lnTo>
                      <a:pt x="1252" y="6"/>
                    </a:lnTo>
                    <a:lnTo>
                      <a:pt x="1307" y="23"/>
                    </a:lnTo>
                    <a:lnTo>
                      <a:pt x="1357" y="51"/>
                    </a:lnTo>
                    <a:lnTo>
                      <a:pt x="1403" y="87"/>
                    </a:lnTo>
                    <a:lnTo>
                      <a:pt x="1439" y="131"/>
                    </a:lnTo>
                    <a:lnTo>
                      <a:pt x="1467" y="181"/>
                    </a:lnTo>
                    <a:lnTo>
                      <a:pt x="1483" y="239"/>
                    </a:lnTo>
                    <a:lnTo>
                      <a:pt x="1489" y="299"/>
                    </a:lnTo>
                    <a:lnTo>
                      <a:pt x="1489" y="1638"/>
                    </a:lnTo>
                    <a:lnTo>
                      <a:pt x="1483" y="1698"/>
                    </a:lnTo>
                    <a:lnTo>
                      <a:pt x="1465" y="1756"/>
                    </a:lnTo>
                    <a:lnTo>
                      <a:pt x="1439" y="1805"/>
                    </a:lnTo>
                    <a:lnTo>
                      <a:pt x="1401" y="1849"/>
                    </a:lnTo>
                    <a:lnTo>
                      <a:pt x="1357" y="1885"/>
                    </a:lnTo>
                    <a:lnTo>
                      <a:pt x="1307" y="1913"/>
                    </a:lnTo>
                    <a:lnTo>
                      <a:pt x="1252" y="1931"/>
                    </a:lnTo>
                    <a:lnTo>
                      <a:pt x="1192" y="1937"/>
                    </a:lnTo>
                    <a:lnTo>
                      <a:pt x="297" y="1937"/>
                    </a:lnTo>
                    <a:lnTo>
                      <a:pt x="237" y="1931"/>
                    </a:lnTo>
                    <a:lnTo>
                      <a:pt x="181" y="1913"/>
                    </a:lnTo>
                    <a:lnTo>
                      <a:pt x="131" y="1885"/>
                    </a:lnTo>
                    <a:lnTo>
                      <a:pt x="87" y="1849"/>
                    </a:lnTo>
                    <a:lnTo>
                      <a:pt x="50" y="1805"/>
                    </a:lnTo>
                    <a:lnTo>
                      <a:pt x="24" y="1756"/>
                    </a:lnTo>
                    <a:lnTo>
                      <a:pt x="6" y="1698"/>
                    </a:lnTo>
                    <a:lnTo>
                      <a:pt x="0" y="1638"/>
                    </a:lnTo>
                    <a:lnTo>
                      <a:pt x="0" y="299"/>
                    </a:lnTo>
                    <a:lnTo>
                      <a:pt x="6" y="239"/>
                    </a:lnTo>
                    <a:lnTo>
                      <a:pt x="24" y="181"/>
                    </a:lnTo>
                    <a:lnTo>
                      <a:pt x="50" y="131"/>
                    </a:lnTo>
                    <a:lnTo>
                      <a:pt x="87" y="87"/>
                    </a:lnTo>
                    <a:lnTo>
                      <a:pt x="131" y="51"/>
                    </a:lnTo>
                    <a:lnTo>
                      <a:pt x="181" y="23"/>
                    </a:lnTo>
                    <a:lnTo>
                      <a:pt x="237" y="6"/>
                    </a:lnTo>
                    <a:lnTo>
                      <a:pt x="2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4" name="Freeform 26">
                <a:extLst>
                  <a:ext uri="{FF2B5EF4-FFF2-40B4-BE49-F238E27FC236}">
                    <a16:creationId xmlns:a16="http://schemas.microsoft.com/office/drawing/2014/main" id="{6C20082D-60DB-4749-8ACC-AF22854A0C9A}"/>
                  </a:ext>
                </a:extLst>
              </p:cNvPr>
              <p:cNvSpPr>
                <a:spLocks/>
              </p:cNvSpPr>
              <p:nvPr/>
            </p:nvSpPr>
            <p:spPr bwMode="auto">
              <a:xfrm>
                <a:off x="2892426" y="3502025"/>
                <a:ext cx="1181100" cy="2365375"/>
              </a:xfrm>
              <a:custGeom>
                <a:avLst/>
                <a:gdLst>
                  <a:gd name="T0" fmla="*/ 297 w 1489"/>
                  <a:gd name="T1" fmla="*/ 0 h 2980"/>
                  <a:gd name="T2" fmla="*/ 1192 w 1489"/>
                  <a:gd name="T3" fmla="*/ 0 h 2980"/>
                  <a:gd name="T4" fmla="*/ 1252 w 1489"/>
                  <a:gd name="T5" fmla="*/ 6 h 2980"/>
                  <a:gd name="T6" fmla="*/ 1307 w 1489"/>
                  <a:gd name="T7" fmla="*/ 24 h 2980"/>
                  <a:gd name="T8" fmla="*/ 1357 w 1489"/>
                  <a:gd name="T9" fmla="*/ 52 h 2980"/>
                  <a:gd name="T10" fmla="*/ 1403 w 1489"/>
                  <a:gd name="T11" fmla="*/ 88 h 2980"/>
                  <a:gd name="T12" fmla="*/ 1439 w 1489"/>
                  <a:gd name="T13" fmla="*/ 132 h 2980"/>
                  <a:gd name="T14" fmla="*/ 1467 w 1489"/>
                  <a:gd name="T15" fmla="*/ 181 h 2980"/>
                  <a:gd name="T16" fmla="*/ 1483 w 1489"/>
                  <a:gd name="T17" fmla="*/ 237 h 2980"/>
                  <a:gd name="T18" fmla="*/ 1489 w 1489"/>
                  <a:gd name="T19" fmla="*/ 297 h 2980"/>
                  <a:gd name="T20" fmla="*/ 1489 w 1489"/>
                  <a:gd name="T21" fmla="*/ 2681 h 2980"/>
                  <a:gd name="T22" fmla="*/ 1483 w 1489"/>
                  <a:gd name="T23" fmla="*/ 2743 h 2980"/>
                  <a:gd name="T24" fmla="*/ 1467 w 1489"/>
                  <a:gd name="T25" fmla="*/ 2799 h 2980"/>
                  <a:gd name="T26" fmla="*/ 1439 w 1489"/>
                  <a:gd name="T27" fmla="*/ 2848 h 2980"/>
                  <a:gd name="T28" fmla="*/ 1403 w 1489"/>
                  <a:gd name="T29" fmla="*/ 2892 h 2980"/>
                  <a:gd name="T30" fmla="*/ 1357 w 1489"/>
                  <a:gd name="T31" fmla="*/ 2928 h 2980"/>
                  <a:gd name="T32" fmla="*/ 1307 w 1489"/>
                  <a:gd name="T33" fmla="*/ 2956 h 2980"/>
                  <a:gd name="T34" fmla="*/ 1252 w 1489"/>
                  <a:gd name="T35" fmla="*/ 2974 h 2980"/>
                  <a:gd name="T36" fmla="*/ 1192 w 1489"/>
                  <a:gd name="T37" fmla="*/ 2980 h 2980"/>
                  <a:gd name="T38" fmla="*/ 297 w 1489"/>
                  <a:gd name="T39" fmla="*/ 2980 h 2980"/>
                  <a:gd name="T40" fmla="*/ 237 w 1489"/>
                  <a:gd name="T41" fmla="*/ 2974 h 2980"/>
                  <a:gd name="T42" fmla="*/ 181 w 1489"/>
                  <a:gd name="T43" fmla="*/ 2956 h 2980"/>
                  <a:gd name="T44" fmla="*/ 131 w 1489"/>
                  <a:gd name="T45" fmla="*/ 2928 h 2980"/>
                  <a:gd name="T46" fmla="*/ 88 w 1489"/>
                  <a:gd name="T47" fmla="*/ 2892 h 2980"/>
                  <a:gd name="T48" fmla="*/ 50 w 1489"/>
                  <a:gd name="T49" fmla="*/ 2848 h 2980"/>
                  <a:gd name="T50" fmla="*/ 24 w 1489"/>
                  <a:gd name="T51" fmla="*/ 2799 h 2980"/>
                  <a:gd name="T52" fmla="*/ 6 w 1489"/>
                  <a:gd name="T53" fmla="*/ 2743 h 2980"/>
                  <a:gd name="T54" fmla="*/ 0 w 1489"/>
                  <a:gd name="T55" fmla="*/ 2681 h 2980"/>
                  <a:gd name="T56" fmla="*/ 0 w 1489"/>
                  <a:gd name="T57" fmla="*/ 299 h 2980"/>
                  <a:gd name="T58" fmla="*/ 6 w 1489"/>
                  <a:gd name="T59" fmla="*/ 237 h 2980"/>
                  <a:gd name="T60" fmla="*/ 24 w 1489"/>
                  <a:gd name="T61" fmla="*/ 181 h 2980"/>
                  <a:gd name="T62" fmla="*/ 50 w 1489"/>
                  <a:gd name="T63" fmla="*/ 132 h 2980"/>
                  <a:gd name="T64" fmla="*/ 88 w 1489"/>
                  <a:gd name="T65" fmla="*/ 88 h 2980"/>
                  <a:gd name="T66" fmla="*/ 131 w 1489"/>
                  <a:gd name="T67" fmla="*/ 52 h 2980"/>
                  <a:gd name="T68" fmla="*/ 181 w 1489"/>
                  <a:gd name="T69" fmla="*/ 24 h 2980"/>
                  <a:gd name="T70" fmla="*/ 237 w 1489"/>
                  <a:gd name="T71" fmla="*/ 6 h 2980"/>
                  <a:gd name="T72" fmla="*/ 297 w 1489"/>
                  <a:gd name="T73"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2980">
                    <a:moveTo>
                      <a:pt x="297" y="0"/>
                    </a:moveTo>
                    <a:lnTo>
                      <a:pt x="1192" y="0"/>
                    </a:lnTo>
                    <a:lnTo>
                      <a:pt x="1252" y="6"/>
                    </a:lnTo>
                    <a:lnTo>
                      <a:pt x="1307" y="24"/>
                    </a:lnTo>
                    <a:lnTo>
                      <a:pt x="1357" y="52"/>
                    </a:lnTo>
                    <a:lnTo>
                      <a:pt x="1403" y="88"/>
                    </a:lnTo>
                    <a:lnTo>
                      <a:pt x="1439" y="132"/>
                    </a:lnTo>
                    <a:lnTo>
                      <a:pt x="1467" y="181"/>
                    </a:lnTo>
                    <a:lnTo>
                      <a:pt x="1483" y="237"/>
                    </a:lnTo>
                    <a:lnTo>
                      <a:pt x="1489" y="297"/>
                    </a:lnTo>
                    <a:lnTo>
                      <a:pt x="1489" y="2681"/>
                    </a:lnTo>
                    <a:lnTo>
                      <a:pt x="1483" y="2743"/>
                    </a:lnTo>
                    <a:lnTo>
                      <a:pt x="1467" y="2799"/>
                    </a:lnTo>
                    <a:lnTo>
                      <a:pt x="1439" y="2848"/>
                    </a:lnTo>
                    <a:lnTo>
                      <a:pt x="1403" y="2892"/>
                    </a:lnTo>
                    <a:lnTo>
                      <a:pt x="1357" y="2928"/>
                    </a:lnTo>
                    <a:lnTo>
                      <a:pt x="1307" y="2956"/>
                    </a:lnTo>
                    <a:lnTo>
                      <a:pt x="1252" y="2974"/>
                    </a:lnTo>
                    <a:lnTo>
                      <a:pt x="1192" y="2980"/>
                    </a:lnTo>
                    <a:lnTo>
                      <a:pt x="297" y="2980"/>
                    </a:lnTo>
                    <a:lnTo>
                      <a:pt x="237" y="2974"/>
                    </a:lnTo>
                    <a:lnTo>
                      <a:pt x="181" y="2956"/>
                    </a:lnTo>
                    <a:lnTo>
                      <a:pt x="131" y="2928"/>
                    </a:lnTo>
                    <a:lnTo>
                      <a:pt x="88" y="2892"/>
                    </a:lnTo>
                    <a:lnTo>
                      <a:pt x="50" y="2848"/>
                    </a:lnTo>
                    <a:lnTo>
                      <a:pt x="24" y="2799"/>
                    </a:lnTo>
                    <a:lnTo>
                      <a:pt x="6" y="2743"/>
                    </a:lnTo>
                    <a:lnTo>
                      <a:pt x="0" y="2681"/>
                    </a:lnTo>
                    <a:lnTo>
                      <a:pt x="0" y="299"/>
                    </a:lnTo>
                    <a:lnTo>
                      <a:pt x="6" y="237"/>
                    </a:lnTo>
                    <a:lnTo>
                      <a:pt x="24" y="181"/>
                    </a:lnTo>
                    <a:lnTo>
                      <a:pt x="50" y="132"/>
                    </a:lnTo>
                    <a:lnTo>
                      <a:pt x="88" y="88"/>
                    </a:lnTo>
                    <a:lnTo>
                      <a:pt x="131" y="52"/>
                    </a:lnTo>
                    <a:lnTo>
                      <a:pt x="181" y="24"/>
                    </a:lnTo>
                    <a:lnTo>
                      <a:pt x="237" y="6"/>
                    </a:lnTo>
                    <a:lnTo>
                      <a:pt x="2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5" name="Freeform 27">
                <a:extLst>
                  <a:ext uri="{FF2B5EF4-FFF2-40B4-BE49-F238E27FC236}">
                    <a16:creationId xmlns:a16="http://schemas.microsoft.com/office/drawing/2014/main" id="{3C08403B-F934-48E3-A73E-11F036F03574}"/>
                  </a:ext>
                </a:extLst>
              </p:cNvPr>
              <p:cNvSpPr>
                <a:spLocks/>
              </p:cNvSpPr>
              <p:nvPr/>
            </p:nvSpPr>
            <p:spPr bwMode="auto">
              <a:xfrm>
                <a:off x="4725988" y="2555875"/>
                <a:ext cx="1184275" cy="3311525"/>
              </a:xfrm>
              <a:custGeom>
                <a:avLst/>
                <a:gdLst>
                  <a:gd name="T0" fmla="*/ 299 w 1491"/>
                  <a:gd name="T1" fmla="*/ 0 h 4172"/>
                  <a:gd name="T2" fmla="*/ 1192 w 1491"/>
                  <a:gd name="T3" fmla="*/ 0 h 4172"/>
                  <a:gd name="T4" fmla="*/ 1252 w 1491"/>
                  <a:gd name="T5" fmla="*/ 6 h 4172"/>
                  <a:gd name="T6" fmla="*/ 1308 w 1491"/>
                  <a:gd name="T7" fmla="*/ 24 h 4172"/>
                  <a:gd name="T8" fmla="*/ 1359 w 1491"/>
                  <a:gd name="T9" fmla="*/ 52 h 4172"/>
                  <a:gd name="T10" fmla="*/ 1403 w 1491"/>
                  <a:gd name="T11" fmla="*/ 88 h 4172"/>
                  <a:gd name="T12" fmla="*/ 1439 w 1491"/>
                  <a:gd name="T13" fmla="*/ 132 h 4172"/>
                  <a:gd name="T14" fmla="*/ 1467 w 1491"/>
                  <a:gd name="T15" fmla="*/ 181 h 4172"/>
                  <a:gd name="T16" fmla="*/ 1485 w 1491"/>
                  <a:gd name="T17" fmla="*/ 237 h 4172"/>
                  <a:gd name="T18" fmla="*/ 1491 w 1491"/>
                  <a:gd name="T19" fmla="*/ 299 h 4172"/>
                  <a:gd name="T20" fmla="*/ 1491 w 1491"/>
                  <a:gd name="T21" fmla="*/ 3873 h 4172"/>
                  <a:gd name="T22" fmla="*/ 1483 w 1491"/>
                  <a:gd name="T23" fmla="*/ 3933 h 4172"/>
                  <a:gd name="T24" fmla="*/ 1467 w 1491"/>
                  <a:gd name="T25" fmla="*/ 3991 h 4172"/>
                  <a:gd name="T26" fmla="*/ 1439 w 1491"/>
                  <a:gd name="T27" fmla="*/ 4040 h 4172"/>
                  <a:gd name="T28" fmla="*/ 1403 w 1491"/>
                  <a:gd name="T29" fmla="*/ 4084 h 4172"/>
                  <a:gd name="T30" fmla="*/ 1359 w 1491"/>
                  <a:gd name="T31" fmla="*/ 4120 h 4172"/>
                  <a:gd name="T32" fmla="*/ 1308 w 1491"/>
                  <a:gd name="T33" fmla="*/ 4148 h 4172"/>
                  <a:gd name="T34" fmla="*/ 1252 w 1491"/>
                  <a:gd name="T35" fmla="*/ 4166 h 4172"/>
                  <a:gd name="T36" fmla="*/ 1192 w 1491"/>
                  <a:gd name="T37" fmla="*/ 4172 h 4172"/>
                  <a:gd name="T38" fmla="*/ 299 w 1491"/>
                  <a:gd name="T39" fmla="*/ 4172 h 4172"/>
                  <a:gd name="T40" fmla="*/ 237 w 1491"/>
                  <a:gd name="T41" fmla="*/ 4166 h 4172"/>
                  <a:gd name="T42" fmla="*/ 181 w 1491"/>
                  <a:gd name="T43" fmla="*/ 4148 h 4172"/>
                  <a:gd name="T44" fmla="*/ 132 w 1491"/>
                  <a:gd name="T45" fmla="*/ 4120 h 4172"/>
                  <a:gd name="T46" fmla="*/ 88 w 1491"/>
                  <a:gd name="T47" fmla="*/ 4084 h 4172"/>
                  <a:gd name="T48" fmla="*/ 52 w 1491"/>
                  <a:gd name="T49" fmla="*/ 4040 h 4172"/>
                  <a:gd name="T50" fmla="*/ 24 w 1491"/>
                  <a:gd name="T51" fmla="*/ 3991 h 4172"/>
                  <a:gd name="T52" fmla="*/ 6 w 1491"/>
                  <a:gd name="T53" fmla="*/ 3933 h 4172"/>
                  <a:gd name="T54" fmla="*/ 0 w 1491"/>
                  <a:gd name="T55" fmla="*/ 3873 h 4172"/>
                  <a:gd name="T56" fmla="*/ 0 w 1491"/>
                  <a:gd name="T57" fmla="*/ 299 h 4172"/>
                  <a:gd name="T58" fmla="*/ 6 w 1491"/>
                  <a:gd name="T59" fmla="*/ 237 h 4172"/>
                  <a:gd name="T60" fmla="*/ 24 w 1491"/>
                  <a:gd name="T61" fmla="*/ 181 h 4172"/>
                  <a:gd name="T62" fmla="*/ 52 w 1491"/>
                  <a:gd name="T63" fmla="*/ 132 h 4172"/>
                  <a:gd name="T64" fmla="*/ 88 w 1491"/>
                  <a:gd name="T65" fmla="*/ 88 h 4172"/>
                  <a:gd name="T66" fmla="*/ 132 w 1491"/>
                  <a:gd name="T67" fmla="*/ 52 h 4172"/>
                  <a:gd name="T68" fmla="*/ 181 w 1491"/>
                  <a:gd name="T69" fmla="*/ 24 h 4172"/>
                  <a:gd name="T70" fmla="*/ 237 w 1491"/>
                  <a:gd name="T71" fmla="*/ 6 h 4172"/>
                  <a:gd name="T72" fmla="*/ 299 w 1491"/>
                  <a:gd name="T73" fmla="*/ 0 h 4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1" h="4172">
                    <a:moveTo>
                      <a:pt x="299" y="0"/>
                    </a:moveTo>
                    <a:lnTo>
                      <a:pt x="1192" y="0"/>
                    </a:lnTo>
                    <a:lnTo>
                      <a:pt x="1252" y="6"/>
                    </a:lnTo>
                    <a:lnTo>
                      <a:pt x="1308" y="24"/>
                    </a:lnTo>
                    <a:lnTo>
                      <a:pt x="1359" y="52"/>
                    </a:lnTo>
                    <a:lnTo>
                      <a:pt x="1403" y="88"/>
                    </a:lnTo>
                    <a:lnTo>
                      <a:pt x="1439" y="132"/>
                    </a:lnTo>
                    <a:lnTo>
                      <a:pt x="1467" y="181"/>
                    </a:lnTo>
                    <a:lnTo>
                      <a:pt x="1485" y="237"/>
                    </a:lnTo>
                    <a:lnTo>
                      <a:pt x="1491" y="299"/>
                    </a:lnTo>
                    <a:lnTo>
                      <a:pt x="1491" y="3873"/>
                    </a:lnTo>
                    <a:lnTo>
                      <a:pt x="1483" y="3933"/>
                    </a:lnTo>
                    <a:lnTo>
                      <a:pt x="1467" y="3991"/>
                    </a:lnTo>
                    <a:lnTo>
                      <a:pt x="1439" y="4040"/>
                    </a:lnTo>
                    <a:lnTo>
                      <a:pt x="1403" y="4084"/>
                    </a:lnTo>
                    <a:lnTo>
                      <a:pt x="1359" y="4120"/>
                    </a:lnTo>
                    <a:lnTo>
                      <a:pt x="1308" y="4148"/>
                    </a:lnTo>
                    <a:lnTo>
                      <a:pt x="1252" y="4166"/>
                    </a:lnTo>
                    <a:lnTo>
                      <a:pt x="1192" y="4172"/>
                    </a:lnTo>
                    <a:lnTo>
                      <a:pt x="299" y="4172"/>
                    </a:lnTo>
                    <a:lnTo>
                      <a:pt x="237" y="4166"/>
                    </a:lnTo>
                    <a:lnTo>
                      <a:pt x="181" y="4148"/>
                    </a:lnTo>
                    <a:lnTo>
                      <a:pt x="132" y="4120"/>
                    </a:lnTo>
                    <a:lnTo>
                      <a:pt x="88" y="4084"/>
                    </a:lnTo>
                    <a:lnTo>
                      <a:pt x="52" y="4040"/>
                    </a:lnTo>
                    <a:lnTo>
                      <a:pt x="24" y="3991"/>
                    </a:lnTo>
                    <a:lnTo>
                      <a:pt x="6" y="3933"/>
                    </a:lnTo>
                    <a:lnTo>
                      <a:pt x="0" y="3873"/>
                    </a:lnTo>
                    <a:lnTo>
                      <a:pt x="0" y="299"/>
                    </a:lnTo>
                    <a:lnTo>
                      <a:pt x="6" y="237"/>
                    </a:lnTo>
                    <a:lnTo>
                      <a:pt x="24" y="181"/>
                    </a:lnTo>
                    <a:lnTo>
                      <a:pt x="52" y="132"/>
                    </a:lnTo>
                    <a:lnTo>
                      <a:pt x="88" y="88"/>
                    </a:lnTo>
                    <a:lnTo>
                      <a:pt x="132" y="52"/>
                    </a:lnTo>
                    <a:lnTo>
                      <a:pt x="181" y="24"/>
                    </a:lnTo>
                    <a:lnTo>
                      <a:pt x="237" y="6"/>
                    </a:lnTo>
                    <a:lnTo>
                      <a:pt x="2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6" name="Freeform 28">
                <a:extLst>
                  <a:ext uri="{FF2B5EF4-FFF2-40B4-BE49-F238E27FC236}">
                    <a16:creationId xmlns:a16="http://schemas.microsoft.com/office/drawing/2014/main" id="{F113A592-D7C5-4958-A3A3-45AE83AA5362}"/>
                  </a:ext>
                </a:extLst>
              </p:cNvPr>
              <p:cNvSpPr>
                <a:spLocks/>
              </p:cNvSpPr>
              <p:nvPr/>
            </p:nvSpPr>
            <p:spPr bwMode="auto">
              <a:xfrm>
                <a:off x="1000126" y="1754188"/>
                <a:ext cx="3348038" cy="1984375"/>
              </a:xfrm>
              <a:custGeom>
                <a:avLst/>
                <a:gdLst>
                  <a:gd name="T0" fmla="*/ 3325 w 4218"/>
                  <a:gd name="T1" fmla="*/ 0 h 2500"/>
                  <a:gd name="T2" fmla="*/ 3359 w 4218"/>
                  <a:gd name="T3" fmla="*/ 2 h 2500"/>
                  <a:gd name="T4" fmla="*/ 4100 w 4218"/>
                  <a:gd name="T5" fmla="*/ 158 h 2500"/>
                  <a:gd name="T6" fmla="*/ 4130 w 4218"/>
                  <a:gd name="T7" fmla="*/ 168 h 2500"/>
                  <a:gd name="T8" fmla="*/ 4158 w 4218"/>
                  <a:gd name="T9" fmla="*/ 184 h 2500"/>
                  <a:gd name="T10" fmla="*/ 4182 w 4218"/>
                  <a:gd name="T11" fmla="*/ 206 h 2500"/>
                  <a:gd name="T12" fmla="*/ 4200 w 4218"/>
                  <a:gd name="T13" fmla="*/ 234 h 2500"/>
                  <a:gd name="T14" fmla="*/ 4214 w 4218"/>
                  <a:gd name="T15" fmla="*/ 264 h 2500"/>
                  <a:gd name="T16" fmla="*/ 4218 w 4218"/>
                  <a:gd name="T17" fmla="*/ 295 h 2500"/>
                  <a:gd name="T18" fmla="*/ 4216 w 4218"/>
                  <a:gd name="T19" fmla="*/ 327 h 2500"/>
                  <a:gd name="T20" fmla="*/ 4208 w 4218"/>
                  <a:gd name="T21" fmla="*/ 359 h 2500"/>
                  <a:gd name="T22" fmla="*/ 3921 w 4218"/>
                  <a:gd name="T23" fmla="*/ 1059 h 2500"/>
                  <a:gd name="T24" fmla="*/ 3905 w 4218"/>
                  <a:gd name="T25" fmla="*/ 1089 h 2500"/>
                  <a:gd name="T26" fmla="*/ 3883 w 4218"/>
                  <a:gd name="T27" fmla="*/ 1115 h 2500"/>
                  <a:gd name="T28" fmla="*/ 3855 w 4218"/>
                  <a:gd name="T29" fmla="*/ 1133 h 2500"/>
                  <a:gd name="T30" fmla="*/ 3825 w 4218"/>
                  <a:gd name="T31" fmla="*/ 1147 h 2500"/>
                  <a:gd name="T32" fmla="*/ 3791 w 4218"/>
                  <a:gd name="T33" fmla="*/ 1153 h 2500"/>
                  <a:gd name="T34" fmla="*/ 3783 w 4218"/>
                  <a:gd name="T35" fmla="*/ 1153 h 2500"/>
                  <a:gd name="T36" fmla="*/ 3751 w 4218"/>
                  <a:gd name="T37" fmla="*/ 1149 h 2500"/>
                  <a:gd name="T38" fmla="*/ 3721 w 4218"/>
                  <a:gd name="T39" fmla="*/ 1139 h 2500"/>
                  <a:gd name="T40" fmla="*/ 3693 w 4218"/>
                  <a:gd name="T41" fmla="*/ 1123 h 2500"/>
                  <a:gd name="T42" fmla="*/ 3670 w 4218"/>
                  <a:gd name="T43" fmla="*/ 1101 h 2500"/>
                  <a:gd name="T44" fmla="*/ 3652 w 4218"/>
                  <a:gd name="T45" fmla="*/ 1073 h 2500"/>
                  <a:gd name="T46" fmla="*/ 3502 w 4218"/>
                  <a:gd name="T47" fmla="*/ 790 h 2500"/>
                  <a:gd name="T48" fmla="*/ 217 w 4218"/>
                  <a:gd name="T49" fmla="*/ 2484 h 2500"/>
                  <a:gd name="T50" fmla="*/ 183 w 4218"/>
                  <a:gd name="T51" fmla="*/ 2496 h 2500"/>
                  <a:gd name="T52" fmla="*/ 149 w 4218"/>
                  <a:gd name="T53" fmla="*/ 2500 h 2500"/>
                  <a:gd name="T54" fmla="*/ 118 w 4218"/>
                  <a:gd name="T55" fmla="*/ 2498 h 2500"/>
                  <a:gd name="T56" fmla="*/ 88 w 4218"/>
                  <a:gd name="T57" fmla="*/ 2486 h 2500"/>
                  <a:gd name="T58" fmla="*/ 60 w 4218"/>
                  <a:gd name="T59" fmla="*/ 2470 h 2500"/>
                  <a:gd name="T60" fmla="*/ 36 w 4218"/>
                  <a:gd name="T61" fmla="*/ 2448 h 2500"/>
                  <a:gd name="T62" fmla="*/ 16 w 4218"/>
                  <a:gd name="T63" fmla="*/ 2420 h 2500"/>
                  <a:gd name="T64" fmla="*/ 4 w 4218"/>
                  <a:gd name="T65" fmla="*/ 2388 h 2500"/>
                  <a:gd name="T66" fmla="*/ 0 w 4218"/>
                  <a:gd name="T67" fmla="*/ 2355 h 2500"/>
                  <a:gd name="T68" fmla="*/ 4 w 4218"/>
                  <a:gd name="T69" fmla="*/ 2323 h 2500"/>
                  <a:gd name="T70" fmla="*/ 14 w 4218"/>
                  <a:gd name="T71" fmla="*/ 2291 h 2500"/>
                  <a:gd name="T72" fmla="*/ 30 w 4218"/>
                  <a:gd name="T73" fmla="*/ 2263 h 2500"/>
                  <a:gd name="T74" fmla="*/ 52 w 4218"/>
                  <a:gd name="T75" fmla="*/ 2239 h 2500"/>
                  <a:gd name="T76" fmla="*/ 82 w 4218"/>
                  <a:gd name="T77" fmla="*/ 2219 h 2500"/>
                  <a:gd name="T78" fmla="*/ 3361 w 4218"/>
                  <a:gd name="T79" fmla="*/ 527 h 2500"/>
                  <a:gd name="T80" fmla="*/ 3197 w 4218"/>
                  <a:gd name="T81" fmla="*/ 220 h 2500"/>
                  <a:gd name="T82" fmla="*/ 3185 w 4218"/>
                  <a:gd name="T83" fmla="*/ 188 h 2500"/>
                  <a:gd name="T84" fmla="*/ 3179 w 4218"/>
                  <a:gd name="T85" fmla="*/ 154 h 2500"/>
                  <a:gd name="T86" fmla="*/ 3183 w 4218"/>
                  <a:gd name="T87" fmla="*/ 120 h 2500"/>
                  <a:gd name="T88" fmla="*/ 3193 w 4218"/>
                  <a:gd name="T89" fmla="*/ 88 h 2500"/>
                  <a:gd name="T90" fmla="*/ 3209 w 4218"/>
                  <a:gd name="T91" fmla="*/ 60 h 2500"/>
                  <a:gd name="T92" fmla="*/ 3233 w 4218"/>
                  <a:gd name="T93" fmla="*/ 34 h 2500"/>
                  <a:gd name="T94" fmla="*/ 3261 w 4218"/>
                  <a:gd name="T95" fmla="*/ 16 h 2500"/>
                  <a:gd name="T96" fmla="*/ 3293 w 4218"/>
                  <a:gd name="T97" fmla="*/ 4 h 2500"/>
                  <a:gd name="T98" fmla="*/ 3325 w 4218"/>
                  <a:gd name="T9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218" h="2500">
                    <a:moveTo>
                      <a:pt x="3325" y="0"/>
                    </a:moveTo>
                    <a:lnTo>
                      <a:pt x="3359" y="2"/>
                    </a:lnTo>
                    <a:lnTo>
                      <a:pt x="4100" y="158"/>
                    </a:lnTo>
                    <a:lnTo>
                      <a:pt x="4130" y="168"/>
                    </a:lnTo>
                    <a:lnTo>
                      <a:pt x="4158" y="184"/>
                    </a:lnTo>
                    <a:lnTo>
                      <a:pt x="4182" y="206"/>
                    </a:lnTo>
                    <a:lnTo>
                      <a:pt x="4200" y="234"/>
                    </a:lnTo>
                    <a:lnTo>
                      <a:pt x="4214" y="264"/>
                    </a:lnTo>
                    <a:lnTo>
                      <a:pt x="4218" y="295"/>
                    </a:lnTo>
                    <a:lnTo>
                      <a:pt x="4216" y="327"/>
                    </a:lnTo>
                    <a:lnTo>
                      <a:pt x="4208" y="359"/>
                    </a:lnTo>
                    <a:lnTo>
                      <a:pt x="3921" y="1059"/>
                    </a:lnTo>
                    <a:lnTo>
                      <a:pt x="3905" y="1089"/>
                    </a:lnTo>
                    <a:lnTo>
                      <a:pt x="3883" y="1115"/>
                    </a:lnTo>
                    <a:lnTo>
                      <a:pt x="3855" y="1133"/>
                    </a:lnTo>
                    <a:lnTo>
                      <a:pt x="3825" y="1147"/>
                    </a:lnTo>
                    <a:lnTo>
                      <a:pt x="3791" y="1153"/>
                    </a:lnTo>
                    <a:lnTo>
                      <a:pt x="3783" y="1153"/>
                    </a:lnTo>
                    <a:lnTo>
                      <a:pt x="3751" y="1149"/>
                    </a:lnTo>
                    <a:lnTo>
                      <a:pt x="3721" y="1139"/>
                    </a:lnTo>
                    <a:lnTo>
                      <a:pt x="3693" y="1123"/>
                    </a:lnTo>
                    <a:lnTo>
                      <a:pt x="3670" y="1101"/>
                    </a:lnTo>
                    <a:lnTo>
                      <a:pt x="3652" y="1073"/>
                    </a:lnTo>
                    <a:lnTo>
                      <a:pt x="3502" y="790"/>
                    </a:lnTo>
                    <a:lnTo>
                      <a:pt x="217" y="2484"/>
                    </a:lnTo>
                    <a:lnTo>
                      <a:pt x="183" y="2496"/>
                    </a:lnTo>
                    <a:lnTo>
                      <a:pt x="149" y="2500"/>
                    </a:lnTo>
                    <a:lnTo>
                      <a:pt x="118" y="2498"/>
                    </a:lnTo>
                    <a:lnTo>
                      <a:pt x="88" y="2486"/>
                    </a:lnTo>
                    <a:lnTo>
                      <a:pt x="60" y="2470"/>
                    </a:lnTo>
                    <a:lnTo>
                      <a:pt x="36" y="2448"/>
                    </a:lnTo>
                    <a:lnTo>
                      <a:pt x="16" y="2420"/>
                    </a:lnTo>
                    <a:lnTo>
                      <a:pt x="4" y="2388"/>
                    </a:lnTo>
                    <a:lnTo>
                      <a:pt x="0" y="2355"/>
                    </a:lnTo>
                    <a:lnTo>
                      <a:pt x="4" y="2323"/>
                    </a:lnTo>
                    <a:lnTo>
                      <a:pt x="14" y="2291"/>
                    </a:lnTo>
                    <a:lnTo>
                      <a:pt x="30" y="2263"/>
                    </a:lnTo>
                    <a:lnTo>
                      <a:pt x="52" y="2239"/>
                    </a:lnTo>
                    <a:lnTo>
                      <a:pt x="82" y="2219"/>
                    </a:lnTo>
                    <a:lnTo>
                      <a:pt x="3361" y="527"/>
                    </a:lnTo>
                    <a:lnTo>
                      <a:pt x="3197" y="220"/>
                    </a:lnTo>
                    <a:lnTo>
                      <a:pt x="3185" y="188"/>
                    </a:lnTo>
                    <a:lnTo>
                      <a:pt x="3179" y="154"/>
                    </a:lnTo>
                    <a:lnTo>
                      <a:pt x="3183" y="120"/>
                    </a:lnTo>
                    <a:lnTo>
                      <a:pt x="3193" y="88"/>
                    </a:lnTo>
                    <a:lnTo>
                      <a:pt x="3209" y="60"/>
                    </a:lnTo>
                    <a:lnTo>
                      <a:pt x="3233" y="34"/>
                    </a:lnTo>
                    <a:lnTo>
                      <a:pt x="3261" y="16"/>
                    </a:lnTo>
                    <a:lnTo>
                      <a:pt x="3293" y="4"/>
                    </a:lnTo>
                    <a:lnTo>
                      <a:pt x="332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grpSp>
      <p:sp>
        <p:nvSpPr>
          <p:cNvPr id="59" name="TextBox 58">
            <a:extLst>
              <a:ext uri="{FF2B5EF4-FFF2-40B4-BE49-F238E27FC236}">
                <a16:creationId xmlns:a16="http://schemas.microsoft.com/office/drawing/2014/main" id="{0C86ED7C-4700-4DC5-83AE-0DE9E533A95C}"/>
              </a:ext>
            </a:extLst>
          </p:cNvPr>
          <p:cNvSpPr txBox="1"/>
          <p:nvPr/>
        </p:nvSpPr>
        <p:spPr>
          <a:xfrm>
            <a:off x="1332539" y="1941194"/>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Open Defects</a:t>
            </a:r>
            <a:endParaRPr lang="en-IN" sz="1050" b="1" dirty="0">
              <a:solidFill>
                <a:schemeClr val="tx1">
                  <a:lumMod val="75000"/>
                  <a:lumOff val="25000"/>
                </a:schemeClr>
              </a:solidFill>
              <a:cs typeface="Arial" pitchFamily="34" charset="0"/>
            </a:endParaRPr>
          </a:p>
        </p:txBody>
      </p:sp>
      <p:sp>
        <p:nvSpPr>
          <p:cNvPr id="61" name="TextBox 60">
            <a:extLst>
              <a:ext uri="{FF2B5EF4-FFF2-40B4-BE49-F238E27FC236}">
                <a16:creationId xmlns:a16="http://schemas.microsoft.com/office/drawing/2014/main" id="{FF35B325-975F-4D7A-8A16-43258B494C83}"/>
              </a:ext>
            </a:extLst>
          </p:cNvPr>
          <p:cNvSpPr txBox="1"/>
          <p:nvPr/>
        </p:nvSpPr>
        <p:spPr>
          <a:xfrm>
            <a:off x="1612508" y="2237751"/>
            <a:ext cx="442671" cy="307777"/>
          </a:xfrm>
          <a:prstGeom prst="rect">
            <a:avLst/>
          </a:prstGeom>
          <a:noFill/>
        </p:spPr>
        <p:txBody>
          <a:bodyPr wrap="square" lIns="0" tIns="0" rIns="0" bIns="0" rtlCol="0">
            <a:spAutoFit/>
          </a:bodyPr>
          <a:lstStyle>
            <a:defPPr>
              <a:defRPr lang="en-US"/>
            </a:defPPr>
            <a:lvl1pPr algn="ctr" defTabSz="1218987">
              <a:defRPr sz="2000" b="1">
                <a:solidFill>
                  <a:srgbClr val="52BF8A"/>
                </a:solidFill>
                <a:latin typeface="Calibri"/>
                <a:cs typeface="Arial" pitchFamily="34" charset="0"/>
              </a:defRPr>
            </a:lvl1pPr>
          </a:lstStyle>
          <a:p>
            <a:r>
              <a:rPr lang="en-GB" dirty="0">
                <a:solidFill>
                  <a:srgbClr val="6DC6CD"/>
                </a:solidFill>
                <a:latin typeface="+mn-lt"/>
              </a:rPr>
              <a:t>60</a:t>
            </a:r>
            <a:endParaRPr lang="en-IN" dirty="0">
              <a:solidFill>
                <a:srgbClr val="6DC6CD"/>
              </a:solidFill>
              <a:latin typeface="+mn-lt"/>
            </a:endParaRPr>
          </a:p>
        </p:txBody>
      </p:sp>
      <p:grpSp>
        <p:nvGrpSpPr>
          <p:cNvPr id="91" name="Group 90">
            <a:extLst>
              <a:ext uri="{FF2B5EF4-FFF2-40B4-BE49-F238E27FC236}">
                <a16:creationId xmlns:a16="http://schemas.microsoft.com/office/drawing/2014/main" id="{CB676A85-610A-485D-BBC8-F52D36A7A06E}"/>
              </a:ext>
            </a:extLst>
          </p:cNvPr>
          <p:cNvGrpSpPr/>
          <p:nvPr/>
        </p:nvGrpSpPr>
        <p:grpSpPr>
          <a:xfrm>
            <a:off x="746968" y="3173403"/>
            <a:ext cx="430940" cy="437161"/>
            <a:chOff x="8267196" y="448234"/>
            <a:chExt cx="392710" cy="381219"/>
          </a:xfrm>
        </p:grpSpPr>
        <p:sp>
          <p:nvSpPr>
            <p:cNvPr id="92" name="Oval 91">
              <a:extLst>
                <a:ext uri="{FF2B5EF4-FFF2-40B4-BE49-F238E27FC236}">
                  <a16:creationId xmlns:a16="http://schemas.microsoft.com/office/drawing/2014/main" id="{4D78AD89-FDF7-422F-A4C0-E9368A9030D9}"/>
                </a:ext>
              </a:extLst>
            </p:cNvPr>
            <p:cNvSpPr/>
            <p:nvPr/>
          </p:nvSpPr>
          <p:spPr>
            <a:xfrm>
              <a:off x="8267196" y="470243"/>
              <a:ext cx="359210" cy="35921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93" name="Group 92">
              <a:extLst>
                <a:ext uri="{FF2B5EF4-FFF2-40B4-BE49-F238E27FC236}">
                  <a16:creationId xmlns:a16="http://schemas.microsoft.com/office/drawing/2014/main" id="{8A5EF0A2-7D61-4567-9805-D4D6931A2EA0}"/>
                </a:ext>
              </a:extLst>
            </p:cNvPr>
            <p:cNvGrpSpPr/>
            <p:nvPr/>
          </p:nvGrpSpPr>
          <p:grpSpPr>
            <a:xfrm>
              <a:off x="8375441" y="575224"/>
              <a:ext cx="142720" cy="171556"/>
              <a:chOff x="3024188" y="2501299"/>
              <a:chExt cx="4329113" cy="5203825"/>
            </a:xfrm>
            <a:solidFill>
              <a:sysClr val="window" lastClr="FFFFFF"/>
            </a:solidFill>
          </p:grpSpPr>
          <p:sp>
            <p:nvSpPr>
              <p:cNvPr id="95" name="Freeform 55">
                <a:extLst>
                  <a:ext uri="{FF2B5EF4-FFF2-40B4-BE49-F238E27FC236}">
                    <a16:creationId xmlns:a16="http://schemas.microsoft.com/office/drawing/2014/main" id="{A7B94A8D-0C33-41E3-B6DD-58ECAD38E8A9}"/>
                  </a:ext>
                </a:extLst>
              </p:cNvPr>
              <p:cNvSpPr>
                <a:spLocks noEditPoints="1"/>
              </p:cNvSpPr>
              <p:nvPr/>
            </p:nvSpPr>
            <p:spPr bwMode="auto">
              <a:xfrm>
                <a:off x="3024188" y="2501299"/>
                <a:ext cx="4329113" cy="5203825"/>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6" name="Freeform 56">
                <a:extLst>
                  <a:ext uri="{FF2B5EF4-FFF2-40B4-BE49-F238E27FC236}">
                    <a16:creationId xmlns:a16="http://schemas.microsoft.com/office/drawing/2014/main" id="{DB748647-A570-4181-BCFD-4CEA5BE027E6}"/>
                  </a:ext>
                </a:extLst>
              </p:cNvPr>
              <p:cNvSpPr>
                <a:spLocks/>
              </p:cNvSpPr>
              <p:nvPr/>
            </p:nvSpPr>
            <p:spPr bwMode="auto">
              <a:xfrm>
                <a:off x="4305300" y="3106738"/>
                <a:ext cx="2476500" cy="296863"/>
              </a:xfrm>
              <a:custGeom>
                <a:avLst/>
                <a:gdLst>
                  <a:gd name="T0" fmla="*/ 187 w 3120"/>
                  <a:gd name="T1" fmla="*/ 0 h 375"/>
                  <a:gd name="T2" fmla="*/ 2932 w 3120"/>
                  <a:gd name="T3" fmla="*/ 0 h 375"/>
                  <a:gd name="T4" fmla="*/ 2974 w 3120"/>
                  <a:gd name="T5" fmla="*/ 4 h 375"/>
                  <a:gd name="T6" fmla="*/ 3014 w 3120"/>
                  <a:gd name="T7" fmla="*/ 18 h 375"/>
                  <a:gd name="T8" fmla="*/ 3050 w 3120"/>
                  <a:gd name="T9" fmla="*/ 42 h 375"/>
                  <a:gd name="T10" fmla="*/ 3078 w 3120"/>
                  <a:gd name="T11" fmla="*/ 70 h 375"/>
                  <a:gd name="T12" fmla="*/ 3100 w 3120"/>
                  <a:gd name="T13" fmla="*/ 104 h 375"/>
                  <a:gd name="T14" fmla="*/ 3114 w 3120"/>
                  <a:gd name="T15" fmla="*/ 144 h 375"/>
                  <a:gd name="T16" fmla="*/ 3120 w 3120"/>
                  <a:gd name="T17" fmla="*/ 187 h 375"/>
                  <a:gd name="T18" fmla="*/ 3114 w 3120"/>
                  <a:gd name="T19" fmla="*/ 229 h 375"/>
                  <a:gd name="T20" fmla="*/ 3100 w 3120"/>
                  <a:gd name="T21" fmla="*/ 269 h 375"/>
                  <a:gd name="T22" fmla="*/ 3078 w 3120"/>
                  <a:gd name="T23" fmla="*/ 303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3 h 375"/>
                  <a:gd name="T42" fmla="*/ 20 w 3120"/>
                  <a:gd name="T43" fmla="*/ 269 h 375"/>
                  <a:gd name="T44" fmla="*/ 6 w 3120"/>
                  <a:gd name="T45" fmla="*/ 229 h 375"/>
                  <a:gd name="T46" fmla="*/ 0 w 3120"/>
                  <a:gd name="T47" fmla="*/ 187 h 375"/>
                  <a:gd name="T48" fmla="*/ 6 w 3120"/>
                  <a:gd name="T49" fmla="*/ 144 h 375"/>
                  <a:gd name="T50" fmla="*/ 20 w 3120"/>
                  <a:gd name="T51" fmla="*/ 104 h 375"/>
                  <a:gd name="T52" fmla="*/ 42 w 3120"/>
                  <a:gd name="T53" fmla="*/ 70 h 375"/>
                  <a:gd name="T54" fmla="*/ 70 w 3120"/>
                  <a:gd name="T55" fmla="*/ 42 h 375"/>
                  <a:gd name="T56" fmla="*/ 106 w 3120"/>
                  <a:gd name="T57" fmla="*/ 18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18"/>
                    </a:lnTo>
                    <a:lnTo>
                      <a:pt x="3050" y="42"/>
                    </a:lnTo>
                    <a:lnTo>
                      <a:pt x="3078" y="70"/>
                    </a:lnTo>
                    <a:lnTo>
                      <a:pt x="3100" y="104"/>
                    </a:lnTo>
                    <a:lnTo>
                      <a:pt x="3114" y="144"/>
                    </a:lnTo>
                    <a:lnTo>
                      <a:pt x="3120" y="187"/>
                    </a:lnTo>
                    <a:lnTo>
                      <a:pt x="3114" y="229"/>
                    </a:lnTo>
                    <a:lnTo>
                      <a:pt x="3100" y="269"/>
                    </a:lnTo>
                    <a:lnTo>
                      <a:pt x="3078" y="303"/>
                    </a:lnTo>
                    <a:lnTo>
                      <a:pt x="3050" y="333"/>
                    </a:lnTo>
                    <a:lnTo>
                      <a:pt x="3014" y="355"/>
                    </a:lnTo>
                    <a:lnTo>
                      <a:pt x="2974" y="369"/>
                    </a:lnTo>
                    <a:lnTo>
                      <a:pt x="2932" y="375"/>
                    </a:lnTo>
                    <a:lnTo>
                      <a:pt x="187" y="375"/>
                    </a:lnTo>
                    <a:lnTo>
                      <a:pt x="143" y="369"/>
                    </a:lnTo>
                    <a:lnTo>
                      <a:pt x="106" y="355"/>
                    </a:lnTo>
                    <a:lnTo>
                      <a:pt x="70" y="333"/>
                    </a:lnTo>
                    <a:lnTo>
                      <a:pt x="42" y="303"/>
                    </a:lnTo>
                    <a:lnTo>
                      <a:pt x="20" y="269"/>
                    </a:lnTo>
                    <a:lnTo>
                      <a:pt x="6" y="229"/>
                    </a:lnTo>
                    <a:lnTo>
                      <a:pt x="0" y="187"/>
                    </a:lnTo>
                    <a:lnTo>
                      <a:pt x="6" y="144"/>
                    </a:lnTo>
                    <a:lnTo>
                      <a:pt x="20" y="104"/>
                    </a:lnTo>
                    <a:lnTo>
                      <a:pt x="42" y="70"/>
                    </a:lnTo>
                    <a:lnTo>
                      <a:pt x="70" y="42"/>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7" name="Freeform 57">
                <a:extLst>
                  <a:ext uri="{FF2B5EF4-FFF2-40B4-BE49-F238E27FC236}">
                    <a16:creationId xmlns:a16="http://schemas.microsoft.com/office/drawing/2014/main" id="{44C41E15-DF66-44D8-90BB-F335CD0B5D24}"/>
                  </a:ext>
                </a:extLst>
              </p:cNvPr>
              <p:cNvSpPr>
                <a:spLocks/>
              </p:cNvSpPr>
              <p:nvPr/>
            </p:nvSpPr>
            <p:spPr bwMode="auto">
              <a:xfrm>
                <a:off x="4305300" y="3813175"/>
                <a:ext cx="2476500" cy="296863"/>
              </a:xfrm>
              <a:custGeom>
                <a:avLst/>
                <a:gdLst>
                  <a:gd name="T0" fmla="*/ 187 w 3120"/>
                  <a:gd name="T1" fmla="*/ 0 h 375"/>
                  <a:gd name="T2" fmla="*/ 2932 w 3120"/>
                  <a:gd name="T3" fmla="*/ 0 h 375"/>
                  <a:gd name="T4" fmla="*/ 2974 w 3120"/>
                  <a:gd name="T5" fmla="*/ 6 h 375"/>
                  <a:gd name="T6" fmla="*/ 3014 w 3120"/>
                  <a:gd name="T7" fmla="*/ 20 h 375"/>
                  <a:gd name="T8" fmla="*/ 3050 w 3120"/>
                  <a:gd name="T9" fmla="*/ 42 h 375"/>
                  <a:gd name="T10" fmla="*/ 3078 w 3120"/>
                  <a:gd name="T11" fmla="*/ 72 h 375"/>
                  <a:gd name="T12" fmla="*/ 3100 w 3120"/>
                  <a:gd name="T13" fmla="*/ 106 h 375"/>
                  <a:gd name="T14" fmla="*/ 3114 w 3120"/>
                  <a:gd name="T15" fmla="*/ 146 h 375"/>
                  <a:gd name="T16" fmla="*/ 3120 w 3120"/>
                  <a:gd name="T17" fmla="*/ 187 h 375"/>
                  <a:gd name="T18" fmla="*/ 3114 w 3120"/>
                  <a:gd name="T19" fmla="*/ 231 h 375"/>
                  <a:gd name="T20" fmla="*/ 3100 w 3120"/>
                  <a:gd name="T21" fmla="*/ 271 h 375"/>
                  <a:gd name="T22" fmla="*/ 3078 w 3120"/>
                  <a:gd name="T23" fmla="*/ 305 h 375"/>
                  <a:gd name="T24" fmla="*/ 3050 w 3120"/>
                  <a:gd name="T25" fmla="*/ 333 h 375"/>
                  <a:gd name="T26" fmla="*/ 3014 w 3120"/>
                  <a:gd name="T27" fmla="*/ 357 h 375"/>
                  <a:gd name="T28" fmla="*/ 2974 w 3120"/>
                  <a:gd name="T29" fmla="*/ 371 h 375"/>
                  <a:gd name="T30" fmla="*/ 2932 w 3120"/>
                  <a:gd name="T31" fmla="*/ 375 h 375"/>
                  <a:gd name="T32" fmla="*/ 187 w 3120"/>
                  <a:gd name="T33" fmla="*/ 375 h 375"/>
                  <a:gd name="T34" fmla="*/ 143 w 3120"/>
                  <a:gd name="T35" fmla="*/ 371 h 375"/>
                  <a:gd name="T36" fmla="*/ 106 w 3120"/>
                  <a:gd name="T37" fmla="*/ 357 h 375"/>
                  <a:gd name="T38" fmla="*/ 70 w 3120"/>
                  <a:gd name="T39" fmla="*/ 335 h 375"/>
                  <a:gd name="T40" fmla="*/ 42 w 3120"/>
                  <a:gd name="T41" fmla="*/ 305 h 375"/>
                  <a:gd name="T42" fmla="*/ 20 w 3120"/>
                  <a:gd name="T43" fmla="*/ 271 h 375"/>
                  <a:gd name="T44" fmla="*/ 6 w 3120"/>
                  <a:gd name="T45" fmla="*/ 231 h 375"/>
                  <a:gd name="T46" fmla="*/ 0 w 3120"/>
                  <a:gd name="T47" fmla="*/ 187 h 375"/>
                  <a:gd name="T48" fmla="*/ 6 w 3120"/>
                  <a:gd name="T49" fmla="*/ 146 h 375"/>
                  <a:gd name="T50" fmla="*/ 20 w 3120"/>
                  <a:gd name="T51" fmla="*/ 106 h 375"/>
                  <a:gd name="T52" fmla="*/ 42 w 3120"/>
                  <a:gd name="T53" fmla="*/ 72 h 375"/>
                  <a:gd name="T54" fmla="*/ 70 w 3120"/>
                  <a:gd name="T55" fmla="*/ 42 h 375"/>
                  <a:gd name="T56" fmla="*/ 106 w 3120"/>
                  <a:gd name="T57" fmla="*/ 20 h 375"/>
                  <a:gd name="T58" fmla="*/ 143 w 3120"/>
                  <a:gd name="T59" fmla="*/ 6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6"/>
                    </a:lnTo>
                    <a:lnTo>
                      <a:pt x="3014" y="20"/>
                    </a:lnTo>
                    <a:lnTo>
                      <a:pt x="3050" y="42"/>
                    </a:lnTo>
                    <a:lnTo>
                      <a:pt x="3078" y="72"/>
                    </a:lnTo>
                    <a:lnTo>
                      <a:pt x="3100" y="106"/>
                    </a:lnTo>
                    <a:lnTo>
                      <a:pt x="3114" y="146"/>
                    </a:lnTo>
                    <a:lnTo>
                      <a:pt x="3120" y="187"/>
                    </a:lnTo>
                    <a:lnTo>
                      <a:pt x="3114" y="231"/>
                    </a:lnTo>
                    <a:lnTo>
                      <a:pt x="3100" y="271"/>
                    </a:lnTo>
                    <a:lnTo>
                      <a:pt x="3078" y="305"/>
                    </a:lnTo>
                    <a:lnTo>
                      <a:pt x="3050" y="333"/>
                    </a:lnTo>
                    <a:lnTo>
                      <a:pt x="3014" y="357"/>
                    </a:lnTo>
                    <a:lnTo>
                      <a:pt x="2974" y="371"/>
                    </a:lnTo>
                    <a:lnTo>
                      <a:pt x="2932" y="375"/>
                    </a:lnTo>
                    <a:lnTo>
                      <a:pt x="187" y="375"/>
                    </a:lnTo>
                    <a:lnTo>
                      <a:pt x="143" y="371"/>
                    </a:lnTo>
                    <a:lnTo>
                      <a:pt x="106" y="357"/>
                    </a:lnTo>
                    <a:lnTo>
                      <a:pt x="70" y="335"/>
                    </a:lnTo>
                    <a:lnTo>
                      <a:pt x="42" y="305"/>
                    </a:lnTo>
                    <a:lnTo>
                      <a:pt x="20" y="271"/>
                    </a:lnTo>
                    <a:lnTo>
                      <a:pt x="6" y="231"/>
                    </a:lnTo>
                    <a:lnTo>
                      <a:pt x="0" y="187"/>
                    </a:lnTo>
                    <a:lnTo>
                      <a:pt x="6" y="146"/>
                    </a:lnTo>
                    <a:lnTo>
                      <a:pt x="20" y="106"/>
                    </a:lnTo>
                    <a:lnTo>
                      <a:pt x="42" y="72"/>
                    </a:lnTo>
                    <a:lnTo>
                      <a:pt x="70" y="42"/>
                    </a:lnTo>
                    <a:lnTo>
                      <a:pt x="106" y="20"/>
                    </a:lnTo>
                    <a:lnTo>
                      <a:pt x="143" y="6"/>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8" name="Freeform 58">
                <a:extLst>
                  <a:ext uri="{FF2B5EF4-FFF2-40B4-BE49-F238E27FC236}">
                    <a16:creationId xmlns:a16="http://schemas.microsoft.com/office/drawing/2014/main" id="{910EF8AC-EF56-40F5-B240-9EE569121082}"/>
                  </a:ext>
                </a:extLst>
              </p:cNvPr>
              <p:cNvSpPr>
                <a:spLocks/>
              </p:cNvSpPr>
              <p:nvPr/>
            </p:nvSpPr>
            <p:spPr bwMode="auto">
              <a:xfrm>
                <a:off x="4305300" y="4519613"/>
                <a:ext cx="2476500" cy="296863"/>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9" name="Freeform 59">
                <a:extLst>
                  <a:ext uri="{FF2B5EF4-FFF2-40B4-BE49-F238E27FC236}">
                    <a16:creationId xmlns:a16="http://schemas.microsoft.com/office/drawing/2014/main" id="{ED0E0CEC-EADD-4CEA-993F-30A00F656990}"/>
                  </a:ext>
                </a:extLst>
              </p:cNvPr>
              <p:cNvSpPr>
                <a:spLocks/>
              </p:cNvSpPr>
              <p:nvPr/>
            </p:nvSpPr>
            <p:spPr bwMode="auto">
              <a:xfrm>
                <a:off x="4305300" y="5227638"/>
                <a:ext cx="2476500" cy="295275"/>
              </a:xfrm>
              <a:custGeom>
                <a:avLst/>
                <a:gdLst>
                  <a:gd name="T0" fmla="*/ 187 w 3120"/>
                  <a:gd name="T1" fmla="*/ 0 h 373"/>
                  <a:gd name="T2" fmla="*/ 2932 w 3120"/>
                  <a:gd name="T3" fmla="*/ 0 h 373"/>
                  <a:gd name="T4" fmla="*/ 2974 w 3120"/>
                  <a:gd name="T5" fmla="*/ 4 h 373"/>
                  <a:gd name="T6" fmla="*/ 3014 w 3120"/>
                  <a:gd name="T7" fmla="*/ 18 h 373"/>
                  <a:gd name="T8" fmla="*/ 3050 w 3120"/>
                  <a:gd name="T9" fmla="*/ 40 h 373"/>
                  <a:gd name="T10" fmla="*/ 3078 w 3120"/>
                  <a:gd name="T11" fmla="*/ 70 h 373"/>
                  <a:gd name="T12" fmla="*/ 3100 w 3120"/>
                  <a:gd name="T13" fmla="*/ 104 h 373"/>
                  <a:gd name="T14" fmla="*/ 3114 w 3120"/>
                  <a:gd name="T15" fmla="*/ 144 h 373"/>
                  <a:gd name="T16" fmla="*/ 3120 w 3120"/>
                  <a:gd name="T17" fmla="*/ 186 h 373"/>
                  <a:gd name="T18" fmla="*/ 3114 w 3120"/>
                  <a:gd name="T19" fmla="*/ 229 h 373"/>
                  <a:gd name="T20" fmla="*/ 3100 w 3120"/>
                  <a:gd name="T21" fmla="*/ 269 h 373"/>
                  <a:gd name="T22" fmla="*/ 3078 w 3120"/>
                  <a:gd name="T23" fmla="*/ 303 h 373"/>
                  <a:gd name="T24" fmla="*/ 3050 w 3120"/>
                  <a:gd name="T25" fmla="*/ 333 h 373"/>
                  <a:gd name="T26" fmla="*/ 3014 w 3120"/>
                  <a:gd name="T27" fmla="*/ 355 h 373"/>
                  <a:gd name="T28" fmla="*/ 2974 w 3120"/>
                  <a:gd name="T29" fmla="*/ 369 h 373"/>
                  <a:gd name="T30" fmla="*/ 2932 w 3120"/>
                  <a:gd name="T31" fmla="*/ 373 h 373"/>
                  <a:gd name="T32" fmla="*/ 187 w 3120"/>
                  <a:gd name="T33" fmla="*/ 373 h 373"/>
                  <a:gd name="T34" fmla="*/ 143 w 3120"/>
                  <a:gd name="T35" fmla="*/ 369 h 373"/>
                  <a:gd name="T36" fmla="*/ 106 w 3120"/>
                  <a:gd name="T37" fmla="*/ 355 h 373"/>
                  <a:gd name="T38" fmla="*/ 70 w 3120"/>
                  <a:gd name="T39" fmla="*/ 333 h 373"/>
                  <a:gd name="T40" fmla="*/ 42 w 3120"/>
                  <a:gd name="T41" fmla="*/ 303 h 373"/>
                  <a:gd name="T42" fmla="*/ 20 w 3120"/>
                  <a:gd name="T43" fmla="*/ 269 h 373"/>
                  <a:gd name="T44" fmla="*/ 6 w 3120"/>
                  <a:gd name="T45" fmla="*/ 229 h 373"/>
                  <a:gd name="T46" fmla="*/ 0 w 3120"/>
                  <a:gd name="T47" fmla="*/ 186 h 373"/>
                  <a:gd name="T48" fmla="*/ 6 w 3120"/>
                  <a:gd name="T49" fmla="*/ 144 h 373"/>
                  <a:gd name="T50" fmla="*/ 20 w 3120"/>
                  <a:gd name="T51" fmla="*/ 104 h 373"/>
                  <a:gd name="T52" fmla="*/ 42 w 3120"/>
                  <a:gd name="T53" fmla="*/ 70 h 373"/>
                  <a:gd name="T54" fmla="*/ 70 w 3120"/>
                  <a:gd name="T55" fmla="*/ 40 h 373"/>
                  <a:gd name="T56" fmla="*/ 106 w 3120"/>
                  <a:gd name="T57" fmla="*/ 18 h 373"/>
                  <a:gd name="T58" fmla="*/ 143 w 3120"/>
                  <a:gd name="T59" fmla="*/ 4 h 373"/>
                  <a:gd name="T60" fmla="*/ 187 w 3120"/>
                  <a:gd name="T61"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3">
                    <a:moveTo>
                      <a:pt x="187" y="0"/>
                    </a:moveTo>
                    <a:lnTo>
                      <a:pt x="2932" y="0"/>
                    </a:lnTo>
                    <a:lnTo>
                      <a:pt x="2974" y="4"/>
                    </a:lnTo>
                    <a:lnTo>
                      <a:pt x="3014" y="18"/>
                    </a:lnTo>
                    <a:lnTo>
                      <a:pt x="3050" y="40"/>
                    </a:lnTo>
                    <a:lnTo>
                      <a:pt x="3078" y="70"/>
                    </a:lnTo>
                    <a:lnTo>
                      <a:pt x="3100" y="104"/>
                    </a:lnTo>
                    <a:lnTo>
                      <a:pt x="3114" y="144"/>
                    </a:lnTo>
                    <a:lnTo>
                      <a:pt x="3120" y="186"/>
                    </a:lnTo>
                    <a:lnTo>
                      <a:pt x="3114" y="229"/>
                    </a:lnTo>
                    <a:lnTo>
                      <a:pt x="3100" y="269"/>
                    </a:lnTo>
                    <a:lnTo>
                      <a:pt x="3078" y="303"/>
                    </a:lnTo>
                    <a:lnTo>
                      <a:pt x="3050" y="333"/>
                    </a:lnTo>
                    <a:lnTo>
                      <a:pt x="3014" y="355"/>
                    </a:lnTo>
                    <a:lnTo>
                      <a:pt x="2974" y="369"/>
                    </a:lnTo>
                    <a:lnTo>
                      <a:pt x="2932" y="373"/>
                    </a:lnTo>
                    <a:lnTo>
                      <a:pt x="187" y="373"/>
                    </a:lnTo>
                    <a:lnTo>
                      <a:pt x="143" y="369"/>
                    </a:lnTo>
                    <a:lnTo>
                      <a:pt x="106" y="355"/>
                    </a:lnTo>
                    <a:lnTo>
                      <a:pt x="70" y="333"/>
                    </a:lnTo>
                    <a:lnTo>
                      <a:pt x="42" y="303"/>
                    </a:lnTo>
                    <a:lnTo>
                      <a:pt x="20" y="269"/>
                    </a:lnTo>
                    <a:lnTo>
                      <a:pt x="6" y="229"/>
                    </a:lnTo>
                    <a:lnTo>
                      <a:pt x="0" y="186"/>
                    </a:lnTo>
                    <a:lnTo>
                      <a:pt x="6" y="144"/>
                    </a:lnTo>
                    <a:lnTo>
                      <a:pt x="20" y="104"/>
                    </a:lnTo>
                    <a:lnTo>
                      <a:pt x="42" y="70"/>
                    </a:lnTo>
                    <a:lnTo>
                      <a:pt x="70" y="40"/>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sp>
          <p:nvSpPr>
            <p:cNvPr id="94" name="Oval 93">
              <a:extLst>
                <a:ext uri="{FF2B5EF4-FFF2-40B4-BE49-F238E27FC236}">
                  <a16:creationId xmlns:a16="http://schemas.microsoft.com/office/drawing/2014/main" id="{4BBDE482-D3CD-453F-9F74-1E22EF6AB3FB}"/>
                </a:ext>
              </a:extLst>
            </p:cNvPr>
            <p:cNvSpPr/>
            <p:nvPr/>
          </p:nvSpPr>
          <p:spPr>
            <a:xfrm>
              <a:off x="8516470" y="448234"/>
              <a:ext cx="143436" cy="143436"/>
            </a:xfrm>
            <a:prstGeom prst="ellipse">
              <a:avLst/>
            </a:prstGeom>
            <a:solidFill>
              <a:srgbClr val="52BF8A"/>
            </a:solidFill>
            <a:ln w="1905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en-IN" sz="700" b="0" i="0" u="none" strike="noStrike" kern="0" cap="none" spc="0" normalizeH="0" baseline="0" noProof="0" dirty="0">
                  <a:ln>
                    <a:noFill/>
                  </a:ln>
                  <a:solidFill>
                    <a:prstClr val="white"/>
                  </a:solidFill>
                  <a:effectLst/>
                  <a:uLnTx/>
                  <a:uFillTx/>
                  <a:latin typeface="Calibri"/>
                </a:rPr>
                <a:t>5</a:t>
              </a:r>
            </a:p>
          </p:txBody>
        </p:sp>
      </p:grpSp>
      <p:sp>
        <p:nvSpPr>
          <p:cNvPr id="102" name="TextBox 101">
            <a:extLst>
              <a:ext uri="{FF2B5EF4-FFF2-40B4-BE49-F238E27FC236}">
                <a16:creationId xmlns:a16="http://schemas.microsoft.com/office/drawing/2014/main" id="{C6A6241A-EABC-4523-8850-F507F20C2380}"/>
              </a:ext>
            </a:extLst>
          </p:cNvPr>
          <p:cNvSpPr txBox="1"/>
          <p:nvPr/>
        </p:nvSpPr>
        <p:spPr>
          <a:xfrm>
            <a:off x="4283968" y="843558"/>
            <a:ext cx="2445267" cy="161583"/>
          </a:xfrm>
          <a:prstGeom prst="rect">
            <a:avLst/>
          </a:prstGeom>
          <a:noFill/>
        </p:spPr>
        <p:txBody>
          <a:bodyPr wrap="square" lIns="0" tIns="0" rIns="0" bIns="0" rtlCol="0">
            <a:spAutoFit/>
          </a:bodyPr>
          <a:lstStyle>
            <a:defPPr>
              <a:defRPr lang="en-US"/>
            </a:defPPr>
            <a:lvl1pPr defTabSz="1218987">
              <a:defRPr sz="1050" b="1">
                <a:solidFill>
                  <a:schemeClr val="tx1">
                    <a:lumMod val="75000"/>
                    <a:lumOff val="25000"/>
                  </a:schemeClr>
                </a:solidFill>
                <a:cs typeface="Arial" pitchFamily="34" charset="0"/>
              </a:defRPr>
            </a:lvl1pPr>
          </a:lstStyle>
          <a:p>
            <a:r>
              <a:rPr lang="en-US" dirty="0"/>
              <a:t>Issue Headlines</a:t>
            </a:r>
          </a:p>
        </p:txBody>
      </p:sp>
      <p:cxnSp>
        <p:nvCxnSpPr>
          <p:cNvPr id="103" name="Straight Connector 102">
            <a:extLst>
              <a:ext uri="{FF2B5EF4-FFF2-40B4-BE49-F238E27FC236}">
                <a16:creationId xmlns:a16="http://schemas.microsoft.com/office/drawing/2014/main" id="{3D895BCF-7147-4BC3-B42A-C69659CF1F27}"/>
              </a:ext>
            </a:extLst>
          </p:cNvPr>
          <p:cNvCxnSpPr>
            <a:cxnSpLocks/>
          </p:cNvCxnSpPr>
          <p:nvPr/>
        </p:nvCxnSpPr>
        <p:spPr>
          <a:xfrm flipV="1">
            <a:off x="3952106" y="1129349"/>
            <a:ext cx="5012382" cy="18390"/>
          </a:xfrm>
          <a:prstGeom prst="line">
            <a:avLst/>
          </a:prstGeom>
          <a:noFill/>
          <a:ln w="9525" cap="flat" cmpd="sng" algn="ctr">
            <a:solidFill>
              <a:sysClr val="window" lastClr="FFFFFF">
                <a:lumMod val="75000"/>
              </a:sysClr>
            </a:solidFill>
            <a:prstDash val="solid"/>
          </a:ln>
          <a:effectLst/>
        </p:spPr>
      </p:cxnSp>
      <p:sp>
        <p:nvSpPr>
          <p:cNvPr id="69" name="Freeform 55">
            <a:extLst>
              <a:ext uri="{FF2B5EF4-FFF2-40B4-BE49-F238E27FC236}">
                <a16:creationId xmlns:a16="http://schemas.microsoft.com/office/drawing/2014/main" id="{21C121FE-7A5B-4EA1-AF77-585C83B1B6DC}"/>
              </a:ext>
            </a:extLst>
          </p:cNvPr>
          <p:cNvSpPr>
            <a:spLocks noEditPoints="1"/>
          </p:cNvSpPr>
          <p:nvPr/>
        </p:nvSpPr>
        <p:spPr bwMode="auto">
          <a:xfrm>
            <a:off x="3923928" y="779041"/>
            <a:ext cx="266339" cy="320154"/>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0" name="Freeform 58">
            <a:extLst>
              <a:ext uri="{FF2B5EF4-FFF2-40B4-BE49-F238E27FC236}">
                <a16:creationId xmlns:a16="http://schemas.microsoft.com/office/drawing/2014/main" id="{A1139B8A-062E-4A3E-B866-C97B5D087303}"/>
              </a:ext>
            </a:extLst>
          </p:cNvPr>
          <p:cNvSpPr>
            <a:spLocks/>
          </p:cNvSpPr>
          <p:nvPr/>
        </p:nvSpPr>
        <p:spPr bwMode="auto">
          <a:xfrm>
            <a:off x="4006720" y="860411"/>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1" name="Freeform 58">
            <a:extLst>
              <a:ext uri="{FF2B5EF4-FFF2-40B4-BE49-F238E27FC236}">
                <a16:creationId xmlns:a16="http://schemas.microsoft.com/office/drawing/2014/main" id="{A1139B8A-062E-4A3E-B866-C97B5D087303}"/>
              </a:ext>
            </a:extLst>
          </p:cNvPr>
          <p:cNvSpPr>
            <a:spLocks/>
          </p:cNvSpPr>
          <p:nvPr/>
        </p:nvSpPr>
        <p:spPr bwMode="auto">
          <a:xfrm>
            <a:off x="4006720" y="915887"/>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2" name="Freeform 58">
            <a:extLst>
              <a:ext uri="{FF2B5EF4-FFF2-40B4-BE49-F238E27FC236}">
                <a16:creationId xmlns:a16="http://schemas.microsoft.com/office/drawing/2014/main" id="{A1139B8A-062E-4A3E-B866-C97B5D087303}"/>
              </a:ext>
            </a:extLst>
          </p:cNvPr>
          <p:cNvSpPr>
            <a:spLocks/>
          </p:cNvSpPr>
          <p:nvPr/>
        </p:nvSpPr>
        <p:spPr bwMode="auto">
          <a:xfrm>
            <a:off x="4006720" y="966016"/>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5" name="TextBox 4"/>
          <p:cNvSpPr txBox="1"/>
          <p:nvPr/>
        </p:nvSpPr>
        <p:spPr>
          <a:xfrm>
            <a:off x="3635896" y="1260505"/>
            <a:ext cx="5472608" cy="1615827"/>
          </a:xfrm>
          <a:prstGeom prst="rect">
            <a:avLst/>
          </a:prstGeom>
          <a:noFill/>
        </p:spPr>
        <p:txBody>
          <a:bodyPr wrap="square" rtlCol="0">
            <a:spAutoFit/>
          </a:bodyPr>
          <a:lstStyle/>
          <a:p>
            <a:pPr marL="171450" indent="-171450">
              <a:buFont typeface="Arial" charset="0"/>
              <a:buChar char="•"/>
            </a:pPr>
            <a:r>
              <a:rPr lang="en-GB" sz="900" dirty="0"/>
              <a:t>Customer issue recently closed related to circa 9000 MPRNs whereby AQ was not calculated or issued in the AQ notification files. Defect fixed &amp; AQs updated in all systems &amp; issued to customers.</a:t>
            </a:r>
          </a:p>
          <a:p>
            <a:pPr marL="171450" indent="-171450">
              <a:buFont typeface="Arial" charset="0"/>
              <a:buChar char="•"/>
            </a:pPr>
            <a:endParaRPr lang="en-GB" sz="900" dirty="0"/>
          </a:p>
          <a:p>
            <a:pPr marL="171450" indent="-171450">
              <a:buFont typeface="Arial" charset="0"/>
              <a:buChar char="•"/>
            </a:pPr>
            <a:r>
              <a:rPr lang="en-GB" sz="900" dirty="0"/>
              <a:t>UIG Task Force are awaiting sponsorship from the industry for three drafted UNC Modifications</a:t>
            </a:r>
          </a:p>
          <a:p>
            <a:endParaRPr lang="en-GB" sz="900" dirty="0"/>
          </a:p>
          <a:p>
            <a:pPr marL="171450" indent="-171450">
              <a:buFont typeface="Arial" charset="0"/>
              <a:buChar char="•"/>
            </a:pPr>
            <a:r>
              <a:rPr lang="en-GB" sz="900" dirty="0"/>
              <a:t>In January 2019, there was a number of  defects affecting  AQ Calculation for a large number of meter points.  All except 3 have been fixed which are on track to be deployed by end of July. Monthly monitoring on the open defects to ensure erroneous AQs are not effective.</a:t>
            </a:r>
            <a:br>
              <a:rPr lang="en-GB" sz="900" dirty="0"/>
            </a:br>
            <a:endParaRPr lang="en-GB" sz="900" dirty="0"/>
          </a:p>
          <a:p>
            <a:pPr marL="171450" indent="-171450">
              <a:buFont typeface="Arial" charset="0"/>
              <a:buChar char="•"/>
            </a:pPr>
            <a:r>
              <a:rPr lang="en-GB" sz="900" dirty="0"/>
              <a:t>Increase of P2 incidents relating to performance issues of Xoserve Applications such as Portal, Data Enquiry and CMS during April &amp; May. Service review underway. .</a:t>
            </a:r>
          </a:p>
        </p:txBody>
      </p:sp>
      <p:sp>
        <p:nvSpPr>
          <p:cNvPr id="55" name="Right Arrow 54"/>
          <p:cNvSpPr/>
          <p:nvPr/>
        </p:nvSpPr>
        <p:spPr>
          <a:xfrm rot="5400000">
            <a:off x="2262321" y="1229051"/>
            <a:ext cx="360040" cy="203378"/>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TextBox 72">
            <a:extLst>
              <a:ext uri="{FF2B5EF4-FFF2-40B4-BE49-F238E27FC236}">
                <a16:creationId xmlns:a16="http://schemas.microsoft.com/office/drawing/2014/main" id="{0C86ED7C-4700-4DC5-83AE-0DE9E533A95C}"/>
              </a:ext>
            </a:extLst>
          </p:cNvPr>
          <p:cNvSpPr txBox="1"/>
          <p:nvPr/>
        </p:nvSpPr>
        <p:spPr>
          <a:xfrm>
            <a:off x="1260532" y="3011820"/>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P1’s During May 2019</a:t>
            </a:r>
            <a:endParaRPr lang="en-IN" sz="1050" b="1" dirty="0">
              <a:solidFill>
                <a:schemeClr val="tx1">
                  <a:lumMod val="75000"/>
                  <a:lumOff val="25000"/>
                </a:schemeClr>
              </a:solidFill>
              <a:cs typeface="Arial" pitchFamily="34" charset="0"/>
            </a:endParaRPr>
          </a:p>
        </p:txBody>
      </p:sp>
      <p:sp>
        <p:nvSpPr>
          <p:cNvPr id="74" name="TextBox 73">
            <a:extLst>
              <a:ext uri="{FF2B5EF4-FFF2-40B4-BE49-F238E27FC236}">
                <a16:creationId xmlns:a16="http://schemas.microsoft.com/office/drawing/2014/main" id="{FF35B325-975F-4D7A-8A16-43258B494C83}"/>
              </a:ext>
            </a:extLst>
          </p:cNvPr>
          <p:cNvSpPr txBox="1"/>
          <p:nvPr/>
        </p:nvSpPr>
        <p:spPr>
          <a:xfrm>
            <a:off x="1609949" y="3369682"/>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0</a:t>
            </a:r>
            <a:endParaRPr lang="en-IN" sz="2000" dirty="0">
              <a:solidFill>
                <a:srgbClr val="6DC6CD"/>
              </a:solidFill>
            </a:endParaRPr>
          </a:p>
        </p:txBody>
      </p:sp>
      <p:grpSp>
        <p:nvGrpSpPr>
          <p:cNvPr id="57" name="Group 56">
            <a:extLst>
              <a:ext uri="{FF2B5EF4-FFF2-40B4-BE49-F238E27FC236}">
                <a16:creationId xmlns:a16="http://schemas.microsoft.com/office/drawing/2014/main" id="{CB676A85-610A-485D-BBC8-F52D36A7A06E}"/>
              </a:ext>
            </a:extLst>
          </p:cNvPr>
          <p:cNvGrpSpPr/>
          <p:nvPr/>
        </p:nvGrpSpPr>
        <p:grpSpPr>
          <a:xfrm>
            <a:off x="737613" y="4310640"/>
            <a:ext cx="430940" cy="437161"/>
            <a:chOff x="8267196" y="448234"/>
            <a:chExt cx="392710" cy="381219"/>
          </a:xfrm>
        </p:grpSpPr>
        <p:sp>
          <p:nvSpPr>
            <p:cNvPr id="58" name="Oval 57">
              <a:extLst>
                <a:ext uri="{FF2B5EF4-FFF2-40B4-BE49-F238E27FC236}">
                  <a16:creationId xmlns:a16="http://schemas.microsoft.com/office/drawing/2014/main" id="{4D78AD89-FDF7-422F-A4C0-E9368A9030D9}"/>
                </a:ext>
              </a:extLst>
            </p:cNvPr>
            <p:cNvSpPr/>
            <p:nvPr/>
          </p:nvSpPr>
          <p:spPr>
            <a:xfrm>
              <a:off x="8267196" y="470243"/>
              <a:ext cx="359210" cy="35921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60" name="Group 59">
              <a:extLst>
                <a:ext uri="{FF2B5EF4-FFF2-40B4-BE49-F238E27FC236}">
                  <a16:creationId xmlns:a16="http://schemas.microsoft.com/office/drawing/2014/main" id="{8A5EF0A2-7D61-4567-9805-D4D6931A2EA0}"/>
                </a:ext>
              </a:extLst>
            </p:cNvPr>
            <p:cNvGrpSpPr/>
            <p:nvPr/>
          </p:nvGrpSpPr>
          <p:grpSpPr>
            <a:xfrm>
              <a:off x="8375441" y="575224"/>
              <a:ext cx="142720" cy="171556"/>
              <a:chOff x="3024188" y="2501299"/>
              <a:chExt cx="4329113" cy="5203825"/>
            </a:xfrm>
            <a:solidFill>
              <a:sysClr val="window" lastClr="FFFFFF"/>
            </a:solidFill>
          </p:grpSpPr>
          <p:sp>
            <p:nvSpPr>
              <p:cNvPr id="64" name="Freeform 55">
                <a:extLst>
                  <a:ext uri="{FF2B5EF4-FFF2-40B4-BE49-F238E27FC236}">
                    <a16:creationId xmlns:a16="http://schemas.microsoft.com/office/drawing/2014/main" id="{A7B94A8D-0C33-41E3-B6DD-58ECAD38E8A9}"/>
                  </a:ext>
                </a:extLst>
              </p:cNvPr>
              <p:cNvSpPr>
                <a:spLocks noEditPoints="1"/>
              </p:cNvSpPr>
              <p:nvPr/>
            </p:nvSpPr>
            <p:spPr bwMode="auto">
              <a:xfrm>
                <a:off x="3024188" y="2501299"/>
                <a:ext cx="4329113" cy="5203825"/>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68" name="Freeform 56">
                <a:extLst>
                  <a:ext uri="{FF2B5EF4-FFF2-40B4-BE49-F238E27FC236}">
                    <a16:creationId xmlns:a16="http://schemas.microsoft.com/office/drawing/2014/main" id="{DB748647-A570-4181-BCFD-4CEA5BE027E6}"/>
                  </a:ext>
                </a:extLst>
              </p:cNvPr>
              <p:cNvSpPr>
                <a:spLocks/>
              </p:cNvSpPr>
              <p:nvPr/>
            </p:nvSpPr>
            <p:spPr bwMode="auto">
              <a:xfrm>
                <a:off x="4305300" y="3106738"/>
                <a:ext cx="2476500" cy="296863"/>
              </a:xfrm>
              <a:custGeom>
                <a:avLst/>
                <a:gdLst>
                  <a:gd name="T0" fmla="*/ 187 w 3120"/>
                  <a:gd name="T1" fmla="*/ 0 h 375"/>
                  <a:gd name="T2" fmla="*/ 2932 w 3120"/>
                  <a:gd name="T3" fmla="*/ 0 h 375"/>
                  <a:gd name="T4" fmla="*/ 2974 w 3120"/>
                  <a:gd name="T5" fmla="*/ 4 h 375"/>
                  <a:gd name="T6" fmla="*/ 3014 w 3120"/>
                  <a:gd name="T7" fmla="*/ 18 h 375"/>
                  <a:gd name="T8" fmla="*/ 3050 w 3120"/>
                  <a:gd name="T9" fmla="*/ 42 h 375"/>
                  <a:gd name="T10" fmla="*/ 3078 w 3120"/>
                  <a:gd name="T11" fmla="*/ 70 h 375"/>
                  <a:gd name="T12" fmla="*/ 3100 w 3120"/>
                  <a:gd name="T13" fmla="*/ 104 h 375"/>
                  <a:gd name="T14" fmla="*/ 3114 w 3120"/>
                  <a:gd name="T15" fmla="*/ 144 h 375"/>
                  <a:gd name="T16" fmla="*/ 3120 w 3120"/>
                  <a:gd name="T17" fmla="*/ 187 h 375"/>
                  <a:gd name="T18" fmla="*/ 3114 w 3120"/>
                  <a:gd name="T19" fmla="*/ 229 h 375"/>
                  <a:gd name="T20" fmla="*/ 3100 w 3120"/>
                  <a:gd name="T21" fmla="*/ 269 h 375"/>
                  <a:gd name="T22" fmla="*/ 3078 w 3120"/>
                  <a:gd name="T23" fmla="*/ 303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3 h 375"/>
                  <a:gd name="T42" fmla="*/ 20 w 3120"/>
                  <a:gd name="T43" fmla="*/ 269 h 375"/>
                  <a:gd name="T44" fmla="*/ 6 w 3120"/>
                  <a:gd name="T45" fmla="*/ 229 h 375"/>
                  <a:gd name="T46" fmla="*/ 0 w 3120"/>
                  <a:gd name="T47" fmla="*/ 187 h 375"/>
                  <a:gd name="T48" fmla="*/ 6 w 3120"/>
                  <a:gd name="T49" fmla="*/ 144 h 375"/>
                  <a:gd name="T50" fmla="*/ 20 w 3120"/>
                  <a:gd name="T51" fmla="*/ 104 h 375"/>
                  <a:gd name="T52" fmla="*/ 42 w 3120"/>
                  <a:gd name="T53" fmla="*/ 70 h 375"/>
                  <a:gd name="T54" fmla="*/ 70 w 3120"/>
                  <a:gd name="T55" fmla="*/ 42 h 375"/>
                  <a:gd name="T56" fmla="*/ 106 w 3120"/>
                  <a:gd name="T57" fmla="*/ 18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18"/>
                    </a:lnTo>
                    <a:lnTo>
                      <a:pt x="3050" y="42"/>
                    </a:lnTo>
                    <a:lnTo>
                      <a:pt x="3078" y="70"/>
                    </a:lnTo>
                    <a:lnTo>
                      <a:pt x="3100" y="104"/>
                    </a:lnTo>
                    <a:lnTo>
                      <a:pt x="3114" y="144"/>
                    </a:lnTo>
                    <a:lnTo>
                      <a:pt x="3120" y="187"/>
                    </a:lnTo>
                    <a:lnTo>
                      <a:pt x="3114" y="229"/>
                    </a:lnTo>
                    <a:lnTo>
                      <a:pt x="3100" y="269"/>
                    </a:lnTo>
                    <a:lnTo>
                      <a:pt x="3078" y="303"/>
                    </a:lnTo>
                    <a:lnTo>
                      <a:pt x="3050" y="333"/>
                    </a:lnTo>
                    <a:lnTo>
                      <a:pt x="3014" y="355"/>
                    </a:lnTo>
                    <a:lnTo>
                      <a:pt x="2974" y="369"/>
                    </a:lnTo>
                    <a:lnTo>
                      <a:pt x="2932" y="375"/>
                    </a:lnTo>
                    <a:lnTo>
                      <a:pt x="187" y="375"/>
                    </a:lnTo>
                    <a:lnTo>
                      <a:pt x="143" y="369"/>
                    </a:lnTo>
                    <a:lnTo>
                      <a:pt x="106" y="355"/>
                    </a:lnTo>
                    <a:lnTo>
                      <a:pt x="70" y="333"/>
                    </a:lnTo>
                    <a:lnTo>
                      <a:pt x="42" y="303"/>
                    </a:lnTo>
                    <a:lnTo>
                      <a:pt x="20" y="269"/>
                    </a:lnTo>
                    <a:lnTo>
                      <a:pt x="6" y="229"/>
                    </a:lnTo>
                    <a:lnTo>
                      <a:pt x="0" y="187"/>
                    </a:lnTo>
                    <a:lnTo>
                      <a:pt x="6" y="144"/>
                    </a:lnTo>
                    <a:lnTo>
                      <a:pt x="20" y="104"/>
                    </a:lnTo>
                    <a:lnTo>
                      <a:pt x="42" y="70"/>
                    </a:lnTo>
                    <a:lnTo>
                      <a:pt x="70" y="42"/>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6" name="Freeform 57">
                <a:extLst>
                  <a:ext uri="{FF2B5EF4-FFF2-40B4-BE49-F238E27FC236}">
                    <a16:creationId xmlns:a16="http://schemas.microsoft.com/office/drawing/2014/main" id="{44C41E15-DF66-44D8-90BB-F335CD0B5D24}"/>
                  </a:ext>
                </a:extLst>
              </p:cNvPr>
              <p:cNvSpPr>
                <a:spLocks/>
              </p:cNvSpPr>
              <p:nvPr/>
            </p:nvSpPr>
            <p:spPr bwMode="auto">
              <a:xfrm>
                <a:off x="4305300" y="3813175"/>
                <a:ext cx="2476500" cy="296863"/>
              </a:xfrm>
              <a:custGeom>
                <a:avLst/>
                <a:gdLst>
                  <a:gd name="T0" fmla="*/ 187 w 3120"/>
                  <a:gd name="T1" fmla="*/ 0 h 375"/>
                  <a:gd name="T2" fmla="*/ 2932 w 3120"/>
                  <a:gd name="T3" fmla="*/ 0 h 375"/>
                  <a:gd name="T4" fmla="*/ 2974 w 3120"/>
                  <a:gd name="T5" fmla="*/ 6 h 375"/>
                  <a:gd name="T6" fmla="*/ 3014 w 3120"/>
                  <a:gd name="T7" fmla="*/ 20 h 375"/>
                  <a:gd name="T8" fmla="*/ 3050 w 3120"/>
                  <a:gd name="T9" fmla="*/ 42 h 375"/>
                  <a:gd name="T10" fmla="*/ 3078 w 3120"/>
                  <a:gd name="T11" fmla="*/ 72 h 375"/>
                  <a:gd name="T12" fmla="*/ 3100 w 3120"/>
                  <a:gd name="T13" fmla="*/ 106 h 375"/>
                  <a:gd name="T14" fmla="*/ 3114 w 3120"/>
                  <a:gd name="T15" fmla="*/ 146 h 375"/>
                  <a:gd name="T16" fmla="*/ 3120 w 3120"/>
                  <a:gd name="T17" fmla="*/ 187 h 375"/>
                  <a:gd name="T18" fmla="*/ 3114 w 3120"/>
                  <a:gd name="T19" fmla="*/ 231 h 375"/>
                  <a:gd name="T20" fmla="*/ 3100 w 3120"/>
                  <a:gd name="T21" fmla="*/ 271 h 375"/>
                  <a:gd name="T22" fmla="*/ 3078 w 3120"/>
                  <a:gd name="T23" fmla="*/ 305 h 375"/>
                  <a:gd name="T24" fmla="*/ 3050 w 3120"/>
                  <a:gd name="T25" fmla="*/ 333 h 375"/>
                  <a:gd name="T26" fmla="*/ 3014 w 3120"/>
                  <a:gd name="T27" fmla="*/ 357 h 375"/>
                  <a:gd name="T28" fmla="*/ 2974 w 3120"/>
                  <a:gd name="T29" fmla="*/ 371 h 375"/>
                  <a:gd name="T30" fmla="*/ 2932 w 3120"/>
                  <a:gd name="T31" fmla="*/ 375 h 375"/>
                  <a:gd name="T32" fmla="*/ 187 w 3120"/>
                  <a:gd name="T33" fmla="*/ 375 h 375"/>
                  <a:gd name="T34" fmla="*/ 143 w 3120"/>
                  <a:gd name="T35" fmla="*/ 371 h 375"/>
                  <a:gd name="T36" fmla="*/ 106 w 3120"/>
                  <a:gd name="T37" fmla="*/ 357 h 375"/>
                  <a:gd name="T38" fmla="*/ 70 w 3120"/>
                  <a:gd name="T39" fmla="*/ 335 h 375"/>
                  <a:gd name="T40" fmla="*/ 42 w 3120"/>
                  <a:gd name="T41" fmla="*/ 305 h 375"/>
                  <a:gd name="T42" fmla="*/ 20 w 3120"/>
                  <a:gd name="T43" fmla="*/ 271 h 375"/>
                  <a:gd name="T44" fmla="*/ 6 w 3120"/>
                  <a:gd name="T45" fmla="*/ 231 h 375"/>
                  <a:gd name="T46" fmla="*/ 0 w 3120"/>
                  <a:gd name="T47" fmla="*/ 187 h 375"/>
                  <a:gd name="T48" fmla="*/ 6 w 3120"/>
                  <a:gd name="T49" fmla="*/ 146 h 375"/>
                  <a:gd name="T50" fmla="*/ 20 w 3120"/>
                  <a:gd name="T51" fmla="*/ 106 h 375"/>
                  <a:gd name="T52" fmla="*/ 42 w 3120"/>
                  <a:gd name="T53" fmla="*/ 72 h 375"/>
                  <a:gd name="T54" fmla="*/ 70 w 3120"/>
                  <a:gd name="T55" fmla="*/ 42 h 375"/>
                  <a:gd name="T56" fmla="*/ 106 w 3120"/>
                  <a:gd name="T57" fmla="*/ 20 h 375"/>
                  <a:gd name="T58" fmla="*/ 143 w 3120"/>
                  <a:gd name="T59" fmla="*/ 6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6"/>
                    </a:lnTo>
                    <a:lnTo>
                      <a:pt x="3014" y="20"/>
                    </a:lnTo>
                    <a:lnTo>
                      <a:pt x="3050" y="42"/>
                    </a:lnTo>
                    <a:lnTo>
                      <a:pt x="3078" y="72"/>
                    </a:lnTo>
                    <a:lnTo>
                      <a:pt x="3100" y="106"/>
                    </a:lnTo>
                    <a:lnTo>
                      <a:pt x="3114" y="146"/>
                    </a:lnTo>
                    <a:lnTo>
                      <a:pt x="3120" y="187"/>
                    </a:lnTo>
                    <a:lnTo>
                      <a:pt x="3114" y="231"/>
                    </a:lnTo>
                    <a:lnTo>
                      <a:pt x="3100" y="271"/>
                    </a:lnTo>
                    <a:lnTo>
                      <a:pt x="3078" y="305"/>
                    </a:lnTo>
                    <a:lnTo>
                      <a:pt x="3050" y="333"/>
                    </a:lnTo>
                    <a:lnTo>
                      <a:pt x="3014" y="357"/>
                    </a:lnTo>
                    <a:lnTo>
                      <a:pt x="2974" y="371"/>
                    </a:lnTo>
                    <a:lnTo>
                      <a:pt x="2932" y="375"/>
                    </a:lnTo>
                    <a:lnTo>
                      <a:pt x="187" y="375"/>
                    </a:lnTo>
                    <a:lnTo>
                      <a:pt x="143" y="371"/>
                    </a:lnTo>
                    <a:lnTo>
                      <a:pt x="106" y="357"/>
                    </a:lnTo>
                    <a:lnTo>
                      <a:pt x="70" y="335"/>
                    </a:lnTo>
                    <a:lnTo>
                      <a:pt x="42" y="305"/>
                    </a:lnTo>
                    <a:lnTo>
                      <a:pt x="20" y="271"/>
                    </a:lnTo>
                    <a:lnTo>
                      <a:pt x="6" y="231"/>
                    </a:lnTo>
                    <a:lnTo>
                      <a:pt x="0" y="187"/>
                    </a:lnTo>
                    <a:lnTo>
                      <a:pt x="6" y="146"/>
                    </a:lnTo>
                    <a:lnTo>
                      <a:pt x="20" y="106"/>
                    </a:lnTo>
                    <a:lnTo>
                      <a:pt x="42" y="72"/>
                    </a:lnTo>
                    <a:lnTo>
                      <a:pt x="70" y="42"/>
                    </a:lnTo>
                    <a:lnTo>
                      <a:pt x="106" y="20"/>
                    </a:lnTo>
                    <a:lnTo>
                      <a:pt x="143" y="6"/>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7" name="Freeform 58">
                <a:extLst>
                  <a:ext uri="{FF2B5EF4-FFF2-40B4-BE49-F238E27FC236}">
                    <a16:creationId xmlns:a16="http://schemas.microsoft.com/office/drawing/2014/main" id="{910EF8AC-EF56-40F5-B240-9EE569121082}"/>
                  </a:ext>
                </a:extLst>
              </p:cNvPr>
              <p:cNvSpPr>
                <a:spLocks/>
              </p:cNvSpPr>
              <p:nvPr/>
            </p:nvSpPr>
            <p:spPr bwMode="auto">
              <a:xfrm>
                <a:off x="4305300" y="4519613"/>
                <a:ext cx="2476500" cy="296863"/>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8" name="Freeform 59">
                <a:extLst>
                  <a:ext uri="{FF2B5EF4-FFF2-40B4-BE49-F238E27FC236}">
                    <a16:creationId xmlns:a16="http://schemas.microsoft.com/office/drawing/2014/main" id="{ED0E0CEC-EADD-4CEA-993F-30A00F656990}"/>
                  </a:ext>
                </a:extLst>
              </p:cNvPr>
              <p:cNvSpPr>
                <a:spLocks/>
              </p:cNvSpPr>
              <p:nvPr/>
            </p:nvSpPr>
            <p:spPr bwMode="auto">
              <a:xfrm>
                <a:off x="4305300" y="5227638"/>
                <a:ext cx="2476500" cy="295275"/>
              </a:xfrm>
              <a:custGeom>
                <a:avLst/>
                <a:gdLst>
                  <a:gd name="T0" fmla="*/ 187 w 3120"/>
                  <a:gd name="T1" fmla="*/ 0 h 373"/>
                  <a:gd name="T2" fmla="*/ 2932 w 3120"/>
                  <a:gd name="T3" fmla="*/ 0 h 373"/>
                  <a:gd name="T4" fmla="*/ 2974 w 3120"/>
                  <a:gd name="T5" fmla="*/ 4 h 373"/>
                  <a:gd name="T6" fmla="*/ 3014 w 3120"/>
                  <a:gd name="T7" fmla="*/ 18 h 373"/>
                  <a:gd name="T8" fmla="*/ 3050 w 3120"/>
                  <a:gd name="T9" fmla="*/ 40 h 373"/>
                  <a:gd name="T10" fmla="*/ 3078 w 3120"/>
                  <a:gd name="T11" fmla="*/ 70 h 373"/>
                  <a:gd name="T12" fmla="*/ 3100 w 3120"/>
                  <a:gd name="T13" fmla="*/ 104 h 373"/>
                  <a:gd name="T14" fmla="*/ 3114 w 3120"/>
                  <a:gd name="T15" fmla="*/ 144 h 373"/>
                  <a:gd name="T16" fmla="*/ 3120 w 3120"/>
                  <a:gd name="T17" fmla="*/ 186 h 373"/>
                  <a:gd name="T18" fmla="*/ 3114 w 3120"/>
                  <a:gd name="T19" fmla="*/ 229 h 373"/>
                  <a:gd name="T20" fmla="*/ 3100 w 3120"/>
                  <a:gd name="T21" fmla="*/ 269 h 373"/>
                  <a:gd name="T22" fmla="*/ 3078 w 3120"/>
                  <a:gd name="T23" fmla="*/ 303 h 373"/>
                  <a:gd name="T24" fmla="*/ 3050 w 3120"/>
                  <a:gd name="T25" fmla="*/ 333 h 373"/>
                  <a:gd name="T26" fmla="*/ 3014 w 3120"/>
                  <a:gd name="T27" fmla="*/ 355 h 373"/>
                  <a:gd name="T28" fmla="*/ 2974 w 3120"/>
                  <a:gd name="T29" fmla="*/ 369 h 373"/>
                  <a:gd name="T30" fmla="*/ 2932 w 3120"/>
                  <a:gd name="T31" fmla="*/ 373 h 373"/>
                  <a:gd name="T32" fmla="*/ 187 w 3120"/>
                  <a:gd name="T33" fmla="*/ 373 h 373"/>
                  <a:gd name="T34" fmla="*/ 143 w 3120"/>
                  <a:gd name="T35" fmla="*/ 369 h 373"/>
                  <a:gd name="T36" fmla="*/ 106 w 3120"/>
                  <a:gd name="T37" fmla="*/ 355 h 373"/>
                  <a:gd name="T38" fmla="*/ 70 w 3120"/>
                  <a:gd name="T39" fmla="*/ 333 h 373"/>
                  <a:gd name="T40" fmla="*/ 42 w 3120"/>
                  <a:gd name="T41" fmla="*/ 303 h 373"/>
                  <a:gd name="T42" fmla="*/ 20 w 3120"/>
                  <a:gd name="T43" fmla="*/ 269 h 373"/>
                  <a:gd name="T44" fmla="*/ 6 w 3120"/>
                  <a:gd name="T45" fmla="*/ 229 h 373"/>
                  <a:gd name="T46" fmla="*/ 0 w 3120"/>
                  <a:gd name="T47" fmla="*/ 186 h 373"/>
                  <a:gd name="T48" fmla="*/ 6 w 3120"/>
                  <a:gd name="T49" fmla="*/ 144 h 373"/>
                  <a:gd name="T50" fmla="*/ 20 w 3120"/>
                  <a:gd name="T51" fmla="*/ 104 h 373"/>
                  <a:gd name="T52" fmla="*/ 42 w 3120"/>
                  <a:gd name="T53" fmla="*/ 70 h 373"/>
                  <a:gd name="T54" fmla="*/ 70 w 3120"/>
                  <a:gd name="T55" fmla="*/ 40 h 373"/>
                  <a:gd name="T56" fmla="*/ 106 w 3120"/>
                  <a:gd name="T57" fmla="*/ 18 h 373"/>
                  <a:gd name="T58" fmla="*/ 143 w 3120"/>
                  <a:gd name="T59" fmla="*/ 4 h 373"/>
                  <a:gd name="T60" fmla="*/ 187 w 3120"/>
                  <a:gd name="T61"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3">
                    <a:moveTo>
                      <a:pt x="187" y="0"/>
                    </a:moveTo>
                    <a:lnTo>
                      <a:pt x="2932" y="0"/>
                    </a:lnTo>
                    <a:lnTo>
                      <a:pt x="2974" y="4"/>
                    </a:lnTo>
                    <a:lnTo>
                      <a:pt x="3014" y="18"/>
                    </a:lnTo>
                    <a:lnTo>
                      <a:pt x="3050" y="40"/>
                    </a:lnTo>
                    <a:lnTo>
                      <a:pt x="3078" y="70"/>
                    </a:lnTo>
                    <a:lnTo>
                      <a:pt x="3100" y="104"/>
                    </a:lnTo>
                    <a:lnTo>
                      <a:pt x="3114" y="144"/>
                    </a:lnTo>
                    <a:lnTo>
                      <a:pt x="3120" y="186"/>
                    </a:lnTo>
                    <a:lnTo>
                      <a:pt x="3114" y="229"/>
                    </a:lnTo>
                    <a:lnTo>
                      <a:pt x="3100" y="269"/>
                    </a:lnTo>
                    <a:lnTo>
                      <a:pt x="3078" y="303"/>
                    </a:lnTo>
                    <a:lnTo>
                      <a:pt x="3050" y="333"/>
                    </a:lnTo>
                    <a:lnTo>
                      <a:pt x="3014" y="355"/>
                    </a:lnTo>
                    <a:lnTo>
                      <a:pt x="2974" y="369"/>
                    </a:lnTo>
                    <a:lnTo>
                      <a:pt x="2932" y="373"/>
                    </a:lnTo>
                    <a:lnTo>
                      <a:pt x="187" y="373"/>
                    </a:lnTo>
                    <a:lnTo>
                      <a:pt x="143" y="369"/>
                    </a:lnTo>
                    <a:lnTo>
                      <a:pt x="106" y="355"/>
                    </a:lnTo>
                    <a:lnTo>
                      <a:pt x="70" y="333"/>
                    </a:lnTo>
                    <a:lnTo>
                      <a:pt x="42" y="303"/>
                    </a:lnTo>
                    <a:lnTo>
                      <a:pt x="20" y="269"/>
                    </a:lnTo>
                    <a:lnTo>
                      <a:pt x="6" y="229"/>
                    </a:lnTo>
                    <a:lnTo>
                      <a:pt x="0" y="186"/>
                    </a:lnTo>
                    <a:lnTo>
                      <a:pt x="6" y="144"/>
                    </a:lnTo>
                    <a:lnTo>
                      <a:pt x="20" y="104"/>
                    </a:lnTo>
                    <a:lnTo>
                      <a:pt x="42" y="70"/>
                    </a:lnTo>
                    <a:lnTo>
                      <a:pt x="70" y="40"/>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sp>
          <p:nvSpPr>
            <p:cNvPr id="63" name="Oval 62">
              <a:extLst>
                <a:ext uri="{FF2B5EF4-FFF2-40B4-BE49-F238E27FC236}">
                  <a16:creationId xmlns:a16="http://schemas.microsoft.com/office/drawing/2014/main" id="{4BBDE482-D3CD-453F-9F74-1E22EF6AB3FB}"/>
                </a:ext>
              </a:extLst>
            </p:cNvPr>
            <p:cNvSpPr/>
            <p:nvPr/>
          </p:nvSpPr>
          <p:spPr>
            <a:xfrm>
              <a:off x="8516470" y="448234"/>
              <a:ext cx="143436" cy="143436"/>
            </a:xfrm>
            <a:prstGeom prst="ellipse">
              <a:avLst/>
            </a:prstGeom>
            <a:solidFill>
              <a:srgbClr val="52BF8A"/>
            </a:solidFill>
            <a:ln w="1905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en-IN" sz="700" b="0" i="0" u="none" strike="noStrike" kern="0" cap="none" spc="0" normalizeH="0" baseline="0" noProof="0" dirty="0">
                  <a:ln>
                    <a:noFill/>
                  </a:ln>
                  <a:solidFill>
                    <a:prstClr val="white"/>
                  </a:solidFill>
                  <a:effectLst/>
                  <a:uLnTx/>
                  <a:uFillTx/>
                  <a:latin typeface="Calibri"/>
                </a:rPr>
                <a:t>5</a:t>
              </a:r>
            </a:p>
          </p:txBody>
        </p:sp>
      </p:grpSp>
      <p:sp>
        <p:nvSpPr>
          <p:cNvPr id="79" name="TextBox 78">
            <a:extLst>
              <a:ext uri="{FF2B5EF4-FFF2-40B4-BE49-F238E27FC236}">
                <a16:creationId xmlns:a16="http://schemas.microsoft.com/office/drawing/2014/main" id="{0C86ED7C-4700-4DC5-83AE-0DE9E533A95C}"/>
              </a:ext>
            </a:extLst>
          </p:cNvPr>
          <p:cNvSpPr txBox="1"/>
          <p:nvPr/>
        </p:nvSpPr>
        <p:spPr>
          <a:xfrm>
            <a:off x="1191250" y="4123818"/>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P2’s During May 2019</a:t>
            </a:r>
            <a:endParaRPr lang="en-IN" sz="1050" b="1" dirty="0">
              <a:solidFill>
                <a:schemeClr val="tx1">
                  <a:lumMod val="75000"/>
                  <a:lumOff val="25000"/>
                </a:schemeClr>
              </a:solidFill>
              <a:cs typeface="Arial" pitchFamily="34" charset="0"/>
            </a:endParaRPr>
          </a:p>
        </p:txBody>
      </p:sp>
      <p:sp>
        <p:nvSpPr>
          <p:cNvPr id="81" name="TextBox 80">
            <a:extLst>
              <a:ext uri="{FF2B5EF4-FFF2-40B4-BE49-F238E27FC236}">
                <a16:creationId xmlns:a16="http://schemas.microsoft.com/office/drawing/2014/main" id="{FF35B325-975F-4D7A-8A16-43258B494C83}"/>
              </a:ext>
            </a:extLst>
          </p:cNvPr>
          <p:cNvSpPr txBox="1"/>
          <p:nvPr/>
        </p:nvSpPr>
        <p:spPr>
          <a:xfrm>
            <a:off x="1540667" y="4481680"/>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8</a:t>
            </a:r>
            <a:endParaRPr lang="en-IN" sz="2000" dirty="0">
              <a:solidFill>
                <a:srgbClr val="6DC6CD"/>
              </a:solidFill>
            </a:endParaRPr>
          </a:p>
        </p:txBody>
      </p:sp>
      <p:sp>
        <p:nvSpPr>
          <p:cNvPr id="82" name="Right Arrow 81"/>
          <p:cNvSpPr/>
          <p:nvPr/>
        </p:nvSpPr>
        <p:spPr>
          <a:xfrm rot="5400000">
            <a:off x="2193039" y="4548073"/>
            <a:ext cx="360040" cy="203378"/>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ight Arrow 82"/>
          <p:cNvSpPr/>
          <p:nvPr/>
        </p:nvSpPr>
        <p:spPr>
          <a:xfrm rot="5400000">
            <a:off x="2253179" y="2329390"/>
            <a:ext cx="360040" cy="203378"/>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p:cNvCxnSpPr/>
          <p:nvPr/>
        </p:nvCxnSpPr>
        <p:spPr>
          <a:xfrm>
            <a:off x="2148037" y="3610564"/>
            <a:ext cx="751776" cy="0"/>
          </a:xfrm>
          <a:prstGeom prst="straightConnector1">
            <a:avLst/>
          </a:prstGeom>
          <a:ln w="95250" cmpd="sng">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576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7504" y="51470"/>
            <a:ext cx="8337648"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100" dirty="0"/>
              <a:t>Top 5 Customer Issues</a:t>
            </a:r>
            <a:endParaRPr lang="en-GB" sz="2100" b="0" dirty="0"/>
          </a:p>
        </p:txBody>
      </p:sp>
      <p:graphicFrame>
        <p:nvGraphicFramePr>
          <p:cNvPr id="6" name="Table 5"/>
          <p:cNvGraphicFramePr>
            <a:graphicFrameLocks noGrp="1"/>
          </p:cNvGraphicFramePr>
          <p:nvPr>
            <p:extLst>
              <p:ext uri="{D42A27DB-BD31-4B8C-83A1-F6EECF244321}">
                <p14:modId xmlns:p14="http://schemas.microsoft.com/office/powerpoint/2010/main" val="491851286"/>
              </p:ext>
            </p:extLst>
          </p:nvPr>
        </p:nvGraphicFramePr>
        <p:xfrm>
          <a:off x="35496" y="411510"/>
          <a:ext cx="8784976" cy="4456425"/>
        </p:xfrm>
        <a:graphic>
          <a:graphicData uri="http://schemas.openxmlformats.org/drawingml/2006/table">
            <a:tbl>
              <a:tblPr firstRow="1" bandRow="1"/>
              <a:tblGrid>
                <a:gridCol w="317971">
                  <a:extLst>
                    <a:ext uri="{9D8B030D-6E8A-4147-A177-3AD203B41FA5}">
                      <a16:colId xmlns:a16="http://schemas.microsoft.com/office/drawing/2014/main" val="20003"/>
                    </a:ext>
                  </a:extLst>
                </a:gridCol>
                <a:gridCol w="1271885">
                  <a:extLst>
                    <a:ext uri="{9D8B030D-6E8A-4147-A177-3AD203B41FA5}">
                      <a16:colId xmlns:a16="http://schemas.microsoft.com/office/drawing/2014/main" val="20000"/>
                    </a:ext>
                  </a:extLst>
                </a:gridCol>
                <a:gridCol w="715435">
                  <a:extLst>
                    <a:ext uri="{9D8B030D-6E8A-4147-A177-3AD203B41FA5}">
                      <a16:colId xmlns:a16="http://schemas.microsoft.com/office/drawing/2014/main" val="20001"/>
                    </a:ext>
                  </a:extLst>
                </a:gridCol>
                <a:gridCol w="635942">
                  <a:extLst>
                    <a:ext uri="{9D8B030D-6E8A-4147-A177-3AD203B41FA5}">
                      <a16:colId xmlns:a16="http://schemas.microsoft.com/office/drawing/2014/main" val="20002"/>
                    </a:ext>
                  </a:extLst>
                </a:gridCol>
                <a:gridCol w="715435">
                  <a:extLst>
                    <a:ext uri="{9D8B030D-6E8A-4147-A177-3AD203B41FA5}">
                      <a16:colId xmlns:a16="http://schemas.microsoft.com/office/drawing/2014/main" val="20004"/>
                    </a:ext>
                  </a:extLst>
                </a:gridCol>
                <a:gridCol w="3020725">
                  <a:extLst>
                    <a:ext uri="{9D8B030D-6E8A-4147-A177-3AD203B41FA5}">
                      <a16:colId xmlns:a16="http://schemas.microsoft.com/office/drawing/2014/main" val="20005"/>
                    </a:ext>
                  </a:extLst>
                </a:gridCol>
                <a:gridCol w="2107583">
                  <a:extLst>
                    <a:ext uri="{9D8B030D-6E8A-4147-A177-3AD203B41FA5}">
                      <a16:colId xmlns:a16="http://schemas.microsoft.com/office/drawing/2014/main" val="20006"/>
                    </a:ext>
                  </a:extLst>
                </a:gridCol>
              </a:tblGrid>
              <a:tr h="486088">
                <a:tc>
                  <a:txBody>
                    <a:bodyPr/>
                    <a:lstStyle/>
                    <a:p>
                      <a:pPr algn="ctr"/>
                      <a:r>
                        <a:rPr lang="en-IN" sz="750" b="1" dirty="0">
                          <a:solidFill>
                            <a:schemeClr val="bg1"/>
                          </a:solidFill>
                          <a:latin typeface="+mn-lt"/>
                        </a:rPr>
                        <a:t>ID</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Issue</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Customers Impacted</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Date</a:t>
                      </a:r>
                      <a:r>
                        <a:rPr lang="en-IN" sz="750" b="1" baseline="0" dirty="0">
                          <a:solidFill>
                            <a:schemeClr val="bg1"/>
                          </a:solidFill>
                          <a:latin typeface="+mn-lt"/>
                        </a:rPr>
                        <a:t> Detected</a:t>
                      </a:r>
                      <a:endParaRPr lang="en-IN" sz="750" b="1" dirty="0">
                        <a:solidFill>
                          <a:schemeClr val="bg1"/>
                        </a:solidFill>
                        <a:latin typeface="+mn-l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Expected</a:t>
                      </a:r>
                      <a:r>
                        <a:rPr lang="en-IN" sz="750" b="1" baseline="0" dirty="0">
                          <a:solidFill>
                            <a:schemeClr val="bg1"/>
                          </a:solidFill>
                          <a:latin typeface="+mn-lt"/>
                        </a:rPr>
                        <a:t> Resolution Timescale</a:t>
                      </a:r>
                      <a:endParaRPr lang="en-IN" sz="750" b="1" dirty="0">
                        <a:solidFill>
                          <a:schemeClr val="bg1"/>
                        </a:solidFill>
                        <a:latin typeface="+mn-l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Description &amp; Resolution</a:t>
                      </a:r>
                      <a:r>
                        <a:rPr lang="en-IN" sz="750" b="1" baseline="0" dirty="0">
                          <a:solidFill>
                            <a:schemeClr val="bg1"/>
                          </a:solidFill>
                          <a:latin typeface="+mn-lt"/>
                        </a:rPr>
                        <a:t> Status</a:t>
                      </a:r>
                      <a:endParaRPr lang="en-IN" sz="750" b="1" dirty="0">
                        <a:solidFill>
                          <a:schemeClr val="bg1"/>
                        </a:solidFill>
                        <a:latin typeface="+mn-l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p>
                      <a:pPr algn="ctr"/>
                      <a:r>
                        <a:rPr lang="en-IN" sz="750" b="1" dirty="0">
                          <a:solidFill>
                            <a:schemeClr val="bg1"/>
                          </a:solidFill>
                          <a:latin typeface="+mn-lt"/>
                        </a:rPr>
                        <a:t>Remedial Action</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extLst>
                  <a:ext uri="{0D108BD9-81ED-4DB2-BD59-A6C34878D82A}">
                    <a16:rowId xmlns:a16="http://schemas.microsoft.com/office/drawing/2014/main" val="10000"/>
                  </a:ext>
                </a:extLst>
              </a:tr>
              <a:tr h="922359">
                <a:tc>
                  <a:txBody>
                    <a:bodyPr/>
                    <a:lstStyle/>
                    <a:p>
                      <a:r>
                        <a:rPr lang="en-IN" sz="700" b="1" dirty="0">
                          <a:solidFill>
                            <a:schemeClr val="tx1"/>
                          </a:solidFill>
                          <a:latin typeface="+mn-lt"/>
                        </a:rPr>
                        <a:t>2</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a:solidFill>
                            <a:schemeClr val="tx1"/>
                          </a:solidFill>
                          <a:latin typeface="+mn-lt"/>
                        </a:rPr>
                        <a:t>Amendment Invoice</a:t>
                      </a:r>
                      <a:r>
                        <a:rPr lang="en-IN" sz="700" b="1" baseline="0" dirty="0">
                          <a:solidFill>
                            <a:schemeClr val="tx1"/>
                          </a:solidFill>
                          <a:latin typeface="+mn-lt"/>
                        </a:rPr>
                        <a:t> Issues</a:t>
                      </a:r>
                    </a:p>
                    <a:p>
                      <a:r>
                        <a:rPr lang="en-US" sz="700" b="0" baseline="0" dirty="0">
                          <a:solidFill>
                            <a:schemeClr val="tx1"/>
                          </a:solidFill>
                          <a:latin typeface="+mn-lt"/>
                        </a:rPr>
                        <a:t>Issues with supporting information files and charge calculation. </a:t>
                      </a:r>
                      <a:endParaRPr lang="en-IN" sz="700" b="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a:solidFill>
                            <a:schemeClr val="tx1"/>
                          </a:solidFill>
                          <a:latin typeface="+mn-lt"/>
                          <a:ea typeface="+mn-ea"/>
                          <a:cs typeface="Arial" pitchFamily="34" charset="0"/>
                        </a:rPr>
                        <a:t>Shippers &amp; Networks</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a:solidFill>
                            <a:schemeClr val="tx1"/>
                          </a:solidFill>
                          <a:latin typeface="+mn-lt"/>
                          <a:ea typeface="+mn-ea"/>
                          <a:cs typeface="Arial" pitchFamily="34" charset="0"/>
                        </a:rPr>
                        <a:t>July</a:t>
                      </a:r>
                      <a:r>
                        <a:rPr lang="en-GB" sz="700" kern="1200" baseline="0" dirty="0">
                          <a:solidFill>
                            <a:schemeClr val="tx1"/>
                          </a:solidFill>
                          <a:latin typeface="+mn-lt"/>
                          <a:ea typeface="+mn-ea"/>
                          <a:cs typeface="Arial" pitchFamily="34" charset="0"/>
                        </a:rPr>
                        <a:t> </a:t>
                      </a:r>
                      <a:r>
                        <a:rPr lang="en-GB" sz="700" kern="1200" dirty="0">
                          <a:solidFill>
                            <a:schemeClr val="tx1"/>
                          </a:solidFill>
                          <a:latin typeface="+mn-lt"/>
                          <a:ea typeface="+mn-ea"/>
                          <a:cs typeface="Arial" pitchFamily="34" charset="0"/>
                        </a:rPr>
                        <a:t>17</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algn="ctr"/>
                      <a:r>
                        <a:rPr lang="en-IN" sz="700" dirty="0">
                          <a:solidFill>
                            <a:schemeClr val="tx1"/>
                          </a:solidFill>
                          <a:latin typeface="+mn-lt"/>
                        </a:rPr>
                        <a:t>Dec 2019</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buFont typeface="Arial" panose="020B0604020202020204" pitchFamily="34" charset="0"/>
                        <a:buChar char="•"/>
                      </a:pPr>
                      <a:r>
                        <a:rPr lang="en-US" sz="700" b="0" kern="1200" baseline="0" dirty="0">
                          <a:solidFill>
                            <a:schemeClr val="bg1"/>
                          </a:solidFill>
                          <a:latin typeface="+mn-lt"/>
                          <a:ea typeface="Helvetica Light"/>
                          <a:cs typeface="Helvetica Light"/>
                        </a:rPr>
                        <a:t>The resolution to this issue is proving to be significantly challenging, with on average 0.2% of those large supply point sites causing supporting information anomalies, </a:t>
                      </a:r>
                    </a:p>
                    <a:p>
                      <a:pPr marL="171450" indent="-171450">
                        <a:buFont typeface="Arial" panose="020B0604020202020204" pitchFamily="34" charset="0"/>
                        <a:buChar char="•"/>
                      </a:pPr>
                      <a:r>
                        <a:rPr lang="en-US" sz="700" b="0" kern="1200" baseline="0" dirty="0">
                          <a:solidFill>
                            <a:schemeClr val="bg1"/>
                          </a:solidFill>
                          <a:latin typeface="+mn-lt"/>
                          <a:ea typeface="Helvetica Light"/>
                          <a:cs typeface="Helvetica Light"/>
                        </a:rPr>
                        <a:t>Two successful customer workshops have been held and customer feedback has been positive. Next workshop is scheduled for June 2019 where an update and current position of progress will be provided. </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bg1"/>
                          </a:solidFill>
                          <a:latin typeface="+mn-lt"/>
                          <a:ea typeface="Helvetica Light"/>
                          <a:cs typeface="Helvetica Light"/>
                        </a:rPr>
                        <a:t>Taskforce targeting </a:t>
                      </a:r>
                      <a:r>
                        <a:rPr lang="en-US" sz="700" b="0" kern="1200" baseline="0" dirty="0" err="1">
                          <a:solidFill>
                            <a:schemeClr val="bg1"/>
                          </a:solidFill>
                          <a:latin typeface="+mn-lt"/>
                          <a:ea typeface="Helvetica Light"/>
                          <a:cs typeface="Helvetica Light"/>
                        </a:rPr>
                        <a:t>prioritised</a:t>
                      </a:r>
                      <a:r>
                        <a:rPr lang="en-US" sz="700" b="0" kern="1200" baseline="0" dirty="0">
                          <a:solidFill>
                            <a:schemeClr val="bg1"/>
                          </a:solidFill>
                          <a:latin typeface="+mn-lt"/>
                          <a:ea typeface="Helvetica Light"/>
                          <a:cs typeface="Helvetica Light"/>
                        </a:rPr>
                        <a:t> system defects.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bg1"/>
                          </a:solidFill>
                          <a:latin typeface="+mn-lt"/>
                          <a:ea typeface="Helvetica Light"/>
                          <a:cs typeface="Helvetica Light"/>
                        </a:rPr>
                        <a:t>Root Cause Analysis carried out monthly on invoices issued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bg1"/>
                          </a:solidFill>
                          <a:latin typeface="+mn-lt"/>
                          <a:ea typeface="Helvetica Light"/>
                          <a:cs typeface="Helvetica Light"/>
                        </a:rPr>
                        <a:t>Review of system design underway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bg1"/>
                          </a:solidFill>
                          <a:latin typeface="+mn-lt"/>
                          <a:ea typeface="Helvetica Light"/>
                          <a:cs typeface="Helvetica Light"/>
                        </a:rPr>
                        <a:t>Monthly customer workshops held</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10001"/>
                  </a:ext>
                </a:extLst>
              </a:tr>
              <a:tr h="895809">
                <a:tc>
                  <a:txBody>
                    <a:bodyPr/>
                    <a:lstStyle/>
                    <a:p>
                      <a:r>
                        <a:rPr lang="en-IN" sz="700" b="1" dirty="0">
                          <a:solidFill>
                            <a:schemeClr val="tx1"/>
                          </a:solidFill>
                          <a:latin typeface="+mn-lt"/>
                        </a:rPr>
                        <a:t>1</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a:solidFill>
                            <a:schemeClr val="tx1"/>
                          </a:solidFill>
                          <a:latin typeface="+mn-lt"/>
                        </a:rPr>
                        <a:t>UIG</a:t>
                      </a:r>
                    </a:p>
                    <a:p>
                      <a:r>
                        <a:rPr lang="en-IN" sz="700" b="0" dirty="0">
                          <a:solidFill>
                            <a:schemeClr val="tx1"/>
                          </a:solidFill>
                          <a:latin typeface="+mn-lt"/>
                        </a:rPr>
                        <a:t>Shippers </a:t>
                      </a:r>
                      <a:r>
                        <a:rPr lang="en-IN" sz="700" b="0" baseline="0" dirty="0">
                          <a:solidFill>
                            <a:schemeClr val="tx1"/>
                          </a:solidFill>
                          <a:latin typeface="+mn-lt"/>
                        </a:rPr>
                        <a:t>have seen unexpected levels of UIG as well as volatile swings in UIG at D+1/D+5 allocation.</a:t>
                      </a:r>
                      <a:endParaRPr lang="en-IN" sz="700" b="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Arial" pitchFamily="34" charset="0"/>
                        </a:rPr>
                        <a:t>Shippers</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a:solidFill>
                            <a:schemeClr val="tx1"/>
                          </a:solidFill>
                          <a:latin typeface="+mn-lt"/>
                          <a:ea typeface="+mn-ea"/>
                          <a:cs typeface="Arial" pitchFamily="34" charset="0"/>
                        </a:rPr>
                        <a:t>June 17</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algn="ctr"/>
                      <a:r>
                        <a:rPr lang="en-IN" sz="700" dirty="0">
                          <a:solidFill>
                            <a:schemeClr val="tx1"/>
                          </a:solidFill>
                          <a:latin typeface="+mn-lt"/>
                        </a:rPr>
                        <a:t>Oct 2019</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lgn="l">
                        <a:buFont typeface="Arial" panose="020B0604020202020204" pitchFamily="34" charset="0"/>
                        <a:buChar char="•"/>
                      </a:pPr>
                      <a:r>
                        <a:rPr lang="en-US" sz="700" b="0" kern="1200" baseline="0" dirty="0">
                          <a:solidFill>
                            <a:schemeClr val="bg1"/>
                          </a:solidFill>
                          <a:latin typeface="+mn-lt"/>
                          <a:ea typeface="Helvetica Light"/>
                          <a:cs typeface="Helvetica Light"/>
                        </a:rPr>
                        <a:t>Developing further advanced Machine Learning options with our analytics partner for consideration by the industry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kern="1200" baseline="0" dirty="0">
                          <a:solidFill>
                            <a:schemeClr val="bg1"/>
                          </a:solidFill>
                          <a:latin typeface="+mn-lt"/>
                          <a:ea typeface="Helvetica Light"/>
                          <a:cs typeface="Helvetica Light"/>
                        </a:rPr>
                        <a:t>Continue to lobby the industry for sponsorship of the 3 remaining draft mods</a:t>
                      </a:r>
                    </a:p>
                    <a:p>
                      <a:pPr marL="171450" lvl="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Developed new Executive summary which includes current UIG levels and highlights performance and behaviour which impact UIG</a:t>
                      </a:r>
                    </a:p>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Continuing analysis into causes of UIG volatility.</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171450" indent="-171450" algn="l">
                        <a:buFont typeface="Arial" panose="020B0604020202020204" pitchFamily="34" charset="0"/>
                        <a:buChar char="•"/>
                      </a:pPr>
                      <a:endParaRPr lang="en-GB" sz="700" b="0" kern="1200" baseline="0" dirty="0">
                        <a:solidFill>
                          <a:schemeClr val="bg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768632">
                <a:tc>
                  <a:txBody>
                    <a:bodyPr/>
                    <a:lstStyle/>
                    <a:p>
                      <a:r>
                        <a:rPr lang="en-IN" sz="700" b="1" dirty="0">
                          <a:solidFill>
                            <a:schemeClr val="tx1"/>
                          </a:solidFill>
                          <a:latin typeface="+mn-lt"/>
                        </a:rPr>
                        <a:t>37</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a:solidFill>
                            <a:schemeClr val="tx1"/>
                          </a:solidFill>
                          <a:latin typeface="+mn-lt"/>
                        </a:rPr>
                        <a:t>AQ Calculations</a:t>
                      </a:r>
                    </a:p>
                    <a:p>
                      <a:r>
                        <a:rPr lang="en-IN" sz="700" b="0" dirty="0">
                          <a:solidFill>
                            <a:schemeClr val="tx1"/>
                          </a:solidFill>
                          <a:latin typeface="+mn-lt"/>
                        </a:rPr>
                        <a:t>Defects raised affecting the calculation of the AQs &amp; SOQs. This impacts UIG, gas allocations &amp; invoicing.</a:t>
                      </a:r>
                      <a:r>
                        <a:rPr lang="en-IN" sz="700" b="0" baseline="0" dirty="0">
                          <a:solidFill>
                            <a:schemeClr val="tx1"/>
                          </a:solidFill>
                          <a:latin typeface="+mn-lt"/>
                        </a:rPr>
                        <a:t> </a:t>
                      </a:r>
                      <a:endParaRPr lang="en-IN" sz="700" b="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Arial" pitchFamily="34" charset="0"/>
                        </a:rPr>
                        <a:t>All</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Arial" pitchFamily="34" charset="0"/>
                        </a:rPr>
                        <a:t>June 18</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algn="ctr" defTabSz="914400" rtl="0" eaLnBrk="1" latinLnBrk="0" hangingPunct="1"/>
                      <a:r>
                        <a:rPr lang="en-IN" sz="700" kern="1200" dirty="0">
                          <a:solidFill>
                            <a:schemeClr val="tx1"/>
                          </a:solidFill>
                          <a:latin typeface="+mn-lt"/>
                          <a:ea typeface="Helvetica Light"/>
                          <a:cs typeface="Helvetica Light"/>
                        </a:rPr>
                        <a:t>July 2019</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lgn="l" defTabSz="914400" rtl="0" eaLnBrk="1" latinLnBrk="0" hangingPunct="1">
                        <a:buFont typeface="Arial" panose="020B0604020202020204" pitchFamily="34" charset="0"/>
                        <a:buChar char="•"/>
                      </a:pPr>
                      <a:r>
                        <a:rPr lang="en-IN" sz="700" b="0" kern="1200" baseline="0" dirty="0">
                          <a:solidFill>
                            <a:schemeClr val="bg1"/>
                          </a:solidFill>
                          <a:latin typeface="+mn-lt"/>
                          <a:ea typeface="Helvetica Light"/>
                          <a:cs typeface="Helvetica Light"/>
                        </a:rPr>
                        <a:t>All known defects for this issue have been code and data fixed except for 3 which are targeting system fixes by end of July 19</a:t>
                      </a:r>
                    </a:p>
                    <a:p>
                      <a:pPr marL="171450" indent="-171450" algn="l" defTabSz="914400" rtl="0" eaLnBrk="1" latinLnBrk="0" hangingPunct="1">
                        <a:buFont typeface="Arial" panose="020B0604020202020204" pitchFamily="34" charset="0"/>
                        <a:buChar char="•"/>
                      </a:pPr>
                      <a:r>
                        <a:rPr lang="en-IN" sz="700" b="0" kern="1200" baseline="0" dirty="0">
                          <a:solidFill>
                            <a:schemeClr val="bg1"/>
                          </a:solidFill>
                          <a:latin typeface="+mn-lt"/>
                          <a:ea typeface="Helvetica Light"/>
                          <a:cs typeface="Helvetica Light"/>
                        </a:rPr>
                        <a:t>Monthly workarounds in place to correct  invalid AQs UK Link whilst fixes are awaiting deployment.</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71450" indent="-171450" algn="l" defTabSz="914400" rtl="0" eaLnBrk="1" latinLnBrk="0" hangingPunct="1">
                        <a:buFont typeface="Arial" panose="020B0604020202020204" pitchFamily="34" charset="0"/>
                        <a:buChar char="•"/>
                      </a:pPr>
                      <a:r>
                        <a:rPr lang="en-IN" sz="700" b="0" kern="1200" baseline="0" dirty="0">
                          <a:solidFill>
                            <a:schemeClr val="bg1"/>
                          </a:solidFill>
                          <a:latin typeface="+mn-lt"/>
                          <a:ea typeface="Helvetica Light"/>
                          <a:cs typeface="Helvetica Light"/>
                        </a:rPr>
                        <a:t>Daily monitoring of the system</a:t>
                      </a:r>
                    </a:p>
                    <a:p>
                      <a:pPr marL="171450" indent="-171450" algn="l" defTabSz="914400" rtl="0" eaLnBrk="1" latinLnBrk="0" hangingPunct="1">
                        <a:buFont typeface="Arial" panose="020B0604020202020204" pitchFamily="34" charset="0"/>
                        <a:buChar char="•"/>
                      </a:pPr>
                      <a:r>
                        <a:rPr lang="en-IN" sz="700" b="0" kern="1200" baseline="0" dirty="0">
                          <a:solidFill>
                            <a:schemeClr val="bg1"/>
                          </a:solidFill>
                          <a:latin typeface="+mn-lt"/>
                          <a:ea typeface="Helvetica Light"/>
                          <a:cs typeface="Helvetica Light"/>
                        </a:rPr>
                        <a:t>Tracking  defect fixes &amp; data corrections required</a:t>
                      </a:r>
                    </a:p>
                    <a:p>
                      <a:pPr marL="171450" indent="-171450" algn="l" defTabSz="914400" rtl="0" eaLnBrk="1" latinLnBrk="0" hangingPunct="1">
                        <a:buFont typeface="Arial" panose="020B0604020202020204" pitchFamily="34" charset="0"/>
                        <a:buChar char="•"/>
                      </a:pPr>
                      <a:r>
                        <a:rPr lang="en-IN" sz="700" b="0" kern="1200" baseline="0" dirty="0">
                          <a:solidFill>
                            <a:schemeClr val="bg1"/>
                          </a:solidFill>
                          <a:latin typeface="+mn-lt"/>
                          <a:ea typeface="Helvetica Light"/>
                          <a:cs typeface="Helvetica Light"/>
                        </a:rPr>
                        <a:t>Analysis of AQ files to check for any anomalies</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3"/>
                  </a:ext>
                </a:extLst>
              </a:tr>
              <a:tr h="614905">
                <a:tc>
                  <a:txBody>
                    <a:bodyPr/>
                    <a:lstStyle/>
                    <a:p>
                      <a:r>
                        <a:rPr lang="en-GB" sz="700" b="1" kern="1200" dirty="0">
                          <a:solidFill>
                            <a:schemeClr val="tx1"/>
                          </a:solidFill>
                          <a:latin typeface="+mn-lt"/>
                          <a:ea typeface="Helvetica Light"/>
                          <a:cs typeface="Helvetica Light"/>
                        </a:rPr>
                        <a:t>N/A</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latin typeface="Arial" panose="020B0604020202020204" pitchFamily="34" charset="0"/>
                          <a:ea typeface="Helvetica Light"/>
                          <a:cs typeface="Arial" panose="020B0604020202020204" pitchFamily="34" charset="0"/>
                        </a:rPr>
                        <a:t>Xoserve</a:t>
                      </a:r>
                      <a:r>
                        <a:rPr lang="en-GB" sz="700" b="1" kern="1200" baseline="0" dirty="0">
                          <a:solidFill>
                            <a:schemeClr val="tx1"/>
                          </a:solidFill>
                          <a:latin typeface="Arial" panose="020B0604020202020204" pitchFamily="34" charset="0"/>
                          <a:ea typeface="Helvetica Light"/>
                          <a:cs typeface="Arial" panose="020B0604020202020204" pitchFamily="34" charset="0"/>
                        </a:rPr>
                        <a:t> Portal Services</a:t>
                      </a:r>
                      <a:br>
                        <a:rPr lang="en-GB" sz="700" b="1" kern="1200" baseline="0" dirty="0">
                          <a:solidFill>
                            <a:schemeClr val="tx1"/>
                          </a:solidFill>
                          <a:latin typeface="Arial" panose="020B0604020202020204" pitchFamily="34" charset="0"/>
                          <a:ea typeface="Helvetica Light"/>
                          <a:cs typeface="Arial" panose="020B0604020202020204" pitchFamily="34" charset="0"/>
                        </a:rPr>
                      </a:br>
                      <a:r>
                        <a:rPr lang="en-GB" sz="700" b="0" kern="1200" baseline="0" dirty="0">
                          <a:solidFill>
                            <a:schemeClr val="tx1"/>
                          </a:solidFill>
                          <a:latin typeface="Arial" panose="020B0604020202020204" pitchFamily="34" charset="0"/>
                          <a:ea typeface="Helvetica Light"/>
                          <a:cs typeface="Arial" panose="020B0604020202020204" pitchFamily="34" charset="0"/>
                        </a:rPr>
                        <a:t>Performance issues experienced with CMS and Data Enquiry Service</a:t>
                      </a: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IN" sz="700" kern="1200" dirty="0">
                          <a:solidFill>
                            <a:schemeClr val="tx1"/>
                          </a:solidFill>
                          <a:latin typeface="+mn-lt"/>
                          <a:ea typeface="+mn-ea"/>
                          <a:cs typeface="Arial" pitchFamily="34" charset="0"/>
                        </a:rPr>
                        <a:t>All Customers</a:t>
                      </a: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700" dirty="0">
                          <a:solidFill>
                            <a:schemeClr val="tx1"/>
                          </a:solidFill>
                          <a:latin typeface="+mn-lt"/>
                        </a:rPr>
                        <a:t>May</a:t>
                      </a:r>
                      <a:r>
                        <a:rPr lang="en-IN" sz="700" baseline="0" dirty="0">
                          <a:solidFill>
                            <a:schemeClr val="tx1"/>
                          </a:solidFill>
                          <a:latin typeface="+mn-lt"/>
                        </a:rPr>
                        <a:t> 18</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700" kern="1200" dirty="0">
                          <a:solidFill>
                            <a:schemeClr val="tx1"/>
                          </a:solidFill>
                          <a:latin typeface="+mn-lt"/>
                          <a:ea typeface="Helvetica Light"/>
                          <a:cs typeface="Helvetica Light"/>
                        </a:rPr>
                        <a:t>July 2019</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During April &amp; May a number of incidents relating to performance issues of </a:t>
                      </a:r>
                      <a:r>
                        <a:rPr lang="en-GB" sz="700" b="0" kern="1200" baseline="0" dirty="0" err="1">
                          <a:solidFill>
                            <a:schemeClr val="bg1"/>
                          </a:solidFill>
                          <a:latin typeface="+mn-lt"/>
                          <a:ea typeface="Helvetica Light"/>
                          <a:cs typeface="Helvetica Light"/>
                        </a:rPr>
                        <a:t>Xoserve</a:t>
                      </a:r>
                      <a:r>
                        <a:rPr lang="en-GB" sz="700" b="0" kern="1200" baseline="0" dirty="0">
                          <a:solidFill>
                            <a:schemeClr val="bg1"/>
                          </a:solidFill>
                          <a:latin typeface="+mn-lt"/>
                          <a:ea typeface="Helvetica Light"/>
                          <a:cs typeface="Helvetica Light"/>
                        </a:rPr>
                        <a:t> portal services. including CMS &amp; DES</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Root cause analysis underway </a:t>
                      </a:r>
                    </a:p>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Daily monitoring of the system</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4"/>
                  </a:ext>
                </a:extLst>
              </a:tr>
              <a:tr h="768632">
                <a:tc>
                  <a:txBody>
                    <a:bodyPr/>
                    <a:lstStyle/>
                    <a:p>
                      <a:r>
                        <a:rPr lang="en-GB" sz="700" b="1" kern="1200" dirty="0">
                          <a:solidFill>
                            <a:schemeClr val="tx1"/>
                          </a:solidFill>
                          <a:latin typeface="+mn-lt"/>
                          <a:ea typeface="Helvetica Light"/>
                          <a:cs typeface="Helvetica Light"/>
                        </a:rPr>
                        <a:t>N/A</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baseline="0" dirty="0">
                          <a:solidFill>
                            <a:schemeClr val="tx1"/>
                          </a:solidFill>
                          <a:latin typeface="Arial" panose="020B0604020202020204" pitchFamily="34" charset="0"/>
                          <a:ea typeface="Helvetica Light"/>
                          <a:cs typeface="Arial" panose="020B0604020202020204" pitchFamily="34" charset="0"/>
                        </a:rPr>
                        <a:t>Find my Supplier </a:t>
                      </a:r>
                    </a:p>
                    <a:p>
                      <a:pPr marL="0" marR="0" indent="0" algn="l" defTabSz="914400" rtl="0" eaLnBrk="1" fontAlgn="auto" latinLnBrk="0" hangingPunct="1">
                        <a:lnSpc>
                          <a:spcPct val="100000"/>
                        </a:lnSpc>
                        <a:spcBef>
                          <a:spcPts val="0"/>
                        </a:spcBef>
                        <a:spcAft>
                          <a:spcPts val="0"/>
                        </a:spcAft>
                        <a:buClrTx/>
                        <a:buSzTx/>
                        <a:buFontTx/>
                        <a:buNone/>
                        <a:tabLst/>
                        <a:defRPr/>
                      </a:pPr>
                      <a:r>
                        <a:rPr lang="en-US" sz="700" kern="1200" dirty="0">
                          <a:solidFill>
                            <a:schemeClr val="tx1"/>
                          </a:solidFill>
                          <a:latin typeface="+mn-lt"/>
                          <a:ea typeface="+mn-ea"/>
                          <a:cs typeface="Arial" pitchFamily="34" charset="0"/>
                        </a:rPr>
                        <a:t>Potential security</a:t>
                      </a:r>
                      <a:r>
                        <a:rPr lang="en-US" sz="700" kern="1200" baseline="0" dirty="0">
                          <a:solidFill>
                            <a:schemeClr val="tx1"/>
                          </a:solidFill>
                          <a:latin typeface="+mn-lt"/>
                          <a:ea typeface="+mn-ea"/>
                          <a:cs typeface="Arial" pitchFamily="34" charset="0"/>
                        </a:rPr>
                        <a:t> </a:t>
                      </a:r>
                      <a:r>
                        <a:rPr lang="en-US" sz="700" kern="1200" dirty="0">
                          <a:solidFill>
                            <a:schemeClr val="tx1"/>
                          </a:solidFill>
                          <a:latin typeface="+mn-lt"/>
                          <a:ea typeface="+mn-ea"/>
                          <a:cs typeface="Arial" pitchFamily="34" charset="0"/>
                        </a:rPr>
                        <a:t>issue with the service</a:t>
                      </a:r>
                      <a:endParaRPr lang="en-GB" sz="700" b="0" kern="1200" baseline="0" dirty="0">
                        <a:solidFill>
                          <a:schemeClr val="tx1"/>
                        </a:solidFill>
                        <a:latin typeface="Arial" panose="020B0604020202020204" pitchFamily="34" charset="0"/>
                        <a:ea typeface="Helvetica Light"/>
                        <a:cs typeface="Arial" panose="020B0604020202020204"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IN" sz="700" kern="1200" dirty="0">
                          <a:solidFill>
                            <a:schemeClr val="tx1"/>
                          </a:solidFill>
                          <a:latin typeface="+mn-lt"/>
                          <a:ea typeface="+mn-ea"/>
                          <a:cs typeface="Arial" pitchFamily="34" charset="0"/>
                        </a:rPr>
                        <a:t>All Customers &amp;</a:t>
                      </a:r>
                      <a:r>
                        <a:rPr lang="en-IN" sz="700" kern="1200" baseline="0" dirty="0">
                          <a:solidFill>
                            <a:schemeClr val="tx1"/>
                          </a:solidFill>
                          <a:latin typeface="+mn-lt"/>
                          <a:ea typeface="+mn-ea"/>
                          <a:cs typeface="Arial" pitchFamily="34" charset="0"/>
                        </a:rPr>
                        <a:t> End Consumers</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700" dirty="0">
                          <a:solidFill>
                            <a:schemeClr val="tx1"/>
                          </a:solidFill>
                          <a:latin typeface="+mn-lt"/>
                        </a:rPr>
                        <a:t>May 19</a:t>
                      </a: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700" kern="1200" dirty="0">
                          <a:solidFill>
                            <a:schemeClr val="tx1"/>
                          </a:solidFill>
                          <a:latin typeface="+mn-lt"/>
                          <a:ea typeface="Helvetica Light"/>
                          <a:cs typeface="Helvetica Light"/>
                        </a:rPr>
                        <a:t>Closed</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bg1"/>
                          </a:solidFill>
                          <a:latin typeface="+mn-lt"/>
                          <a:ea typeface="Helvetica Light"/>
                          <a:cs typeface="Helvetica Light"/>
                        </a:rPr>
                        <a:t>Internal validation of code testing identified an issue in the web service that could potentially be abused by a malicious user</a:t>
                      </a:r>
                    </a:p>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Service was suspended with immediate effect</a:t>
                      </a:r>
                    </a:p>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Checks were performed, no evidence of  the service being hacked</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kern="1200" baseline="0" dirty="0">
                          <a:solidFill>
                            <a:schemeClr val="bg1"/>
                          </a:solidFill>
                          <a:latin typeface="+mn-lt"/>
                          <a:ea typeface="Helvetica Light"/>
                          <a:cs typeface="Helvetica Light"/>
                        </a:rPr>
                        <a:t>A fix was identified and tested to enhance the security of the web service, and change was deployed</a:t>
                      </a:r>
                    </a:p>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This service will be managed by Xoserve in Summer 2019</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5271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Issue Register</a:t>
            </a:r>
          </a:p>
        </p:txBody>
      </p:sp>
      <p:sp>
        <p:nvSpPr>
          <p:cNvPr id="3" name="Content Placeholder 2"/>
          <p:cNvSpPr>
            <a:spLocks noGrp="1"/>
          </p:cNvSpPr>
          <p:nvPr>
            <p:ph idx="1"/>
          </p:nvPr>
        </p:nvSpPr>
        <p:spPr/>
        <p:txBody>
          <a:bodyPr/>
          <a:lstStyle/>
          <a:p>
            <a:r>
              <a:rPr lang="en-GB" dirty="0"/>
              <a:t>The Customer Issue Register is published on Xoserve.com website and updated weekly, link below;</a:t>
            </a:r>
          </a:p>
          <a:p>
            <a:pPr marL="0" indent="0">
              <a:buNone/>
            </a:pPr>
            <a:r>
              <a:rPr lang="en-GB" dirty="0">
                <a:hlinkClick r:id="rId2"/>
              </a:rPr>
              <a:t>https://www.xoserve.com/services/issue-management/</a:t>
            </a:r>
            <a:endParaRPr lang="en-GB" dirty="0"/>
          </a:p>
          <a:p>
            <a:r>
              <a:rPr lang="en-GB" dirty="0"/>
              <a:t>Unexpected outages, Gemini allocation and/or UIG issues or any system performance issues will be published on Xoserve.com, under the below link;</a:t>
            </a:r>
          </a:p>
          <a:p>
            <a:pPr marL="0" indent="0">
              <a:buNone/>
            </a:pPr>
            <a:r>
              <a:rPr lang="en-GB" dirty="0">
                <a:hlinkClick r:id="rId3"/>
              </a:rPr>
              <a:t>https://www.xoserve.com/notifications/</a:t>
            </a:r>
            <a:r>
              <a:rPr lang="en-GB" dirty="0"/>
              <a:t> </a:t>
            </a:r>
          </a:p>
        </p:txBody>
      </p:sp>
    </p:spTree>
    <p:extLst>
      <p:ext uri="{BB962C8B-B14F-4D97-AF65-F5344CB8AC3E}">
        <p14:creationId xmlns:p14="http://schemas.microsoft.com/office/powerpoint/2010/main" val="112107591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D74447E4A7C74D8097436715100539" ma:contentTypeVersion="2" ma:contentTypeDescription="Create a new document." ma:contentTypeScope="" ma:versionID="fe88efc9e0d85c45451fc75893c4262e">
  <xsd:schema xmlns:xsd="http://www.w3.org/2001/XMLSchema" xmlns:xs="http://www.w3.org/2001/XMLSchema" xmlns:p="http://schemas.microsoft.com/office/2006/metadata/properties" xmlns:ns2="8884602b-5bfe-4e50-baf0-2e0f5e46e0b3" targetNamespace="http://schemas.microsoft.com/office/2006/metadata/properties" ma:root="true" ma:fieldsID="cbde94a5bbaf370c1f6fced8728afb14" ns2:_="">
    <xsd:import namespace="8884602b-5bfe-4e50-baf0-2e0f5e46e0b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84602b-5bfe-4e50-baf0-2e0f5e46e0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8375A591-8571-4606-97DB-6192C45C67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84602b-5bfe-4e50-baf0-2e0f5e46e0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8884602b-5bfe-4e50-baf0-2e0f5e46e0b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11843</TotalTime>
  <Words>771</Words>
  <Application>Microsoft Office PowerPoint</Application>
  <PresentationFormat>On-screen Show (16:9)</PresentationFormat>
  <Paragraphs>109</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Customer Issue Management  CoMC Update for April &amp; May 2019</vt:lpstr>
      <vt:lpstr>Summary Dashboard April 2019</vt:lpstr>
      <vt:lpstr>Summary Dashboard May 2019</vt:lpstr>
      <vt:lpstr>PowerPoint Presentation</vt:lpstr>
      <vt:lpstr>Customer Issue Register</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Chris Shanley</cp:lastModifiedBy>
  <cp:revision>263</cp:revision>
  <dcterms:created xsi:type="dcterms:W3CDTF">2018-09-02T17:12:15Z</dcterms:created>
  <dcterms:modified xsi:type="dcterms:W3CDTF">2019-06-18T11:31:18Z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1905968345</vt:i4>
  </property>
  <property fmtid="{D5CDD505-2E9C-101B-9397-08002B2CF9AE}" pid="3" name="_NewReviewCycle">
    <vt:lpwstr/>
  </property>
  <property fmtid="{D5CDD505-2E9C-101B-9397-08002B2CF9AE}" pid="4" name="_EmailSubject">
    <vt:lpwstr>Update: Customer Issue Dashboard</vt:lpwstr>
  </property>
  <property fmtid="{D5CDD505-2E9C-101B-9397-08002B2CF9AE}" pid="5" name="_AuthorEmail">
    <vt:lpwstr>box.xoserve.IssueResolution@xoserve.com</vt:lpwstr>
  </property>
  <property fmtid="{D5CDD505-2E9C-101B-9397-08002B2CF9AE}" pid="6" name="_AuthorEmailDisplayName">
    <vt:lpwstr>.box.xoserve.IssueResolution</vt:lpwstr>
  </property>
  <property fmtid="{D5CDD505-2E9C-101B-9397-08002B2CF9AE}" pid="7" name="_PreviousAdHocReviewCycleID">
    <vt:i4>-1299826463</vt:i4>
  </property>
  <property fmtid="{D5CDD505-2E9C-101B-9397-08002B2CF9AE}" pid="8" name="ContentTypeId">
    <vt:lpwstr>0x01010080D74447E4A7C74D8097436715100539</vt:lpwstr>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ies>
</file>