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 id="2147483662" r:id="rId6"/>
    <p:sldMasterId id="2147483666" r:id="rId7"/>
    <p:sldMasterId id="2147483670" r:id="rId8"/>
    <p:sldMasterId id="2147483674" r:id="rId9"/>
  </p:sldMasterIdLst>
  <p:notesMasterIdLst>
    <p:notesMasterId r:id="rId12"/>
  </p:notesMasterIdLst>
  <p:sldIdLst>
    <p:sldId id="874" r:id="rId10"/>
    <p:sldId id="87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Chambers" initials="L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B1D6E8"/>
    <a:srgbClr val="D8F5FD"/>
    <a:srgbClr val="E8EAF1"/>
    <a:srgbClr val="CED1E1"/>
    <a:srgbClr val="40D1F5"/>
    <a:srgbClr val="84B8DA"/>
    <a:srgbClr val="9C4877"/>
    <a:srgbClr val="2B80B1"/>
    <a:srgbClr val="9CCB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88" autoAdjust="0"/>
    <p:restoredTop sz="94660"/>
  </p:normalViewPr>
  <p:slideViewPr>
    <p:cSldViewPr>
      <p:cViewPr>
        <p:scale>
          <a:sx n="100" d="100"/>
          <a:sy n="100" d="100"/>
        </p:scale>
        <p:origin x="-654"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9-05-29T10:55:22.858" idx="1">
    <p:pos x="3942" y="2046"/>
    <p:text>Date has passed so Red?  We should show the replan</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04/06/2019</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30"/>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12485673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80500136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67162196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8" y="195496"/>
            <a:ext cx="4200525" cy="130969"/>
          </a:xfr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359026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383689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33468"/>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842693"/>
            <a:ext cx="8686800" cy="383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5465819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8" y="195495"/>
            <a:ext cx="4200525" cy="130969"/>
          </a:xfr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2792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5570768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1328747"/>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7766094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8" y="195490"/>
            <a:ext cx="4200525" cy="130969"/>
          </a:xfr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386599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466465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1328742"/>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4353193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3" y="195487"/>
            <a:ext cx="4200525" cy="130969"/>
          </a:xfr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0055503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5978536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33468"/>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842684"/>
            <a:ext cx="8686800" cy="383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743058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1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5.jp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image" Target="../media/image5.jp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5.jp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image" Target="../media/image5.jpg"/><Relationship Id="rId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4139952" y="4817490"/>
            <a:ext cx="864096" cy="346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2" name="Slide Number Placeholder 1"/>
          <p:cNvSpPr>
            <a:spLocks noGrp="1"/>
          </p:cNvSpPr>
          <p:nvPr>
            <p:ph type="sldNum" sz="quarter" idx="4"/>
          </p:nvPr>
        </p:nvSpPr>
        <p:spPr>
          <a:xfrm>
            <a:off x="7579596" y="141480"/>
            <a:ext cx="1306488"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base">
              <a:spcBef>
                <a:spcPct val="0"/>
              </a:spcBef>
              <a:spcAft>
                <a:spcPct val="0"/>
              </a:spcAft>
            </a:pPr>
            <a:fld id="{FFE9DEA2-EE3A-4EC9-821F-49987E18A19C}" type="slidenum">
              <a:rPr lang="en-GB" smtClean="0">
                <a:solidFill>
                  <a:srgbClr val="000000">
                    <a:tint val="75000"/>
                  </a:srgbClr>
                </a:solidFill>
                <a:ea typeface="ＭＳ Ｐゴシック" pitchFamily="34" charset="-128"/>
              </a:rPr>
              <a:pPr defTabSz="457200" fontAlgn="base">
                <a:spcBef>
                  <a:spcPct val="0"/>
                </a:spcBef>
                <a:spcAft>
                  <a:spcPct val="0"/>
                </a:spcAft>
              </a:pPr>
              <a:t>‹#›</a:t>
            </a:fld>
            <a:endParaRPr lang="en-GB" dirty="0">
              <a:solidFill>
                <a:srgbClr val="000000">
                  <a:tint val="75000"/>
                </a:srgbClr>
              </a:solidFill>
              <a:ea typeface="ＭＳ Ｐゴシック" pitchFamily="34" charset="-128"/>
            </a:endParaRPr>
          </a:p>
        </p:txBody>
      </p:sp>
    </p:spTree>
    <p:extLst>
      <p:ext uri="{BB962C8B-B14F-4D97-AF65-F5344CB8AC3E}">
        <p14:creationId xmlns:p14="http://schemas.microsoft.com/office/powerpoint/2010/main" val="252375337"/>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timing>
    <p:tnLst>
      <p:par>
        <p:cTn id="1" dur="indefinite" restart="never" nodeType="tmRoot"/>
      </p:par>
    </p:tnLst>
  </p:timing>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48"/>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962535"/>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98033030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47"/>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96253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ea typeface="ＭＳ Ｐゴシック" pitchFamily="34" charset="-128"/>
              </a:rPr>
              <a:pPr>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359923636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42"/>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962529"/>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ea typeface="ＭＳ Ｐゴシック" pitchFamily="34" charset="-128"/>
              </a:rPr>
              <a:pPr>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315493006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39"/>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3" y="4962526"/>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174570255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BF64D1-DD4B-479C-8274-060EA4CFB223}"/>
              </a:ext>
            </a:extLst>
          </p:cNvPr>
          <p:cNvSpPr>
            <a:spLocks noGrp="1"/>
          </p:cNvSpPr>
          <p:nvPr>
            <p:ph type="title"/>
          </p:nvPr>
        </p:nvSpPr>
        <p:spPr>
          <a:xfrm>
            <a:off x="457200" y="252545"/>
            <a:ext cx="8229600" cy="637580"/>
          </a:xfrm>
        </p:spPr>
        <p:txBody>
          <a:bodyPr/>
          <a:lstStyle/>
          <a:p>
            <a:r>
              <a:rPr lang="en-GB" dirty="0"/>
              <a:t>XRN4732 - June 19 Release -  Status Update</a:t>
            </a:r>
          </a:p>
        </p:txBody>
      </p:sp>
      <p:graphicFrame>
        <p:nvGraphicFramePr>
          <p:cNvPr id="4" name="Content Placeholder 3">
            <a:extLst>
              <a:ext uri="{FF2B5EF4-FFF2-40B4-BE49-F238E27FC236}">
                <a16:creationId xmlns:a16="http://schemas.microsoft.com/office/drawing/2014/main" xmlns="" id="{60E62DC6-3EBE-4901-B700-870330337CDA}"/>
              </a:ext>
            </a:extLst>
          </p:cNvPr>
          <p:cNvGraphicFramePr>
            <a:graphicFrameLocks/>
          </p:cNvGraphicFramePr>
          <p:nvPr>
            <p:extLst>
              <p:ext uri="{D42A27DB-BD31-4B8C-83A1-F6EECF244321}">
                <p14:modId xmlns:p14="http://schemas.microsoft.com/office/powerpoint/2010/main" val="3320708161"/>
              </p:ext>
            </p:extLst>
          </p:nvPr>
        </p:nvGraphicFramePr>
        <p:xfrm>
          <a:off x="225860" y="1059582"/>
          <a:ext cx="8594612" cy="4007798"/>
        </p:xfrm>
        <a:graphic>
          <a:graphicData uri="http://schemas.openxmlformats.org/drawingml/2006/table">
            <a:tbl>
              <a:tblPr firstRow="1" bandRow="1"/>
              <a:tblGrid>
                <a:gridCol w="1210676">
                  <a:extLst>
                    <a:ext uri="{9D8B030D-6E8A-4147-A177-3AD203B41FA5}">
                      <a16:colId xmlns:a16="http://schemas.microsoft.com/office/drawing/2014/main" xmlns="" val="20000"/>
                    </a:ext>
                  </a:extLst>
                </a:gridCol>
                <a:gridCol w="1881159">
                  <a:extLst>
                    <a:ext uri="{9D8B030D-6E8A-4147-A177-3AD203B41FA5}">
                      <a16:colId xmlns:a16="http://schemas.microsoft.com/office/drawing/2014/main" xmlns="" val="20001"/>
                    </a:ext>
                  </a:extLst>
                </a:gridCol>
                <a:gridCol w="1840713">
                  <a:extLst>
                    <a:ext uri="{9D8B030D-6E8A-4147-A177-3AD203B41FA5}">
                      <a16:colId xmlns:a16="http://schemas.microsoft.com/office/drawing/2014/main" xmlns="" val="20002"/>
                    </a:ext>
                  </a:extLst>
                </a:gridCol>
                <a:gridCol w="1872208">
                  <a:extLst>
                    <a:ext uri="{9D8B030D-6E8A-4147-A177-3AD203B41FA5}">
                      <a16:colId xmlns:a16="http://schemas.microsoft.com/office/drawing/2014/main" xmlns="" val="20003"/>
                    </a:ext>
                  </a:extLst>
                </a:gridCol>
                <a:gridCol w="1789856">
                  <a:extLst>
                    <a:ext uri="{9D8B030D-6E8A-4147-A177-3AD203B41FA5}">
                      <a16:colId xmlns:a16="http://schemas.microsoft.com/office/drawing/2014/main" xmlns="" val="20004"/>
                    </a:ext>
                  </a:extLst>
                </a:gridCol>
              </a:tblGrid>
              <a:tr h="370532">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50" kern="1200" baseline="0" smtClean="0">
                          <a:solidFill>
                            <a:schemeClr val="bg1"/>
                          </a:solidFill>
                          <a:latin typeface="Arial" panose="020B0604020202020204" pitchFamily="34" charset="0"/>
                          <a:ea typeface="+mn-ea"/>
                          <a:cs typeface="Arial" panose="020B0604020202020204" pitchFamily="34" charset="0"/>
                        </a:rPr>
                        <a:t>4th </a:t>
                      </a:r>
                      <a:r>
                        <a:rPr lang="en-GB" sz="1050" kern="1200" baseline="0" dirty="0" smtClean="0">
                          <a:solidFill>
                            <a:schemeClr val="bg1"/>
                          </a:solidFill>
                          <a:latin typeface="Arial" panose="020B0604020202020204" pitchFamily="34" charset="0"/>
                          <a:ea typeface="+mn-ea"/>
                          <a:cs typeface="Arial" panose="020B0604020202020204" pitchFamily="34" charset="0"/>
                        </a:rPr>
                        <a:t>June 2019</a:t>
                      </a:r>
                      <a:endParaRPr lang="en-GB" sz="1050" kern="1200" baseline="0" dirty="0">
                        <a:solidFill>
                          <a:schemeClr val="bg1"/>
                        </a:solidFill>
                        <a:latin typeface="Arial" panose="020B0604020202020204" pitchFamily="34" charset="0"/>
                        <a:ea typeface="+mn-ea"/>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algn="ctr"/>
                      <a:r>
                        <a:rPr lang="en-GB" sz="1050" b="1" i="0" dirty="0">
                          <a:solidFill>
                            <a:schemeClr val="bg1"/>
                          </a:solidFill>
                          <a:latin typeface="Arial" panose="020B0604020202020204" pitchFamily="34" charset="0"/>
                          <a:cs typeface="Arial" panose="020B0604020202020204" pitchFamily="34" charset="0"/>
                        </a:rPr>
                        <a:t>Overall</a:t>
                      </a:r>
                      <a:r>
                        <a:rPr lang="en-GB" sz="1050" b="1" i="0" baseline="0" dirty="0">
                          <a:solidFill>
                            <a:schemeClr val="bg1"/>
                          </a:solidFill>
                          <a:latin typeface="Arial" panose="020B0604020202020204" pitchFamily="34" charset="0"/>
                          <a:cs typeface="Arial" panose="020B0604020202020204" pitchFamily="34" charset="0"/>
                        </a:rPr>
                        <a:t> Project RAG Status</a:t>
                      </a:r>
                      <a:r>
                        <a:rPr lang="en-GB" sz="1000" b="1" i="0" baseline="0" dirty="0">
                          <a:solidFill>
                            <a:schemeClr val="bg1"/>
                          </a:solidFill>
                          <a:latin typeface="Arial" panose="020B0604020202020204" pitchFamily="34" charset="0"/>
                          <a:cs typeface="Arial" panose="020B0604020202020204" pitchFamily="34" charset="0"/>
                        </a:rPr>
                        <a:t>: </a:t>
                      </a:r>
                      <a:endParaRPr lang="en-GB" sz="1000" b="1" i="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pPr algn="ctr"/>
                      <a:endParaRPr lang="en-GB" sz="1800" dirty="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ctr"/>
                      <a:endParaRPr lang="en-GB" sz="1600" dirty="0">
                        <a:solidFill>
                          <a:schemeClr val="tx1"/>
                        </a:solidFill>
                      </a:endParaRPr>
                    </a:p>
                  </a:txBody>
                  <a:tcPr marL="91435" marR="91435"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900" dirty="0">
                        <a:solidFill>
                          <a:schemeClr val="tx1"/>
                        </a:solidFill>
                        <a:latin typeface="+mn-lt"/>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0000"/>
                  </a:ext>
                </a:extLst>
              </a:tr>
              <a:tr h="324477">
                <a:tc vMerge="1">
                  <a:txBody>
                    <a:bodyPr/>
                    <a:lstStyle/>
                    <a:p>
                      <a:pPr algn="ctr"/>
                      <a:endParaRPr lang="en-GB" sz="1800" dirty="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dirty="0">
                          <a:solidFill>
                            <a:schemeClr val="bg1"/>
                          </a:solidFill>
                          <a:latin typeface="Arial" panose="020B0604020202020204" pitchFamily="34" charset="0"/>
                          <a:cs typeface="Arial" panose="020B0604020202020204" pitchFamily="34" charset="0"/>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Calibri Light" panose="020F030202020403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xmlns="" val="10001"/>
                  </a:ext>
                </a:extLst>
              </a:tr>
              <a:tr h="35043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RAG</a:t>
                      </a:r>
                      <a:r>
                        <a:rPr lang="en-GB" sz="1050" b="1" baseline="0" dirty="0">
                          <a:solidFill>
                            <a:schemeClr val="bg1"/>
                          </a:solidFill>
                          <a:latin typeface="Arial" panose="020B0604020202020204" pitchFamily="34" charset="0"/>
                          <a:cs typeface="Arial" panose="020B0604020202020204" pitchFamily="34" charset="0"/>
                        </a:rPr>
                        <a:t> Status</a:t>
                      </a:r>
                      <a:endParaRPr lang="en-GB" sz="1050" b="1"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endParaRPr lang="en-GB" sz="900" b="1" dirty="0">
                        <a:solidFill>
                          <a:schemeClr val="bg1"/>
                        </a:solidFill>
                        <a:latin typeface="Arial" panose="020B0604020202020204" pitchFamily="34" charset="0"/>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mn-lt"/>
                        <a:ea typeface="+mn-ea"/>
                        <a:cs typeface="+mn-cs"/>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216494">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Status</a:t>
                      </a:r>
                      <a:r>
                        <a:rPr lang="en-GB" sz="1050" b="1" baseline="0" dirty="0">
                          <a:solidFill>
                            <a:schemeClr val="bg1"/>
                          </a:solidFill>
                          <a:latin typeface="Arial" panose="020B0604020202020204" pitchFamily="34" charset="0"/>
                          <a:cs typeface="Arial" panose="020B0604020202020204" pitchFamily="34" charset="0"/>
                        </a:rPr>
                        <a:t> Justification</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lang="en-GB"/>
                    </a:p>
                  </a:txBody>
                  <a:tcPr/>
                </a:tc>
                <a:tc hMerge="1">
                  <a:txBody>
                    <a:bodyPr/>
                    <a:lstStyle/>
                    <a:p>
                      <a:pPr algn="ctr"/>
                      <a:endParaRPr lang="en-GB" dirty="0"/>
                    </a:p>
                  </a:txBody>
                  <a:tcPr>
                    <a:solidFill>
                      <a:srgbClr val="FFC000"/>
                    </a:solidFill>
                  </a:tcPr>
                </a:tc>
                <a:tc hMerge="1">
                  <a:txBody>
                    <a:bodyPr/>
                    <a:lstStyle/>
                    <a:p>
                      <a:endParaRPr lang="en-GB"/>
                    </a:p>
                  </a:txBody>
                  <a:tcPr/>
                </a:tc>
                <a:tc hMerge="1">
                  <a:txBody>
                    <a:bodyPr/>
                    <a:lstStyle/>
                    <a:p>
                      <a:pPr marL="0" algn="ctr" defTabSz="457200" rtl="0" eaLnBrk="1" latinLnBrk="0" hangingPunct="1"/>
                      <a:endParaRPr lang="en-GB" sz="1800" kern="1200" dirty="0">
                        <a:solidFill>
                          <a:schemeClr val="dk1"/>
                        </a:solidFill>
                        <a:latin typeface="+mn-lt"/>
                        <a:ea typeface="+mn-ea"/>
                        <a:cs typeface="+mn-cs"/>
                      </a:endParaRPr>
                    </a:p>
                  </a:txBody>
                  <a:tcPr>
                    <a:solidFill>
                      <a:srgbClr val="92D050"/>
                    </a:solidFill>
                  </a:tcPr>
                </a:tc>
                <a:extLst>
                  <a:ext uri="{0D108BD9-81ED-4DB2-BD59-A6C34878D82A}">
                    <a16:rowId xmlns:a16="http://schemas.microsoft.com/office/drawing/2014/main" xmlns="" val="10003"/>
                  </a:ext>
                </a:extLst>
              </a:tr>
              <a:tr h="88625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dirty="0">
                          <a:solidFill>
                            <a:schemeClr val="bg1"/>
                          </a:solidFill>
                          <a:latin typeface="Arial" panose="020B0604020202020204" pitchFamily="34" charset="0"/>
                          <a:ea typeface="+mn-ea"/>
                          <a:cs typeface="Arial" panose="020B0604020202020204" pitchFamily="34" charset="0"/>
                        </a:rPr>
                        <a:t>Schedule</a:t>
                      </a:r>
                    </a:p>
                    <a:p>
                      <a:pPr algn="ctr"/>
                      <a:endParaRPr lang="en-GB" sz="105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lvl="0" indent="-171450">
                        <a:buFont typeface="Arial" panose="020B0604020202020204" pitchFamily="34" charset="0"/>
                        <a:buChar char="•"/>
                      </a:pPr>
                      <a:r>
                        <a:rPr kumimoji="0" lang="en-GB" sz="1050" b="1"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User Acceptance Testing</a:t>
                      </a:r>
                      <a:r>
                        <a:rPr kumimoji="0" lang="en-GB"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 has completed successfully</a:t>
                      </a:r>
                    </a:p>
                    <a:p>
                      <a:pPr marL="171450" lvl="0" indent="-171450">
                        <a:buFont typeface="Arial" panose="020B0604020202020204" pitchFamily="34" charset="0"/>
                        <a:buChar char="•"/>
                      </a:pPr>
                      <a:r>
                        <a:rPr kumimoji="0" lang="en-GB" sz="1050" b="1"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Code Merge</a:t>
                      </a:r>
                      <a:r>
                        <a:rPr kumimoji="0" lang="en-GB"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 Activities to move into pre-production environment have commenced, however a delay caused by some manual activities has been experienced.  This does not affect the plan</a:t>
                      </a:r>
                    </a:p>
                    <a:p>
                      <a:pPr marL="171450" lvl="0" indent="-171450">
                        <a:buFont typeface="Arial" panose="020B0604020202020204" pitchFamily="34" charset="0"/>
                        <a:buChar char="•"/>
                      </a:pPr>
                      <a:r>
                        <a:rPr kumimoji="0" lang="en-GB" sz="1050" b="1"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Regression Testing: </a:t>
                      </a:r>
                      <a:r>
                        <a:rPr kumimoji="0" lang="en-GB"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Test plans and cases have been approved, there has been a delay to the plan start date but not foreseen currently to be an impact to the overall plan but will be closely monitored</a:t>
                      </a:r>
                    </a:p>
                    <a:p>
                      <a:pPr marL="171450" lvl="0" indent="-171450">
                        <a:buFont typeface="Arial" panose="020B0604020202020204" pitchFamily="34" charset="0"/>
                        <a:buChar char="•"/>
                      </a:pPr>
                      <a:r>
                        <a:rPr kumimoji="0" lang="en-GB" sz="1050" b="1"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Implementation</a:t>
                      </a:r>
                      <a:r>
                        <a:rPr kumimoji="0" lang="en-GB"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 The High Level Plan has been approved by the ChMC. The Imp Approach has been approved and the detailed plan is being defined</a:t>
                      </a:r>
                    </a:p>
                    <a:p>
                      <a:pPr marL="171450" lvl="0" indent="-171450">
                        <a:buFont typeface="Arial" panose="020B0604020202020204" pitchFamily="34" charset="0"/>
                        <a:buChar char="•"/>
                      </a:pPr>
                      <a:r>
                        <a:rPr kumimoji="0" lang="en-GB" sz="1050" b="1"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PIS Plan</a:t>
                      </a:r>
                      <a:r>
                        <a:rPr kumimoji="0" lang="en-GB"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 Post Implementation Support planning is in progress</a:t>
                      </a:r>
                    </a:p>
                    <a:p>
                      <a:pPr marL="171450" lvl="0" indent="-171450">
                        <a:buFont typeface="Arial" panose="020B0604020202020204" pitchFamily="34" charset="0"/>
                        <a:buChar char="•"/>
                      </a:pPr>
                      <a:r>
                        <a:rPr kumimoji="0" lang="en-GB" sz="1050" b="1"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Key Message</a:t>
                      </a:r>
                      <a:r>
                        <a:rPr kumimoji="0" lang="en-GB"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 If following implementation customers plan to complete data cleanse activities that will result in increased file flow submission (increase on business as usual volumes) please contact your Xoserve customer advocate or change rep as soon as possible.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5"/>
                  </a:ext>
                </a:extLst>
              </a:tr>
              <a:tr h="39230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Weekly monitoring of SME resources supporting multiple demands (e.g. BAU defects, AML/ASP etc) and all requirements are able to be met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6"/>
                  </a:ext>
                </a:extLst>
              </a:tr>
              <a:tr h="22737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lvl="0" indent="-171450">
                        <a:buFont typeface="Arial" panose="020B0604020202020204" pitchFamily="34" charset="0"/>
                        <a:buChar char="•"/>
                      </a:pPr>
                      <a:r>
                        <a:rPr kumimoji="0" lang="en-US"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Project delivery costs are tracking to approved budgets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7"/>
                  </a:ext>
                </a:extLst>
              </a:tr>
              <a:tr h="284222">
                <a:tc>
                  <a:txBody>
                    <a:bodyPr/>
                    <a:lstStyle/>
                    <a:p>
                      <a:pPr algn="ctr"/>
                      <a:r>
                        <a:rPr lang="en-GB" sz="1050" b="1" baseline="0" dirty="0">
                          <a:solidFill>
                            <a:schemeClr val="bg1"/>
                          </a:solidFill>
                          <a:latin typeface="Arial" panose="020B0604020202020204" pitchFamily="34" charset="0"/>
                          <a:cs typeface="Arial" panose="020B060402020202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Weekly monitoring of SME resources supporting multiple demands (e.g. BAU defects, Future Releases etc) is ongoing</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8"/>
                  </a:ext>
                </a:extLst>
              </a:tr>
            </a:tbl>
          </a:graphicData>
        </a:graphic>
      </p:graphicFrame>
      <p:sp>
        <p:nvSpPr>
          <p:cNvPr id="8" name="Oval 7">
            <a:extLst>
              <a:ext uri="{FF2B5EF4-FFF2-40B4-BE49-F238E27FC236}">
                <a16:creationId xmlns:a16="http://schemas.microsoft.com/office/drawing/2014/main" xmlns="" id="{0932F9EA-D945-459F-8F00-091B3CFCAABE}"/>
              </a:ext>
            </a:extLst>
          </p:cNvPr>
          <p:cNvSpPr/>
          <p:nvPr/>
        </p:nvSpPr>
        <p:spPr>
          <a:xfrm>
            <a:off x="7803884" y="1817266"/>
            <a:ext cx="218894" cy="221663"/>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9" name="Oval 8">
            <a:extLst>
              <a:ext uri="{FF2B5EF4-FFF2-40B4-BE49-F238E27FC236}">
                <a16:creationId xmlns:a16="http://schemas.microsoft.com/office/drawing/2014/main" xmlns="" id="{1CD340F4-EC05-45B9-AB26-20BECCEF8858}"/>
              </a:ext>
            </a:extLst>
          </p:cNvPr>
          <p:cNvSpPr/>
          <p:nvPr/>
        </p:nvSpPr>
        <p:spPr>
          <a:xfrm>
            <a:off x="6088325" y="1156943"/>
            <a:ext cx="211059" cy="197993"/>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11" name="Oval 10">
            <a:extLst>
              <a:ext uri="{FF2B5EF4-FFF2-40B4-BE49-F238E27FC236}">
                <a16:creationId xmlns:a16="http://schemas.microsoft.com/office/drawing/2014/main" xmlns="" id="{A0F57896-72F6-46F0-8DCF-1B43A706D61C}"/>
              </a:ext>
            </a:extLst>
          </p:cNvPr>
          <p:cNvSpPr/>
          <p:nvPr/>
        </p:nvSpPr>
        <p:spPr>
          <a:xfrm>
            <a:off x="5977181" y="1824647"/>
            <a:ext cx="215490" cy="214282"/>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12" name="Oval 11">
            <a:extLst>
              <a:ext uri="{FF2B5EF4-FFF2-40B4-BE49-F238E27FC236}">
                <a16:creationId xmlns:a16="http://schemas.microsoft.com/office/drawing/2014/main" xmlns="" id="{07D341B2-AF9B-4E48-A146-835712CA3A8C}"/>
              </a:ext>
            </a:extLst>
          </p:cNvPr>
          <p:cNvSpPr/>
          <p:nvPr/>
        </p:nvSpPr>
        <p:spPr>
          <a:xfrm>
            <a:off x="4158243" y="1824647"/>
            <a:ext cx="215490" cy="214282"/>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13" name="Oval 12">
            <a:extLst>
              <a:ext uri="{FF2B5EF4-FFF2-40B4-BE49-F238E27FC236}">
                <a16:creationId xmlns:a16="http://schemas.microsoft.com/office/drawing/2014/main" xmlns="" id="{B354495D-E22F-4490-B63B-9C96EEB69125}"/>
              </a:ext>
            </a:extLst>
          </p:cNvPr>
          <p:cNvSpPr/>
          <p:nvPr/>
        </p:nvSpPr>
        <p:spPr>
          <a:xfrm>
            <a:off x="2243612" y="1824647"/>
            <a:ext cx="215490" cy="21428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9352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1E92D8-FEBE-4DDD-AD8B-03957BD623C8}"/>
              </a:ext>
            </a:extLst>
          </p:cNvPr>
          <p:cNvSpPr>
            <a:spLocks noGrp="1"/>
          </p:cNvSpPr>
          <p:nvPr>
            <p:ph type="title"/>
          </p:nvPr>
        </p:nvSpPr>
        <p:spPr/>
        <p:txBody>
          <a:bodyPr/>
          <a:lstStyle/>
          <a:p>
            <a:r>
              <a:rPr lang="en-GB" dirty="0"/>
              <a:t>XRN4732 - June 19 Release Timelines</a:t>
            </a:r>
          </a:p>
        </p:txBody>
      </p:sp>
      <p:sp>
        <p:nvSpPr>
          <p:cNvPr id="5" name="TextBox 4">
            <a:extLst>
              <a:ext uri="{FF2B5EF4-FFF2-40B4-BE49-F238E27FC236}">
                <a16:creationId xmlns:a16="http://schemas.microsoft.com/office/drawing/2014/main" xmlns="" id="{DFA77669-B323-43A7-AA90-FFEE9856EC44}"/>
              </a:ext>
            </a:extLst>
          </p:cNvPr>
          <p:cNvSpPr txBox="1"/>
          <p:nvPr/>
        </p:nvSpPr>
        <p:spPr>
          <a:xfrm>
            <a:off x="53752" y="833198"/>
            <a:ext cx="9036496" cy="954107"/>
          </a:xfrm>
          <a:prstGeom prst="rect">
            <a:avLst/>
          </a:prstGeom>
          <a:noFill/>
        </p:spPr>
        <p:txBody>
          <a:bodyPr wrap="square" rtlCol="0">
            <a:spAutoFit/>
          </a:bodyPr>
          <a:lstStyle/>
          <a:p>
            <a:r>
              <a:rPr lang="en-GB" sz="1400" b="1" dirty="0">
                <a:solidFill>
                  <a:schemeClr val="tx2"/>
                </a:solidFill>
                <a:latin typeface="Arial" panose="020B0604020202020204" pitchFamily="34" charset="0"/>
                <a:cs typeface="Arial" panose="020B0604020202020204" pitchFamily="34" charset="0"/>
              </a:rPr>
              <a:t>Key Milestone Dates</a:t>
            </a:r>
            <a:r>
              <a:rPr lang="en-GB" sz="1400" b="1" dirty="0" smtClean="0">
                <a:solidFill>
                  <a:schemeClr val="tx2"/>
                </a:solidFill>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GB" sz="1400" dirty="0" smtClean="0">
                <a:solidFill>
                  <a:schemeClr val="tx2"/>
                </a:solidFill>
                <a:latin typeface="Arial" panose="020B0604020202020204" pitchFamily="34" charset="0"/>
                <a:cs typeface="Arial" panose="020B0604020202020204" pitchFamily="34" charset="0"/>
              </a:rPr>
              <a:t>UAT has now completed</a:t>
            </a:r>
          </a:p>
          <a:p>
            <a:pPr marL="285750" indent="-285750">
              <a:buFont typeface="Arial" panose="020B0604020202020204" pitchFamily="34" charset="0"/>
              <a:buChar char="•"/>
            </a:pPr>
            <a:r>
              <a:rPr lang="en-GB" sz="1400" dirty="0" smtClean="0">
                <a:solidFill>
                  <a:schemeClr val="tx2"/>
                </a:solidFill>
                <a:latin typeface="Arial" panose="020B0604020202020204" pitchFamily="34" charset="0"/>
                <a:cs typeface="Arial" panose="020B0604020202020204" pitchFamily="34" charset="0"/>
              </a:rPr>
              <a:t>Regression Test plan approved, awaiting code merge to complete</a:t>
            </a:r>
          </a:p>
          <a:p>
            <a:pPr marL="285750" indent="-285750">
              <a:buFont typeface="Arial" panose="020B0604020202020204" pitchFamily="34" charset="0"/>
              <a:buChar char="•"/>
            </a:pPr>
            <a:r>
              <a:rPr lang="en-GB" sz="1400" dirty="0" smtClean="0">
                <a:solidFill>
                  <a:schemeClr val="tx2"/>
                </a:solidFill>
                <a:latin typeface="Arial" panose="020B0604020202020204" pitchFamily="34" charset="0"/>
                <a:cs typeface="Arial" panose="020B0604020202020204" pitchFamily="34" charset="0"/>
              </a:rPr>
              <a:t>Implementation – Approach approved and planning in progress</a:t>
            </a:r>
          </a:p>
        </p:txBody>
      </p:sp>
      <p:graphicFrame>
        <p:nvGraphicFramePr>
          <p:cNvPr id="3" name="Table 2"/>
          <p:cNvGraphicFramePr>
            <a:graphicFrameLocks noGrp="1"/>
          </p:cNvGraphicFramePr>
          <p:nvPr>
            <p:extLst>
              <p:ext uri="{D42A27DB-BD31-4B8C-83A1-F6EECF244321}">
                <p14:modId xmlns:p14="http://schemas.microsoft.com/office/powerpoint/2010/main" val="68951137"/>
              </p:ext>
            </p:extLst>
          </p:nvPr>
        </p:nvGraphicFramePr>
        <p:xfrm>
          <a:off x="323528" y="1995686"/>
          <a:ext cx="8363263" cy="2456728"/>
        </p:xfrm>
        <a:graphic>
          <a:graphicData uri="http://schemas.openxmlformats.org/drawingml/2006/table">
            <a:tbl>
              <a:tblPr/>
              <a:tblGrid>
                <a:gridCol w="237715"/>
                <a:gridCol w="172884"/>
                <a:gridCol w="172884"/>
                <a:gridCol w="172884"/>
                <a:gridCol w="172884"/>
                <a:gridCol w="172884"/>
                <a:gridCol w="172884"/>
                <a:gridCol w="172884"/>
                <a:gridCol w="172884"/>
                <a:gridCol w="172884"/>
                <a:gridCol w="172884"/>
                <a:gridCol w="172884"/>
                <a:gridCol w="172884"/>
                <a:gridCol w="172884"/>
                <a:gridCol w="172884"/>
                <a:gridCol w="172884"/>
                <a:gridCol w="172884"/>
                <a:gridCol w="172884"/>
                <a:gridCol w="172884"/>
                <a:gridCol w="172884"/>
                <a:gridCol w="172884"/>
                <a:gridCol w="172884"/>
                <a:gridCol w="172884"/>
                <a:gridCol w="172884"/>
                <a:gridCol w="172884"/>
                <a:gridCol w="172884"/>
                <a:gridCol w="172884"/>
                <a:gridCol w="172884"/>
                <a:gridCol w="172884"/>
                <a:gridCol w="172884"/>
                <a:gridCol w="172884"/>
                <a:gridCol w="172884"/>
                <a:gridCol w="172884"/>
                <a:gridCol w="172884"/>
                <a:gridCol w="172884"/>
                <a:gridCol w="172884"/>
                <a:gridCol w="172884"/>
                <a:gridCol w="172884"/>
                <a:gridCol w="172884"/>
                <a:gridCol w="172884"/>
                <a:gridCol w="172884"/>
                <a:gridCol w="172884"/>
                <a:gridCol w="172884"/>
                <a:gridCol w="172884"/>
                <a:gridCol w="172884"/>
                <a:gridCol w="172884"/>
                <a:gridCol w="172884"/>
                <a:gridCol w="172884"/>
              </a:tblGrid>
              <a:tr h="914739">
                <a:tc>
                  <a:txBody>
                    <a:bodyPr/>
                    <a:lstStyle/>
                    <a:p>
                      <a:pPr algn="l" fontAlgn="b"/>
                      <a:r>
                        <a:rPr lang="en-GB" sz="900" b="1" i="0" u="none" strike="noStrike" dirty="0">
                          <a:solidFill>
                            <a:srgbClr val="000000"/>
                          </a:solidFill>
                          <a:effectLst/>
                          <a:latin typeface="Calibri"/>
                        </a:rPr>
                        <a:t> </a:t>
                      </a:r>
                    </a:p>
                  </a:txBody>
                  <a:tcPr marL="7974" marR="7974" marT="7974" marB="0" vert="vert27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08/10/2018</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15/10/2018</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22/10/2018</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29/10/2018</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05/11/2018</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12/11/2018</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19/11/2018</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26/11/2018</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03/12/2018</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10/12/2018</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17/12/2018</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24/12/2018</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31/12/2018</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07/01/2019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14/01/2019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21/01/2019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28/01/2019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04/02/2019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11/02/2019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18/02/2019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25/02/2019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04/03/2019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11/03/2019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18/03/2019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25/03/2019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01/04/2019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08/04/2019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15/04/2019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dirty="0">
                          <a:solidFill>
                            <a:srgbClr val="000000"/>
                          </a:solidFill>
                          <a:effectLst/>
                          <a:latin typeface="Calibri"/>
                        </a:rPr>
                        <a:t>22/04/2019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29/04/2019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06/05/2019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13/05/2019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20/05/2019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27/05/2019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03/06/2019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10/06/2019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17/06/2019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24/06/2019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01/07/2019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08/07/2019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15/07/2019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22/07/2019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29/07/2019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05/08/2019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12/08/2019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19/08/2019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GB" sz="900" b="0" i="0" u="none" strike="noStrike">
                          <a:solidFill>
                            <a:srgbClr val="000000"/>
                          </a:solidFill>
                          <a:effectLst/>
                          <a:latin typeface="Calibri"/>
                        </a:rPr>
                        <a:t>26/08/2019</a:t>
                      </a:r>
                    </a:p>
                  </a:txBody>
                  <a:tcPr marL="7974" marR="7974" marT="7974"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174236">
                <a:tc rowSpan="2">
                  <a:txBody>
                    <a:bodyPr/>
                    <a:lstStyle/>
                    <a:p>
                      <a:pPr algn="ctr" fontAlgn="b"/>
                      <a:r>
                        <a:rPr lang="en-GB" sz="900" b="1" i="0" u="none" strike="noStrike">
                          <a:solidFill>
                            <a:srgbClr val="000000"/>
                          </a:solidFill>
                          <a:effectLst/>
                          <a:latin typeface="Calibri"/>
                        </a:rPr>
                        <a:t> </a:t>
                      </a:r>
                    </a:p>
                  </a:txBody>
                  <a:tcPr marL="7974" marR="7974" marT="7974" marB="0" anchor="b">
                    <a:lnL w="1270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gridSpan="13">
                  <a:txBody>
                    <a:bodyPr/>
                    <a:lstStyle/>
                    <a:p>
                      <a:pPr algn="ctr" fontAlgn="b"/>
                      <a:r>
                        <a:rPr lang="en-GB" sz="900" b="1" i="0" u="none" strike="noStrike">
                          <a:solidFill>
                            <a:srgbClr val="000000"/>
                          </a:solidFill>
                          <a:effectLst/>
                          <a:latin typeface="Calibri"/>
                        </a:rPr>
                        <a:t>2018</a:t>
                      </a:r>
                    </a:p>
                  </a:txBody>
                  <a:tcPr marL="7974" marR="7974" marT="79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34">
                  <a:txBody>
                    <a:bodyPr/>
                    <a:lstStyle/>
                    <a:p>
                      <a:pPr algn="ctr" fontAlgn="b"/>
                      <a:r>
                        <a:rPr lang="en-GB" sz="900" b="1" i="0" u="none" strike="noStrike">
                          <a:solidFill>
                            <a:srgbClr val="000000"/>
                          </a:solidFill>
                          <a:effectLst/>
                          <a:latin typeface="Calibri"/>
                        </a:rPr>
                        <a:t>2019</a:t>
                      </a:r>
                    </a:p>
                  </a:txBody>
                  <a:tcPr marL="7974" marR="7974" marT="797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82948">
                <a:tc vMerge="1">
                  <a:txBody>
                    <a:bodyPr/>
                    <a:lstStyle/>
                    <a:p>
                      <a:endParaRPr lang="en-GB"/>
                    </a:p>
                  </a:txBody>
                  <a:tcPr/>
                </a:tc>
                <a:tc gridSpan="4">
                  <a:txBody>
                    <a:bodyPr/>
                    <a:lstStyle/>
                    <a:p>
                      <a:pPr algn="ctr" fontAlgn="b"/>
                      <a:r>
                        <a:rPr lang="en-GB" sz="900" b="1" i="0" u="none" strike="noStrike">
                          <a:solidFill>
                            <a:srgbClr val="000000"/>
                          </a:solidFill>
                          <a:effectLst/>
                          <a:latin typeface="Calibri"/>
                        </a:rPr>
                        <a:t>October</a:t>
                      </a:r>
                    </a:p>
                  </a:txBody>
                  <a:tcPr marL="7974" marR="7974" marT="79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D9F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b"/>
                      <a:r>
                        <a:rPr lang="en-GB" sz="900" b="1" i="0" u="none" strike="noStrike">
                          <a:solidFill>
                            <a:srgbClr val="000000"/>
                          </a:solidFill>
                          <a:effectLst/>
                          <a:latin typeface="Calibri"/>
                        </a:rPr>
                        <a:t>November</a:t>
                      </a:r>
                    </a:p>
                  </a:txBody>
                  <a:tcPr marL="7974" marR="7974" marT="79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D9F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ctr" fontAlgn="b"/>
                      <a:r>
                        <a:rPr lang="en-GB" sz="900" b="1" i="0" u="none" strike="noStrike">
                          <a:solidFill>
                            <a:srgbClr val="000000"/>
                          </a:solidFill>
                          <a:effectLst/>
                          <a:latin typeface="Calibri"/>
                        </a:rPr>
                        <a:t>December</a:t>
                      </a:r>
                    </a:p>
                  </a:txBody>
                  <a:tcPr marL="7974" marR="7974" marT="79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D9F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b"/>
                      <a:r>
                        <a:rPr lang="en-GB" sz="900" b="1" i="0" u="none" strike="noStrike">
                          <a:solidFill>
                            <a:srgbClr val="000000"/>
                          </a:solidFill>
                          <a:effectLst/>
                          <a:latin typeface="Calibri"/>
                        </a:rPr>
                        <a:t>January</a:t>
                      </a:r>
                    </a:p>
                  </a:txBody>
                  <a:tcPr marL="7974" marR="7974" marT="79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D9F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b"/>
                      <a:r>
                        <a:rPr lang="en-GB" sz="900" b="1" i="0" u="none" strike="noStrike">
                          <a:solidFill>
                            <a:srgbClr val="000000"/>
                          </a:solidFill>
                          <a:effectLst/>
                          <a:latin typeface="Calibri"/>
                        </a:rPr>
                        <a:t>February</a:t>
                      </a:r>
                    </a:p>
                  </a:txBody>
                  <a:tcPr marL="7974" marR="7974" marT="79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D9F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b"/>
                      <a:r>
                        <a:rPr lang="en-GB" sz="900" b="1" i="0" u="none" strike="noStrike">
                          <a:solidFill>
                            <a:srgbClr val="000000"/>
                          </a:solidFill>
                          <a:effectLst/>
                          <a:latin typeface="Calibri"/>
                        </a:rPr>
                        <a:t>March</a:t>
                      </a:r>
                    </a:p>
                  </a:txBody>
                  <a:tcPr marL="7974" marR="7974" marT="79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D9F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ctr" fontAlgn="b"/>
                      <a:r>
                        <a:rPr lang="en-GB" sz="900" b="1" i="0" u="none" strike="noStrike">
                          <a:solidFill>
                            <a:srgbClr val="000000"/>
                          </a:solidFill>
                          <a:effectLst/>
                          <a:latin typeface="Calibri"/>
                        </a:rPr>
                        <a:t>April</a:t>
                      </a:r>
                    </a:p>
                  </a:txBody>
                  <a:tcPr marL="7974" marR="7974" marT="79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D9F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b"/>
                      <a:r>
                        <a:rPr lang="en-GB" sz="900" b="1" i="0" u="none" strike="noStrike">
                          <a:solidFill>
                            <a:srgbClr val="000000"/>
                          </a:solidFill>
                          <a:effectLst/>
                          <a:latin typeface="Calibri"/>
                        </a:rPr>
                        <a:t>May</a:t>
                      </a:r>
                    </a:p>
                  </a:txBody>
                  <a:tcPr marL="7974" marR="7974" marT="79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D9F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b"/>
                      <a:r>
                        <a:rPr lang="en-GB" sz="900" b="1" i="0" u="none" strike="noStrike">
                          <a:solidFill>
                            <a:srgbClr val="000000"/>
                          </a:solidFill>
                          <a:effectLst/>
                          <a:latin typeface="Calibri"/>
                        </a:rPr>
                        <a:t>June</a:t>
                      </a:r>
                    </a:p>
                  </a:txBody>
                  <a:tcPr marL="7974" marR="7974" marT="79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ctr" fontAlgn="b"/>
                      <a:r>
                        <a:rPr lang="en-GB" sz="900" b="1" i="0" u="none" strike="noStrike">
                          <a:solidFill>
                            <a:srgbClr val="000000"/>
                          </a:solidFill>
                          <a:effectLst/>
                          <a:latin typeface="Calibri"/>
                        </a:rPr>
                        <a:t>July</a:t>
                      </a:r>
                    </a:p>
                  </a:txBody>
                  <a:tcPr marL="7974" marR="7974" marT="79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D9F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b"/>
                      <a:r>
                        <a:rPr lang="en-GB" sz="900" b="1" i="0" u="none" strike="noStrike">
                          <a:solidFill>
                            <a:srgbClr val="000000"/>
                          </a:solidFill>
                          <a:effectLst/>
                          <a:latin typeface="Calibri"/>
                        </a:rPr>
                        <a:t>August</a:t>
                      </a:r>
                    </a:p>
                  </a:txBody>
                  <a:tcPr marL="7974" marR="7974" marT="79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1184805">
                <a:tc>
                  <a:txBody>
                    <a:bodyPr/>
                    <a:lstStyle/>
                    <a:p>
                      <a:pPr algn="ctr" fontAlgn="ctr"/>
                      <a:r>
                        <a:rPr lang="en-GB" sz="1300" b="1" i="0" u="none" strike="noStrike">
                          <a:solidFill>
                            <a:srgbClr val="000000"/>
                          </a:solidFill>
                          <a:effectLst/>
                          <a:latin typeface="Calibri"/>
                        </a:rPr>
                        <a:t>Jun-19</a:t>
                      </a:r>
                    </a:p>
                  </a:txBody>
                  <a:tcPr marL="7974" marR="7974" marT="7974" marB="0" vert="vert27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C5D9F1"/>
                    </a:solidFill>
                  </a:tcPr>
                </a:tc>
                <a:tc gridSpan="17">
                  <a:txBody>
                    <a:bodyPr/>
                    <a:lstStyle/>
                    <a:p>
                      <a:pPr algn="ctr" fontAlgn="ctr"/>
                      <a:r>
                        <a:rPr lang="en-GB" sz="1000" b="1" i="0" u="none" strike="noStrike" dirty="0">
                          <a:solidFill>
                            <a:srgbClr val="000000"/>
                          </a:solidFill>
                          <a:effectLst/>
                          <a:latin typeface="Calibri"/>
                        </a:rPr>
                        <a:t>Design</a:t>
                      </a:r>
                    </a:p>
                  </a:txBody>
                  <a:tcPr marL="7974" marR="7974" marT="7974" marB="0" anchor="ctr">
                    <a:lnL w="1270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algn="ctr" fontAlgn="ctr"/>
                      <a:r>
                        <a:rPr lang="en-GB" sz="1000" b="1" i="0" u="none" strike="noStrike" dirty="0">
                          <a:solidFill>
                            <a:srgbClr val="000000"/>
                          </a:solidFill>
                          <a:effectLst/>
                          <a:latin typeface="Calibri"/>
                        </a:rPr>
                        <a:t>Build &amp; UT</a:t>
                      </a:r>
                    </a:p>
                  </a:txBody>
                  <a:tcPr marL="7974" marR="7974" marT="7974" marB="0" anchor="ctr">
                    <a:lnL w="63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0070C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9">
                  <a:txBody>
                    <a:bodyPr/>
                    <a:lstStyle/>
                    <a:p>
                      <a:pPr algn="ctr" fontAlgn="ctr"/>
                      <a:r>
                        <a:rPr lang="en-GB" sz="1000" b="1" i="0" u="none" strike="noStrike" dirty="0">
                          <a:solidFill>
                            <a:srgbClr val="000000"/>
                          </a:solidFill>
                          <a:effectLst/>
                          <a:latin typeface="Calibri"/>
                        </a:rPr>
                        <a:t>ST +SIT+UAT</a:t>
                      </a:r>
                    </a:p>
                  </a:txBody>
                  <a:tcPr marL="7974" marR="7974" marT="7974" marB="0" anchor="ctr">
                    <a:lnL w="1270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0070C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r" fontAlgn="b"/>
                      <a:r>
                        <a:rPr lang="en-GB" sz="900" b="1" i="0" u="none" strike="noStrike" dirty="0">
                          <a:solidFill>
                            <a:srgbClr val="000000"/>
                          </a:solidFill>
                          <a:effectLst/>
                          <a:latin typeface="Calibri"/>
                        </a:rPr>
                        <a:t>Code Merge</a:t>
                      </a:r>
                    </a:p>
                  </a:txBody>
                  <a:tcPr marL="7974" marR="7974" marT="7974" marB="0" vert="vert27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FF0000"/>
                    </a:solidFill>
                  </a:tcPr>
                </a:tc>
                <a:tc gridSpan="3">
                  <a:txBody>
                    <a:bodyPr/>
                    <a:lstStyle/>
                    <a:p>
                      <a:pPr algn="ctr" fontAlgn="ctr"/>
                      <a:r>
                        <a:rPr lang="en-GB" sz="1000" b="1" i="0" u="none" strike="noStrike" dirty="0">
                          <a:solidFill>
                            <a:srgbClr val="000000"/>
                          </a:solidFill>
                          <a:effectLst/>
                          <a:latin typeface="Calibri"/>
                        </a:rPr>
                        <a:t>RT</a:t>
                      </a:r>
                    </a:p>
                  </a:txBody>
                  <a:tcPr marL="7974" marR="7974" marT="7974"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00B050"/>
                    </a:solidFill>
                  </a:tcPr>
                </a:tc>
                <a:tc hMerge="1">
                  <a:txBody>
                    <a:bodyPr/>
                    <a:lstStyle/>
                    <a:p>
                      <a:endParaRPr lang="en-GB"/>
                    </a:p>
                  </a:txBody>
                  <a:tcPr/>
                </a:tc>
                <a:tc hMerge="1">
                  <a:txBody>
                    <a:bodyPr/>
                    <a:lstStyle/>
                    <a:p>
                      <a:endParaRPr lang="en-GB"/>
                    </a:p>
                  </a:txBody>
                  <a:tcPr/>
                </a:tc>
                <a:tc>
                  <a:txBody>
                    <a:bodyPr/>
                    <a:lstStyle/>
                    <a:p>
                      <a:pPr algn="l" fontAlgn="b"/>
                      <a:r>
                        <a:rPr lang="en-GB" sz="900" b="0" i="0" u="none" strike="noStrike">
                          <a:solidFill>
                            <a:srgbClr val="000000"/>
                          </a:solidFill>
                          <a:effectLst/>
                          <a:latin typeface="Calibri"/>
                        </a:rPr>
                        <a:t> </a:t>
                      </a:r>
                    </a:p>
                  </a:txBody>
                  <a:tcPr marL="7974" marR="7974" marT="797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tcPr>
                </a:tc>
                <a:tc gridSpan="2">
                  <a:txBody>
                    <a:bodyPr/>
                    <a:lstStyle/>
                    <a:p>
                      <a:pPr algn="ctr" fontAlgn="ctr"/>
                      <a:r>
                        <a:rPr lang="en-GB" sz="1000" b="1" i="0" u="none" strike="noStrike">
                          <a:solidFill>
                            <a:srgbClr val="000000"/>
                          </a:solidFill>
                          <a:effectLst/>
                          <a:latin typeface="Calibri"/>
                        </a:rPr>
                        <a:t>Go Live</a:t>
                      </a:r>
                    </a:p>
                  </a:txBody>
                  <a:tcPr marL="7974" marR="7974" marT="7974" marB="0" anchor="ctr">
                    <a:lnL w="63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00B050"/>
                    </a:solidFill>
                  </a:tcPr>
                </a:tc>
                <a:tc hMerge="1">
                  <a:txBody>
                    <a:bodyPr/>
                    <a:lstStyle/>
                    <a:p>
                      <a:endParaRPr lang="en-GB"/>
                    </a:p>
                  </a:txBody>
                  <a:tcPr/>
                </a:tc>
                <a:tc gridSpan="4">
                  <a:txBody>
                    <a:bodyPr/>
                    <a:lstStyle/>
                    <a:p>
                      <a:pPr algn="ctr" fontAlgn="ctr"/>
                      <a:r>
                        <a:rPr lang="en-GB" sz="1000" b="1" i="0" u="none" strike="noStrike">
                          <a:solidFill>
                            <a:srgbClr val="000000"/>
                          </a:solidFill>
                          <a:effectLst/>
                          <a:latin typeface="Calibri"/>
                        </a:rPr>
                        <a:t>PIS</a:t>
                      </a:r>
                    </a:p>
                  </a:txBody>
                  <a:tcPr marL="7974" marR="7974" marT="7974" marB="0" anchor="ctr">
                    <a:lnL w="1270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00B050"/>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900" b="0" i="0" u="none" strike="noStrike">
                        <a:solidFill>
                          <a:srgbClr val="000000"/>
                        </a:solidFill>
                        <a:effectLst/>
                        <a:latin typeface="Calibri"/>
                      </a:endParaRPr>
                    </a:p>
                  </a:txBody>
                  <a:tcPr marL="7974" marR="7974" marT="7974"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l" fontAlgn="b"/>
                      <a:endParaRPr lang="en-GB" sz="900" b="0" i="0" u="none" strike="noStrike">
                        <a:solidFill>
                          <a:srgbClr val="000000"/>
                        </a:solidFill>
                        <a:effectLst/>
                        <a:latin typeface="Calibri"/>
                      </a:endParaRPr>
                    </a:p>
                  </a:txBody>
                  <a:tcPr marL="7974" marR="7974" marT="7974"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l" fontAlgn="b"/>
                      <a:endParaRPr lang="en-GB" sz="900" b="0" i="0" u="none" strike="noStrike">
                        <a:solidFill>
                          <a:srgbClr val="000000"/>
                        </a:solidFill>
                        <a:effectLst/>
                        <a:latin typeface="Calibri"/>
                      </a:endParaRPr>
                    </a:p>
                  </a:txBody>
                  <a:tcPr marL="7974" marR="7974" marT="7974"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l" fontAlgn="b"/>
                      <a:endParaRPr lang="en-GB" sz="900" b="0" i="0" u="none" strike="noStrike" dirty="0">
                        <a:solidFill>
                          <a:srgbClr val="000000"/>
                        </a:solidFill>
                        <a:effectLst/>
                        <a:latin typeface="Calibri"/>
                      </a:endParaRPr>
                    </a:p>
                  </a:txBody>
                  <a:tcPr marL="7974" marR="7974" marT="7974" marB="0" anchor="b">
                    <a:lnL>
                      <a:noFill/>
                    </a:lnL>
                    <a:lnR>
                      <a:noFill/>
                    </a:lnR>
                    <a:lnT w="6350" cap="flat" cmpd="sng" algn="ctr">
                      <a:solidFill>
                        <a:srgbClr val="FFFFFF"/>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234925966"/>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ge_x0020_Gate xmlns="8871376f-3854-41b1-bd27-ce5106d9d0be" xsi:nil="true"/>
    <Document_x0020_Status xmlns="8871376f-3854-41b1-bd27-ce5106d9d0be" xsi:nil="true"/>
    <TaxKeywordTaxHTField xmlns="6c273cd4-7c48-415f-af0d-fdfb7267ac29">
      <Terms xmlns="http://schemas.microsoft.com/office/infopath/2007/PartnerControls"/>
    </TaxKeywordTaxHTField>
    <Owner xmlns="8871376f-3854-41b1-bd27-ce5106d9d0be">
      <UserInfo>
        <DisplayName/>
        <AccountId xsi:nil="true"/>
        <AccountType/>
      </UserInfo>
    </Owner>
    <TaxCatchAll xmlns="6c273cd4-7c48-415f-af0d-fdfb7267ac29"/>
    <Author0 xmlns="8871376f-3854-41b1-bd27-ce5106d9d0be">
      <UserInfo>
        <DisplayName/>
        <AccountId xsi:nil="true"/>
        <AccountType/>
      </UserInfo>
    </Author0>
    <_x0063_gn1 xmlns="0d20517e-c94b-4d3a-a85b-3343159636f8">
      <UserInfo>
        <DisplayName/>
        <AccountId xsi:nil="true"/>
        <AccountType/>
      </UserInfo>
    </_x0063_gn1>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45751AB75BFD6489D93AB7F8ACEE4FB" ma:contentTypeVersion="16" ma:contentTypeDescription="Create a new document." ma:contentTypeScope="" ma:versionID="8f7fd8872af769da521591ed63af3b5b">
  <xsd:schema xmlns:xsd="http://www.w3.org/2001/XMLSchema" xmlns:xs="http://www.w3.org/2001/XMLSchema" xmlns:p="http://schemas.microsoft.com/office/2006/metadata/properties" xmlns:ns2="8871376f-3854-41b1-bd27-ce5106d9d0be" xmlns:ns3="6c273cd4-7c48-415f-af0d-fdfb7267ac29" xmlns:ns4="0d20517e-c94b-4d3a-a85b-3343159636f8" targetNamespace="http://schemas.microsoft.com/office/2006/metadata/properties" ma:root="true" ma:fieldsID="3d7999c9a6bacdd488c57556af6e0ba8" ns2:_="" ns3:_="" ns4:_="">
    <xsd:import namespace="8871376f-3854-41b1-bd27-ce5106d9d0be"/>
    <xsd:import namespace="6c273cd4-7c48-415f-af0d-fdfb7267ac29"/>
    <xsd:import namespace="0d20517e-c94b-4d3a-a85b-3343159636f8"/>
    <xsd:element name="properties">
      <xsd:complexType>
        <xsd:sequence>
          <xsd:element name="documentManagement">
            <xsd:complexType>
              <xsd:all>
                <xsd:element ref="ns2:Stage_x0020_Gate" minOccurs="0"/>
                <xsd:element ref="ns2:Owner" minOccurs="0"/>
                <xsd:element ref="ns2:Author0" minOccurs="0"/>
                <xsd:element ref="ns2:Document_x0020_Status" minOccurs="0"/>
                <xsd:element ref="ns3:TaxKeywordTaxHTField" minOccurs="0"/>
                <xsd:element ref="ns3:TaxCatchAll" minOccurs="0"/>
                <xsd:element ref="ns3:SharedWithUsers" minOccurs="0"/>
                <xsd:element ref="ns3:SharedWithDetails" minOccurs="0"/>
                <xsd:element ref="ns3:LastSharedByTime" minOccurs="0"/>
                <xsd:element ref="ns3:LastSharedByUser" minOccurs="0"/>
                <xsd:element ref="ns4:MediaServiceMetadata" minOccurs="0"/>
                <xsd:element ref="ns4:MediaServiceFastMetadata" minOccurs="0"/>
                <xsd:element ref="ns4:_x0063_gn1" minOccurs="0"/>
                <xsd:element ref="ns4:MediaServiceEventHashCode" minOccurs="0"/>
                <xsd:element ref="ns4: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71376f-3854-41b1-bd27-ce5106d9d0be" elementFormDefault="qualified">
    <xsd:import namespace="http://schemas.microsoft.com/office/2006/documentManagement/types"/>
    <xsd:import namespace="http://schemas.microsoft.com/office/infopath/2007/PartnerControls"/>
    <xsd:element name="Stage_x0020_Gate" ma:index="8" nillable="true" ma:displayName="Stage Gate" ma:format="Dropdown" ma:internalName="Stage_x0020_Gate">
      <xsd:simpleType>
        <xsd:restriction base="dms:Choice">
          <xsd:enumeration value="Idea"/>
          <xsd:enumeration value="Pre Start Up Analysis"/>
          <xsd:enumeration value="Start Up"/>
          <xsd:enumeration value="Initialisation"/>
          <xsd:enumeration value="Analysis"/>
          <xsd:enumeration value="Build, Design &amp; test"/>
          <xsd:enumeration value="UAT"/>
          <xsd:enumeration value="Implementation / Cutover"/>
          <xsd:enumeration value="PIS"/>
          <xsd:enumeration value="CCN"/>
        </xsd:restriction>
      </xsd:simpleType>
    </xsd:element>
    <xsd:element name="Owner" ma:index="9" nillable="true" ma:displayName="Owner" ma:list="UserInfo" ma:SharePointGroup="0" ma:internalName="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uthor0" ma:index="10" nillable="true" ma:displayName="Author" ma:list="UserInfo" ma:SharePointGroup="0" ma:internalName="Author0"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ocument_x0020_Status" ma:index="11" nillable="true" ma:displayName="Document Status" ma:format="Dropdown" ma:internalName="Document_x0020_Status">
      <xsd:simpleType>
        <xsd:restriction base="dms:Choice">
          <xsd:enumeration value="Draft"/>
          <xsd:enumeration value="Approved"/>
          <xsd:enumeration value="Archived"/>
        </xsd:restriction>
      </xsd:simpleType>
    </xsd:element>
  </xsd:schema>
  <xsd:schema xmlns:xsd="http://www.w3.org/2001/XMLSchema" xmlns:xs="http://www.w3.org/2001/XMLSchema" xmlns:dms="http://schemas.microsoft.com/office/2006/documentManagement/types" xmlns:pc="http://schemas.microsoft.com/office/infopath/2007/PartnerControls" targetNamespace="6c273cd4-7c48-415f-af0d-fdfb7267ac29" elementFormDefault="qualified">
    <xsd:import namespace="http://schemas.microsoft.com/office/2006/documentManagement/types"/>
    <xsd:import namespace="http://schemas.microsoft.com/office/infopath/2007/PartnerControls"/>
    <xsd:element name="TaxKeywordTaxHTField" ma:index="13" nillable="true" ma:taxonomy="true" ma:internalName="TaxKeywordTaxHTField" ma:taxonomyFieldName="TaxKeyword" ma:displayName="Enterprise Keywords" ma:fieldId="{23f27201-bee3-471e-b2e7-b64fd8b7ca38}" ma:taxonomyMulti="true" ma:sspId="9c6a340b-be33-4024-b1a4-a1d895e16014"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description="" ma:hidden="true" ma:list="{f50b813d-071d-4b4a-9f0c-e4ed4a9e6a6c}" ma:internalName="TaxCatchAll" ma:showField="CatchAllData" ma:web="6c273cd4-7c48-415f-af0d-fdfb7267ac29">
      <xsd:complexType>
        <xsd:complexContent>
          <xsd:extension base="dms:MultiChoiceLookup">
            <xsd:sequence>
              <xsd:element name="Value" type="dms:Lookup" maxOccurs="unbounded" minOccurs="0" nillable="true"/>
            </xsd:sequence>
          </xsd:extension>
        </xsd:complexContent>
      </xsd:complex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description="" ma:internalName="SharedWithDetails" ma:readOnly="true">
      <xsd:simpleType>
        <xsd:restriction base="dms:Note">
          <xsd:maxLength value="255"/>
        </xsd:restriction>
      </xsd:simpleType>
    </xsd:element>
    <xsd:element name="LastSharedByTime" ma:index="17" nillable="true" ma:displayName="Last Shared By Time" ma:description="" ma:internalName="LastSharedByTime" ma:readOnly="true">
      <xsd:simpleType>
        <xsd:restriction base="dms:DateTime"/>
      </xsd:simpleType>
    </xsd:element>
    <xsd:element name="LastSharedByUser" ma:index="18" nillable="true" ma:displayName="Last Shared By User" ma:description="" ma:internalName="LastSharedByUse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d20517e-c94b-4d3a-a85b-3343159636f8" elementFormDefault="qualified">
    <xsd:import namespace="http://schemas.microsoft.com/office/2006/documentManagement/types"/>
    <xsd:import namespace="http://schemas.microsoft.com/office/infopath/2007/PartnerControls"/>
    <xsd:element name="MediaServiceMetadata" ma:index="19" nillable="true" ma:displayName="MediaServiceMetadata" ma:description="" ma:hidden="true" ma:internalName="MediaServiceMetadata" ma:readOnly="true">
      <xsd:simpleType>
        <xsd:restriction base="dms:Note"/>
      </xsd:simpleType>
    </xsd:element>
    <xsd:element name="MediaServiceFastMetadata" ma:index="20" nillable="true" ma:displayName="MediaServiceFastMetadata" ma:description="" ma:hidden="true" ma:internalName="MediaServiceFastMetadata" ma:readOnly="true">
      <xsd:simpleType>
        <xsd:restriction base="dms:Note"/>
      </xsd:simpleType>
    </xsd:element>
    <xsd:element name="_x0063_gn1" ma:index="21" nillable="true" ma:displayName="Person or Group" ma:list="UserInfo" ma:internalName="_x0063_gn1">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GenerationTime" ma:index="23"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purl.org/dc/dcmitype/"/>
    <ds:schemaRef ds:uri="http://purl.org/dc/elements/1.1/"/>
    <ds:schemaRef ds:uri="http://purl.org/dc/terms/"/>
    <ds:schemaRef ds:uri="http://schemas.microsoft.com/office/2006/metadata/properties"/>
    <ds:schemaRef ds:uri="http://schemas.microsoft.com/office/infopath/2007/PartnerControls"/>
    <ds:schemaRef ds:uri="6c273cd4-7c48-415f-af0d-fdfb7267ac29"/>
    <ds:schemaRef ds:uri="http://schemas.openxmlformats.org/package/2006/metadata/core-properties"/>
    <ds:schemaRef ds:uri="http://schemas.microsoft.com/office/2006/documentManagement/types"/>
    <ds:schemaRef ds:uri="0d20517e-c94b-4d3a-a85b-3343159636f8"/>
    <ds:schemaRef ds:uri="8871376f-3854-41b1-bd27-ce5106d9d0be"/>
    <ds:schemaRef ds:uri="http://www.w3.org/XML/1998/namespace"/>
  </ds:schemaRefs>
</ds:datastoreItem>
</file>

<file path=customXml/itemProps3.xml><?xml version="1.0" encoding="utf-8"?>
<ds:datastoreItem xmlns:ds="http://schemas.openxmlformats.org/officeDocument/2006/customXml" ds:itemID="{2994D982-5F37-436D-AEBA-639F568C39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71376f-3854-41b1-bd27-ce5106d9d0be"/>
    <ds:schemaRef ds:uri="6c273cd4-7c48-415f-af0d-fdfb7267ac29"/>
    <ds:schemaRef ds:uri="0d20517e-c94b-4d3a-a85b-3343159636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8548</TotalTime>
  <Words>346</Words>
  <Application>Microsoft Office PowerPoint</Application>
  <PresentationFormat>On-screen Show (16:9)</PresentationFormat>
  <Paragraphs>98</Paragraphs>
  <Slides>2</Slides>
  <Notes>0</Notes>
  <HiddenSlides>0</HiddenSlides>
  <MMClips>0</MMClips>
  <ScaleCrop>false</ScaleCrop>
  <HeadingPairs>
    <vt:vector size="4" baseType="variant">
      <vt:variant>
        <vt:lpstr>Theme</vt:lpstr>
      </vt:variant>
      <vt:variant>
        <vt:i4>6</vt:i4>
      </vt:variant>
      <vt:variant>
        <vt:lpstr>Slide Titles</vt:lpstr>
      </vt:variant>
      <vt:variant>
        <vt:i4>2</vt:i4>
      </vt:variant>
    </vt:vector>
  </HeadingPairs>
  <TitlesOfParts>
    <vt:vector size="8" baseType="lpstr">
      <vt:lpstr>Office Theme</vt:lpstr>
      <vt:lpstr>xoserve templates</vt:lpstr>
      <vt:lpstr>1_xoserve templates</vt:lpstr>
      <vt:lpstr>2_xoserve templates</vt:lpstr>
      <vt:lpstr>3_xoserve templates</vt:lpstr>
      <vt:lpstr>4_xoserve templates</vt:lpstr>
      <vt:lpstr>XRN4732 - June 19 Release -  Status Update</vt:lpstr>
      <vt:lpstr>XRN4732 - June 19 Release Timelines</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340</cp:revision>
  <dcterms:created xsi:type="dcterms:W3CDTF">2018-09-02T17:12:15Z</dcterms:created>
  <dcterms:modified xsi:type="dcterms:W3CDTF">2019-06-04T13:07:52Z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-832908928</vt:i4>
  </property>
  <property fmtid="{D5CDD505-2E9C-101B-9397-08002B2CF9AE}" pid="3" name="_NewReviewCycle">
    <vt:lpwstr/>
  </property>
  <property fmtid="{D5CDD505-2E9C-101B-9397-08002B2CF9AE}" pid="4" name="_EmailSubject">
    <vt:lpwstr>R&amp;N Slides for ChMC - June-19 / EUC / Minor Release / R&amp;N Update</vt:lpwstr>
  </property>
  <property fmtid="{D5CDD505-2E9C-101B-9397-08002B2CF9AE}" pid="5" name="_AuthorEmail">
    <vt:lpwstr>Julie.Bretherton@xoserve.com</vt:lpwstr>
  </property>
  <property fmtid="{D5CDD505-2E9C-101B-9397-08002B2CF9AE}" pid="6" name="_AuthorEmailDisplayName">
    <vt:lpwstr>Bretherton, Julie</vt:lpwstr>
  </property>
  <property fmtid="{D5CDD505-2E9C-101B-9397-08002B2CF9AE}" pid="7" name="_PreviousAdHocReviewCycleID">
    <vt:i4>-1255890478</vt:i4>
  </property>
  <property fmtid="{D5CDD505-2E9C-101B-9397-08002B2CF9AE}" pid="8" name="ContentTypeId">
    <vt:lpwstr>0x010100845751AB75BFD6489D93AB7F8ACEE4FB</vt:lpwstr>
  </property>
</Properties>
</file>