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03" r:id="rId5"/>
    <p:sldId id="302" r:id="rId6"/>
    <p:sldId id="299" r:id="rId7"/>
    <p:sldId id="300" r:id="rId8"/>
    <p:sldId id="305"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7BB20"/>
    <a:srgbClr val="40D1F5"/>
    <a:srgbClr val="B1D6E8"/>
    <a:srgbClr val="84B8DA"/>
    <a:srgbClr val="9C4877"/>
    <a:srgbClr val="2B80B1"/>
    <a:srgbClr val="9CCB3B"/>
    <a:srgbClr val="F5835D"/>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76" autoAdjust="0"/>
  </p:normalViewPr>
  <p:slideViewPr>
    <p:cSldViewPr>
      <p:cViewPr>
        <p:scale>
          <a:sx n="100" d="100"/>
          <a:sy n="100" d="100"/>
        </p:scale>
        <p:origin x="-618" y="-2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30/05/2019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95686"/>
            <a:ext cx="8229600" cy="637580"/>
          </a:xfrm>
        </p:spPr>
        <p:txBody>
          <a:bodyPr>
            <a:normAutofit fontScale="90000"/>
          </a:bodyPr>
          <a:lstStyle/>
          <a:p>
            <a:r>
              <a:rPr lang="en-GB" dirty="0" smtClean="0"/>
              <a:t>DSC Change Management Committee</a:t>
            </a:r>
            <a:br>
              <a:rPr lang="en-GB" dirty="0" smtClean="0"/>
            </a:br>
            <a:r>
              <a:rPr lang="en-GB" dirty="0" smtClean="0"/>
              <a:t>Change Assurance Report</a:t>
            </a:r>
            <a:br>
              <a:rPr lang="en-GB" dirty="0" smtClean="0"/>
            </a:br>
            <a:r>
              <a:rPr lang="en-GB" dirty="0" smtClean="0"/>
              <a:t>May 2019</a:t>
            </a:r>
            <a:endParaRPr lang="en-GB" dirty="0"/>
          </a:p>
        </p:txBody>
      </p:sp>
    </p:spTree>
    <p:extLst>
      <p:ext uri="{BB962C8B-B14F-4D97-AF65-F5344CB8AC3E}">
        <p14:creationId xmlns:p14="http://schemas.microsoft.com/office/powerpoint/2010/main" val="225435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3478"/>
            <a:ext cx="8363272" cy="637580"/>
          </a:xfrm>
        </p:spPr>
        <p:txBody>
          <a:bodyPr>
            <a:normAutofit fontScale="90000"/>
          </a:bodyPr>
          <a:lstStyle/>
          <a:p>
            <a:r>
              <a:rPr lang="en-GB" dirty="0" smtClean="0"/>
              <a:t>Change Assurance Health Checks – UK Link Releases</a:t>
            </a:r>
            <a:endParaRPr lang="en-GB" dirty="0"/>
          </a:p>
        </p:txBody>
      </p:sp>
      <p:sp>
        <p:nvSpPr>
          <p:cNvPr id="3" name="TextBox 2"/>
          <p:cNvSpPr txBox="1"/>
          <p:nvPr/>
        </p:nvSpPr>
        <p:spPr>
          <a:xfrm>
            <a:off x="539552" y="1131589"/>
            <a:ext cx="7776864" cy="143116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smtClean="0"/>
              <a:t>Two UK Link related </a:t>
            </a:r>
            <a:r>
              <a:rPr lang="en-GB" dirty="0"/>
              <a:t>h</a:t>
            </a:r>
            <a:r>
              <a:rPr lang="en-GB" dirty="0" smtClean="0"/>
              <a:t>ealth checks were carried out in </a:t>
            </a:r>
            <a:r>
              <a:rPr lang="en-GB" dirty="0" smtClean="0"/>
              <a:t>May</a:t>
            </a:r>
            <a:r>
              <a:rPr lang="en-GB" dirty="0" smtClean="0"/>
              <a:t> </a:t>
            </a:r>
            <a:r>
              <a:rPr lang="en-GB" dirty="0" smtClean="0"/>
              <a:t>2019</a:t>
            </a:r>
          </a:p>
          <a:p>
            <a:pPr marL="285750" indent="-285750">
              <a:spcAft>
                <a:spcPts val="600"/>
              </a:spcAft>
              <a:buFont typeface="Arial" panose="020B0604020202020204" pitchFamily="34" charset="0"/>
              <a:buChar char="•"/>
            </a:pPr>
            <a:r>
              <a:rPr lang="en-GB" dirty="0" smtClean="0"/>
              <a:t>The projects are June’19 Release and EUC Release</a:t>
            </a:r>
          </a:p>
          <a:p>
            <a:pPr marL="285750" indent="-285750">
              <a:spcAft>
                <a:spcPts val="600"/>
              </a:spcAft>
              <a:buFont typeface="Arial" panose="020B0604020202020204" pitchFamily="34" charset="0"/>
              <a:buChar char="•"/>
            </a:pPr>
            <a:r>
              <a:rPr lang="en-GB" dirty="0"/>
              <a:t>T</a:t>
            </a:r>
            <a:r>
              <a:rPr lang="en-GB" dirty="0" smtClean="0"/>
              <a:t>he summary reports and findings closure can be seen </a:t>
            </a:r>
            <a:r>
              <a:rPr lang="en-GB" dirty="0" smtClean="0"/>
              <a:t>below</a:t>
            </a:r>
          </a:p>
          <a:p>
            <a:pPr marL="285750" indent="-285750">
              <a:spcAft>
                <a:spcPts val="600"/>
              </a:spcAft>
              <a:buFont typeface="Arial" panose="020B0604020202020204" pitchFamily="34" charset="0"/>
              <a:buChar char="•"/>
            </a:pPr>
            <a:r>
              <a:rPr lang="en-GB" dirty="0" smtClean="0"/>
              <a:t>Update on CSSC findings closure</a:t>
            </a:r>
            <a:endParaRPr lang="en-GB" dirty="0"/>
          </a:p>
        </p:txBody>
      </p:sp>
    </p:spTree>
    <p:extLst>
      <p:ext uri="{BB962C8B-B14F-4D97-AF65-F5344CB8AC3E}">
        <p14:creationId xmlns:p14="http://schemas.microsoft.com/office/powerpoint/2010/main" val="194762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UK Link June’19 Release Summary Dashboard</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342813607"/>
              </p:ext>
            </p:extLst>
          </p:nvPr>
        </p:nvGraphicFramePr>
        <p:xfrm>
          <a:off x="179513" y="699542"/>
          <a:ext cx="8856982" cy="3917413"/>
        </p:xfrm>
        <a:graphic>
          <a:graphicData uri="http://schemas.openxmlformats.org/drawingml/2006/table">
            <a:tbl>
              <a:tblPr firstRow="1" bandRow="1"/>
              <a:tblGrid>
                <a:gridCol w="369040"/>
                <a:gridCol w="516657"/>
                <a:gridCol w="885697"/>
                <a:gridCol w="2045029"/>
                <a:gridCol w="1152128"/>
                <a:gridCol w="3888431"/>
              </a:tblGrid>
              <a:tr h="27751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Area</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Date</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Change</a:t>
                      </a:r>
                      <a:r>
                        <a:rPr lang="en-GB" sz="800" baseline="0" dirty="0" smtClean="0"/>
                        <a:t> Project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RAYG by Area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CA1</a:t>
                      </a:r>
                      <a:r>
                        <a:rPr lang="en-GB" sz="800" baseline="0" dirty="0" smtClean="0"/>
                        <a:t> – CA4</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Summary</a:t>
                      </a:r>
                      <a:r>
                        <a:rPr lang="en-GB" sz="800" baseline="0" dirty="0" smtClean="0"/>
                        <a: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r>
              <a:tr h="363989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800" dirty="0" smtClean="0"/>
                        <a:t>Programme Delivery</a:t>
                      </a:r>
                      <a:endParaRPr lang="en-GB" sz="800" dirty="0"/>
                    </a:p>
                  </a:txBody>
                  <a:tcPr marL="68580" marR="68580" marT="34290" marB="34290" vert="vert27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baseline="0" dirty="0" smtClean="0"/>
                        <a:t>May </a:t>
                      </a:r>
                      <a:r>
                        <a:rPr lang="en-GB" sz="800" baseline="0" dirty="0" smtClean="0"/>
                        <a:t>2019</a:t>
                      </a:r>
                      <a:endParaRPr lang="en-GB" sz="80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baseline="0" dirty="0" smtClean="0"/>
                        <a:t>UK Link June’19 – Health check </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dirty="0" smtClean="0"/>
                        <a:t>Business</a:t>
                      </a:r>
                      <a:r>
                        <a:rPr lang="en-GB" sz="800" baseline="0" dirty="0" smtClean="0"/>
                        <a:t> Case                       Team       </a:t>
                      </a:r>
                    </a:p>
                    <a:p>
                      <a:r>
                        <a:rPr lang="en-GB" sz="800" baseline="0" dirty="0" smtClean="0"/>
                        <a:t> </a:t>
                      </a:r>
                    </a:p>
                    <a:p>
                      <a:r>
                        <a:rPr lang="en-GB" sz="800" baseline="0" dirty="0" smtClean="0"/>
                        <a:t>Sponsorship                          Plan</a:t>
                      </a:r>
                    </a:p>
                    <a:p>
                      <a:endParaRPr lang="en-GB" sz="800" baseline="0" dirty="0" smtClean="0"/>
                    </a:p>
                    <a:p>
                      <a:r>
                        <a:rPr lang="en-GB" sz="800" baseline="0" dirty="0" smtClean="0"/>
                        <a:t>Governance                          Customer</a:t>
                      </a:r>
                    </a:p>
                    <a:p>
                      <a:endParaRPr lang="en-GB" sz="800" baseline="0" dirty="0" smtClean="0"/>
                    </a:p>
                    <a:p>
                      <a:r>
                        <a:rPr lang="en-GB" sz="800" baseline="0" dirty="0" smtClean="0"/>
                        <a:t>Scope and Solution             </a:t>
                      </a:r>
                      <a:r>
                        <a:rPr lang="en-GB" sz="800" baseline="0" dirty="0" smtClean="0"/>
                        <a:t>Info Sec</a:t>
                      </a:r>
                      <a:endParaRPr lang="en-GB" sz="800" baseline="0" dirty="0" smtClean="0"/>
                    </a:p>
                    <a:p>
                      <a:endParaRPr lang="en-GB" sz="800" baseline="0" dirty="0" smtClean="0"/>
                    </a:p>
                    <a:p>
                      <a:r>
                        <a:rPr lang="en-GB" sz="800" baseline="0" dirty="0" smtClean="0"/>
                        <a:t>Other:</a:t>
                      </a:r>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a:t>
                      </a:r>
                    </a:p>
                    <a:p>
                      <a:pPr algn="l"/>
                      <a:endParaRPr lang="en-GB" sz="800" b="1" dirty="0" smtClean="0">
                        <a:solidFill>
                          <a:schemeClr val="tx1"/>
                        </a:solidFill>
                      </a:endParaRPr>
                    </a:p>
                    <a:p>
                      <a:pPr algn="l"/>
                      <a:r>
                        <a:rPr lang="en-GB" sz="800" b="1" dirty="0" smtClean="0">
                          <a:solidFill>
                            <a:schemeClr val="tx1"/>
                          </a:solidFill>
                        </a:rPr>
                        <a:t>  CA1</a:t>
                      </a:r>
                    </a:p>
                    <a:p>
                      <a:pPr algn="l"/>
                      <a:endParaRPr lang="en-GB" sz="800" b="1" baseline="0" dirty="0" smtClean="0">
                        <a:solidFill>
                          <a:schemeClr val="tx1"/>
                        </a:solidFill>
                      </a:endParaRPr>
                    </a:p>
                    <a:p>
                      <a:pPr algn="l"/>
                      <a:r>
                        <a:rPr lang="en-GB" sz="800" b="1" baseline="0" dirty="0" smtClean="0">
                          <a:solidFill>
                            <a:schemeClr val="tx1"/>
                          </a:solidFill>
                        </a:rPr>
                        <a:t>  CA2</a:t>
                      </a:r>
                    </a:p>
                    <a:p>
                      <a:pPr algn="l"/>
                      <a:endParaRPr lang="en-GB" sz="800" b="1" baseline="0" dirty="0" smtClean="0">
                        <a:solidFill>
                          <a:schemeClr val="tx1"/>
                        </a:solidFill>
                      </a:endParaRPr>
                    </a:p>
                    <a:p>
                      <a:pPr algn="l"/>
                      <a:r>
                        <a:rPr lang="en-GB" sz="800" b="1" baseline="0" dirty="0" smtClean="0">
                          <a:solidFill>
                            <a:schemeClr val="tx1"/>
                          </a:solidFill>
                        </a:rPr>
                        <a:t>  CA3</a:t>
                      </a:r>
                    </a:p>
                    <a:p>
                      <a:pPr algn="l"/>
                      <a:endParaRPr lang="en-GB" sz="800" b="1" baseline="0" dirty="0" smtClean="0">
                        <a:solidFill>
                          <a:schemeClr val="tx1"/>
                        </a:solidFill>
                      </a:endParaRPr>
                    </a:p>
                    <a:p>
                      <a:pPr algn="l"/>
                      <a:r>
                        <a:rPr lang="en-GB" sz="800" b="1" baseline="0" dirty="0" smtClean="0">
                          <a:solidFill>
                            <a:schemeClr val="tx1"/>
                          </a:solidFill>
                        </a:rPr>
                        <a:t>  CA4</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5725" marR="0" lvl="0" indent="-85725" algn="l" defTabSz="914400" rtl="0" eaLnBrk="1" fontAlgn="auto" latinLnBrk="0" hangingPunct="1">
                        <a:lnSpc>
                          <a:spcPct val="107000"/>
                        </a:lnSpc>
                        <a:spcBef>
                          <a:spcPts val="0"/>
                        </a:spcBef>
                        <a:spcAft>
                          <a:spcPts val="600"/>
                        </a:spcAft>
                        <a:buClrTx/>
                        <a:buSzTx/>
                        <a:buFont typeface="Arial" panose="020B0604020202020204" pitchFamily="34" charset="0"/>
                        <a:buChar char="•"/>
                        <a:tabLst/>
                        <a:defRPr/>
                      </a:pPr>
                      <a:r>
                        <a:rPr kumimoji="0" lang="en-GB" sz="1000" b="0" i="0" u="none" strike="noStrike" kern="1200" cap="none" spc="0" normalizeH="0" baseline="0" noProof="0" dirty="0" smtClean="0">
                          <a:ln>
                            <a:noFill/>
                          </a:ln>
                          <a:solidFill>
                            <a:prstClr val="black"/>
                          </a:solidFill>
                          <a:effectLst/>
                          <a:uLnTx/>
                          <a:uFillTx/>
                          <a:latin typeface="Arial"/>
                          <a:ea typeface="Calibri"/>
                          <a:cs typeface="Times New Roman"/>
                        </a:rPr>
                        <a:t>UK Link June’19 release is made up of three Change Requests, all of which are perceived to be relatively straightforward.</a:t>
                      </a:r>
                    </a:p>
                    <a:p>
                      <a:pPr marL="85725" marR="0" lvl="0" indent="-85725" algn="l" defTabSz="914400" rtl="0" eaLnBrk="1" fontAlgn="auto" latinLnBrk="0" hangingPunct="1">
                        <a:lnSpc>
                          <a:spcPct val="107000"/>
                        </a:lnSpc>
                        <a:spcBef>
                          <a:spcPts val="0"/>
                        </a:spcBef>
                        <a:spcAft>
                          <a:spcPts val="600"/>
                        </a:spcAft>
                        <a:buClrTx/>
                        <a:buSzTx/>
                        <a:buFont typeface="Arial" panose="020B0604020202020204" pitchFamily="34" charset="0"/>
                        <a:buChar char="•"/>
                        <a:tabLst/>
                        <a:defRPr/>
                      </a:pPr>
                      <a:r>
                        <a:rPr kumimoji="0" lang="en-GB" sz="1000" b="0" i="0" u="none" strike="noStrike" kern="1200" cap="none" spc="0" normalizeH="0" baseline="0" noProof="0" dirty="0" smtClean="0">
                          <a:ln>
                            <a:noFill/>
                          </a:ln>
                          <a:solidFill>
                            <a:prstClr val="black"/>
                          </a:solidFill>
                          <a:effectLst/>
                          <a:uLnTx/>
                          <a:uFillTx/>
                          <a:latin typeface="Arial"/>
                          <a:ea typeface="Calibri"/>
                          <a:cs typeface="Times New Roman"/>
                        </a:rPr>
                        <a:t>The project has coped well with the challenges highlighted in the previous health check reports, and this report has no CA1 or CA2 findings. </a:t>
                      </a:r>
                    </a:p>
                    <a:p>
                      <a:pPr marL="85725" marR="0" lvl="0" indent="-85725" algn="l" defTabSz="914400" rtl="0" eaLnBrk="1" fontAlgn="auto" latinLnBrk="0" hangingPunct="1">
                        <a:lnSpc>
                          <a:spcPct val="107000"/>
                        </a:lnSpc>
                        <a:spcBef>
                          <a:spcPts val="0"/>
                        </a:spcBef>
                        <a:spcAft>
                          <a:spcPts val="600"/>
                        </a:spcAft>
                        <a:buClrTx/>
                        <a:buSzTx/>
                        <a:buFont typeface="Arial" panose="020B0604020202020204" pitchFamily="34" charset="0"/>
                        <a:buChar char="•"/>
                        <a:tabLst/>
                        <a:defRPr/>
                      </a:pPr>
                      <a:r>
                        <a:rPr kumimoji="0" lang="en-GB" sz="1000" b="0" i="0" u="none" strike="noStrike" kern="1200" cap="none" spc="0" normalizeH="0" baseline="0" noProof="0" dirty="0" smtClean="0">
                          <a:ln>
                            <a:noFill/>
                          </a:ln>
                          <a:solidFill>
                            <a:prstClr val="black"/>
                          </a:solidFill>
                          <a:effectLst/>
                          <a:uLnTx/>
                          <a:uFillTx/>
                          <a:latin typeface="Arial"/>
                          <a:ea typeface="Calibri"/>
                          <a:cs typeface="Times New Roman"/>
                        </a:rPr>
                        <a:t>There are many positive aspects, stakeholder interaction, plans are clear, RAIDs updated and control logs are maintained. Appropriate preparations are underway for subsequent stages of the project.</a:t>
                      </a:r>
                    </a:p>
                    <a:p>
                      <a:pPr marL="0" lvl="0" indent="0">
                        <a:lnSpc>
                          <a:spcPct val="107000"/>
                        </a:lnSpc>
                        <a:spcAft>
                          <a:spcPts val="0"/>
                        </a:spcAft>
                        <a:buFont typeface="Symbol"/>
                        <a:buNone/>
                        <a:tabLst>
                          <a:tab pos="85725" algn="l"/>
                        </a:tabLst>
                      </a:pPr>
                      <a:endParaRPr lang="en-GB" sz="800" noProof="0" dirty="0" smtClean="0">
                        <a:effectLst/>
                        <a:latin typeface="Calibri"/>
                        <a:ea typeface="Calibri"/>
                        <a:cs typeface="Times New Roman"/>
                      </a:endParaRP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r>
            </a:tbl>
          </a:graphicData>
        </a:graphic>
      </p:graphicFrame>
      <p:sp>
        <p:nvSpPr>
          <p:cNvPr id="20" name="TextBox 19"/>
          <p:cNvSpPr txBox="1"/>
          <p:nvPr/>
        </p:nvSpPr>
        <p:spPr>
          <a:xfrm>
            <a:off x="1949006" y="3508823"/>
            <a:ext cx="1350676" cy="1146468"/>
          </a:xfrm>
          <a:prstGeom prst="rect">
            <a:avLst/>
          </a:prstGeom>
          <a:noFill/>
        </p:spPr>
        <p:txBody>
          <a:bodyPr wrap="square" rtlCol="0">
            <a:spAutoFit/>
          </a:bodyPr>
          <a:lstStyle/>
          <a:p>
            <a:pPr marL="85725" indent="-85725">
              <a:spcAft>
                <a:spcPts val="300"/>
              </a:spcAft>
              <a:buFont typeface="Arial" panose="020B0604020202020204" pitchFamily="34" charset="0"/>
              <a:buChar char="•"/>
            </a:pPr>
            <a:r>
              <a:rPr lang="en-GB" sz="800" dirty="0" smtClean="0">
                <a:latin typeface="Calibri" panose="020F0502020204030204" pitchFamily="34" charset="0"/>
                <a:cs typeface="DaunPenh" panose="01010101010101010101" pitchFamily="2" charset="0"/>
              </a:rPr>
              <a:t>Requirements traceability into testing</a:t>
            </a:r>
          </a:p>
          <a:p>
            <a:pPr marL="85725" indent="-85725">
              <a:spcAft>
                <a:spcPts val="300"/>
              </a:spcAft>
              <a:buFont typeface="Arial" panose="020B0604020202020204" pitchFamily="34" charset="0"/>
              <a:buChar char="•"/>
            </a:pPr>
            <a:r>
              <a:rPr lang="en-GB" sz="800" dirty="0">
                <a:latin typeface="Calibri" panose="020F0502020204030204" pitchFamily="34" charset="0"/>
                <a:cs typeface="DaunPenh" panose="01010101010101010101" pitchFamily="2" charset="0"/>
              </a:rPr>
              <a:t>Knowledge </a:t>
            </a:r>
            <a:r>
              <a:rPr lang="en-GB" sz="800" dirty="0" smtClean="0">
                <a:latin typeface="Calibri" panose="020F0502020204030204" pitchFamily="34" charset="0"/>
                <a:cs typeface="DaunPenh" panose="01010101010101010101" pitchFamily="2" charset="0"/>
              </a:rPr>
              <a:t>transfer</a:t>
            </a:r>
          </a:p>
          <a:p>
            <a:pPr marL="85725" indent="-85725">
              <a:spcAft>
                <a:spcPts val="300"/>
              </a:spcAft>
              <a:buFont typeface="Arial" panose="020B0604020202020204" pitchFamily="34" charset="0"/>
              <a:buChar char="•"/>
            </a:pPr>
            <a:r>
              <a:rPr lang="en-GB" sz="800" dirty="0" smtClean="0">
                <a:latin typeface="Calibri" panose="020F0502020204030204" pitchFamily="34" charset="0"/>
              </a:rPr>
              <a:t>Test tools knowledge</a:t>
            </a:r>
          </a:p>
          <a:p>
            <a:pPr marL="85725" indent="-85725">
              <a:spcAft>
                <a:spcPts val="300"/>
              </a:spcAft>
              <a:buFont typeface="Arial" panose="020B0604020202020204" pitchFamily="34" charset="0"/>
              <a:buChar char="•"/>
            </a:pPr>
            <a:r>
              <a:rPr lang="en-GB" sz="800" dirty="0" smtClean="0">
                <a:latin typeface="Calibri" panose="020F0502020204030204" pitchFamily="34" charset="0"/>
              </a:rPr>
              <a:t>Environment availability</a:t>
            </a:r>
          </a:p>
          <a:p>
            <a:pPr marL="85725" indent="-85725">
              <a:spcAft>
                <a:spcPts val="300"/>
              </a:spcAft>
              <a:buFont typeface="Arial" panose="020B0604020202020204" pitchFamily="34" charset="0"/>
              <a:buChar char="•"/>
            </a:pPr>
            <a:r>
              <a:rPr lang="en-GB" sz="800" dirty="0" smtClean="0">
                <a:latin typeface="Calibri" panose="020F0502020204030204" pitchFamily="34" charset="0"/>
              </a:rPr>
              <a:t>Defect </a:t>
            </a:r>
            <a:r>
              <a:rPr lang="en-GB" sz="800" dirty="0">
                <a:latin typeface="Calibri" panose="020F0502020204030204" pitchFamily="34" charset="0"/>
              </a:rPr>
              <a:t>Management </a:t>
            </a:r>
            <a:endParaRPr lang="en-GB" sz="800" dirty="0" smtClean="0">
              <a:latin typeface="Calibri" panose="020F0502020204030204" pitchFamily="34" charset="0"/>
            </a:endParaRPr>
          </a:p>
          <a:p>
            <a:pPr marL="85725" indent="-85725">
              <a:spcAft>
                <a:spcPts val="300"/>
              </a:spcAft>
              <a:buFont typeface="Arial" panose="020B0604020202020204" pitchFamily="34" charset="0"/>
              <a:buChar char="•"/>
            </a:pPr>
            <a:r>
              <a:rPr lang="en-GB" sz="800" dirty="0" smtClean="0">
                <a:latin typeface="Calibri" panose="020F0502020204030204" pitchFamily="34" charset="0"/>
              </a:rPr>
              <a:t>Test Reporting  </a:t>
            </a:r>
            <a:endParaRPr lang="en-GB" sz="800" dirty="0" smtClean="0">
              <a:latin typeface="Calibri" panose="020F0502020204030204" pitchFamily="34" charset="0"/>
              <a:cs typeface="DaunPenh" panose="01010101010101010101" pitchFamily="2" charset="0"/>
            </a:endParaRPr>
          </a:p>
        </p:txBody>
      </p:sp>
      <p:grpSp>
        <p:nvGrpSpPr>
          <p:cNvPr id="26" name="Group 25"/>
          <p:cNvGrpSpPr/>
          <p:nvPr/>
        </p:nvGrpSpPr>
        <p:grpSpPr>
          <a:xfrm>
            <a:off x="2448223" y="2183021"/>
            <a:ext cx="1304389" cy="1117992"/>
            <a:chOff x="3830339" y="964780"/>
            <a:chExt cx="1304389" cy="1117992"/>
          </a:xfrm>
        </p:grpSpPr>
        <p:sp>
          <p:nvSpPr>
            <p:cNvPr id="27" name="Rectangle 26"/>
            <p:cNvSpPr/>
            <p:nvPr/>
          </p:nvSpPr>
          <p:spPr>
            <a:xfrm>
              <a:off x="3830339" y="964780"/>
              <a:ext cx="682229" cy="121714"/>
            </a:xfrm>
            <a:prstGeom prst="rect">
              <a:avLst/>
            </a:prstGeom>
            <a:solidFill>
              <a:srgbClr val="FFFF00"/>
            </a:solidFill>
            <a:ln w="12700" cap="flat" cmpd="sng" algn="ctr">
              <a:solidFill>
                <a:srgbClr val="6A2152"/>
              </a:solidFill>
              <a:prstDash val="solid"/>
              <a:miter lim="800000"/>
            </a:ln>
            <a:effectLst/>
          </p:spPr>
          <p:txBody>
            <a:bodyPr rtlCol="0" anchor="ctr"/>
            <a:lstStyle/>
            <a:p>
              <a:pPr algn="ctr" defTabSz="685800"/>
              <a:endParaRPr lang="en-GB" kern="0" dirty="0">
                <a:latin typeface="Calibri" panose="020F0502020204030204"/>
              </a:endParaRPr>
            </a:p>
          </p:txBody>
        </p:sp>
        <p:sp>
          <p:nvSpPr>
            <p:cNvPr id="28" name="Rectangle 27"/>
            <p:cNvSpPr/>
            <p:nvPr/>
          </p:nvSpPr>
          <p:spPr>
            <a:xfrm>
              <a:off x="4257419" y="1229876"/>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29" name="Rectangle 28"/>
            <p:cNvSpPr/>
            <p:nvPr/>
          </p:nvSpPr>
          <p:spPr>
            <a:xfrm>
              <a:off x="4257419" y="1468137"/>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0" name="Rectangle 29"/>
            <p:cNvSpPr/>
            <p:nvPr/>
          </p:nvSpPr>
          <p:spPr>
            <a:xfrm>
              <a:off x="4257419" y="17240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1" name="Rectangle 30"/>
            <p:cNvSpPr/>
            <p:nvPr/>
          </p:nvSpPr>
          <p:spPr>
            <a:xfrm>
              <a:off x="4257419" y="1961058"/>
              <a:ext cx="130680" cy="121714"/>
            </a:xfrm>
            <a:prstGeom prst="rect">
              <a:avLst/>
            </a:prstGeom>
            <a:no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32" name="Rectangle 31"/>
            <p:cNvSpPr/>
            <p:nvPr/>
          </p:nvSpPr>
          <p:spPr>
            <a:xfrm>
              <a:off x="5004048" y="122987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3" name="Rectangle 32"/>
            <p:cNvSpPr/>
            <p:nvPr/>
          </p:nvSpPr>
          <p:spPr>
            <a:xfrm>
              <a:off x="5004048" y="1468137"/>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4" name="Rectangle 33"/>
            <p:cNvSpPr/>
            <p:nvPr/>
          </p:nvSpPr>
          <p:spPr>
            <a:xfrm>
              <a:off x="5004048" y="1724076"/>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5" name="Rectangle 34"/>
            <p:cNvSpPr/>
            <p:nvPr/>
          </p:nvSpPr>
          <p:spPr>
            <a:xfrm>
              <a:off x="5004048" y="1961058"/>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grpSp>
      <p:sp>
        <p:nvSpPr>
          <p:cNvPr id="36" name="Rectangle 35"/>
          <p:cNvSpPr/>
          <p:nvPr/>
        </p:nvSpPr>
        <p:spPr>
          <a:xfrm>
            <a:off x="3294933" y="3552438"/>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37" name="TextBox 36"/>
          <p:cNvSpPr txBox="1"/>
          <p:nvPr/>
        </p:nvSpPr>
        <p:spPr>
          <a:xfrm>
            <a:off x="4336231" y="1605543"/>
            <a:ext cx="307777" cy="822191"/>
          </a:xfrm>
          <a:prstGeom prst="rect">
            <a:avLst/>
          </a:prstGeom>
          <a:noFill/>
        </p:spPr>
        <p:txBody>
          <a:bodyPr vert="vert270" wrap="square" rtlCol="0" anchor="ctr">
            <a:spAutoFit/>
          </a:bodyPr>
          <a:lstStyle/>
          <a:p>
            <a:r>
              <a:rPr lang="en-GB" sz="800" dirty="0" smtClean="0"/>
              <a:t>At Healthcheck</a:t>
            </a:r>
            <a:endParaRPr lang="en-GB" sz="800" dirty="0"/>
          </a:p>
        </p:txBody>
      </p:sp>
      <p:sp>
        <p:nvSpPr>
          <p:cNvPr id="38" name="TextBox 37"/>
          <p:cNvSpPr txBox="1"/>
          <p:nvPr/>
        </p:nvSpPr>
        <p:spPr>
          <a:xfrm>
            <a:off x="4768279" y="1397054"/>
            <a:ext cx="307777" cy="1030680"/>
          </a:xfrm>
          <a:prstGeom prst="rect">
            <a:avLst/>
          </a:prstGeom>
          <a:noFill/>
        </p:spPr>
        <p:txBody>
          <a:bodyPr vert="vert270" wrap="square" rtlCol="0" anchor="ctr">
            <a:spAutoFit/>
          </a:bodyPr>
          <a:lstStyle/>
          <a:p>
            <a:r>
              <a:rPr lang="en-GB" sz="800" dirty="0" smtClean="0"/>
              <a:t>Update </a:t>
            </a:r>
            <a:r>
              <a:rPr lang="en-GB" sz="800" dirty="0" smtClean="0"/>
              <a:t>03/06/19</a:t>
            </a:r>
            <a:endParaRPr lang="en-GB" sz="800" dirty="0"/>
          </a:p>
        </p:txBody>
      </p:sp>
      <p:sp>
        <p:nvSpPr>
          <p:cNvPr id="39" name="Rectangle 38"/>
          <p:cNvSpPr/>
          <p:nvPr/>
        </p:nvSpPr>
        <p:spPr>
          <a:xfrm>
            <a:off x="4352179" y="2686378"/>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40" name="Rectangle 39"/>
          <p:cNvSpPr/>
          <p:nvPr/>
        </p:nvSpPr>
        <p:spPr>
          <a:xfrm>
            <a:off x="4352558" y="2441092"/>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41" name="Rectangle 40"/>
          <p:cNvSpPr/>
          <p:nvPr/>
        </p:nvSpPr>
        <p:spPr>
          <a:xfrm>
            <a:off x="4734304" y="2686378"/>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42" name="Rectangle 41"/>
          <p:cNvSpPr/>
          <p:nvPr/>
        </p:nvSpPr>
        <p:spPr>
          <a:xfrm>
            <a:off x="4734304" y="2427734"/>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43" name="Rectangle 42"/>
          <p:cNvSpPr/>
          <p:nvPr/>
        </p:nvSpPr>
        <p:spPr>
          <a:xfrm>
            <a:off x="4360851" y="2939839"/>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smtClean="0">
                <a:latin typeface="Calibri" panose="020F0502020204030204"/>
              </a:rPr>
              <a:t>5</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44" name="Rectangle 43"/>
          <p:cNvSpPr/>
          <p:nvPr/>
        </p:nvSpPr>
        <p:spPr>
          <a:xfrm>
            <a:off x="4746213" y="2942317"/>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smtClean="0">
                <a:latin typeface="Calibri" panose="020F0502020204030204"/>
              </a:rPr>
              <a:t>5</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45" name="Rectangle 44"/>
          <p:cNvSpPr/>
          <p:nvPr/>
        </p:nvSpPr>
        <p:spPr>
          <a:xfrm>
            <a:off x="4746213" y="3197532"/>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smtClean="0">
                <a:latin typeface="Calibri" panose="020F0502020204030204"/>
              </a:rPr>
              <a:t>10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46" name="Rectangle 45"/>
          <p:cNvSpPr/>
          <p:nvPr/>
        </p:nvSpPr>
        <p:spPr>
          <a:xfrm>
            <a:off x="4360851" y="3200010"/>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smtClean="0">
                <a:latin typeface="Calibri" panose="020F0502020204030204"/>
              </a:rPr>
              <a:t>10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47" name="Rectangle 46"/>
          <p:cNvSpPr/>
          <p:nvPr/>
        </p:nvSpPr>
        <p:spPr>
          <a:xfrm>
            <a:off x="3294933" y="3805311"/>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48" name="Rectangle 47"/>
          <p:cNvSpPr/>
          <p:nvPr/>
        </p:nvSpPr>
        <p:spPr>
          <a:xfrm>
            <a:off x="3294933" y="3973355"/>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49" name="Rectangle 48"/>
          <p:cNvSpPr/>
          <p:nvPr/>
        </p:nvSpPr>
        <p:spPr>
          <a:xfrm>
            <a:off x="3299682" y="4150568"/>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50" name="Rectangle 49"/>
          <p:cNvSpPr/>
          <p:nvPr/>
        </p:nvSpPr>
        <p:spPr>
          <a:xfrm>
            <a:off x="3294933" y="4304795"/>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51" name="Rectangle 50"/>
          <p:cNvSpPr/>
          <p:nvPr/>
        </p:nvSpPr>
        <p:spPr>
          <a:xfrm>
            <a:off x="3299682" y="4466260"/>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Tree>
    <p:extLst>
      <p:ext uri="{BB962C8B-B14F-4D97-AF65-F5344CB8AC3E}">
        <p14:creationId xmlns:p14="http://schemas.microsoft.com/office/powerpoint/2010/main" val="3585260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8229600" cy="637580"/>
          </a:xfrm>
        </p:spPr>
        <p:txBody>
          <a:bodyPr>
            <a:normAutofit/>
          </a:bodyPr>
          <a:lstStyle/>
          <a:p>
            <a:r>
              <a:rPr lang="en-GB" dirty="0" smtClean="0"/>
              <a:t>UK Link EUC Release Summary Dashboard</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114127533"/>
              </p:ext>
            </p:extLst>
          </p:nvPr>
        </p:nvGraphicFramePr>
        <p:xfrm>
          <a:off x="179513" y="627534"/>
          <a:ext cx="8856980" cy="4104456"/>
        </p:xfrm>
        <a:graphic>
          <a:graphicData uri="http://schemas.openxmlformats.org/drawingml/2006/table">
            <a:tbl>
              <a:tblPr firstRow="1" bandRow="1"/>
              <a:tblGrid>
                <a:gridCol w="253586"/>
                <a:gridCol w="466493"/>
                <a:gridCol w="792088"/>
                <a:gridCol w="1944216"/>
                <a:gridCol w="1080120"/>
                <a:gridCol w="1549578"/>
                <a:gridCol w="2770899"/>
              </a:tblGrid>
              <a:tr h="27751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Area</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Date</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Change</a:t>
                      </a:r>
                      <a:r>
                        <a:rPr lang="en-GB" sz="800" baseline="0" dirty="0" smtClean="0"/>
                        <a:t> Project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RAYG by Area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CA1</a:t>
                      </a:r>
                      <a:r>
                        <a:rPr lang="en-GB" sz="800" baseline="0" dirty="0" smtClean="0"/>
                        <a:t> – CA4</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Summary</a:t>
                      </a:r>
                      <a:r>
                        <a:rPr lang="en-GB" sz="800" baseline="0" dirty="0" smtClean="0"/>
                        <a: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p>
                      <a:pPr algn="ctr"/>
                      <a:endParaRPr lang="en-GB" sz="10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r>
              <a:tr h="379203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800" dirty="0" smtClean="0"/>
                        <a:t>Programme Delivery</a:t>
                      </a:r>
                      <a:endParaRPr lang="en-GB" sz="800" dirty="0"/>
                    </a:p>
                  </a:txBody>
                  <a:tcPr marL="68580" marR="68580" marT="34290" marB="34290" vert="vert27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baseline="0" dirty="0" smtClean="0"/>
                        <a:t>May </a:t>
                      </a:r>
                      <a:r>
                        <a:rPr lang="en-GB" sz="800" baseline="0" dirty="0" smtClean="0"/>
                        <a:t>2019</a:t>
                      </a:r>
                      <a:endParaRPr lang="en-GB" sz="80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baseline="0" dirty="0" smtClean="0"/>
                        <a:t>UK Link EUC – Health check </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dirty="0" smtClean="0"/>
                        <a:t>Business</a:t>
                      </a:r>
                      <a:r>
                        <a:rPr lang="en-GB" sz="800" baseline="0" dirty="0" smtClean="0"/>
                        <a:t> Case                       Team       </a:t>
                      </a:r>
                    </a:p>
                    <a:p>
                      <a:r>
                        <a:rPr lang="en-GB" sz="800" baseline="0" dirty="0" smtClean="0"/>
                        <a:t> </a:t>
                      </a:r>
                    </a:p>
                    <a:p>
                      <a:r>
                        <a:rPr lang="en-GB" sz="800" baseline="0" dirty="0" smtClean="0"/>
                        <a:t>Sponsorship                          Plan</a:t>
                      </a:r>
                    </a:p>
                    <a:p>
                      <a:endParaRPr lang="en-GB" sz="800" baseline="0" dirty="0" smtClean="0"/>
                    </a:p>
                    <a:p>
                      <a:r>
                        <a:rPr lang="en-GB" sz="800" baseline="0" dirty="0" smtClean="0"/>
                        <a:t>Governance                          Customer</a:t>
                      </a:r>
                    </a:p>
                    <a:p>
                      <a:endParaRPr lang="en-GB" sz="800" baseline="0" dirty="0" smtClean="0"/>
                    </a:p>
                    <a:p>
                      <a:r>
                        <a:rPr lang="en-GB" sz="800" baseline="0" dirty="0" smtClean="0"/>
                        <a:t>Scope and Solution             </a:t>
                      </a:r>
                      <a:r>
                        <a:rPr lang="en-GB" sz="800" baseline="0" dirty="0" smtClean="0"/>
                        <a:t>Info Sec</a:t>
                      </a:r>
                      <a:endParaRPr lang="en-GB" sz="800" baseline="0" dirty="0" smtClean="0"/>
                    </a:p>
                    <a:p>
                      <a:r>
                        <a:rPr lang="en-GB" sz="800" baseline="0" dirty="0" smtClean="0"/>
                        <a:t>Other:</a:t>
                      </a:r>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a:t>
                      </a:r>
                    </a:p>
                    <a:p>
                      <a:pPr algn="l"/>
                      <a:endParaRPr lang="en-GB" sz="800" b="1" dirty="0" smtClean="0">
                        <a:solidFill>
                          <a:schemeClr val="tx1"/>
                        </a:solidFill>
                      </a:endParaRPr>
                    </a:p>
                    <a:p>
                      <a:pPr algn="l"/>
                      <a:r>
                        <a:rPr lang="en-GB" sz="800" b="1" dirty="0" smtClean="0">
                          <a:solidFill>
                            <a:schemeClr val="tx1"/>
                          </a:solidFill>
                        </a:rPr>
                        <a:t>  CA1</a:t>
                      </a:r>
                    </a:p>
                    <a:p>
                      <a:pPr algn="l"/>
                      <a:endParaRPr lang="en-GB" sz="800" b="1" baseline="0" dirty="0" smtClean="0">
                        <a:solidFill>
                          <a:schemeClr val="tx1"/>
                        </a:solidFill>
                      </a:endParaRPr>
                    </a:p>
                    <a:p>
                      <a:pPr algn="l"/>
                      <a:r>
                        <a:rPr lang="en-GB" sz="800" b="1" baseline="0" dirty="0" smtClean="0">
                          <a:solidFill>
                            <a:schemeClr val="tx1"/>
                          </a:solidFill>
                        </a:rPr>
                        <a:t>  CA2</a:t>
                      </a:r>
                    </a:p>
                    <a:p>
                      <a:pPr algn="l"/>
                      <a:endParaRPr lang="en-GB" sz="800" b="1" baseline="0" dirty="0" smtClean="0">
                        <a:solidFill>
                          <a:schemeClr val="tx1"/>
                        </a:solidFill>
                      </a:endParaRPr>
                    </a:p>
                    <a:p>
                      <a:pPr algn="l"/>
                      <a:r>
                        <a:rPr lang="en-GB" sz="800" b="1" baseline="0" dirty="0" smtClean="0">
                          <a:solidFill>
                            <a:schemeClr val="tx1"/>
                          </a:solidFill>
                        </a:rPr>
                        <a:t>  </a:t>
                      </a:r>
                      <a:r>
                        <a:rPr lang="en-GB" sz="800" b="1" baseline="0" dirty="0" smtClean="0">
                          <a:solidFill>
                            <a:schemeClr val="tx1"/>
                          </a:solidFill>
                        </a:rPr>
                        <a:t>CA3</a:t>
                      </a:r>
                      <a:endParaRPr lang="en-GB" sz="800" b="1" baseline="0" dirty="0" smtClean="0">
                        <a:solidFill>
                          <a:schemeClr val="tx1"/>
                        </a:solidFill>
                      </a:endParaRPr>
                    </a:p>
                    <a:p>
                      <a:pPr algn="l"/>
                      <a:endParaRPr lang="en-GB" sz="800" b="1" baseline="0" dirty="0" smtClean="0">
                        <a:solidFill>
                          <a:schemeClr val="tx1"/>
                        </a:solidFill>
                      </a:endParaRPr>
                    </a:p>
                    <a:p>
                      <a:pPr algn="l"/>
                      <a:r>
                        <a:rPr lang="en-GB" sz="800" b="1" baseline="0" dirty="0" smtClean="0">
                          <a:solidFill>
                            <a:schemeClr val="tx1"/>
                          </a:solidFill>
                        </a:rPr>
                        <a:t>  CA4</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gridSpan="2">
                  <a:txBody>
                    <a:bodyPr/>
                    <a:lstStyle/>
                    <a:p>
                      <a:pPr marL="85725" indent="-85725">
                        <a:lnSpc>
                          <a:spcPct val="107000"/>
                        </a:lnSpc>
                        <a:spcAft>
                          <a:spcPts val="600"/>
                        </a:spcAft>
                        <a:buFont typeface="Arial" panose="020B0604020202020204" pitchFamily="34" charset="0"/>
                        <a:buChar char="•"/>
                      </a:pPr>
                      <a:endParaRPr lang="en-GB" sz="1000" dirty="0" smtClean="0">
                        <a:effectLst/>
                        <a:latin typeface="+mn-lt"/>
                        <a:ea typeface="Calibri"/>
                        <a:cs typeface="Times New Roman"/>
                      </a:endParaRPr>
                    </a:p>
                    <a:p>
                      <a:pPr marL="85725" indent="-85725">
                        <a:lnSpc>
                          <a:spcPct val="107000"/>
                        </a:lnSpc>
                        <a:spcAft>
                          <a:spcPts val="600"/>
                        </a:spcAft>
                        <a:buFont typeface="Arial" panose="020B0604020202020204" pitchFamily="34" charset="0"/>
                        <a:buChar char="•"/>
                      </a:pPr>
                      <a:endParaRPr lang="en-GB" sz="1000" dirty="0" smtClean="0">
                        <a:effectLst/>
                        <a:latin typeface="+mn-lt"/>
                        <a:ea typeface="Calibri"/>
                        <a:cs typeface="Times New Roman"/>
                      </a:endParaRPr>
                    </a:p>
                    <a:p>
                      <a:pPr marL="85725" indent="-85725">
                        <a:lnSpc>
                          <a:spcPct val="107000"/>
                        </a:lnSpc>
                        <a:spcAft>
                          <a:spcPts val="600"/>
                        </a:spcAft>
                        <a:buFont typeface="Arial" panose="020B0604020202020204" pitchFamily="34" charset="0"/>
                        <a:buChar char="•"/>
                      </a:pPr>
                      <a:endParaRPr lang="en-GB" sz="1000" dirty="0" smtClean="0">
                        <a:effectLst/>
                        <a:latin typeface="+mn-lt"/>
                        <a:ea typeface="Calibri"/>
                        <a:cs typeface="Times New Roman"/>
                      </a:endParaRPr>
                    </a:p>
                    <a:p>
                      <a:pPr marL="85725" indent="-85725">
                        <a:lnSpc>
                          <a:spcPct val="107000"/>
                        </a:lnSpc>
                        <a:spcAft>
                          <a:spcPts val="600"/>
                        </a:spcAft>
                        <a:buFont typeface="Arial" panose="020B0604020202020204" pitchFamily="34" charset="0"/>
                        <a:buChar char="•"/>
                      </a:pPr>
                      <a:endParaRPr lang="en-GB" sz="1000" dirty="0" smtClean="0">
                        <a:effectLst/>
                        <a:latin typeface="+mn-lt"/>
                        <a:ea typeface="Calibri"/>
                        <a:cs typeface="Times New Roman"/>
                      </a:endParaRPr>
                    </a:p>
                    <a:p>
                      <a:pPr marL="85725" indent="-85725">
                        <a:lnSpc>
                          <a:spcPct val="107000"/>
                        </a:lnSpc>
                        <a:spcAft>
                          <a:spcPts val="600"/>
                        </a:spcAft>
                        <a:buFont typeface="Arial" panose="020B0604020202020204" pitchFamily="34" charset="0"/>
                        <a:buChar char="•"/>
                      </a:pPr>
                      <a:endParaRPr lang="en-GB" sz="1000" dirty="0" smtClean="0">
                        <a:effectLst/>
                        <a:latin typeface="+mn-lt"/>
                        <a:ea typeface="Calibri"/>
                        <a:cs typeface="Times New Roman"/>
                      </a:endParaRPr>
                    </a:p>
                    <a:p>
                      <a:pPr marL="85725" indent="-85725">
                        <a:lnSpc>
                          <a:spcPct val="107000"/>
                        </a:lnSpc>
                        <a:spcAft>
                          <a:spcPts val="600"/>
                        </a:spcAft>
                        <a:buFont typeface="Arial" panose="020B0604020202020204" pitchFamily="34" charset="0"/>
                        <a:buChar char="•"/>
                      </a:pPr>
                      <a:endParaRPr lang="en-GB" sz="1000" dirty="0" smtClean="0">
                        <a:effectLst/>
                        <a:latin typeface="+mn-lt"/>
                        <a:ea typeface="Calibri"/>
                        <a:cs typeface="Times New Roman"/>
                      </a:endParaRPr>
                    </a:p>
                    <a:p>
                      <a:pPr marL="85725" indent="-85725">
                        <a:lnSpc>
                          <a:spcPct val="107000"/>
                        </a:lnSpc>
                        <a:spcAft>
                          <a:spcPts val="600"/>
                        </a:spcAft>
                        <a:buFont typeface="Arial" panose="020B0604020202020204" pitchFamily="34" charset="0"/>
                        <a:buChar char="•"/>
                      </a:pPr>
                      <a:r>
                        <a:rPr lang="en-GB" sz="1000" dirty="0" smtClean="0">
                          <a:effectLst/>
                          <a:latin typeface="+mn-lt"/>
                          <a:ea typeface="Calibri"/>
                          <a:cs typeface="Times New Roman"/>
                        </a:rPr>
                        <a:t>There has been significant improvement in the EUC project since the last health check in January 2019, and there are no open findings from that report. In this report there are no CA1 or CA2 findings. </a:t>
                      </a:r>
                    </a:p>
                    <a:p>
                      <a:pPr marL="85725" indent="-85725">
                        <a:lnSpc>
                          <a:spcPct val="107000"/>
                        </a:lnSpc>
                        <a:spcAft>
                          <a:spcPts val="600"/>
                        </a:spcAft>
                        <a:buFont typeface="Arial" panose="020B0604020202020204" pitchFamily="34" charset="0"/>
                        <a:buChar char="•"/>
                      </a:pPr>
                      <a:r>
                        <a:rPr lang="en-GB" sz="1000" dirty="0" smtClean="0">
                          <a:effectLst/>
                          <a:latin typeface="+mn-lt"/>
                          <a:ea typeface="Calibri"/>
                          <a:cs typeface="Times New Roman"/>
                        </a:rPr>
                        <a:t>For this reason the overall rating of the project is yellow as there is evidence of remedial action to ensure that the release keeps on track with its level one milestones.</a:t>
                      </a:r>
                      <a:endParaRPr lang="en-GB" sz="1000" dirty="0" smtClean="0">
                        <a:effectLst/>
                        <a:latin typeface="Calibri"/>
                        <a:ea typeface="Calibri"/>
                        <a:cs typeface="Times New Roman"/>
                      </a:endParaRPr>
                    </a:p>
                    <a:p>
                      <a:pPr>
                        <a:lnSpc>
                          <a:spcPct val="107000"/>
                        </a:lnSpc>
                        <a:spcAft>
                          <a:spcPts val="600"/>
                        </a:spcAft>
                      </a:pPr>
                      <a:r>
                        <a:rPr lang="en-GB" sz="1200" dirty="0" smtClean="0">
                          <a:effectLst/>
                          <a:latin typeface="+mn-lt"/>
                          <a:ea typeface="Calibri"/>
                          <a:cs typeface="Times New Roman"/>
                        </a:rPr>
                        <a:t> </a:t>
                      </a:r>
                      <a:endParaRPr lang="en-GB" sz="1200" dirty="0" smtClean="0">
                        <a:effectLst/>
                        <a:latin typeface="Calibri"/>
                        <a:ea typeface="Calibri"/>
                        <a:cs typeface="Times New Roman"/>
                      </a:endParaRPr>
                    </a:p>
                    <a:p>
                      <a:pPr>
                        <a:lnSpc>
                          <a:spcPct val="107000"/>
                        </a:lnSpc>
                        <a:spcAft>
                          <a:spcPts val="600"/>
                        </a:spcAft>
                      </a:pPr>
                      <a:r>
                        <a:rPr lang="en-GB" sz="1000" dirty="0" smtClean="0">
                          <a:effectLst/>
                          <a:latin typeface="+mn-lt"/>
                          <a:ea typeface="Calibri"/>
                        </a:rPr>
                        <a:t>. </a:t>
                      </a:r>
                      <a:endParaRPr lang="en-GB" sz="1000" dirty="0" smtClean="0">
                        <a:effectLst/>
                        <a:latin typeface="Calibri"/>
                        <a:ea typeface="Calibri"/>
                        <a:cs typeface="Times New Roman"/>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r>
            </a:tbl>
          </a:graphicData>
        </a:graphic>
      </p:graphicFrame>
      <p:grpSp>
        <p:nvGrpSpPr>
          <p:cNvPr id="4" name="Group 3"/>
          <p:cNvGrpSpPr/>
          <p:nvPr/>
        </p:nvGrpSpPr>
        <p:grpSpPr>
          <a:xfrm>
            <a:off x="2210952" y="2274996"/>
            <a:ext cx="1304389" cy="1117992"/>
            <a:chOff x="3830339" y="964780"/>
            <a:chExt cx="1304389" cy="1117992"/>
          </a:xfrm>
        </p:grpSpPr>
        <p:sp>
          <p:nvSpPr>
            <p:cNvPr id="5" name="Rectangle 4"/>
            <p:cNvSpPr/>
            <p:nvPr/>
          </p:nvSpPr>
          <p:spPr>
            <a:xfrm>
              <a:off x="3830339" y="964780"/>
              <a:ext cx="682229" cy="121714"/>
            </a:xfrm>
            <a:prstGeom prst="rect">
              <a:avLst/>
            </a:prstGeom>
            <a:solidFill>
              <a:srgbClr val="FFFF00"/>
            </a:solidFill>
            <a:ln w="12700" cap="flat" cmpd="sng" algn="ctr">
              <a:solidFill>
                <a:srgbClr val="6A2152"/>
              </a:solidFill>
              <a:prstDash val="solid"/>
              <a:miter lim="800000"/>
            </a:ln>
            <a:effectLst/>
          </p:spPr>
          <p:txBody>
            <a:bodyPr rtlCol="0" anchor="ctr"/>
            <a:lstStyle/>
            <a:p>
              <a:pPr algn="ctr" defTabSz="685800"/>
              <a:endParaRPr lang="en-GB" kern="0" dirty="0">
                <a:latin typeface="Calibri" panose="020F0502020204030204"/>
              </a:endParaRPr>
            </a:p>
          </p:txBody>
        </p:sp>
        <p:sp>
          <p:nvSpPr>
            <p:cNvPr id="6" name="Rectangle 5"/>
            <p:cNvSpPr/>
            <p:nvPr/>
          </p:nvSpPr>
          <p:spPr>
            <a:xfrm>
              <a:off x="4257419" y="1229876"/>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7" name="Rectangle 6"/>
            <p:cNvSpPr/>
            <p:nvPr/>
          </p:nvSpPr>
          <p:spPr>
            <a:xfrm>
              <a:off x="4257419" y="1468137"/>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8" name="Rectangle 7"/>
            <p:cNvSpPr/>
            <p:nvPr/>
          </p:nvSpPr>
          <p:spPr>
            <a:xfrm>
              <a:off x="4257419" y="17240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9" name="Rectangle 8"/>
            <p:cNvSpPr/>
            <p:nvPr/>
          </p:nvSpPr>
          <p:spPr>
            <a:xfrm>
              <a:off x="4257419" y="1961058"/>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10" name="Rectangle 9"/>
            <p:cNvSpPr/>
            <p:nvPr/>
          </p:nvSpPr>
          <p:spPr>
            <a:xfrm>
              <a:off x="5004048" y="12298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1" name="Rectangle 10"/>
            <p:cNvSpPr/>
            <p:nvPr/>
          </p:nvSpPr>
          <p:spPr>
            <a:xfrm>
              <a:off x="5004048" y="1468137"/>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2" name="Rectangle 11"/>
            <p:cNvSpPr/>
            <p:nvPr/>
          </p:nvSpPr>
          <p:spPr>
            <a:xfrm>
              <a:off x="5004048" y="17240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 name="Rectangle 12"/>
            <p:cNvSpPr/>
            <p:nvPr/>
          </p:nvSpPr>
          <p:spPr>
            <a:xfrm>
              <a:off x="5004048" y="1961058"/>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grpSp>
      <p:sp>
        <p:nvSpPr>
          <p:cNvPr id="29" name="TextBox 28"/>
          <p:cNvSpPr txBox="1"/>
          <p:nvPr/>
        </p:nvSpPr>
        <p:spPr>
          <a:xfrm>
            <a:off x="3920748" y="1511332"/>
            <a:ext cx="307777" cy="822191"/>
          </a:xfrm>
          <a:prstGeom prst="rect">
            <a:avLst/>
          </a:prstGeom>
          <a:noFill/>
        </p:spPr>
        <p:txBody>
          <a:bodyPr vert="vert270" wrap="square" rtlCol="0" anchor="ctr">
            <a:spAutoFit/>
          </a:bodyPr>
          <a:lstStyle/>
          <a:p>
            <a:r>
              <a:rPr lang="en-GB" sz="800" dirty="0" smtClean="0"/>
              <a:t>At Healthcheck</a:t>
            </a:r>
            <a:endParaRPr lang="en-GB" sz="800" dirty="0"/>
          </a:p>
        </p:txBody>
      </p:sp>
      <p:sp>
        <p:nvSpPr>
          <p:cNvPr id="30" name="TextBox 29"/>
          <p:cNvSpPr txBox="1"/>
          <p:nvPr/>
        </p:nvSpPr>
        <p:spPr>
          <a:xfrm>
            <a:off x="4338673" y="1302843"/>
            <a:ext cx="307777" cy="1030680"/>
          </a:xfrm>
          <a:prstGeom prst="rect">
            <a:avLst/>
          </a:prstGeom>
          <a:noFill/>
        </p:spPr>
        <p:txBody>
          <a:bodyPr vert="vert270" wrap="square" rtlCol="0" anchor="ctr">
            <a:spAutoFit/>
          </a:bodyPr>
          <a:lstStyle/>
          <a:p>
            <a:r>
              <a:rPr lang="en-GB" sz="800" dirty="0" smtClean="0"/>
              <a:t>Update </a:t>
            </a:r>
            <a:r>
              <a:rPr lang="en-GB" sz="800" dirty="0" smtClean="0"/>
              <a:t>03/06/19</a:t>
            </a:r>
            <a:endParaRPr lang="en-GB" sz="800" dirty="0"/>
          </a:p>
        </p:txBody>
      </p:sp>
      <p:sp>
        <p:nvSpPr>
          <p:cNvPr id="31" name="Rectangle 30"/>
          <p:cNvSpPr/>
          <p:nvPr/>
        </p:nvSpPr>
        <p:spPr>
          <a:xfrm>
            <a:off x="3955748" y="2403215"/>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2" name="Rectangle 31"/>
          <p:cNvSpPr/>
          <p:nvPr/>
        </p:nvSpPr>
        <p:spPr>
          <a:xfrm>
            <a:off x="4338673" y="2396613"/>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3" name="Rectangle 32"/>
          <p:cNvSpPr/>
          <p:nvPr/>
        </p:nvSpPr>
        <p:spPr>
          <a:xfrm>
            <a:off x="3959343" y="2669695"/>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4" name="Rectangle 33"/>
          <p:cNvSpPr/>
          <p:nvPr/>
        </p:nvSpPr>
        <p:spPr>
          <a:xfrm>
            <a:off x="4338673" y="2669695"/>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5" name="Rectangle 34"/>
          <p:cNvSpPr/>
          <p:nvPr/>
        </p:nvSpPr>
        <p:spPr>
          <a:xfrm>
            <a:off x="3974223" y="2931472"/>
            <a:ext cx="314122" cy="200980"/>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11</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6" name="Rectangle 35"/>
          <p:cNvSpPr/>
          <p:nvPr/>
        </p:nvSpPr>
        <p:spPr>
          <a:xfrm>
            <a:off x="4338673" y="2930446"/>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smtClean="0">
                <a:latin typeface="Calibri" panose="020F0502020204030204"/>
              </a:rPr>
              <a:t>11</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7" name="Rectangle 36"/>
          <p:cNvSpPr/>
          <p:nvPr/>
        </p:nvSpPr>
        <p:spPr>
          <a:xfrm>
            <a:off x="3981684" y="3167941"/>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7</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8" name="Rectangle 37"/>
          <p:cNvSpPr/>
          <p:nvPr/>
        </p:nvSpPr>
        <p:spPr>
          <a:xfrm>
            <a:off x="4343471" y="3167941"/>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7</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9" name="TextBox 38"/>
          <p:cNvSpPr txBox="1"/>
          <p:nvPr/>
        </p:nvSpPr>
        <p:spPr>
          <a:xfrm>
            <a:off x="1619672" y="3435846"/>
            <a:ext cx="1350676" cy="1146468"/>
          </a:xfrm>
          <a:prstGeom prst="rect">
            <a:avLst/>
          </a:prstGeom>
          <a:noFill/>
        </p:spPr>
        <p:txBody>
          <a:bodyPr wrap="square" rtlCol="0">
            <a:spAutoFit/>
          </a:bodyPr>
          <a:lstStyle/>
          <a:p>
            <a:pPr marL="85725" indent="-85725">
              <a:spcAft>
                <a:spcPts val="300"/>
              </a:spcAft>
              <a:buFont typeface="Arial" panose="020B0604020202020204" pitchFamily="34" charset="0"/>
              <a:buChar char="•"/>
            </a:pPr>
            <a:r>
              <a:rPr lang="en-GB" sz="800" dirty="0" smtClean="0">
                <a:latin typeface="Calibri" panose="020F0502020204030204" pitchFamily="34" charset="0"/>
                <a:cs typeface="DaunPenh" panose="01010101010101010101" pitchFamily="2" charset="0"/>
              </a:rPr>
              <a:t>Requirements traceability into testing</a:t>
            </a:r>
          </a:p>
          <a:p>
            <a:pPr marL="85725" indent="-85725">
              <a:spcAft>
                <a:spcPts val="300"/>
              </a:spcAft>
              <a:buFont typeface="Arial" panose="020B0604020202020204" pitchFamily="34" charset="0"/>
              <a:buChar char="•"/>
            </a:pPr>
            <a:r>
              <a:rPr lang="en-GB" sz="800" dirty="0">
                <a:latin typeface="Calibri" panose="020F0502020204030204" pitchFamily="34" charset="0"/>
                <a:cs typeface="DaunPenh" panose="01010101010101010101" pitchFamily="2" charset="0"/>
              </a:rPr>
              <a:t>Knowledge </a:t>
            </a:r>
            <a:r>
              <a:rPr lang="en-GB" sz="800" dirty="0" smtClean="0">
                <a:latin typeface="Calibri" panose="020F0502020204030204" pitchFamily="34" charset="0"/>
                <a:cs typeface="DaunPenh" panose="01010101010101010101" pitchFamily="2" charset="0"/>
              </a:rPr>
              <a:t>transfer</a:t>
            </a:r>
          </a:p>
          <a:p>
            <a:pPr marL="85725" indent="-85725">
              <a:spcAft>
                <a:spcPts val="300"/>
              </a:spcAft>
              <a:buFont typeface="Arial" panose="020B0604020202020204" pitchFamily="34" charset="0"/>
              <a:buChar char="•"/>
            </a:pPr>
            <a:r>
              <a:rPr lang="en-GB" sz="800" dirty="0" smtClean="0">
                <a:latin typeface="Calibri" panose="020F0502020204030204" pitchFamily="34" charset="0"/>
              </a:rPr>
              <a:t>Test tools knowledge</a:t>
            </a:r>
          </a:p>
          <a:p>
            <a:pPr marL="85725" indent="-85725">
              <a:spcAft>
                <a:spcPts val="300"/>
              </a:spcAft>
              <a:buFont typeface="Arial" panose="020B0604020202020204" pitchFamily="34" charset="0"/>
              <a:buChar char="•"/>
            </a:pPr>
            <a:r>
              <a:rPr lang="en-GB" sz="800" dirty="0" smtClean="0">
                <a:latin typeface="Calibri" panose="020F0502020204030204" pitchFamily="34" charset="0"/>
              </a:rPr>
              <a:t>Environment availability</a:t>
            </a:r>
          </a:p>
          <a:p>
            <a:pPr marL="85725" indent="-85725">
              <a:spcAft>
                <a:spcPts val="300"/>
              </a:spcAft>
              <a:buFont typeface="Arial" panose="020B0604020202020204" pitchFamily="34" charset="0"/>
              <a:buChar char="•"/>
            </a:pPr>
            <a:r>
              <a:rPr lang="en-GB" sz="800" dirty="0" smtClean="0">
                <a:latin typeface="Calibri" panose="020F0502020204030204" pitchFamily="34" charset="0"/>
              </a:rPr>
              <a:t>Defect </a:t>
            </a:r>
            <a:r>
              <a:rPr lang="en-GB" sz="800" dirty="0">
                <a:latin typeface="Calibri" panose="020F0502020204030204" pitchFamily="34" charset="0"/>
              </a:rPr>
              <a:t>Management </a:t>
            </a:r>
            <a:endParaRPr lang="en-GB" sz="800" dirty="0" smtClean="0">
              <a:latin typeface="Calibri" panose="020F0502020204030204" pitchFamily="34" charset="0"/>
            </a:endParaRPr>
          </a:p>
          <a:p>
            <a:pPr marL="85725" indent="-85725">
              <a:spcAft>
                <a:spcPts val="300"/>
              </a:spcAft>
              <a:buFont typeface="Arial" panose="020B0604020202020204" pitchFamily="34" charset="0"/>
              <a:buChar char="•"/>
            </a:pPr>
            <a:r>
              <a:rPr lang="en-GB" sz="800" dirty="0" smtClean="0">
                <a:latin typeface="Calibri" panose="020F0502020204030204" pitchFamily="34" charset="0"/>
              </a:rPr>
              <a:t>Test Reporting  </a:t>
            </a:r>
            <a:endParaRPr lang="en-GB" sz="800" dirty="0" smtClean="0">
              <a:latin typeface="Calibri" panose="020F0502020204030204" pitchFamily="34" charset="0"/>
              <a:cs typeface="DaunPenh" panose="01010101010101010101" pitchFamily="2" charset="0"/>
            </a:endParaRPr>
          </a:p>
        </p:txBody>
      </p:sp>
      <p:sp>
        <p:nvSpPr>
          <p:cNvPr id="40" name="Rectangle 39"/>
          <p:cNvSpPr/>
          <p:nvPr/>
        </p:nvSpPr>
        <p:spPr>
          <a:xfrm>
            <a:off x="2970348" y="3491581"/>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41" name="Rectangle 40"/>
          <p:cNvSpPr/>
          <p:nvPr/>
        </p:nvSpPr>
        <p:spPr>
          <a:xfrm>
            <a:off x="2970348" y="3733947"/>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42" name="Rectangle 41"/>
          <p:cNvSpPr/>
          <p:nvPr/>
        </p:nvSpPr>
        <p:spPr>
          <a:xfrm>
            <a:off x="2970348" y="3927025"/>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43" name="Rectangle 42"/>
          <p:cNvSpPr/>
          <p:nvPr/>
        </p:nvSpPr>
        <p:spPr>
          <a:xfrm>
            <a:off x="2967561" y="4119938"/>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44" name="Rectangle 43"/>
          <p:cNvSpPr/>
          <p:nvPr/>
        </p:nvSpPr>
        <p:spPr>
          <a:xfrm>
            <a:off x="2970348" y="4288947"/>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45" name="Rectangle 44"/>
          <p:cNvSpPr/>
          <p:nvPr/>
        </p:nvSpPr>
        <p:spPr>
          <a:xfrm>
            <a:off x="2967561" y="4466260"/>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Tree>
    <p:extLst>
      <p:ext uri="{BB962C8B-B14F-4D97-AF65-F5344CB8AC3E}">
        <p14:creationId xmlns:p14="http://schemas.microsoft.com/office/powerpoint/2010/main" val="2803450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32048"/>
          </a:xfrm>
        </p:spPr>
        <p:txBody>
          <a:bodyPr>
            <a:normAutofit/>
          </a:bodyPr>
          <a:lstStyle/>
          <a:p>
            <a:r>
              <a:rPr lang="en-GB" sz="1600" dirty="0" smtClean="0"/>
              <a:t>CSSC </a:t>
            </a:r>
            <a:r>
              <a:rPr lang="en-GB" sz="1600" dirty="0" smtClean="0"/>
              <a:t>Programme Early Assurance Summary Dashboard</a:t>
            </a:r>
            <a:endParaRPr lang="en-GB" sz="1600" dirty="0"/>
          </a:p>
        </p:txBody>
      </p:sp>
      <p:graphicFrame>
        <p:nvGraphicFramePr>
          <p:cNvPr id="3" name="Table 2"/>
          <p:cNvGraphicFramePr>
            <a:graphicFrameLocks noGrp="1"/>
          </p:cNvGraphicFramePr>
          <p:nvPr>
            <p:extLst>
              <p:ext uri="{D42A27DB-BD31-4B8C-83A1-F6EECF244321}">
                <p14:modId xmlns:p14="http://schemas.microsoft.com/office/powerpoint/2010/main" val="1155941059"/>
              </p:ext>
            </p:extLst>
          </p:nvPr>
        </p:nvGraphicFramePr>
        <p:xfrm>
          <a:off x="123336" y="1032216"/>
          <a:ext cx="8856983" cy="3614033"/>
        </p:xfrm>
        <a:graphic>
          <a:graphicData uri="http://schemas.openxmlformats.org/drawingml/2006/table">
            <a:tbl>
              <a:tblPr firstRow="1" bandRow="1"/>
              <a:tblGrid>
                <a:gridCol w="369041"/>
                <a:gridCol w="457180"/>
                <a:gridCol w="792088"/>
                <a:gridCol w="2016224"/>
                <a:gridCol w="1182423"/>
                <a:gridCol w="4040027"/>
              </a:tblGrid>
              <a:tr h="18095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Area</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Date</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Change</a:t>
                      </a:r>
                      <a:r>
                        <a:rPr lang="en-GB" sz="800" baseline="0" dirty="0" smtClean="0"/>
                        <a:t> Project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RAYG by Area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CA1</a:t>
                      </a:r>
                      <a:r>
                        <a:rPr lang="en-GB" sz="800" baseline="0" dirty="0" smtClean="0"/>
                        <a:t> – CA4</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Summary</a:t>
                      </a:r>
                      <a:r>
                        <a:rPr lang="en-GB" sz="800" baseline="0" dirty="0" smtClean="0"/>
                        <a: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r>
              <a:tr h="34235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800" dirty="0" smtClean="0"/>
                        <a:t>Programme Delivery</a:t>
                      </a:r>
                      <a:endParaRPr lang="en-GB" sz="800" dirty="0"/>
                    </a:p>
                  </a:txBody>
                  <a:tcPr marL="68580" marR="68580" marT="34290" marB="34290" vert="vert27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baseline="0" dirty="0" smtClean="0"/>
                        <a:t>March 2019</a:t>
                      </a:r>
                      <a:endParaRPr lang="en-GB" sz="80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baseline="0" dirty="0" smtClean="0"/>
                        <a:t>CSS Consequential Programme Change Assurance</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dirty="0" smtClean="0"/>
                        <a:t>Business</a:t>
                      </a:r>
                      <a:r>
                        <a:rPr lang="en-GB" sz="800" baseline="0" dirty="0" smtClean="0"/>
                        <a:t> Case                       Team       </a:t>
                      </a:r>
                    </a:p>
                    <a:p>
                      <a:r>
                        <a:rPr lang="en-GB" sz="800" baseline="0" dirty="0" smtClean="0"/>
                        <a:t> </a:t>
                      </a:r>
                    </a:p>
                    <a:p>
                      <a:r>
                        <a:rPr lang="en-GB" sz="800" baseline="0" dirty="0" smtClean="0"/>
                        <a:t>Sponsorship                          Plan</a:t>
                      </a:r>
                    </a:p>
                    <a:p>
                      <a:endParaRPr lang="en-GB" sz="800" baseline="0" dirty="0" smtClean="0"/>
                    </a:p>
                    <a:p>
                      <a:r>
                        <a:rPr lang="en-GB" sz="800" baseline="0" dirty="0" smtClean="0"/>
                        <a:t>Governance                          Customer</a:t>
                      </a:r>
                    </a:p>
                    <a:p>
                      <a:endParaRPr lang="en-GB" sz="800" baseline="0" dirty="0" smtClean="0"/>
                    </a:p>
                    <a:p>
                      <a:r>
                        <a:rPr lang="en-GB" sz="800" baseline="0" dirty="0" smtClean="0"/>
                        <a:t>Scope and Solution             Other </a:t>
                      </a:r>
                    </a:p>
                    <a:p>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a:t>
                      </a:r>
                    </a:p>
                    <a:p>
                      <a:pPr algn="l"/>
                      <a:endParaRPr lang="en-GB" sz="800" b="1" dirty="0" smtClean="0">
                        <a:solidFill>
                          <a:schemeClr val="tx1"/>
                        </a:solidFill>
                      </a:endParaRPr>
                    </a:p>
                    <a:p>
                      <a:pPr algn="l"/>
                      <a:r>
                        <a:rPr lang="en-GB" sz="800" b="1" dirty="0" smtClean="0">
                          <a:solidFill>
                            <a:schemeClr val="tx1"/>
                          </a:solidFill>
                        </a:rPr>
                        <a:t>  CA1</a:t>
                      </a:r>
                    </a:p>
                    <a:p>
                      <a:pPr algn="l"/>
                      <a:endParaRPr lang="en-GB" sz="800" b="1" baseline="0" dirty="0" smtClean="0">
                        <a:solidFill>
                          <a:schemeClr val="tx1"/>
                        </a:solidFill>
                      </a:endParaRPr>
                    </a:p>
                    <a:p>
                      <a:pPr algn="l"/>
                      <a:r>
                        <a:rPr lang="en-GB" sz="800" b="1" baseline="0" dirty="0" smtClean="0">
                          <a:solidFill>
                            <a:schemeClr val="tx1"/>
                          </a:solidFill>
                        </a:rPr>
                        <a:t>  CA2</a:t>
                      </a:r>
                    </a:p>
                    <a:p>
                      <a:pPr algn="l"/>
                      <a:endParaRPr lang="en-GB" sz="800" b="1" baseline="0" dirty="0" smtClean="0">
                        <a:solidFill>
                          <a:schemeClr val="tx1"/>
                        </a:solidFill>
                      </a:endParaRPr>
                    </a:p>
                    <a:p>
                      <a:pPr algn="l"/>
                      <a:r>
                        <a:rPr lang="en-GB" sz="800" b="1" baseline="0" dirty="0" smtClean="0">
                          <a:solidFill>
                            <a:schemeClr val="tx1"/>
                          </a:solidFill>
                        </a:rPr>
                        <a:t>  CA3</a:t>
                      </a:r>
                    </a:p>
                    <a:p>
                      <a:pPr algn="l"/>
                      <a:endParaRPr lang="en-GB" sz="800" b="1" baseline="0" dirty="0" smtClean="0">
                        <a:solidFill>
                          <a:schemeClr val="tx1"/>
                        </a:solidFill>
                      </a:endParaRPr>
                    </a:p>
                    <a:p>
                      <a:pPr algn="l"/>
                      <a:r>
                        <a:rPr lang="en-GB" sz="800" b="1" baseline="0" dirty="0" smtClean="0">
                          <a:solidFill>
                            <a:schemeClr val="tx1"/>
                          </a:solidFill>
                        </a:rPr>
                        <a:t>  CA4</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5725" lvl="0" indent="-85725">
                        <a:lnSpc>
                          <a:spcPct val="107000"/>
                        </a:lnSpc>
                        <a:spcAft>
                          <a:spcPts val="0"/>
                        </a:spcAft>
                        <a:buFont typeface="Arial" panose="020B0604020202020204" pitchFamily="34" charset="0"/>
                        <a:buChar char="•"/>
                      </a:pPr>
                      <a:r>
                        <a:rPr lang="en-GB" sz="1000" dirty="0" smtClean="0">
                          <a:effectLst/>
                          <a:latin typeface="Calibri"/>
                          <a:ea typeface="Calibri"/>
                          <a:cs typeface="Arial"/>
                        </a:rPr>
                        <a:t>A significant number of roles remain open in the Programme org structure. Although a resource model is in place and recruitment is in progress, there is a continuing risk of resources not being available when required, and of contractor engagement for urgently-required roles, in place of planned permanent resource.</a:t>
                      </a:r>
                      <a:endParaRPr lang="en-GB" sz="1100" dirty="0" smtClean="0">
                        <a:effectLst/>
                        <a:latin typeface="Calibri"/>
                        <a:ea typeface="Calibri"/>
                        <a:cs typeface="Times New Roman"/>
                      </a:endParaRPr>
                    </a:p>
                    <a:p>
                      <a:pPr marL="85725" lvl="0" indent="-85725">
                        <a:lnSpc>
                          <a:spcPct val="107000"/>
                        </a:lnSpc>
                        <a:spcAft>
                          <a:spcPts val="0"/>
                        </a:spcAft>
                        <a:buFont typeface="Arial" panose="020B0604020202020204" pitchFamily="34" charset="0"/>
                        <a:buChar char="•"/>
                      </a:pPr>
                      <a:r>
                        <a:rPr lang="en-GB" sz="1000" dirty="0" smtClean="0">
                          <a:effectLst/>
                          <a:latin typeface="Calibri"/>
                          <a:ea typeface="Calibri"/>
                          <a:cs typeface="Arial"/>
                        </a:rPr>
                        <a:t>The Programme’s governance structure alongside existing Platform and functional Xoserve governance, needs to be consolidated and lean, to avoid duplication and unclear escalation and decision-making routes.</a:t>
                      </a:r>
                      <a:endParaRPr lang="en-GB" sz="1100" dirty="0" smtClean="0">
                        <a:effectLst/>
                        <a:latin typeface="Calibri"/>
                        <a:ea typeface="Calibri"/>
                        <a:cs typeface="Times New Roman"/>
                      </a:endParaRPr>
                    </a:p>
                    <a:p>
                      <a:pPr marL="85725" lvl="0" indent="-85725">
                        <a:lnSpc>
                          <a:spcPct val="107000"/>
                        </a:lnSpc>
                        <a:spcAft>
                          <a:spcPts val="0"/>
                        </a:spcAft>
                        <a:buFont typeface="Arial" panose="020B0604020202020204" pitchFamily="34" charset="0"/>
                        <a:buChar char="•"/>
                      </a:pPr>
                      <a:r>
                        <a:rPr lang="en-GB" sz="1000" dirty="0" smtClean="0">
                          <a:effectLst/>
                          <a:latin typeface="Calibri"/>
                          <a:ea typeface="Calibri"/>
                          <a:cs typeface="Arial"/>
                        </a:rPr>
                        <a:t>The decision to bring design forward against a backdrop of requirement and solution uncertainty places risk on the HLD to DD transition, the mitigation and control of which needs to be clear in phase governance.</a:t>
                      </a:r>
                      <a:endParaRPr lang="en-GB" sz="1100" dirty="0" smtClean="0">
                        <a:effectLst/>
                        <a:latin typeface="Calibri"/>
                        <a:ea typeface="Calibri"/>
                        <a:cs typeface="Times New Roman"/>
                      </a:endParaRPr>
                    </a:p>
                    <a:p>
                      <a:pPr marL="85725" lvl="0" indent="-85725">
                        <a:lnSpc>
                          <a:spcPct val="107000"/>
                        </a:lnSpc>
                        <a:spcAft>
                          <a:spcPts val="0"/>
                        </a:spcAft>
                        <a:buFont typeface="Arial" panose="020B0604020202020204" pitchFamily="34" charset="0"/>
                        <a:buChar char="•"/>
                      </a:pPr>
                      <a:r>
                        <a:rPr lang="en-GB" sz="1000" dirty="0" smtClean="0">
                          <a:effectLst/>
                          <a:latin typeface="Calibri"/>
                          <a:ea typeface="Calibri"/>
                          <a:cs typeface="Arial"/>
                        </a:rPr>
                        <a:t>The Programme needs to make clear how it will control the governance gap between Stage Gate governance and the actual lifecycle phase, which are not due to align until Gate C, end of design.</a:t>
                      </a:r>
                      <a:endParaRPr lang="en-GB" sz="1100" dirty="0" smtClean="0">
                        <a:effectLst/>
                        <a:latin typeface="Calibri"/>
                        <a:ea typeface="Calibri"/>
                        <a:cs typeface="Times New Roman"/>
                      </a:endParaRPr>
                    </a:p>
                    <a:p>
                      <a:pPr marL="85725" lvl="0" indent="-85725">
                        <a:lnSpc>
                          <a:spcPct val="107000"/>
                        </a:lnSpc>
                        <a:spcAft>
                          <a:spcPts val="600"/>
                        </a:spcAft>
                        <a:buFont typeface="Arial" panose="020B0604020202020204" pitchFamily="34" charset="0"/>
                        <a:buChar char="•"/>
                      </a:pPr>
                      <a:r>
                        <a:rPr lang="en-GB" sz="1000" dirty="0" smtClean="0">
                          <a:effectLst/>
                          <a:latin typeface="Calibri"/>
                          <a:ea typeface="Calibri"/>
                          <a:cs typeface="Arial"/>
                        </a:rPr>
                        <a:t>There is a possibility of significant external scope change well into our Detailed Design phase and the Programme will need an effective Change Control </a:t>
                      </a:r>
                      <a:r>
                        <a:rPr lang="en-GB" sz="1000" dirty="0" smtClean="0">
                          <a:effectLst/>
                          <a:latin typeface="Calibri"/>
                          <a:ea typeface="Calibri"/>
                          <a:cs typeface="Arial"/>
                        </a:rPr>
                        <a:t>process.</a:t>
                      </a:r>
                    </a:p>
                    <a:p>
                      <a:pPr marL="85725" lvl="0" indent="-85725">
                        <a:lnSpc>
                          <a:spcPct val="107000"/>
                        </a:lnSpc>
                        <a:spcAft>
                          <a:spcPts val="600"/>
                        </a:spcAft>
                        <a:buFont typeface="Arial" panose="020B0604020202020204" pitchFamily="34" charset="0"/>
                        <a:buChar char="•"/>
                      </a:pPr>
                      <a:r>
                        <a:rPr lang="en-GB" sz="1000" kern="1200" dirty="0" smtClean="0">
                          <a:solidFill>
                            <a:schemeClr val="dk1"/>
                          </a:solidFill>
                          <a:effectLst/>
                          <a:latin typeface="Calibri"/>
                          <a:ea typeface="Calibri"/>
                          <a:cs typeface="Arial"/>
                        </a:rPr>
                        <a:t>Engagement </a:t>
                      </a:r>
                      <a:r>
                        <a:rPr lang="en-GB" sz="1000" kern="1200" dirty="0" smtClean="0">
                          <a:solidFill>
                            <a:schemeClr val="dk1"/>
                          </a:solidFill>
                          <a:effectLst/>
                          <a:latin typeface="Calibri"/>
                          <a:ea typeface="Calibri"/>
                          <a:cs typeface="Arial"/>
                        </a:rPr>
                        <a:t>of TCS for Detailed Design without significant prior Xoserve solution knowledge gives risk to Detailed Design and may impact response to scope change and delivery.</a:t>
                      </a:r>
                      <a:endParaRPr lang="en-US" sz="1000" kern="1200" dirty="0" smtClean="0">
                        <a:solidFill>
                          <a:schemeClr val="dk1"/>
                        </a:solidFill>
                        <a:effectLst/>
                        <a:latin typeface="Calibri"/>
                        <a:ea typeface="Calibri"/>
                        <a:cs typeface="Arial"/>
                      </a:endParaRP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r>
            </a:tbl>
          </a:graphicData>
        </a:graphic>
      </p:graphicFrame>
      <p:grpSp>
        <p:nvGrpSpPr>
          <p:cNvPr id="4" name="Group 3"/>
          <p:cNvGrpSpPr/>
          <p:nvPr/>
        </p:nvGrpSpPr>
        <p:grpSpPr>
          <a:xfrm>
            <a:off x="2255528" y="2339099"/>
            <a:ext cx="1280962" cy="1117992"/>
            <a:chOff x="3830339" y="964780"/>
            <a:chExt cx="1304389" cy="1117992"/>
          </a:xfrm>
        </p:grpSpPr>
        <p:sp>
          <p:nvSpPr>
            <p:cNvPr id="5" name="Rectangle 4"/>
            <p:cNvSpPr/>
            <p:nvPr/>
          </p:nvSpPr>
          <p:spPr>
            <a:xfrm>
              <a:off x="3830339" y="964780"/>
              <a:ext cx="682229"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6" name="Rectangle 5"/>
            <p:cNvSpPr/>
            <p:nvPr/>
          </p:nvSpPr>
          <p:spPr>
            <a:xfrm>
              <a:off x="4257419" y="1229876"/>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7" name="Rectangle 6"/>
            <p:cNvSpPr/>
            <p:nvPr/>
          </p:nvSpPr>
          <p:spPr>
            <a:xfrm>
              <a:off x="4257419" y="1468137"/>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8" name="Rectangle 7"/>
            <p:cNvSpPr/>
            <p:nvPr/>
          </p:nvSpPr>
          <p:spPr>
            <a:xfrm>
              <a:off x="4257419" y="172407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9" name="Rectangle 8"/>
            <p:cNvSpPr/>
            <p:nvPr/>
          </p:nvSpPr>
          <p:spPr>
            <a:xfrm>
              <a:off x="4257419" y="1961058"/>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10" name="Rectangle 9"/>
            <p:cNvSpPr/>
            <p:nvPr/>
          </p:nvSpPr>
          <p:spPr>
            <a:xfrm>
              <a:off x="5004048" y="122987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1" name="Rectangle 10"/>
            <p:cNvSpPr/>
            <p:nvPr/>
          </p:nvSpPr>
          <p:spPr>
            <a:xfrm>
              <a:off x="5004048" y="1468137"/>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2" name="Rectangle 11"/>
            <p:cNvSpPr/>
            <p:nvPr/>
          </p:nvSpPr>
          <p:spPr>
            <a:xfrm>
              <a:off x="5004048" y="17240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grpSp>
      <p:sp>
        <p:nvSpPr>
          <p:cNvPr id="15" name="Rectangle 14"/>
          <p:cNvSpPr/>
          <p:nvPr/>
        </p:nvSpPr>
        <p:spPr>
          <a:xfrm>
            <a:off x="4144082" y="2604195"/>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2</a:t>
            </a:r>
          </a:p>
        </p:txBody>
      </p:sp>
      <p:sp>
        <p:nvSpPr>
          <p:cNvPr id="16" name="Rectangle 15"/>
          <p:cNvSpPr/>
          <p:nvPr/>
        </p:nvSpPr>
        <p:spPr>
          <a:xfrm>
            <a:off x="4144082" y="2845103"/>
            <a:ext cx="314122" cy="183200"/>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smtClean="0">
                <a:latin typeface="Calibri" panose="020F0502020204030204"/>
              </a:rPr>
              <a:t>10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7" name="Rectangle 16"/>
          <p:cNvSpPr/>
          <p:nvPr/>
        </p:nvSpPr>
        <p:spPr>
          <a:xfrm>
            <a:off x="4144081" y="3098395"/>
            <a:ext cx="314123" cy="192150"/>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smtClean="0">
                <a:latin typeface="Calibri" panose="020F0502020204030204"/>
              </a:rPr>
              <a:t>15</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8" name="Rectangle 17"/>
          <p:cNvSpPr/>
          <p:nvPr/>
        </p:nvSpPr>
        <p:spPr>
          <a:xfrm>
            <a:off x="4148212" y="3335377"/>
            <a:ext cx="309992" cy="174299"/>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smtClean="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9" name="TextBox 18"/>
          <p:cNvSpPr txBox="1"/>
          <p:nvPr/>
        </p:nvSpPr>
        <p:spPr>
          <a:xfrm>
            <a:off x="251520" y="555526"/>
            <a:ext cx="8712968" cy="421654"/>
          </a:xfrm>
          <a:prstGeom prst="rect">
            <a:avLst/>
          </a:prstGeom>
          <a:noFill/>
        </p:spPr>
        <p:txBody>
          <a:bodyPr wrap="square" rtlCol="0">
            <a:spAutoFit/>
          </a:bodyPr>
          <a:lstStyle/>
          <a:p>
            <a:pPr lvl="0">
              <a:lnSpc>
                <a:spcPct val="107000"/>
              </a:lnSpc>
            </a:pPr>
            <a:r>
              <a:rPr lang="en-GB" sz="1000" dirty="0">
                <a:solidFill>
                  <a:prstClr val="black"/>
                </a:solidFill>
                <a:latin typeface="Calibri"/>
                <a:ea typeface="Calibri"/>
                <a:cs typeface="Arial"/>
              </a:rPr>
              <a:t>A</a:t>
            </a:r>
            <a:r>
              <a:rPr lang="en-GB" sz="1000" dirty="0" smtClean="0">
                <a:solidFill>
                  <a:prstClr val="black"/>
                </a:solidFill>
                <a:latin typeface="Calibri"/>
                <a:ea typeface="Calibri"/>
                <a:cs typeface="Arial"/>
              </a:rPr>
              <a:t>ssurance </a:t>
            </a:r>
            <a:r>
              <a:rPr lang="en-GB" sz="1000" dirty="0">
                <a:solidFill>
                  <a:prstClr val="black"/>
                </a:solidFill>
                <a:latin typeface="Calibri"/>
                <a:ea typeface="Calibri"/>
                <a:cs typeface="Arial"/>
              </a:rPr>
              <a:t>was performed </a:t>
            </a:r>
            <a:r>
              <a:rPr lang="en-GB" sz="1000" dirty="0" smtClean="0">
                <a:solidFill>
                  <a:prstClr val="black"/>
                </a:solidFill>
                <a:latin typeface="Calibri"/>
                <a:ea typeface="Calibri"/>
                <a:cs typeface="Arial"/>
              </a:rPr>
              <a:t>ahead of Stage Gate B (Startup), against which only minor gaps were noted, and Gate pass is expected. As the Programme is  actually transitioning from High-Level to Detailed design, the assurance  also looked beyond Gate B to the wider health of CSS C, as reflected in the below findings.</a:t>
            </a:r>
            <a:endParaRPr lang="en-GB" sz="1000" dirty="0">
              <a:solidFill>
                <a:prstClr val="black"/>
              </a:solidFill>
              <a:latin typeface="Calibri"/>
              <a:ea typeface="Calibri"/>
              <a:cs typeface="Arial"/>
            </a:endParaRPr>
          </a:p>
        </p:txBody>
      </p:sp>
      <p:sp>
        <p:nvSpPr>
          <p:cNvPr id="20" name="TextBox 19"/>
          <p:cNvSpPr txBox="1"/>
          <p:nvPr/>
        </p:nvSpPr>
        <p:spPr>
          <a:xfrm>
            <a:off x="2695215" y="3479901"/>
            <a:ext cx="997507" cy="1077218"/>
          </a:xfrm>
          <a:prstGeom prst="rect">
            <a:avLst/>
          </a:prstGeom>
          <a:noFill/>
        </p:spPr>
        <p:txBody>
          <a:bodyPr wrap="square" rtlCol="0">
            <a:spAutoFit/>
          </a:bodyPr>
          <a:lstStyle/>
          <a:p>
            <a:pPr marL="85725" indent="-85725">
              <a:buFont typeface="Arial" panose="020B0604020202020204" pitchFamily="34" charset="0"/>
              <a:buChar char="•"/>
            </a:pPr>
            <a:r>
              <a:rPr lang="en-GB" sz="800" dirty="0" smtClean="0">
                <a:latin typeface="Calibri" panose="020F0502020204030204" pitchFamily="34" charset="0"/>
              </a:rPr>
              <a:t>Info Security</a:t>
            </a:r>
          </a:p>
          <a:p>
            <a:pPr marL="85725" indent="-85725">
              <a:buFont typeface="Arial" panose="020B0604020202020204" pitchFamily="34" charset="0"/>
              <a:buChar char="•"/>
            </a:pPr>
            <a:r>
              <a:rPr lang="en-GB" sz="800" dirty="0" smtClean="0">
                <a:latin typeface="Calibri" panose="020F0502020204030204" pitchFamily="34" charset="0"/>
              </a:rPr>
              <a:t>Business Readiness</a:t>
            </a:r>
          </a:p>
          <a:p>
            <a:pPr marL="85725" indent="-85725">
              <a:buFont typeface="Arial" panose="020B0604020202020204" pitchFamily="34" charset="0"/>
              <a:buChar char="•"/>
            </a:pPr>
            <a:r>
              <a:rPr lang="en-GB" sz="800" dirty="0" smtClean="0">
                <a:latin typeface="Calibri" panose="020F0502020204030204" pitchFamily="34" charset="0"/>
              </a:rPr>
              <a:t>Suppliers</a:t>
            </a:r>
          </a:p>
          <a:p>
            <a:pPr marL="85725" indent="-85725">
              <a:buFont typeface="Arial" panose="020B0604020202020204" pitchFamily="34" charset="0"/>
              <a:buChar char="•"/>
            </a:pPr>
            <a:r>
              <a:rPr lang="en-GB" sz="800" dirty="0" smtClean="0">
                <a:latin typeface="Calibri" panose="020F0502020204030204" pitchFamily="34" charset="0"/>
              </a:rPr>
              <a:t>Finances</a:t>
            </a:r>
          </a:p>
          <a:p>
            <a:pPr marL="85725" indent="-85725">
              <a:buFont typeface="Arial" panose="020B0604020202020204" pitchFamily="34" charset="0"/>
              <a:buChar char="•"/>
            </a:pPr>
            <a:r>
              <a:rPr lang="en-GB" sz="800" dirty="0" smtClean="0">
                <a:latin typeface="Calibri" panose="020F0502020204030204" pitchFamily="34" charset="0"/>
              </a:rPr>
              <a:t>Procurement</a:t>
            </a:r>
            <a:endParaRPr lang="en-GB" sz="800" dirty="0" smtClean="0">
              <a:latin typeface="Calibri" panose="020F0502020204030204" pitchFamily="34" charset="0"/>
            </a:endParaRPr>
          </a:p>
          <a:p>
            <a:pPr marL="85725" indent="-85725">
              <a:buFont typeface="Arial" panose="020B0604020202020204" pitchFamily="34" charset="0"/>
              <a:buChar char="•"/>
            </a:pPr>
            <a:r>
              <a:rPr lang="en-GB" sz="800" dirty="0" smtClean="0">
                <a:latin typeface="Calibri" panose="020F0502020204030204" pitchFamily="34" charset="0"/>
              </a:rPr>
              <a:t>Contract Management</a:t>
            </a:r>
          </a:p>
        </p:txBody>
      </p:sp>
      <p:sp>
        <p:nvSpPr>
          <p:cNvPr id="26" name="Rectangle 25"/>
          <p:cNvSpPr/>
          <p:nvPr/>
        </p:nvSpPr>
        <p:spPr>
          <a:xfrm>
            <a:off x="3496702" y="3686591"/>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7" name="Rectangle 26"/>
          <p:cNvSpPr/>
          <p:nvPr/>
        </p:nvSpPr>
        <p:spPr>
          <a:xfrm>
            <a:off x="3498548" y="3867894"/>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8" name="Rectangle 27"/>
          <p:cNvSpPr/>
          <p:nvPr/>
        </p:nvSpPr>
        <p:spPr>
          <a:xfrm>
            <a:off x="3498548" y="4018510"/>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9" name="Rectangle 28"/>
          <p:cNvSpPr/>
          <p:nvPr/>
        </p:nvSpPr>
        <p:spPr>
          <a:xfrm>
            <a:off x="3496702" y="4167547"/>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5" name="Rectangle 24"/>
          <p:cNvSpPr/>
          <p:nvPr/>
        </p:nvSpPr>
        <p:spPr>
          <a:xfrm>
            <a:off x="3496702" y="3513088"/>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4" name="Rectangle 23"/>
          <p:cNvSpPr/>
          <p:nvPr/>
        </p:nvSpPr>
        <p:spPr>
          <a:xfrm>
            <a:off x="4505015" y="2604195"/>
            <a:ext cx="283009"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1</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0" name="Rectangle 29"/>
          <p:cNvSpPr/>
          <p:nvPr/>
        </p:nvSpPr>
        <p:spPr>
          <a:xfrm>
            <a:off x="4500927" y="2845103"/>
            <a:ext cx="287097" cy="183200"/>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2</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1" name="Rectangle 30"/>
          <p:cNvSpPr/>
          <p:nvPr/>
        </p:nvSpPr>
        <p:spPr>
          <a:xfrm>
            <a:off x="4499227" y="3098395"/>
            <a:ext cx="288797" cy="201357"/>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10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2" name="Rectangle 31"/>
          <p:cNvSpPr/>
          <p:nvPr/>
        </p:nvSpPr>
        <p:spPr>
          <a:xfrm>
            <a:off x="4497527" y="3335231"/>
            <a:ext cx="290497" cy="174445"/>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0</a:t>
            </a:r>
          </a:p>
        </p:txBody>
      </p:sp>
      <p:sp>
        <p:nvSpPr>
          <p:cNvPr id="13" name="TextBox 12"/>
          <p:cNvSpPr txBox="1"/>
          <p:nvPr/>
        </p:nvSpPr>
        <p:spPr>
          <a:xfrm>
            <a:off x="4140637" y="1739891"/>
            <a:ext cx="307777" cy="822191"/>
          </a:xfrm>
          <a:prstGeom prst="rect">
            <a:avLst/>
          </a:prstGeom>
          <a:noFill/>
        </p:spPr>
        <p:txBody>
          <a:bodyPr vert="vert270" wrap="square" rtlCol="0" anchor="ctr">
            <a:spAutoFit/>
          </a:bodyPr>
          <a:lstStyle/>
          <a:p>
            <a:r>
              <a:rPr lang="en-GB" sz="800" dirty="0" smtClean="0"/>
              <a:t>At Healthcheck</a:t>
            </a:r>
            <a:endParaRPr lang="en-GB" sz="800" dirty="0"/>
          </a:p>
        </p:txBody>
      </p:sp>
      <p:sp>
        <p:nvSpPr>
          <p:cNvPr id="33" name="TextBox 32"/>
          <p:cNvSpPr txBox="1"/>
          <p:nvPr/>
        </p:nvSpPr>
        <p:spPr>
          <a:xfrm>
            <a:off x="4480247" y="1531402"/>
            <a:ext cx="307777" cy="1030680"/>
          </a:xfrm>
          <a:prstGeom prst="rect">
            <a:avLst/>
          </a:prstGeom>
          <a:noFill/>
        </p:spPr>
        <p:txBody>
          <a:bodyPr vert="vert270" wrap="square" rtlCol="0" anchor="ctr">
            <a:spAutoFit/>
          </a:bodyPr>
          <a:lstStyle/>
          <a:p>
            <a:r>
              <a:rPr lang="en-GB" sz="800" dirty="0" smtClean="0"/>
              <a:t>Update </a:t>
            </a:r>
            <a:r>
              <a:rPr lang="en-GB" sz="800" dirty="0" smtClean="0"/>
              <a:t>03/06/19</a:t>
            </a:r>
            <a:endParaRPr lang="en-GB" sz="800" dirty="0"/>
          </a:p>
        </p:txBody>
      </p:sp>
      <p:sp>
        <p:nvSpPr>
          <p:cNvPr id="34" name="Rectangle 33"/>
          <p:cNvSpPr/>
          <p:nvPr/>
        </p:nvSpPr>
        <p:spPr>
          <a:xfrm>
            <a:off x="3496702" y="4331377"/>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208254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147368bb-89ea-45a9-809f-73e1558d95c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33E825A80442449A378920108535122" ma:contentTypeVersion="8" ma:contentTypeDescription="Create a new document." ma:contentTypeScope="" ma:versionID="8b616d1d355e7854dd1140b29a1a9a37">
  <xsd:schema xmlns:xsd="http://www.w3.org/2001/XMLSchema" xmlns:xs="http://www.w3.org/2001/XMLSchema" xmlns:p="http://schemas.microsoft.com/office/2006/metadata/properties" xmlns:ns2="9afbca7d-6292-4540-93d0-bdb3d9928507" xmlns:ns3="147368bb-89ea-45a9-809f-73e1558d95c8" targetNamespace="http://schemas.microsoft.com/office/2006/metadata/properties" ma:root="true" ma:fieldsID="82be41854e22a2b6f5b60bbe993d0a53" ns2:_="" ns3:_="">
    <xsd:import namespace="9afbca7d-6292-4540-93d0-bdb3d9928507"/>
    <xsd:import namespace="147368bb-89ea-45a9-809f-73e1558d95c8"/>
    <xsd:element name="properties">
      <xsd:complexType>
        <xsd:sequence>
          <xsd:element name="documentManagement">
            <xsd:complexType>
              <xsd:all>
                <xsd:element ref="ns2:SharedWithUsers" minOccurs="0"/>
                <xsd:element ref="ns2:SharedWithDetails" minOccurs="0"/>
                <xsd:element ref="ns3:Description0" minOccurs="0"/>
                <xsd:element ref="ns3:MediaServiceMetadata" minOccurs="0"/>
                <xsd:element ref="ns3:MediaServiceFastMetadata" minOccurs="0"/>
                <xsd:element ref="ns3:MediaServiceEventHashCode" minOccurs="0"/>
                <xsd:element ref="ns3:MediaServiceGenerationTime"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bca7d-6292-4540-93d0-bdb3d992850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7368bb-89ea-45a9-809f-73e1558d95c8" elementFormDefault="qualified">
    <xsd:import namespace="http://schemas.microsoft.com/office/2006/documentManagement/types"/>
    <xsd:import namespace="http://schemas.microsoft.com/office/infopath/2007/PartnerControls"/>
    <xsd:element name="Description0" ma:index="10" nillable="true" ma:displayName="Description" ma:description="Column is used to give a high level overview of content" ma:internalName="Description0">
      <xsd:simpleType>
        <xsd:restriction base="dms:Text">
          <xsd:maxLength value="255"/>
        </xsd:restrictio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Tags" ma:index="15" nillable="true" ma:displayName="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schemas.microsoft.com/office/2006/metadata/properties"/>
    <ds:schemaRef ds:uri="147368bb-89ea-45a9-809f-73e1558d95c8"/>
    <ds:schemaRef ds:uri="http://purl.org/dc/dcmitype/"/>
    <ds:schemaRef ds:uri="http://schemas.openxmlformats.org/package/2006/metadata/core-properties"/>
    <ds:schemaRef ds:uri="http://purl.org/dc/terms/"/>
    <ds:schemaRef ds:uri="http://schemas.microsoft.com/office/2006/documentManagement/types"/>
    <ds:schemaRef ds:uri="http://purl.org/dc/elements/1.1/"/>
    <ds:schemaRef ds:uri="http://www.w3.org/XML/1998/namespace"/>
    <ds:schemaRef ds:uri="http://schemas.microsoft.com/office/infopath/2007/PartnerControls"/>
    <ds:schemaRef ds:uri="9afbca7d-6292-4540-93d0-bdb3d9928507"/>
  </ds:schemaRefs>
</ds:datastoreItem>
</file>

<file path=customXml/itemProps2.xml><?xml version="1.0" encoding="utf-8"?>
<ds:datastoreItem xmlns:ds="http://schemas.openxmlformats.org/officeDocument/2006/customXml" ds:itemID="{D5BA24B4-2B19-42A5-9F03-668FF8672A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fbca7d-6292-4540-93d0-bdb3d9928507"/>
    <ds:schemaRef ds:uri="147368bb-89ea-45a9-809f-73e1558d95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1690</TotalTime>
  <Words>694</Words>
  <Application>Microsoft Office PowerPoint</Application>
  <PresentationFormat>On-screen Show (16:9)</PresentationFormat>
  <Paragraphs>164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DSC Change Management Committee Change Assurance Report May 2019</vt:lpstr>
      <vt:lpstr>Change Assurance Health Checks – UK Link Releases</vt:lpstr>
      <vt:lpstr>UK Link June’19 Release Summary Dashboard</vt:lpstr>
      <vt:lpstr>UK Link EUC Release Summary Dashboard</vt:lpstr>
      <vt:lpstr>CSSC Programme Early Assurance Summary Dashboard</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jane.rocky</cp:lastModifiedBy>
  <cp:revision>116</cp:revision>
  <dcterms:created xsi:type="dcterms:W3CDTF">2018-09-02T17:12:15Z</dcterms:created>
  <dcterms:modified xsi:type="dcterms:W3CDTF">2019-05-30T13:53:59Z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-158425246</vt:i4>
  </property>
  <property fmtid="{D5CDD505-2E9C-101B-9397-08002B2CF9AE}" pid="3" name="_NewReviewCycle">
    <vt:lpwstr/>
  </property>
  <property fmtid="{D5CDD505-2E9C-101B-9397-08002B2CF9AE}" pid="4" name="_EmailSubject">
    <vt:lpwstr>Final ChMC Reminder: Please Let Me Know of Any Last Minute Changes to the Agenda </vt:lpwstr>
  </property>
  <property fmtid="{D5CDD505-2E9C-101B-9397-08002B2CF9AE}" pid="5" name="_AuthorEmail">
    <vt:lpwstr>jane.rocky@xoserve.com</vt:lpwstr>
  </property>
  <property fmtid="{D5CDD505-2E9C-101B-9397-08002B2CF9AE}" pid="6" name="_AuthorEmailDisplayName">
    <vt:lpwstr>Rocky, jane</vt:lpwstr>
  </property>
  <property fmtid="{D5CDD505-2E9C-101B-9397-08002B2CF9AE}" pid="7" name="_PreviousAdHocReviewCycleID">
    <vt:i4>-1922226435</vt:i4>
  </property>
  <property fmtid="{D5CDD505-2E9C-101B-9397-08002B2CF9AE}" pid="8" name="ContentTypeId">
    <vt:lpwstr>0x010100933E825A80442449A378920108535122</vt:lpwstr>
  </property>
</Properties>
</file>