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351" r:id="rId5"/>
    <p:sldId id="359" r:id="rId6"/>
    <p:sldId id="369" r:id="rId7"/>
    <p:sldId id="361" r:id="rId8"/>
    <p:sldId id="429" r:id="rId9"/>
    <p:sldId id="430" r:id="rId10"/>
    <p:sldId id="418" r:id="rId11"/>
    <p:sldId id="352" r:id="rId12"/>
    <p:sldId id="353" r:id="rId13"/>
    <p:sldId id="354" r:id="rId14"/>
    <p:sldId id="357" r:id="rId15"/>
    <p:sldId id="421" r:id="rId16"/>
    <p:sldId id="427" r:id="rId17"/>
    <p:sldId id="422" r:id="rId18"/>
    <p:sldId id="423" r:id="rId19"/>
    <p:sldId id="365" r:id="rId20"/>
    <p:sldId id="408" r:id="rId21"/>
    <p:sldId id="426" r:id="rId22"/>
    <p:sldId id="397" r:id="rId23"/>
    <p:sldId id="402" r:id="rId24"/>
    <p:sldId id="407" r:id="rId25"/>
    <p:sldId id="410" r:id="rId26"/>
    <p:sldId id="409" r:id="rId27"/>
    <p:sldId id="411" r:id="rId28"/>
    <p:sldId id="412" r:id="rId29"/>
    <p:sldId id="413" r:id="rId30"/>
    <p:sldId id="414" r:id="rId31"/>
    <p:sldId id="415" r:id="rId32"/>
    <p:sldId id="417" r:id="rId33"/>
    <p:sldId id="416" r:id="rId34"/>
    <p:sldId id="424" r:id="rId35"/>
    <p:sldId id="425" r:id="rId36"/>
    <p:sldId id="370" r:id="rId37"/>
    <p:sldId id="380" r:id="rId38"/>
    <p:sldId id="428" r:id="rId39"/>
    <p:sldId id="420" r:id="rId40"/>
    <p:sldId id="419" r:id="rId41"/>
    <p:sldId id="385" r:id="rId42"/>
    <p:sldId id="384" r:id="rId43"/>
    <p:sldId id="379" r:id="rId44"/>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6AAB"/>
    <a:srgbClr val="2B80B1"/>
    <a:srgbClr val="9CCB3B"/>
    <a:srgbClr val="F5835D"/>
    <a:srgbClr val="E7BB20"/>
    <a:srgbClr val="84B8DA"/>
    <a:srgbClr val="40D1F5"/>
    <a:srgbClr val="9C4877"/>
    <a:srgbClr val="FFFFFF"/>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6907" autoAdjust="0"/>
    <p:restoredTop sz="79751" autoAdjust="0"/>
  </p:normalViewPr>
  <p:slideViewPr>
    <p:cSldViewPr>
      <p:cViewPr>
        <p:scale>
          <a:sx n="90" d="100"/>
          <a:sy n="90" d="100"/>
        </p:scale>
        <p:origin x="-570"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F8E7C-A9C1-4513-A326-31F59015DD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FF110EC8-BBF8-45F4-A3E3-237279BA98C6}">
      <dgm:prSet phldrT="[Text]"/>
      <dgm:spPr>
        <a:solidFill>
          <a:srgbClr val="9C4877"/>
        </a:solidFill>
      </dgm:spPr>
      <dgm:t>
        <a:bodyPr/>
        <a:lstStyle/>
        <a:p>
          <a:r>
            <a:rPr lang="en-GB" dirty="0" smtClean="0"/>
            <a:t>Materials for discussion can be produced by any member of the group</a:t>
          </a:r>
          <a:endParaRPr lang="en-GB" dirty="0"/>
        </a:p>
      </dgm:t>
    </dgm:pt>
    <dgm:pt modelId="{94159BD5-4E05-48F6-82D1-68CCC6C75AFD}" type="parTrans" cxnId="{DD48EF5D-E628-4BF1-97B7-BC942E6BF29C}">
      <dgm:prSet/>
      <dgm:spPr/>
      <dgm:t>
        <a:bodyPr/>
        <a:lstStyle/>
        <a:p>
          <a:endParaRPr lang="en-GB"/>
        </a:p>
      </dgm:t>
    </dgm:pt>
    <dgm:pt modelId="{5F35124D-257E-4F7B-86B4-6DE4E8610018}" type="sibTrans" cxnId="{DD48EF5D-E628-4BF1-97B7-BC942E6BF29C}">
      <dgm:prSet/>
      <dgm:spPr/>
      <dgm:t>
        <a:bodyPr/>
        <a:lstStyle/>
        <a:p>
          <a:endParaRPr lang="en-GB"/>
        </a:p>
      </dgm:t>
    </dgm:pt>
    <dgm:pt modelId="{AFFF120A-A919-4AAA-90AD-9D0CA90A70FC}">
      <dgm:prSet phldrT="[Text]"/>
      <dgm:spPr>
        <a:solidFill>
          <a:srgbClr val="2B80B1"/>
        </a:solidFill>
      </dgm:spPr>
      <dgm:t>
        <a:bodyPr/>
        <a:lstStyle/>
        <a:p>
          <a:r>
            <a:rPr lang="en-GB" dirty="0" smtClean="0"/>
            <a:t>Materials will be issued out and published on the Joint Office website at least 5 days prior to each session</a:t>
          </a:r>
          <a:endParaRPr lang="en-GB" dirty="0"/>
        </a:p>
      </dgm:t>
    </dgm:pt>
    <dgm:pt modelId="{7D42DA08-68C4-4870-AD31-B744B01917C0}" type="parTrans" cxnId="{4CBB984D-30C4-46F0-8E0A-54C183D0BEFD}">
      <dgm:prSet/>
      <dgm:spPr/>
      <dgm:t>
        <a:bodyPr/>
        <a:lstStyle/>
        <a:p>
          <a:endParaRPr lang="en-GB"/>
        </a:p>
      </dgm:t>
    </dgm:pt>
    <dgm:pt modelId="{38037F88-890F-45E4-82E7-5B28EC8EE56E}" type="sibTrans" cxnId="{4CBB984D-30C4-46F0-8E0A-54C183D0BEFD}">
      <dgm:prSet/>
      <dgm:spPr/>
      <dgm:t>
        <a:bodyPr/>
        <a:lstStyle/>
        <a:p>
          <a:endParaRPr lang="en-GB"/>
        </a:p>
      </dgm:t>
    </dgm:pt>
    <dgm:pt modelId="{40D0CECF-6E0E-4548-80A0-8368F8C4292D}">
      <dgm:prSet phldrT="[Text]"/>
      <dgm:spPr>
        <a:solidFill>
          <a:srgbClr val="40D1F5"/>
        </a:solidFill>
      </dgm:spPr>
      <dgm:t>
        <a:bodyPr/>
        <a:lstStyle/>
        <a:p>
          <a:r>
            <a:rPr lang="en-GB" dirty="0" smtClean="0"/>
            <a:t>Formal minutes will not be recorded but notes and actions will be issued and published following each session</a:t>
          </a:r>
          <a:endParaRPr lang="en-GB" dirty="0"/>
        </a:p>
      </dgm:t>
    </dgm:pt>
    <dgm:pt modelId="{CD18F6F3-AC1F-4323-A9EF-4BA05F2AC603}" type="parTrans" cxnId="{C0DA14D6-B5A7-438E-9B9E-F85D04CF6A5B}">
      <dgm:prSet/>
      <dgm:spPr/>
      <dgm:t>
        <a:bodyPr/>
        <a:lstStyle/>
        <a:p>
          <a:endParaRPr lang="en-GB"/>
        </a:p>
      </dgm:t>
    </dgm:pt>
    <dgm:pt modelId="{4D4F1776-7F60-4F4D-BBB1-531CDC22B9E8}" type="sibTrans" cxnId="{C0DA14D6-B5A7-438E-9B9E-F85D04CF6A5B}">
      <dgm:prSet/>
      <dgm:spPr/>
      <dgm:t>
        <a:bodyPr/>
        <a:lstStyle/>
        <a:p>
          <a:endParaRPr lang="en-GB"/>
        </a:p>
      </dgm:t>
    </dgm:pt>
    <dgm:pt modelId="{4B75B0D2-CD84-49E0-BC99-375214B6C267}">
      <dgm:prSet phldrT="[Text]"/>
      <dgm:spPr>
        <a:solidFill>
          <a:srgbClr val="9CCB3B"/>
        </a:solidFill>
      </dgm:spPr>
      <dgm:t>
        <a:bodyPr/>
        <a:lstStyle/>
        <a:p>
          <a:r>
            <a:rPr lang="en-GB" dirty="0" smtClean="0"/>
            <a:t>Sessions are intended to be fully collaborative</a:t>
          </a:r>
          <a:endParaRPr lang="en-GB" dirty="0"/>
        </a:p>
      </dgm:t>
    </dgm:pt>
    <dgm:pt modelId="{C9BCE9C6-3AE5-4558-A478-6B55E41F251F}" type="parTrans" cxnId="{3143DED7-37B8-4EC0-95B9-831FCE7E70E0}">
      <dgm:prSet/>
      <dgm:spPr/>
      <dgm:t>
        <a:bodyPr/>
        <a:lstStyle/>
        <a:p>
          <a:endParaRPr lang="en-GB"/>
        </a:p>
      </dgm:t>
    </dgm:pt>
    <dgm:pt modelId="{4B47119C-8319-4DA8-B06C-DA4CDB5775A7}" type="sibTrans" cxnId="{3143DED7-37B8-4EC0-95B9-831FCE7E70E0}">
      <dgm:prSet/>
      <dgm:spPr/>
      <dgm:t>
        <a:bodyPr/>
        <a:lstStyle/>
        <a:p>
          <a:endParaRPr lang="en-GB"/>
        </a:p>
      </dgm:t>
    </dgm:pt>
    <dgm:pt modelId="{D47EDF31-8312-4F4F-8D3C-6DE8B954C199}" type="pres">
      <dgm:prSet presAssocID="{EA5F8E7C-A9C1-4513-A326-31F59015DDBF}" presName="Name0" presStyleCnt="0">
        <dgm:presLayoutVars>
          <dgm:chMax val="7"/>
          <dgm:chPref val="7"/>
          <dgm:dir/>
        </dgm:presLayoutVars>
      </dgm:prSet>
      <dgm:spPr/>
      <dgm:t>
        <a:bodyPr/>
        <a:lstStyle/>
        <a:p>
          <a:endParaRPr lang="en-GB"/>
        </a:p>
      </dgm:t>
    </dgm:pt>
    <dgm:pt modelId="{E155A667-D8F6-43D3-954E-DE06BDD39FC5}" type="pres">
      <dgm:prSet presAssocID="{EA5F8E7C-A9C1-4513-A326-31F59015DDBF}" presName="Name1" presStyleCnt="0"/>
      <dgm:spPr/>
    </dgm:pt>
    <dgm:pt modelId="{8E9E396B-B269-4807-B4FC-9A07B85CDB80}" type="pres">
      <dgm:prSet presAssocID="{EA5F8E7C-A9C1-4513-A326-31F59015DDBF}" presName="cycle" presStyleCnt="0"/>
      <dgm:spPr/>
    </dgm:pt>
    <dgm:pt modelId="{09EB13B0-E6B9-471A-A923-C0EF47B9DB7A}" type="pres">
      <dgm:prSet presAssocID="{EA5F8E7C-A9C1-4513-A326-31F59015DDBF}" presName="srcNode" presStyleLbl="node1" presStyleIdx="0" presStyleCnt="4"/>
      <dgm:spPr/>
    </dgm:pt>
    <dgm:pt modelId="{E8026D07-04AB-44A0-BAD1-500B7065141D}" type="pres">
      <dgm:prSet presAssocID="{EA5F8E7C-A9C1-4513-A326-31F59015DDBF}" presName="conn" presStyleLbl="parChTrans1D2" presStyleIdx="0" presStyleCnt="1"/>
      <dgm:spPr/>
      <dgm:t>
        <a:bodyPr/>
        <a:lstStyle/>
        <a:p>
          <a:endParaRPr lang="en-GB"/>
        </a:p>
      </dgm:t>
    </dgm:pt>
    <dgm:pt modelId="{D662EB78-B811-4C31-AF8F-9440ED23C5B5}" type="pres">
      <dgm:prSet presAssocID="{EA5F8E7C-A9C1-4513-A326-31F59015DDBF}" presName="extraNode" presStyleLbl="node1" presStyleIdx="0" presStyleCnt="4"/>
      <dgm:spPr/>
    </dgm:pt>
    <dgm:pt modelId="{EE05511B-3387-4D9F-A664-D2017DB9ECD4}" type="pres">
      <dgm:prSet presAssocID="{EA5F8E7C-A9C1-4513-A326-31F59015DDBF}" presName="dstNode" presStyleLbl="node1" presStyleIdx="0" presStyleCnt="4"/>
      <dgm:spPr/>
    </dgm:pt>
    <dgm:pt modelId="{42CA94C5-6869-423C-A6E5-E6D1ACB8F0D3}" type="pres">
      <dgm:prSet presAssocID="{4B75B0D2-CD84-49E0-BC99-375214B6C267}" presName="text_1" presStyleLbl="node1" presStyleIdx="0" presStyleCnt="4">
        <dgm:presLayoutVars>
          <dgm:bulletEnabled val="1"/>
        </dgm:presLayoutVars>
      </dgm:prSet>
      <dgm:spPr/>
      <dgm:t>
        <a:bodyPr/>
        <a:lstStyle/>
        <a:p>
          <a:endParaRPr lang="en-GB"/>
        </a:p>
      </dgm:t>
    </dgm:pt>
    <dgm:pt modelId="{C840DDBA-ECF0-4CF5-A353-58C6B3136502}" type="pres">
      <dgm:prSet presAssocID="{4B75B0D2-CD84-49E0-BC99-375214B6C267}" presName="accent_1" presStyleCnt="0"/>
      <dgm:spPr/>
    </dgm:pt>
    <dgm:pt modelId="{5D92C18D-52E9-4A80-AC1C-C39C543D1E53}" type="pres">
      <dgm:prSet presAssocID="{4B75B0D2-CD84-49E0-BC99-375214B6C267}" presName="accentRepeatNode" presStyleLbl="solidFgAcc1" presStyleIdx="0" presStyleCnt="4"/>
      <dgm:spPr>
        <a:solidFill>
          <a:schemeClr val="bg1"/>
        </a:solidFill>
        <a:ln>
          <a:solidFill>
            <a:srgbClr val="9CCB3B"/>
          </a:solidFill>
        </a:ln>
      </dgm:spPr>
    </dgm:pt>
    <dgm:pt modelId="{A23B5266-EC0D-4B8E-A742-87DB5378D4F8}" type="pres">
      <dgm:prSet presAssocID="{FF110EC8-BBF8-45F4-A3E3-237279BA98C6}" presName="text_2" presStyleLbl="node1" presStyleIdx="1" presStyleCnt="4">
        <dgm:presLayoutVars>
          <dgm:bulletEnabled val="1"/>
        </dgm:presLayoutVars>
      </dgm:prSet>
      <dgm:spPr/>
      <dgm:t>
        <a:bodyPr/>
        <a:lstStyle/>
        <a:p>
          <a:endParaRPr lang="en-GB"/>
        </a:p>
      </dgm:t>
    </dgm:pt>
    <dgm:pt modelId="{CA3AB711-377F-426A-821C-713B559ACEA7}" type="pres">
      <dgm:prSet presAssocID="{FF110EC8-BBF8-45F4-A3E3-237279BA98C6}" presName="accent_2" presStyleCnt="0"/>
      <dgm:spPr/>
    </dgm:pt>
    <dgm:pt modelId="{816FFF74-7FE2-48DF-A73F-9F9060B53849}" type="pres">
      <dgm:prSet presAssocID="{FF110EC8-BBF8-45F4-A3E3-237279BA98C6}" presName="accentRepeatNode" presStyleLbl="solidFgAcc1" presStyleIdx="1" presStyleCnt="4"/>
      <dgm:spPr>
        <a:ln>
          <a:solidFill>
            <a:srgbClr val="9C4877"/>
          </a:solidFill>
        </a:ln>
      </dgm:spPr>
    </dgm:pt>
    <dgm:pt modelId="{551FD605-E17C-4F16-9141-F988D7FBA121}" type="pres">
      <dgm:prSet presAssocID="{AFFF120A-A919-4AAA-90AD-9D0CA90A70FC}" presName="text_3" presStyleLbl="node1" presStyleIdx="2" presStyleCnt="4">
        <dgm:presLayoutVars>
          <dgm:bulletEnabled val="1"/>
        </dgm:presLayoutVars>
      </dgm:prSet>
      <dgm:spPr/>
      <dgm:t>
        <a:bodyPr/>
        <a:lstStyle/>
        <a:p>
          <a:endParaRPr lang="en-GB"/>
        </a:p>
      </dgm:t>
    </dgm:pt>
    <dgm:pt modelId="{1D53D67C-C335-49BD-BC17-804493386069}" type="pres">
      <dgm:prSet presAssocID="{AFFF120A-A919-4AAA-90AD-9D0CA90A70FC}" presName="accent_3" presStyleCnt="0"/>
      <dgm:spPr/>
    </dgm:pt>
    <dgm:pt modelId="{356CB93B-1B2A-4F51-818B-7A73A48404A9}" type="pres">
      <dgm:prSet presAssocID="{AFFF120A-A919-4AAA-90AD-9D0CA90A70FC}" presName="accentRepeatNode" presStyleLbl="solidFgAcc1" presStyleIdx="2" presStyleCnt="4"/>
      <dgm:spPr>
        <a:ln>
          <a:solidFill>
            <a:srgbClr val="2B80B1"/>
          </a:solidFill>
        </a:ln>
      </dgm:spPr>
    </dgm:pt>
    <dgm:pt modelId="{93250403-2D70-484B-8077-8111587377BD}" type="pres">
      <dgm:prSet presAssocID="{40D0CECF-6E0E-4548-80A0-8368F8C4292D}" presName="text_4" presStyleLbl="node1" presStyleIdx="3" presStyleCnt="4">
        <dgm:presLayoutVars>
          <dgm:bulletEnabled val="1"/>
        </dgm:presLayoutVars>
      </dgm:prSet>
      <dgm:spPr/>
      <dgm:t>
        <a:bodyPr/>
        <a:lstStyle/>
        <a:p>
          <a:endParaRPr lang="en-GB"/>
        </a:p>
      </dgm:t>
    </dgm:pt>
    <dgm:pt modelId="{CCE0178B-84C1-428C-92AD-70079EA56DC7}" type="pres">
      <dgm:prSet presAssocID="{40D0CECF-6E0E-4548-80A0-8368F8C4292D}" presName="accent_4" presStyleCnt="0"/>
      <dgm:spPr/>
    </dgm:pt>
    <dgm:pt modelId="{DF4BBE62-5784-447C-A218-0581DB64E204}" type="pres">
      <dgm:prSet presAssocID="{40D0CECF-6E0E-4548-80A0-8368F8C4292D}" presName="accentRepeatNode" presStyleLbl="solidFgAcc1" presStyleIdx="3" presStyleCnt="4"/>
      <dgm:spPr>
        <a:ln>
          <a:solidFill>
            <a:srgbClr val="40D1F5"/>
          </a:solidFill>
        </a:ln>
      </dgm:spPr>
    </dgm:pt>
  </dgm:ptLst>
  <dgm:cxnLst>
    <dgm:cxn modelId="{A33F0859-C453-458B-A360-CD61E6908854}" type="presOf" srcId="{EA5F8E7C-A9C1-4513-A326-31F59015DDBF}" destId="{D47EDF31-8312-4F4F-8D3C-6DE8B954C199}" srcOrd="0" destOrd="0" presId="urn:microsoft.com/office/officeart/2008/layout/VerticalCurvedList"/>
    <dgm:cxn modelId="{2022E446-8642-420D-8566-4A575014EEA4}" type="presOf" srcId="{40D0CECF-6E0E-4548-80A0-8368F8C4292D}" destId="{93250403-2D70-484B-8077-8111587377BD}" srcOrd="0" destOrd="0" presId="urn:microsoft.com/office/officeart/2008/layout/VerticalCurvedList"/>
    <dgm:cxn modelId="{921133E2-9003-4E7E-930B-825EB0C5A2B4}" type="presOf" srcId="{4B47119C-8319-4DA8-B06C-DA4CDB5775A7}" destId="{E8026D07-04AB-44A0-BAD1-500B7065141D}" srcOrd="0" destOrd="0" presId="urn:microsoft.com/office/officeart/2008/layout/VerticalCurvedList"/>
    <dgm:cxn modelId="{22335D8D-A773-4A03-9AF8-0F5B14AB3DD6}" type="presOf" srcId="{4B75B0D2-CD84-49E0-BC99-375214B6C267}" destId="{42CA94C5-6869-423C-A6E5-E6D1ACB8F0D3}" srcOrd="0" destOrd="0" presId="urn:microsoft.com/office/officeart/2008/layout/VerticalCurvedList"/>
    <dgm:cxn modelId="{F4279F45-0BAF-40CF-BC97-41CA2CC30D46}" type="presOf" srcId="{FF110EC8-BBF8-45F4-A3E3-237279BA98C6}" destId="{A23B5266-EC0D-4B8E-A742-87DB5378D4F8}" srcOrd="0" destOrd="0" presId="urn:microsoft.com/office/officeart/2008/layout/VerticalCurvedList"/>
    <dgm:cxn modelId="{A5CE3CCF-9E65-4A13-A3DF-EDFACF63DF33}" type="presOf" srcId="{AFFF120A-A919-4AAA-90AD-9D0CA90A70FC}" destId="{551FD605-E17C-4F16-9141-F988D7FBA121}" srcOrd="0" destOrd="0" presId="urn:microsoft.com/office/officeart/2008/layout/VerticalCurvedList"/>
    <dgm:cxn modelId="{C0DA14D6-B5A7-438E-9B9E-F85D04CF6A5B}" srcId="{EA5F8E7C-A9C1-4513-A326-31F59015DDBF}" destId="{40D0CECF-6E0E-4548-80A0-8368F8C4292D}" srcOrd="3" destOrd="0" parTransId="{CD18F6F3-AC1F-4323-A9EF-4BA05F2AC603}" sibTransId="{4D4F1776-7F60-4F4D-BBB1-531CDC22B9E8}"/>
    <dgm:cxn modelId="{DD48EF5D-E628-4BF1-97B7-BC942E6BF29C}" srcId="{EA5F8E7C-A9C1-4513-A326-31F59015DDBF}" destId="{FF110EC8-BBF8-45F4-A3E3-237279BA98C6}" srcOrd="1" destOrd="0" parTransId="{94159BD5-4E05-48F6-82D1-68CCC6C75AFD}" sibTransId="{5F35124D-257E-4F7B-86B4-6DE4E8610018}"/>
    <dgm:cxn modelId="{3143DED7-37B8-4EC0-95B9-831FCE7E70E0}" srcId="{EA5F8E7C-A9C1-4513-A326-31F59015DDBF}" destId="{4B75B0D2-CD84-49E0-BC99-375214B6C267}" srcOrd="0" destOrd="0" parTransId="{C9BCE9C6-3AE5-4558-A478-6B55E41F251F}" sibTransId="{4B47119C-8319-4DA8-B06C-DA4CDB5775A7}"/>
    <dgm:cxn modelId="{4CBB984D-30C4-46F0-8E0A-54C183D0BEFD}" srcId="{EA5F8E7C-A9C1-4513-A326-31F59015DDBF}" destId="{AFFF120A-A919-4AAA-90AD-9D0CA90A70FC}" srcOrd="2" destOrd="0" parTransId="{7D42DA08-68C4-4870-AD31-B744B01917C0}" sibTransId="{38037F88-890F-45E4-82E7-5B28EC8EE56E}"/>
    <dgm:cxn modelId="{A4D449B3-6639-4D58-AE2B-AF7ECFAC0319}" type="presParOf" srcId="{D47EDF31-8312-4F4F-8D3C-6DE8B954C199}" destId="{E155A667-D8F6-43D3-954E-DE06BDD39FC5}" srcOrd="0" destOrd="0" presId="urn:microsoft.com/office/officeart/2008/layout/VerticalCurvedList"/>
    <dgm:cxn modelId="{26FC033C-72B0-4E0D-AEE1-416915345CCD}" type="presParOf" srcId="{E155A667-D8F6-43D3-954E-DE06BDD39FC5}" destId="{8E9E396B-B269-4807-B4FC-9A07B85CDB80}" srcOrd="0" destOrd="0" presId="urn:microsoft.com/office/officeart/2008/layout/VerticalCurvedList"/>
    <dgm:cxn modelId="{13B4D9A2-D155-408A-AED4-5C6F063DE583}" type="presParOf" srcId="{8E9E396B-B269-4807-B4FC-9A07B85CDB80}" destId="{09EB13B0-E6B9-471A-A923-C0EF47B9DB7A}" srcOrd="0" destOrd="0" presId="urn:microsoft.com/office/officeart/2008/layout/VerticalCurvedList"/>
    <dgm:cxn modelId="{079023AA-C09B-4572-93C1-C757A97AF017}" type="presParOf" srcId="{8E9E396B-B269-4807-B4FC-9A07B85CDB80}" destId="{E8026D07-04AB-44A0-BAD1-500B7065141D}" srcOrd="1" destOrd="0" presId="urn:microsoft.com/office/officeart/2008/layout/VerticalCurvedList"/>
    <dgm:cxn modelId="{8A7765F3-CF2A-4413-AA4C-350A23789B00}" type="presParOf" srcId="{8E9E396B-B269-4807-B4FC-9A07B85CDB80}" destId="{D662EB78-B811-4C31-AF8F-9440ED23C5B5}" srcOrd="2" destOrd="0" presId="urn:microsoft.com/office/officeart/2008/layout/VerticalCurvedList"/>
    <dgm:cxn modelId="{27C852F5-629B-4C5C-AEBC-ED246C3542A5}" type="presParOf" srcId="{8E9E396B-B269-4807-B4FC-9A07B85CDB80}" destId="{EE05511B-3387-4D9F-A664-D2017DB9ECD4}" srcOrd="3" destOrd="0" presId="urn:microsoft.com/office/officeart/2008/layout/VerticalCurvedList"/>
    <dgm:cxn modelId="{4AB0D2B9-C9DD-4ECF-93C6-5B8B6A1B5BA5}" type="presParOf" srcId="{E155A667-D8F6-43D3-954E-DE06BDD39FC5}" destId="{42CA94C5-6869-423C-A6E5-E6D1ACB8F0D3}" srcOrd="1" destOrd="0" presId="urn:microsoft.com/office/officeart/2008/layout/VerticalCurvedList"/>
    <dgm:cxn modelId="{F596B81C-90E3-4F9B-AC2A-BC7D1882A69E}" type="presParOf" srcId="{E155A667-D8F6-43D3-954E-DE06BDD39FC5}" destId="{C840DDBA-ECF0-4CF5-A353-58C6B3136502}" srcOrd="2" destOrd="0" presId="urn:microsoft.com/office/officeart/2008/layout/VerticalCurvedList"/>
    <dgm:cxn modelId="{7ABDACC3-5E2D-44CC-9300-7F71DAD13B6C}" type="presParOf" srcId="{C840DDBA-ECF0-4CF5-A353-58C6B3136502}" destId="{5D92C18D-52E9-4A80-AC1C-C39C543D1E53}" srcOrd="0" destOrd="0" presId="urn:microsoft.com/office/officeart/2008/layout/VerticalCurvedList"/>
    <dgm:cxn modelId="{5BCD1091-11E0-439F-BAE7-AA34ABC67CFA}" type="presParOf" srcId="{E155A667-D8F6-43D3-954E-DE06BDD39FC5}" destId="{A23B5266-EC0D-4B8E-A742-87DB5378D4F8}" srcOrd="3" destOrd="0" presId="urn:microsoft.com/office/officeart/2008/layout/VerticalCurvedList"/>
    <dgm:cxn modelId="{350006EB-5212-49C3-9D76-6A07764C0BC3}" type="presParOf" srcId="{E155A667-D8F6-43D3-954E-DE06BDD39FC5}" destId="{CA3AB711-377F-426A-821C-713B559ACEA7}" srcOrd="4" destOrd="0" presId="urn:microsoft.com/office/officeart/2008/layout/VerticalCurvedList"/>
    <dgm:cxn modelId="{C0EAC1EB-F9FB-413B-A1DE-3A5B33569C7B}" type="presParOf" srcId="{CA3AB711-377F-426A-821C-713B559ACEA7}" destId="{816FFF74-7FE2-48DF-A73F-9F9060B53849}" srcOrd="0" destOrd="0" presId="urn:microsoft.com/office/officeart/2008/layout/VerticalCurvedList"/>
    <dgm:cxn modelId="{093BBB46-D7A6-4E11-804F-1EEE28E0C96F}" type="presParOf" srcId="{E155A667-D8F6-43D3-954E-DE06BDD39FC5}" destId="{551FD605-E17C-4F16-9141-F988D7FBA121}" srcOrd="5" destOrd="0" presId="urn:microsoft.com/office/officeart/2008/layout/VerticalCurvedList"/>
    <dgm:cxn modelId="{4C41FA27-5189-484E-B50D-645B0D1EE4A5}" type="presParOf" srcId="{E155A667-D8F6-43D3-954E-DE06BDD39FC5}" destId="{1D53D67C-C335-49BD-BC17-804493386069}" srcOrd="6" destOrd="0" presId="urn:microsoft.com/office/officeart/2008/layout/VerticalCurvedList"/>
    <dgm:cxn modelId="{BD89B9DD-5AE6-482F-B0CC-B5ECE34851B6}" type="presParOf" srcId="{1D53D67C-C335-49BD-BC17-804493386069}" destId="{356CB93B-1B2A-4F51-818B-7A73A48404A9}" srcOrd="0" destOrd="0" presId="urn:microsoft.com/office/officeart/2008/layout/VerticalCurvedList"/>
    <dgm:cxn modelId="{A3FBFED2-1599-4B0C-AE06-90D2D66EB1E7}" type="presParOf" srcId="{E155A667-D8F6-43D3-954E-DE06BDD39FC5}" destId="{93250403-2D70-484B-8077-8111587377BD}" srcOrd="7" destOrd="0" presId="urn:microsoft.com/office/officeart/2008/layout/VerticalCurvedList"/>
    <dgm:cxn modelId="{D37AE2D1-359B-43E8-80A5-272070E7460B}" type="presParOf" srcId="{E155A667-D8F6-43D3-954E-DE06BDD39FC5}" destId="{CCE0178B-84C1-428C-92AD-70079EA56DC7}" srcOrd="8" destOrd="0" presId="urn:microsoft.com/office/officeart/2008/layout/VerticalCurvedList"/>
    <dgm:cxn modelId="{5A8CA5A0-D132-4053-BC1E-DE2E06B0F9EB}" type="presParOf" srcId="{CCE0178B-84C1-428C-92AD-70079EA56DC7}" destId="{DF4BBE62-5784-447C-A218-0581DB64E20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 Do Nothing</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CAABF677-07F7-49AA-9229-332663536168}">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Accelerated Change Proposal process</a:t>
          </a:r>
        </a:p>
      </dgm:t>
    </dgm:pt>
    <dgm:pt modelId="{77091E3D-9BF6-4F51-BCBD-11025E4DB97A}" type="parTrans" cxnId="{AC4193E4-2487-4F86-A57A-03613606420C}">
      <dgm:prSet/>
      <dgm:spPr/>
      <dgm:t>
        <a:bodyPr/>
        <a:lstStyle/>
        <a:p>
          <a:endParaRPr lang="en-GB"/>
        </a:p>
      </dgm:t>
    </dgm:pt>
    <dgm:pt modelId="{F2AF01B1-1389-4C7E-996A-62163D14065D}" type="sibTrans" cxnId="{AC4193E4-2487-4F86-A57A-03613606420C}">
      <dgm:prSet/>
      <dgm:spPr/>
      <dgm:t>
        <a:bodyPr/>
        <a:lstStyle/>
        <a:p>
          <a:endParaRPr lang="en-GB"/>
        </a:p>
      </dgm:t>
    </dgm:pt>
    <dgm:pt modelId="{29144313-1445-4E80-B610-60B063410A9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Any other suggestions</a:t>
          </a:r>
        </a:p>
      </dgm:t>
    </dgm:pt>
    <dgm:pt modelId="{0208978A-BEBE-4416-A1DD-7DEB8EF4FC92}" type="parTrans" cxnId="{A8CA13F2-C968-4C20-8102-A05E72512553}">
      <dgm:prSet/>
      <dgm:spPr/>
      <dgm:t>
        <a:bodyPr/>
        <a:lstStyle/>
        <a:p>
          <a:endParaRPr lang="en-GB"/>
        </a:p>
      </dgm:t>
    </dgm:pt>
    <dgm:pt modelId="{75159319-F36E-4253-8762-B116984990BE}" type="sibTrans" cxnId="{A8CA13F2-C968-4C20-8102-A05E72512553}">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3" custScaleY="25221" custLinFactNeighborY="71127">
        <dgm:presLayoutVars>
          <dgm:chMax val="0"/>
          <dgm:bulletEnabled val="1"/>
        </dgm:presLayoutVars>
      </dgm:prSet>
      <dgm:spPr/>
      <dgm:t>
        <a:bodyPr/>
        <a:lstStyle/>
        <a:p>
          <a:endParaRPr lang="en-GB"/>
        </a:p>
      </dgm:t>
    </dgm:pt>
    <dgm:pt modelId="{98412CAE-D13E-4927-A76E-106872B1E570}" type="pres">
      <dgm:prSet presAssocID="{CE8861E6-5D59-41DF-95FD-CDAA48B4C25D}" presName="spacer" presStyleCnt="0"/>
      <dgm:spPr/>
    </dgm:pt>
    <dgm:pt modelId="{1E32C6EE-E5DA-4285-8A50-1B4F12140436}" type="pres">
      <dgm:prSet presAssocID="{CAABF677-07F7-49AA-9229-332663536168}" presName="parentText" presStyleLbl="node1" presStyleIdx="1" presStyleCnt="3" custScaleY="24038" custLinFactNeighborY="48058">
        <dgm:presLayoutVars>
          <dgm:chMax val="0"/>
          <dgm:bulletEnabled val="1"/>
        </dgm:presLayoutVars>
      </dgm:prSet>
      <dgm:spPr/>
      <dgm:t>
        <a:bodyPr/>
        <a:lstStyle/>
        <a:p>
          <a:endParaRPr lang="en-GB"/>
        </a:p>
      </dgm:t>
    </dgm:pt>
    <dgm:pt modelId="{9CC41195-4B8E-45E2-A345-9BD199C94E94}" type="pres">
      <dgm:prSet presAssocID="{F2AF01B1-1389-4C7E-996A-62163D14065D}" presName="spacer" presStyleCnt="0"/>
      <dgm:spPr/>
    </dgm:pt>
    <dgm:pt modelId="{D5C5A1C6-547D-4326-8879-80210B0B0C86}" type="pres">
      <dgm:prSet presAssocID="{29144313-1445-4E80-B610-60B063410A93}" presName="parentText" presStyleLbl="node1" presStyleIdx="2" presStyleCnt="3" custScaleY="23964" custLinFactNeighborY="10121">
        <dgm:presLayoutVars>
          <dgm:chMax val="0"/>
          <dgm:bulletEnabled val="1"/>
        </dgm:presLayoutVars>
      </dgm:prSet>
      <dgm:spPr/>
      <dgm:t>
        <a:bodyPr/>
        <a:lstStyle/>
        <a:p>
          <a:endParaRPr lang="en-GB"/>
        </a:p>
      </dgm:t>
    </dgm:pt>
  </dgm:ptLst>
  <dgm:cxnLst>
    <dgm:cxn modelId="{A8CA13F2-C968-4C20-8102-A05E72512553}" srcId="{42841D73-A78F-4002-AF71-D57A414FF688}" destId="{29144313-1445-4E80-B610-60B063410A93}" srcOrd="2" destOrd="0" parTransId="{0208978A-BEBE-4416-A1DD-7DEB8EF4FC92}" sibTransId="{75159319-F36E-4253-8762-B116984990BE}"/>
    <dgm:cxn modelId="{AC4193E4-2487-4F86-A57A-03613606420C}" srcId="{42841D73-A78F-4002-AF71-D57A414FF688}" destId="{CAABF677-07F7-49AA-9229-332663536168}" srcOrd="1" destOrd="0" parTransId="{77091E3D-9BF6-4F51-BCBD-11025E4DB97A}" sibTransId="{F2AF01B1-1389-4C7E-996A-62163D14065D}"/>
    <dgm:cxn modelId="{AA80FC5D-62F2-4BA2-B6AC-670E6F9A928B}" type="presOf" srcId="{29144313-1445-4E80-B610-60B063410A93}" destId="{D5C5A1C6-547D-4326-8879-80210B0B0C86}"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272B19C9-4717-4808-A3CD-56F781CC2C0E}" type="presOf" srcId="{6AA5589C-27D6-46E8-A7FA-6384EB47F98C}" destId="{D7446E82-4703-4D3B-9782-9248EAB3A1B8}" srcOrd="0" destOrd="0" presId="urn:microsoft.com/office/officeart/2005/8/layout/vList2"/>
    <dgm:cxn modelId="{E6B0ABFF-FB9E-4382-83E2-FA44074439A8}" type="presOf" srcId="{CAABF677-07F7-49AA-9229-332663536168}" destId="{1E32C6EE-E5DA-4285-8A50-1B4F12140436}" srcOrd="0" destOrd="0" presId="urn:microsoft.com/office/officeart/2005/8/layout/vList2"/>
    <dgm:cxn modelId="{87EA5274-D03E-48CB-90BD-0040EF291D58}" type="presOf" srcId="{42841D73-A78F-4002-AF71-D57A414FF688}" destId="{B8DC9AA9-E5F8-4B50-8C8C-C4B3DC9DD898}" srcOrd="0" destOrd="0" presId="urn:microsoft.com/office/officeart/2005/8/layout/vList2"/>
    <dgm:cxn modelId="{67A4B821-3C77-4A40-B30C-5CD7D54BFE95}" type="presParOf" srcId="{B8DC9AA9-E5F8-4B50-8C8C-C4B3DC9DD898}" destId="{D7446E82-4703-4D3B-9782-9248EAB3A1B8}" srcOrd="0" destOrd="0" presId="urn:microsoft.com/office/officeart/2005/8/layout/vList2"/>
    <dgm:cxn modelId="{ED086D70-3A61-49E4-B383-C50B46F9DEA2}" type="presParOf" srcId="{B8DC9AA9-E5F8-4B50-8C8C-C4B3DC9DD898}" destId="{98412CAE-D13E-4927-A76E-106872B1E570}" srcOrd="1" destOrd="0" presId="urn:microsoft.com/office/officeart/2005/8/layout/vList2"/>
    <dgm:cxn modelId="{B00D5EE5-F076-4934-A982-36FCF7391BB5}" type="presParOf" srcId="{B8DC9AA9-E5F8-4B50-8C8C-C4B3DC9DD898}" destId="{1E32C6EE-E5DA-4285-8A50-1B4F12140436}" srcOrd="2" destOrd="0" presId="urn:microsoft.com/office/officeart/2005/8/layout/vList2"/>
    <dgm:cxn modelId="{F8696D60-A90B-404E-BF14-825FD8FBA1BB}" type="presParOf" srcId="{B8DC9AA9-E5F8-4B50-8C8C-C4B3DC9DD898}" destId="{9CC41195-4B8E-45E2-A345-9BD199C94E94}" srcOrd="3" destOrd="0" presId="urn:microsoft.com/office/officeart/2005/8/layout/vList2"/>
    <dgm:cxn modelId="{971263D5-45D0-4346-BDF8-D0487F089AE8}" type="presParOf" srcId="{B8DC9AA9-E5F8-4B50-8C8C-C4B3DC9DD898}" destId="{D5C5A1C6-547D-4326-8879-80210B0B0C8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54433D3-53A1-4D03-B4A7-595538E45CB1}">
      <dgm:prSet phldrT="[Text]" custT="1"/>
      <dgm:spPr>
        <a:solidFill>
          <a:srgbClr val="FCBC55"/>
        </a:solidFill>
        <a:ln w="12700">
          <a:solidFill>
            <a:srgbClr val="1D3E61"/>
          </a:solidFill>
        </a:ln>
      </dgm:spPr>
      <dgm:t>
        <a:bodyPr/>
        <a:lstStyle/>
        <a:p>
          <a:pPr algn="ctr"/>
          <a:r>
            <a:rPr lang="en-GB" sz="1000" b="1" u="none" dirty="0" smtClean="0">
              <a:solidFill>
                <a:schemeClr val="bg1"/>
              </a:solidFill>
            </a:rPr>
            <a:t>2</a:t>
          </a:r>
          <a:endParaRPr lang="en-GB" sz="1000" b="1" u="none" dirty="0">
            <a:solidFill>
              <a:schemeClr val="bg1"/>
            </a:solidFill>
          </a:endParaRPr>
        </a:p>
      </dgm:t>
    </dgm:pt>
    <dgm:pt modelId="{5F667D0B-B520-4098-AFE2-FBC96B77F107}" type="parTrans" cxnId="{61DAE16D-9EAA-4CC2-93E0-C34463BBD54C}">
      <dgm:prSet/>
      <dgm:spPr/>
      <dgm:t>
        <a:bodyPr/>
        <a:lstStyle/>
        <a:p>
          <a:endParaRPr lang="en-GB"/>
        </a:p>
      </dgm:t>
    </dgm:pt>
    <dgm:pt modelId="{B67C494A-E135-4F8D-B92C-682F592818E5}" type="sibTrans" cxnId="{61DAE16D-9EAA-4CC2-93E0-C34463BBD54C}">
      <dgm:prSet/>
      <dgm:spPr/>
      <dgm:t>
        <a:bodyPr/>
        <a:lstStyle/>
        <a:p>
          <a:endParaRPr lang="en-GB"/>
        </a:p>
      </dgm:t>
    </dgm:pt>
    <dgm:pt modelId="{30672304-943B-45F6-9950-B1CA7D6FC07F}">
      <dgm:prSet phldrT="[Text]" custT="1"/>
      <dgm:spPr>
        <a:solidFill>
          <a:srgbClr val="FCBC55"/>
        </a:solidFill>
        <a:ln w="12700">
          <a:solidFill>
            <a:srgbClr val="1D3E61"/>
          </a:solidFill>
        </a:ln>
      </dgm:spPr>
      <dgm:t>
        <a:bodyPr/>
        <a:lstStyle/>
        <a:p>
          <a:pPr algn="ctr"/>
          <a:r>
            <a:rPr lang="en-GB" sz="1000" b="1" u="none" dirty="0" smtClean="0">
              <a:solidFill>
                <a:schemeClr val="bg1"/>
              </a:solidFill>
            </a:rPr>
            <a:t>3</a:t>
          </a:r>
          <a:endParaRPr lang="en-GB" sz="1000" b="1" u="none" dirty="0">
            <a:solidFill>
              <a:schemeClr val="bg1"/>
            </a:solidFill>
          </a:endParaRPr>
        </a:p>
      </dgm:t>
    </dgm:pt>
    <dgm:pt modelId="{5D283F3E-674B-41C5-8B53-E1EC33670543}" type="parTrans" cxnId="{03590CE1-0C26-44CD-9FD0-4997C3CB19EA}">
      <dgm:prSet/>
      <dgm:spPr/>
      <dgm:t>
        <a:bodyPr/>
        <a:lstStyle/>
        <a:p>
          <a:endParaRPr lang="en-GB"/>
        </a:p>
      </dgm:t>
    </dgm:pt>
    <dgm:pt modelId="{6AB75D2C-9452-4BAA-93AC-8E9F6D4E2BF6}" type="sibTrans" cxnId="{03590CE1-0C26-44CD-9FD0-4997C3CB19EA}">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3" custScaleY="23964" custLinFactNeighborY="36809">
        <dgm:presLayoutVars>
          <dgm:chMax val="0"/>
          <dgm:bulletEnabled val="1"/>
        </dgm:presLayoutVars>
      </dgm:prSet>
      <dgm:spPr/>
      <dgm:t>
        <a:bodyPr/>
        <a:lstStyle/>
        <a:p>
          <a:endParaRPr lang="en-GB"/>
        </a:p>
      </dgm:t>
    </dgm:pt>
    <dgm:pt modelId="{47E3C622-D47B-4DC5-8A56-CECC999767A2}" type="pres">
      <dgm:prSet presAssocID="{CE8861E6-5D59-41DF-95FD-CDAA48B4C25D}" presName="spacer" presStyleCnt="0"/>
      <dgm:spPr/>
    </dgm:pt>
    <dgm:pt modelId="{53F9770E-7BBD-434E-92E1-3AFB9E81983B}" type="pres">
      <dgm:prSet presAssocID="{B54433D3-53A1-4D03-B4A7-595538E45CB1}" presName="parentText" presStyleLbl="node1" presStyleIdx="1" presStyleCnt="3" custScaleY="23964" custLinFactNeighborX="7376" custLinFactNeighborY="13740">
        <dgm:presLayoutVars>
          <dgm:chMax val="0"/>
          <dgm:bulletEnabled val="1"/>
        </dgm:presLayoutVars>
      </dgm:prSet>
      <dgm:spPr/>
      <dgm:t>
        <a:bodyPr/>
        <a:lstStyle/>
        <a:p>
          <a:endParaRPr lang="en-GB"/>
        </a:p>
      </dgm:t>
    </dgm:pt>
    <dgm:pt modelId="{B3CDEABC-21B0-4F7B-BFDA-4FFAFB5215D5}" type="pres">
      <dgm:prSet presAssocID="{B67C494A-E135-4F8D-B92C-682F592818E5}" presName="spacer" presStyleCnt="0"/>
      <dgm:spPr/>
    </dgm:pt>
    <dgm:pt modelId="{402F80D8-FD7E-4399-A717-72628D880E7B}" type="pres">
      <dgm:prSet presAssocID="{30672304-943B-45F6-9950-B1CA7D6FC07F}" presName="parentText" presStyleLbl="node1" presStyleIdx="2" presStyleCnt="3" custScaleY="23964" custLinFactNeighborX="-5856" custLinFactNeighborY="-11232">
        <dgm:presLayoutVars>
          <dgm:chMax val="0"/>
          <dgm:bulletEnabled val="1"/>
        </dgm:presLayoutVars>
      </dgm:prSet>
      <dgm:spPr/>
      <dgm:t>
        <a:bodyPr/>
        <a:lstStyle/>
        <a:p>
          <a:endParaRPr lang="en-GB"/>
        </a:p>
      </dgm:t>
    </dgm:pt>
  </dgm:ptLst>
  <dgm:cxnLst>
    <dgm:cxn modelId="{7D5BF155-5032-49DA-A7BD-9FF157B18683}" type="presOf" srcId="{B54433D3-53A1-4D03-B4A7-595538E45CB1}" destId="{53F9770E-7BBD-434E-92E1-3AFB9E81983B}"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134AB23-2D0E-4071-B91A-BEBBD96B49A7}" type="presOf" srcId="{42841D73-A78F-4002-AF71-D57A414FF688}" destId="{B8DC9AA9-E5F8-4B50-8C8C-C4B3DC9DD898}" srcOrd="0" destOrd="0" presId="urn:microsoft.com/office/officeart/2005/8/layout/vList2"/>
    <dgm:cxn modelId="{03590CE1-0C26-44CD-9FD0-4997C3CB19EA}" srcId="{42841D73-A78F-4002-AF71-D57A414FF688}" destId="{30672304-943B-45F6-9950-B1CA7D6FC07F}" srcOrd="2" destOrd="0" parTransId="{5D283F3E-674B-41C5-8B53-E1EC33670543}" sibTransId="{6AB75D2C-9452-4BAA-93AC-8E9F6D4E2BF6}"/>
    <dgm:cxn modelId="{6F57C694-8F42-4848-9F86-849B3C47B7D9}" type="presOf" srcId="{30672304-943B-45F6-9950-B1CA7D6FC07F}" destId="{402F80D8-FD7E-4399-A717-72628D880E7B}" srcOrd="0" destOrd="0" presId="urn:microsoft.com/office/officeart/2005/8/layout/vList2"/>
    <dgm:cxn modelId="{E064FFC7-46D4-443A-9064-AB4BE09CEF40}" type="presOf" srcId="{6AA5589C-27D6-46E8-A7FA-6384EB47F98C}" destId="{D7446E82-4703-4D3B-9782-9248EAB3A1B8}" srcOrd="0" destOrd="0" presId="urn:microsoft.com/office/officeart/2005/8/layout/vList2"/>
    <dgm:cxn modelId="{61DAE16D-9EAA-4CC2-93E0-C34463BBD54C}" srcId="{42841D73-A78F-4002-AF71-D57A414FF688}" destId="{B54433D3-53A1-4D03-B4A7-595538E45CB1}" srcOrd="1" destOrd="0" parTransId="{5F667D0B-B520-4098-AFE2-FBC96B77F107}" sibTransId="{B67C494A-E135-4F8D-B92C-682F592818E5}"/>
    <dgm:cxn modelId="{C156C65D-AC79-46AA-BC84-6AD788852357}" type="presParOf" srcId="{B8DC9AA9-E5F8-4B50-8C8C-C4B3DC9DD898}" destId="{D7446E82-4703-4D3B-9782-9248EAB3A1B8}" srcOrd="0" destOrd="0" presId="urn:microsoft.com/office/officeart/2005/8/layout/vList2"/>
    <dgm:cxn modelId="{10989513-D7AB-47BF-AA5C-A437A8B82443}" type="presParOf" srcId="{B8DC9AA9-E5F8-4B50-8C8C-C4B3DC9DD898}" destId="{47E3C622-D47B-4DC5-8A56-CECC999767A2}" srcOrd="1" destOrd="0" presId="urn:microsoft.com/office/officeart/2005/8/layout/vList2"/>
    <dgm:cxn modelId="{771E5D83-653E-4DFD-B425-4492D63CE0F7}" type="presParOf" srcId="{B8DC9AA9-E5F8-4B50-8C8C-C4B3DC9DD898}" destId="{53F9770E-7BBD-434E-92E1-3AFB9E81983B}" srcOrd="2" destOrd="0" presId="urn:microsoft.com/office/officeart/2005/8/layout/vList2"/>
    <dgm:cxn modelId="{624DE555-E7FD-4B8D-895F-1C65B119561E}" type="presParOf" srcId="{B8DC9AA9-E5F8-4B50-8C8C-C4B3DC9DD898}" destId="{B3CDEABC-21B0-4F7B-BFDA-4FFAFB5215D5}" srcOrd="3" destOrd="0" presId="urn:microsoft.com/office/officeart/2005/8/layout/vList2"/>
    <dgm:cxn modelId="{759C22C1-8112-41A4-B5C3-B5940F4DFA1A}" type="presParOf" srcId="{B8DC9AA9-E5F8-4B50-8C8C-C4B3DC9DD898}" destId="{402F80D8-FD7E-4399-A717-72628D880E7B}"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5BAA93-2E79-46BC-A0F2-B690EA0912C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2EF60EC0-E537-4B6E-90CB-0D5232BDC7F6}">
      <dgm:prSet phldrT="[Text]" custT="1"/>
      <dgm:spPr/>
      <dgm:t>
        <a:bodyPr/>
        <a:lstStyle/>
        <a:p>
          <a:r>
            <a:rPr lang="en-GB" altLang="en-US" sz="1400" dirty="0" smtClean="0">
              <a:cs typeface="Arial" charset="0"/>
            </a:rPr>
            <a:t>Accelerated</a:t>
          </a:r>
          <a:r>
            <a:rPr lang="en-GB" sz="1400" dirty="0" smtClean="0"/>
            <a:t> Change Proposal </a:t>
          </a:r>
          <a:r>
            <a:rPr lang="en-GB" sz="1400" dirty="0"/>
            <a:t>comes into Xoserve</a:t>
          </a:r>
        </a:p>
      </dgm:t>
    </dgm:pt>
    <dgm:pt modelId="{E199FFE3-DA14-4493-8FA2-3DC52AC4E5D1}" type="parTrans" cxnId="{087225B6-B76A-4219-A24C-50AFB2C98AA3}">
      <dgm:prSet/>
      <dgm:spPr/>
      <dgm:t>
        <a:bodyPr/>
        <a:lstStyle/>
        <a:p>
          <a:endParaRPr lang="en-GB" sz="1000"/>
        </a:p>
      </dgm:t>
    </dgm:pt>
    <dgm:pt modelId="{D2BA6411-FFE1-41BA-9CB6-FD492ECEEFEC}" type="sibTrans" cxnId="{087225B6-B76A-4219-A24C-50AFB2C98AA3}">
      <dgm:prSet/>
      <dgm:spPr/>
      <dgm:t>
        <a:bodyPr/>
        <a:lstStyle/>
        <a:p>
          <a:endParaRPr lang="en-GB" sz="1000"/>
        </a:p>
      </dgm:t>
    </dgm:pt>
    <dgm:pt modelId="{FDD0884A-4614-4B14-B982-AAB041DAAAC0}">
      <dgm:prSet phldrT="[Text]" custT="1"/>
      <dgm:spPr/>
      <dgm:t>
        <a:bodyPr/>
        <a:lstStyle/>
        <a:p>
          <a:r>
            <a:rPr lang="en-GB" sz="1100" dirty="0"/>
            <a:t>Xoserve assesses </a:t>
          </a:r>
          <a:r>
            <a:rPr lang="en-GB" sz="1100" dirty="0" smtClean="0"/>
            <a:t>accelerated request against criteria</a:t>
          </a:r>
          <a:r>
            <a:rPr lang="en-GB" sz="1100" dirty="0"/>
            <a:t>, assures the CP for completeness and content and, if deemed </a:t>
          </a:r>
          <a:r>
            <a:rPr lang="en-GB" sz="1100" dirty="0" smtClean="0"/>
            <a:t>to fit accelerated process, </a:t>
          </a:r>
          <a:r>
            <a:rPr lang="en-GB" sz="1100" dirty="0"/>
            <a:t>contacts </a:t>
          </a:r>
          <a:r>
            <a:rPr lang="en-GB" sz="1100" dirty="0" smtClean="0"/>
            <a:t>Joint Office </a:t>
          </a:r>
          <a:r>
            <a:rPr lang="en-GB" sz="1100" dirty="0"/>
            <a:t>for </a:t>
          </a:r>
          <a:r>
            <a:rPr lang="en-GB" sz="1100" dirty="0" smtClean="0"/>
            <a:t>Extra </a:t>
          </a:r>
          <a:r>
            <a:rPr lang="en-GB" sz="1100" dirty="0" err="1"/>
            <a:t>ChMC</a:t>
          </a:r>
          <a:r>
            <a:rPr lang="en-GB" sz="1100" dirty="0"/>
            <a:t> </a:t>
          </a:r>
        </a:p>
      </dgm:t>
    </dgm:pt>
    <dgm:pt modelId="{86C05A61-0F43-4867-91CE-AFAAC8D16BB0}" type="parTrans" cxnId="{6CA646F9-2926-46B3-ABAA-45E2855F9D07}">
      <dgm:prSet/>
      <dgm:spPr/>
      <dgm:t>
        <a:bodyPr/>
        <a:lstStyle/>
        <a:p>
          <a:endParaRPr lang="en-GB" sz="1000"/>
        </a:p>
      </dgm:t>
    </dgm:pt>
    <dgm:pt modelId="{2073C5D6-E55D-498D-B205-B2100DEDE64C}" type="sibTrans" cxnId="{6CA646F9-2926-46B3-ABAA-45E2855F9D07}">
      <dgm:prSet/>
      <dgm:spPr/>
      <dgm:t>
        <a:bodyPr/>
        <a:lstStyle/>
        <a:p>
          <a:endParaRPr lang="en-GB" sz="1000"/>
        </a:p>
      </dgm:t>
    </dgm:pt>
    <dgm:pt modelId="{40FE39DE-D386-44C0-9E24-49F9C09458A5}">
      <dgm:prSet phldrT="[Text]" custT="1"/>
      <dgm:spPr/>
      <dgm:t>
        <a:bodyPr/>
        <a:lstStyle/>
        <a:p>
          <a:r>
            <a:rPr lang="en-GB" sz="1400" dirty="0" smtClean="0"/>
            <a:t>Extra </a:t>
          </a:r>
          <a:r>
            <a:rPr lang="en-GB" sz="1400" dirty="0"/>
            <a:t>CHMC scheduled by </a:t>
          </a:r>
          <a:r>
            <a:rPr lang="en-GB" sz="1400" dirty="0" smtClean="0"/>
            <a:t>Joint Office </a:t>
          </a:r>
          <a:r>
            <a:rPr lang="en-GB" sz="1400" dirty="0"/>
            <a:t>for vote </a:t>
          </a:r>
          <a:r>
            <a:rPr lang="en-GB" sz="1400" dirty="0" smtClean="0"/>
            <a:t> </a:t>
          </a:r>
          <a:r>
            <a:rPr lang="en-GB" sz="1400" dirty="0"/>
            <a:t>- 10 min </a:t>
          </a:r>
          <a:r>
            <a:rPr lang="en-GB" sz="1400" dirty="0" smtClean="0"/>
            <a:t>WebEx </a:t>
          </a:r>
          <a:r>
            <a:rPr lang="en-GB" sz="1400" dirty="0"/>
            <a:t>(yes/no/consult vote)?</a:t>
          </a:r>
        </a:p>
      </dgm:t>
    </dgm:pt>
    <dgm:pt modelId="{C89DD811-EA2B-446A-8901-D6D274F76EB2}" type="parTrans" cxnId="{3040DBB0-78B8-4058-9F03-4A872AC0649B}">
      <dgm:prSet/>
      <dgm:spPr/>
      <dgm:t>
        <a:bodyPr/>
        <a:lstStyle/>
        <a:p>
          <a:endParaRPr lang="en-GB" sz="1000"/>
        </a:p>
      </dgm:t>
    </dgm:pt>
    <dgm:pt modelId="{EEB7BBE0-93F4-4A86-96B4-9EC4903BD035}" type="sibTrans" cxnId="{3040DBB0-78B8-4058-9F03-4A872AC0649B}">
      <dgm:prSet/>
      <dgm:spPr/>
      <dgm:t>
        <a:bodyPr/>
        <a:lstStyle/>
        <a:p>
          <a:endParaRPr lang="en-GB" sz="1000"/>
        </a:p>
      </dgm:t>
    </dgm:pt>
    <dgm:pt modelId="{F9CAD972-F1B3-45CD-BB75-625AC71FB097}">
      <dgm:prSet phldrT="[Text]" custT="1"/>
      <dgm:spPr/>
      <dgm:t>
        <a:bodyPr/>
        <a:lstStyle/>
        <a:p>
          <a:r>
            <a:rPr lang="en-GB" sz="1100" dirty="0"/>
            <a:t>ALL </a:t>
          </a:r>
          <a:r>
            <a:rPr lang="en-GB" sz="1100" dirty="0" err="1"/>
            <a:t>ChMC</a:t>
          </a:r>
          <a:r>
            <a:rPr lang="en-GB" sz="1100" dirty="0"/>
            <a:t> to vote </a:t>
          </a:r>
          <a:r>
            <a:rPr lang="en-GB" sz="1100" dirty="0" smtClean="0"/>
            <a:t>on use of Accelerated process – make an </a:t>
          </a:r>
          <a:r>
            <a:rPr lang="en-GB" sz="1100" dirty="0"/>
            <a:t>informed decision </a:t>
          </a:r>
          <a:r>
            <a:rPr lang="en-GB" sz="1100" dirty="0" smtClean="0"/>
            <a:t>as Xoserve already completed  initial impact assessment on what </a:t>
          </a:r>
          <a:r>
            <a:rPr lang="en-GB" sz="1100" dirty="0"/>
            <a:t>needs to be </a:t>
          </a:r>
          <a:r>
            <a:rPr lang="en-GB" sz="1100" dirty="0" smtClean="0"/>
            <a:t>dropped or bumped  </a:t>
          </a:r>
          <a:r>
            <a:rPr lang="en-GB" sz="1100" dirty="0"/>
            <a:t>to deliver change</a:t>
          </a:r>
        </a:p>
      </dgm:t>
    </dgm:pt>
    <dgm:pt modelId="{A6886EB1-FAF2-44CA-8205-459351F9FB29}" type="parTrans" cxnId="{7C997DCA-89C4-4354-9877-8CE24E5F841A}">
      <dgm:prSet/>
      <dgm:spPr/>
      <dgm:t>
        <a:bodyPr/>
        <a:lstStyle/>
        <a:p>
          <a:endParaRPr lang="en-GB" sz="1000"/>
        </a:p>
      </dgm:t>
    </dgm:pt>
    <dgm:pt modelId="{23B1691A-AAEE-4D49-AED6-B733B823B182}" type="sibTrans" cxnId="{7C997DCA-89C4-4354-9877-8CE24E5F841A}">
      <dgm:prSet/>
      <dgm:spPr/>
      <dgm:t>
        <a:bodyPr/>
        <a:lstStyle/>
        <a:p>
          <a:endParaRPr lang="en-GB" sz="1000"/>
        </a:p>
      </dgm:t>
    </dgm:pt>
    <dgm:pt modelId="{C0F7737B-4E24-410C-A54D-54FF40FA1A95}">
      <dgm:prSet phldrT="[Text]" custT="1"/>
      <dgm:spPr/>
      <dgm:t>
        <a:bodyPr/>
        <a:lstStyle/>
        <a:p>
          <a:r>
            <a:rPr lang="en-GB" sz="1400" dirty="0"/>
            <a:t>Initial </a:t>
          </a:r>
          <a:r>
            <a:rPr lang="en-GB" sz="1400" dirty="0" smtClean="0"/>
            <a:t>consultation -  </a:t>
          </a:r>
          <a:r>
            <a:rPr lang="en-GB" sz="1400" dirty="0"/>
            <a:t>if required</a:t>
          </a:r>
        </a:p>
      </dgm:t>
    </dgm:pt>
    <dgm:pt modelId="{7A6D20F2-E057-4453-A5DA-E7A0E9D1240F}" type="parTrans" cxnId="{1E3821F4-6D9D-478D-B1E5-CCC81D64B6E9}">
      <dgm:prSet/>
      <dgm:spPr/>
      <dgm:t>
        <a:bodyPr/>
        <a:lstStyle/>
        <a:p>
          <a:endParaRPr lang="en-GB" sz="1000"/>
        </a:p>
      </dgm:t>
    </dgm:pt>
    <dgm:pt modelId="{BAB1CFA7-BB34-4C30-9A08-3E44025FE73B}" type="sibTrans" cxnId="{1E3821F4-6D9D-478D-B1E5-CCC81D64B6E9}">
      <dgm:prSet/>
      <dgm:spPr/>
      <dgm:t>
        <a:bodyPr/>
        <a:lstStyle/>
        <a:p>
          <a:endParaRPr lang="en-GB" sz="1000"/>
        </a:p>
      </dgm:t>
    </dgm:pt>
    <dgm:pt modelId="{31209188-2ED6-44DE-87F5-3622138F1EC3}">
      <dgm:prSet phldrT="[Text]" custT="1"/>
      <dgm:spPr/>
      <dgm:t>
        <a:bodyPr/>
        <a:lstStyle/>
        <a:p>
          <a:r>
            <a:rPr lang="en-GB" sz="1050" dirty="0"/>
            <a:t>5 day </a:t>
          </a:r>
          <a:r>
            <a:rPr lang="en-GB" sz="1050" dirty="0" smtClean="0"/>
            <a:t>consultation </a:t>
          </a:r>
          <a:r>
            <a:rPr lang="en-GB" sz="1050" dirty="0"/>
            <a:t>period </a:t>
          </a:r>
          <a:r>
            <a:rPr lang="en-GB" sz="1050" dirty="0" smtClean="0"/>
            <a:t>– using an  </a:t>
          </a:r>
          <a:r>
            <a:rPr lang="en-GB" sz="1050" dirty="0"/>
            <a:t>on-line Change pack. </a:t>
          </a:r>
          <a:r>
            <a:rPr lang="en-GB" sz="1050" dirty="0" err="1"/>
            <a:t>ChMC</a:t>
          </a:r>
          <a:r>
            <a:rPr lang="en-GB" sz="1050" dirty="0"/>
            <a:t> encouraged to review responses throughout period so not to delay decision</a:t>
          </a:r>
        </a:p>
      </dgm:t>
    </dgm:pt>
    <dgm:pt modelId="{82338403-0695-4BE2-8384-ED0490613976}" type="parTrans" cxnId="{219BC58A-AA4F-4FC3-970F-676EE25838D1}">
      <dgm:prSet/>
      <dgm:spPr/>
      <dgm:t>
        <a:bodyPr/>
        <a:lstStyle/>
        <a:p>
          <a:endParaRPr lang="en-GB" sz="1000"/>
        </a:p>
      </dgm:t>
    </dgm:pt>
    <dgm:pt modelId="{1EC053AC-BF27-4A6A-8885-515C856D3E9D}" type="sibTrans" cxnId="{219BC58A-AA4F-4FC3-970F-676EE25838D1}">
      <dgm:prSet/>
      <dgm:spPr/>
      <dgm:t>
        <a:bodyPr/>
        <a:lstStyle/>
        <a:p>
          <a:endParaRPr lang="en-GB" sz="1000"/>
        </a:p>
      </dgm:t>
    </dgm:pt>
    <dgm:pt modelId="{FF63C450-F5A4-4D5C-9591-99CAFE6FCA91}">
      <dgm:prSet phldrT="[Text]" custT="1"/>
      <dgm:spPr/>
      <dgm:t>
        <a:bodyPr/>
        <a:lstStyle/>
        <a:p>
          <a:r>
            <a:rPr lang="en-GB" sz="1400" dirty="0" smtClean="0"/>
            <a:t>Extra </a:t>
          </a:r>
          <a:r>
            <a:rPr lang="en-GB" sz="1400" dirty="0"/>
            <a:t>CHMC scheduled by </a:t>
          </a:r>
          <a:r>
            <a:rPr lang="en-GB" sz="1400" dirty="0" smtClean="0"/>
            <a:t>Joint Office </a:t>
          </a:r>
          <a:r>
            <a:rPr lang="en-GB" sz="1400" dirty="0"/>
            <a:t>for </a:t>
          </a:r>
          <a:r>
            <a:rPr lang="en-GB" sz="1400" dirty="0" smtClean="0"/>
            <a:t>vote </a:t>
          </a:r>
          <a:r>
            <a:rPr lang="en-GB" sz="1400" dirty="0"/>
            <a:t>- 10 min </a:t>
          </a:r>
          <a:r>
            <a:rPr lang="en-GB" sz="1400" dirty="0" smtClean="0"/>
            <a:t>WebEx </a:t>
          </a:r>
          <a:r>
            <a:rPr lang="en-GB" sz="1400" dirty="0"/>
            <a:t>(yes/no vote)?</a:t>
          </a:r>
        </a:p>
      </dgm:t>
    </dgm:pt>
    <dgm:pt modelId="{480933AF-72DE-471C-B1C5-B1DF9C3A873F}" type="parTrans" cxnId="{2C89560F-B317-489E-9618-20D277D4A551}">
      <dgm:prSet/>
      <dgm:spPr/>
      <dgm:t>
        <a:bodyPr/>
        <a:lstStyle/>
        <a:p>
          <a:endParaRPr lang="en-GB" sz="1000"/>
        </a:p>
      </dgm:t>
    </dgm:pt>
    <dgm:pt modelId="{F753CB30-1F75-43A7-9551-9BC5DA7B2F9B}" type="sibTrans" cxnId="{2C89560F-B317-489E-9618-20D277D4A551}">
      <dgm:prSet/>
      <dgm:spPr/>
      <dgm:t>
        <a:bodyPr/>
        <a:lstStyle/>
        <a:p>
          <a:endParaRPr lang="en-GB" sz="1000"/>
        </a:p>
      </dgm:t>
    </dgm:pt>
    <dgm:pt modelId="{367B468D-6FC5-4018-B51D-F65F4FF92205}">
      <dgm:prSet phldrT="[Text]" custT="1"/>
      <dgm:spPr/>
      <dgm:t>
        <a:bodyPr/>
        <a:lstStyle/>
        <a:p>
          <a:r>
            <a:rPr lang="en-GB" sz="1100" dirty="0" smtClean="0"/>
            <a:t>Accelerated Change Proposal decision made</a:t>
          </a:r>
          <a:endParaRPr lang="en-GB" sz="1100" dirty="0"/>
        </a:p>
      </dgm:t>
    </dgm:pt>
    <dgm:pt modelId="{F8417444-DAAB-4012-86FC-A58210F2C2A4}" type="parTrans" cxnId="{A84EF0F7-1FFC-48F6-8BD1-BCEBB5748027}">
      <dgm:prSet/>
      <dgm:spPr/>
      <dgm:t>
        <a:bodyPr/>
        <a:lstStyle/>
        <a:p>
          <a:endParaRPr lang="en-GB" sz="1000"/>
        </a:p>
      </dgm:t>
    </dgm:pt>
    <dgm:pt modelId="{AC6F152F-1DA8-4A54-BBB5-7CDFB1F43A26}" type="sibTrans" cxnId="{A84EF0F7-1FFC-48F6-8BD1-BCEBB5748027}">
      <dgm:prSet/>
      <dgm:spPr/>
      <dgm:t>
        <a:bodyPr/>
        <a:lstStyle/>
        <a:p>
          <a:endParaRPr lang="en-GB" sz="1000"/>
        </a:p>
      </dgm:t>
    </dgm:pt>
    <dgm:pt modelId="{621693CD-B8BA-452D-87D9-BDBC05B93D68}" type="pres">
      <dgm:prSet presAssocID="{DA5BAA93-2E79-46BC-A0F2-B690EA0912C1}" presName="Name0" presStyleCnt="0">
        <dgm:presLayoutVars>
          <dgm:dir/>
          <dgm:animLvl val="lvl"/>
          <dgm:resizeHandles val="exact"/>
        </dgm:presLayoutVars>
      </dgm:prSet>
      <dgm:spPr/>
      <dgm:t>
        <a:bodyPr/>
        <a:lstStyle/>
        <a:p>
          <a:endParaRPr lang="en-GB"/>
        </a:p>
      </dgm:t>
    </dgm:pt>
    <dgm:pt modelId="{92A327D3-7495-4A46-8974-6335EFBF109A}" type="pres">
      <dgm:prSet presAssocID="{FF63C450-F5A4-4D5C-9591-99CAFE6FCA91}" presName="boxAndChildren" presStyleCnt="0"/>
      <dgm:spPr/>
    </dgm:pt>
    <dgm:pt modelId="{88F16A8B-3ADD-4229-A4DD-39B6FE79E995}" type="pres">
      <dgm:prSet presAssocID="{FF63C450-F5A4-4D5C-9591-99CAFE6FCA91}" presName="parentTextBox" presStyleLbl="node1" presStyleIdx="0" presStyleCnt="4"/>
      <dgm:spPr/>
      <dgm:t>
        <a:bodyPr/>
        <a:lstStyle/>
        <a:p>
          <a:endParaRPr lang="en-GB"/>
        </a:p>
      </dgm:t>
    </dgm:pt>
    <dgm:pt modelId="{1335D964-64AF-4E46-95C9-4E24E2D597E2}" type="pres">
      <dgm:prSet presAssocID="{FF63C450-F5A4-4D5C-9591-99CAFE6FCA91}" presName="entireBox" presStyleLbl="node1" presStyleIdx="0" presStyleCnt="4"/>
      <dgm:spPr/>
      <dgm:t>
        <a:bodyPr/>
        <a:lstStyle/>
        <a:p>
          <a:endParaRPr lang="en-GB"/>
        </a:p>
      </dgm:t>
    </dgm:pt>
    <dgm:pt modelId="{0BD8C19F-6782-4CF6-B291-1E868AE8CAB2}" type="pres">
      <dgm:prSet presAssocID="{FF63C450-F5A4-4D5C-9591-99CAFE6FCA91}" presName="descendantBox" presStyleCnt="0"/>
      <dgm:spPr/>
    </dgm:pt>
    <dgm:pt modelId="{35649794-ABA1-45FF-8950-3871A644DA78}" type="pres">
      <dgm:prSet presAssocID="{367B468D-6FC5-4018-B51D-F65F4FF92205}" presName="childTextBox" presStyleLbl="fgAccFollowNode1" presStyleIdx="0" presStyleCnt="4">
        <dgm:presLayoutVars>
          <dgm:bulletEnabled val="1"/>
        </dgm:presLayoutVars>
      </dgm:prSet>
      <dgm:spPr/>
      <dgm:t>
        <a:bodyPr/>
        <a:lstStyle/>
        <a:p>
          <a:endParaRPr lang="en-GB"/>
        </a:p>
      </dgm:t>
    </dgm:pt>
    <dgm:pt modelId="{F3B09D30-ED1F-498D-B2FE-7DB65FB28495}" type="pres">
      <dgm:prSet presAssocID="{BAB1CFA7-BB34-4C30-9A08-3E44025FE73B}" presName="sp" presStyleCnt="0"/>
      <dgm:spPr/>
    </dgm:pt>
    <dgm:pt modelId="{5983C491-7AEE-4AD5-8267-E6E61D152ABF}" type="pres">
      <dgm:prSet presAssocID="{C0F7737B-4E24-410C-A54D-54FF40FA1A95}" presName="arrowAndChildren" presStyleCnt="0"/>
      <dgm:spPr/>
    </dgm:pt>
    <dgm:pt modelId="{5DDADB20-E1C2-4758-B5CB-DEEA74A29336}" type="pres">
      <dgm:prSet presAssocID="{C0F7737B-4E24-410C-A54D-54FF40FA1A95}" presName="parentTextArrow" presStyleLbl="node1" presStyleIdx="0" presStyleCnt="4"/>
      <dgm:spPr/>
      <dgm:t>
        <a:bodyPr/>
        <a:lstStyle/>
        <a:p>
          <a:endParaRPr lang="en-GB"/>
        </a:p>
      </dgm:t>
    </dgm:pt>
    <dgm:pt modelId="{28A434E0-2525-4A3D-9DD5-426AD8D63341}" type="pres">
      <dgm:prSet presAssocID="{C0F7737B-4E24-410C-A54D-54FF40FA1A95}" presName="arrow" presStyleLbl="node1" presStyleIdx="1" presStyleCnt="4"/>
      <dgm:spPr/>
      <dgm:t>
        <a:bodyPr/>
        <a:lstStyle/>
        <a:p>
          <a:endParaRPr lang="en-GB"/>
        </a:p>
      </dgm:t>
    </dgm:pt>
    <dgm:pt modelId="{15FE5346-B31D-4A25-A3C1-EE1B4391DBFE}" type="pres">
      <dgm:prSet presAssocID="{C0F7737B-4E24-410C-A54D-54FF40FA1A95}" presName="descendantArrow" presStyleCnt="0"/>
      <dgm:spPr/>
    </dgm:pt>
    <dgm:pt modelId="{711170B9-044B-41CD-BBF5-5CBBCBC69079}" type="pres">
      <dgm:prSet presAssocID="{31209188-2ED6-44DE-87F5-3622138F1EC3}" presName="childTextArrow" presStyleLbl="fgAccFollowNode1" presStyleIdx="1" presStyleCnt="4">
        <dgm:presLayoutVars>
          <dgm:bulletEnabled val="1"/>
        </dgm:presLayoutVars>
      </dgm:prSet>
      <dgm:spPr/>
      <dgm:t>
        <a:bodyPr/>
        <a:lstStyle/>
        <a:p>
          <a:endParaRPr lang="en-GB"/>
        </a:p>
      </dgm:t>
    </dgm:pt>
    <dgm:pt modelId="{BAC91F64-A093-41FF-9AB4-2C58D2F55B45}" type="pres">
      <dgm:prSet presAssocID="{EEB7BBE0-93F4-4A86-96B4-9EC4903BD035}" presName="sp" presStyleCnt="0"/>
      <dgm:spPr/>
    </dgm:pt>
    <dgm:pt modelId="{266AE78B-7BE5-4741-ACAC-C4D3A65962EB}" type="pres">
      <dgm:prSet presAssocID="{40FE39DE-D386-44C0-9E24-49F9C09458A5}" presName="arrowAndChildren" presStyleCnt="0"/>
      <dgm:spPr/>
    </dgm:pt>
    <dgm:pt modelId="{74B0E25C-2F42-4688-A854-D5EDE758070B}" type="pres">
      <dgm:prSet presAssocID="{40FE39DE-D386-44C0-9E24-49F9C09458A5}" presName="parentTextArrow" presStyleLbl="node1" presStyleIdx="1" presStyleCnt="4"/>
      <dgm:spPr/>
      <dgm:t>
        <a:bodyPr/>
        <a:lstStyle/>
        <a:p>
          <a:endParaRPr lang="en-GB"/>
        </a:p>
      </dgm:t>
    </dgm:pt>
    <dgm:pt modelId="{02285825-B773-4D75-8445-40C7A36757A9}" type="pres">
      <dgm:prSet presAssocID="{40FE39DE-D386-44C0-9E24-49F9C09458A5}" presName="arrow" presStyleLbl="node1" presStyleIdx="2" presStyleCnt="4"/>
      <dgm:spPr/>
      <dgm:t>
        <a:bodyPr/>
        <a:lstStyle/>
        <a:p>
          <a:endParaRPr lang="en-GB"/>
        </a:p>
      </dgm:t>
    </dgm:pt>
    <dgm:pt modelId="{544F7EA9-FDE2-497C-A074-9C01D2AE3F9B}" type="pres">
      <dgm:prSet presAssocID="{40FE39DE-D386-44C0-9E24-49F9C09458A5}" presName="descendantArrow" presStyleCnt="0"/>
      <dgm:spPr/>
    </dgm:pt>
    <dgm:pt modelId="{3A240DE8-3F4C-4E6C-B239-0F6EE348AFD6}" type="pres">
      <dgm:prSet presAssocID="{F9CAD972-F1B3-45CD-BB75-625AC71FB097}" presName="childTextArrow" presStyleLbl="fgAccFollowNode1" presStyleIdx="2" presStyleCnt="4">
        <dgm:presLayoutVars>
          <dgm:bulletEnabled val="1"/>
        </dgm:presLayoutVars>
      </dgm:prSet>
      <dgm:spPr/>
      <dgm:t>
        <a:bodyPr/>
        <a:lstStyle/>
        <a:p>
          <a:endParaRPr lang="en-GB"/>
        </a:p>
      </dgm:t>
    </dgm:pt>
    <dgm:pt modelId="{FF192493-61D3-49AA-8EED-A27A10E1FC97}" type="pres">
      <dgm:prSet presAssocID="{D2BA6411-FFE1-41BA-9CB6-FD492ECEEFEC}" presName="sp" presStyleCnt="0"/>
      <dgm:spPr/>
    </dgm:pt>
    <dgm:pt modelId="{BED30105-598E-4685-87EE-C811BE6BD648}" type="pres">
      <dgm:prSet presAssocID="{2EF60EC0-E537-4B6E-90CB-0D5232BDC7F6}" presName="arrowAndChildren" presStyleCnt="0"/>
      <dgm:spPr/>
    </dgm:pt>
    <dgm:pt modelId="{C3EE8C08-EE18-4919-909E-61950D3C4132}" type="pres">
      <dgm:prSet presAssocID="{2EF60EC0-E537-4B6E-90CB-0D5232BDC7F6}" presName="parentTextArrow" presStyleLbl="node1" presStyleIdx="2" presStyleCnt="4"/>
      <dgm:spPr/>
      <dgm:t>
        <a:bodyPr/>
        <a:lstStyle/>
        <a:p>
          <a:endParaRPr lang="en-GB"/>
        </a:p>
      </dgm:t>
    </dgm:pt>
    <dgm:pt modelId="{F77056E3-9610-4398-A11C-53EDE48DABAD}" type="pres">
      <dgm:prSet presAssocID="{2EF60EC0-E537-4B6E-90CB-0D5232BDC7F6}" presName="arrow" presStyleLbl="node1" presStyleIdx="3" presStyleCnt="4"/>
      <dgm:spPr/>
      <dgm:t>
        <a:bodyPr/>
        <a:lstStyle/>
        <a:p>
          <a:endParaRPr lang="en-GB"/>
        </a:p>
      </dgm:t>
    </dgm:pt>
    <dgm:pt modelId="{F02C2AB6-6CD7-4A9F-852E-41808DD7B711}" type="pres">
      <dgm:prSet presAssocID="{2EF60EC0-E537-4B6E-90CB-0D5232BDC7F6}" presName="descendantArrow" presStyleCnt="0"/>
      <dgm:spPr/>
    </dgm:pt>
    <dgm:pt modelId="{602F75D7-39BD-42AD-A190-2D48E867D06C}" type="pres">
      <dgm:prSet presAssocID="{FDD0884A-4614-4B14-B982-AAB041DAAAC0}" presName="childTextArrow" presStyleLbl="fgAccFollowNode1" presStyleIdx="3" presStyleCnt="4">
        <dgm:presLayoutVars>
          <dgm:bulletEnabled val="1"/>
        </dgm:presLayoutVars>
      </dgm:prSet>
      <dgm:spPr/>
      <dgm:t>
        <a:bodyPr/>
        <a:lstStyle/>
        <a:p>
          <a:endParaRPr lang="en-GB"/>
        </a:p>
      </dgm:t>
    </dgm:pt>
  </dgm:ptLst>
  <dgm:cxnLst>
    <dgm:cxn modelId="{2C89560F-B317-489E-9618-20D277D4A551}" srcId="{DA5BAA93-2E79-46BC-A0F2-B690EA0912C1}" destId="{FF63C450-F5A4-4D5C-9591-99CAFE6FCA91}" srcOrd="3" destOrd="0" parTransId="{480933AF-72DE-471C-B1C5-B1DF9C3A873F}" sibTransId="{F753CB30-1F75-43A7-9551-9BC5DA7B2F9B}"/>
    <dgm:cxn modelId="{3040DBB0-78B8-4058-9F03-4A872AC0649B}" srcId="{DA5BAA93-2E79-46BC-A0F2-B690EA0912C1}" destId="{40FE39DE-D386-44C0-9E24-49F9C09458A5}" srcOrd="1" destOrd="0" parTransId="{C89DD811-EA2B-446A-8901-D6D274F76EB2}" sibTransId="{EEB7BBE0-93F4-4A86-96B4-9EC4903BD035}"/>
    <dgm:cxn modelId="{76676E7B-35B4-45F1-A1CA-F4DAE1BD1EAD}" type="presOf" srcId="{40FE39DE-D386-44C0-9E24-49F9C09458A5}" destId="{02285825-B773-4D75-8445-40C7A36757A9}" srcOrd="1" destOrd="0" presId="urn:microsoft.com/office/officeart/2005/8/layout/process4"/>
    <dgm:cxn modelId="{491F63E4-5AA2-40FD-8555-CBA3594BB05E}" type="presOf" srcId="{31209188-2ED6-44DE-87F5-3622138F1EC3}" destId="{711170B9-044B-41CD-BBF5-5CBBCBC69079}" srcOrd="0" destOrd="0" presId="urn:microsoft.com/office/officeart/2005/8/layout/process4"/>
    <dgm:cxn modelId="{6CA646F9-2926-46B3-ABAA-45E2855F9D07}" srcId="{2EF60EC0-E537-4B6E-90CB-0D5232BDC7F6}" destId="{FDD0884A-4614-4B14-B982-AAB041DAAAC0}" srcOrd="0" destOrd="0" parTransId="{86C05A61-0F43-4867-91CE-AFAAC8D16BB0}" sibTransId="{2073C5D6-E55D-498D-B205-B2100DEDE64C}"/>
    <dgm:cxn modelId="{54544AE1-8BEE-4423-92A5-1B8E24A73B65}" type="presOf" srcId="{2EF60EC0-E537-4B6E-90CB-0D5232BDC7F6}" destId="{F77056E3-9610-4398-A11C-53EDE48DABAD}" srcOrd="1" destOrd="0" presId="urn:microsoft.com/office/officeart/2005/8/layout/process4"/>
    <dgm:cxn modelId="{51FC9A07-2CD7-4E41-9647-5405CD746DE0}" type="presOf" srcId="{FDD0884A-4614-4B14-B982-AAB041DAAAC0}" destId="{602F75D7-39BD-42AD-A190-2D48E867D06C}" srcOrd="0" destOrd="0" presId="urn:microsoft.com/office/officeart/2005/8/layout/process4"/>
    <dgm:cxn modelId="{1E3821F4-6D9D-478D-B1E5-CCC81D64B6E9}" srcId="{DA5BAA93-2E79-46BC-A0F2-B690EA0912C1}" destId="{C0F7737B-4E24-410C-A54D-54FF40FA1A95}" srcOrd="2" destOrd="0" parTransId="{7A6D20F2-E057-4453-A5DA-E7A0E9D1240F}" sibTransId="{BAB1CFA7-BB34-4C30-9A08-3E44025FE73B}"/>
    <dgm:cxn modelId="{7C997DCA-89C4-4354-9877-8CE24E5F841A}" srcId="{40FE39DE-D386-44C0-9E24-49F9C09458A5}" destId="{F9CAD972-F1B3-45CD-BB75-625AC71FB097}" srcOrd="0" destOrd="0" parTransId="{A6886EB1-FAF2-44CA-8205-459351F9FB29}" sibTransId="{23B1691A-AAEE-4D49-AED6-B733B823B182}"/>
    <dgm:cxn modelId="{D6C0928B-7560-4BE4-8886-5319F86C6D2A}" type="presOf" srcId="{2EF60EC0-E537-4B6E-90CB-0D5232BDC7F6}" destId="{C3EE8C08-EE18-4919-909E-61950D3C4132}" srcOrd="0" destOrd="0" presId="urn:microsoft.com/office/officeart/2005/8/layout/process4"/>
    <dgm:cxn modelId="{087225B6-B76A-4219-A24C-50AFB2C98AA3}" srcId="{DA5BAA93-2E79-46BC-A0F2-B690EA0912C1}" destId="{2EF60EC0-E537-4B6E-90CB-0D5232BDC7F6}" srcOrd="0" destOrd="0" parTransId="{E199FFE3-DA14-4493-8FA2-3DC52AC4E5D1}" sibTransId="{D2BA6411-FFE1-41BA-9CB6-FD492ECEEFEC}"/>
    <dgm:cxn modelId="{C3D08DCD-C9B4-4839-BA92-C6C5FA281852}" type="presOf" srcId="{F9CAD972-F1B3-45CD-BB75-625AC71FB097}" destId="{3A240DE8-3F4C-4E6C-B239-0F6EE348AFD6}" srcOrd="0" destOrd="0" presId="urn:microsoft.com/office/officeart/2005/8/layout/process4"/>
    <dgm:cxn modelId="{A84EF0F7-1FFC-48F6-8BD1-BCEBB5748027}" srcId="{FF63C450-F5A4-4D5C-9591-99CAFE6FCA91}" destId="{367B468D-6FC5-4018-B51D-F65F4FF92205}" srcOrd="0" destOrd="0" parTransId="{F8417444-DAAB-4012-86FC-A58210F2C2A4}" sibTransId="{AC6F152F-1DA8-4A54-BBB5-7CDFB1F43A26}"/>
    <dgm:cxn modelId="{70B96EAD-1A36-4F61-9EBE-6D145EA493CC}" type="presOf" srcId="{C0F7737B-4E24-410C-A54D-54FF40FA1A95}" destId="{28A434E0-2525-4A3D-9DD5-426AD8D63341}" srcOrd="1" destOrd="0" presId="urn:microsoft.com/office/officeart/2005/8/layout/process4"/>
    <dgm:cxn modelId="{84AD33AA-2752-466A-AC0D-95ACAF2432B4}" type="presOf" srcId="{367B468D-6FC5-4018-B51D-F65F4FF92205}" destId="{35649794-ABA1-45FF-8950-3871A644DA78}" srcOrd="0" destOrd="0" presId="urn:microsoft.com/office/officeart/2005/8/layout/process4"/>
    <dgm:cxn modelId="{22C6A646-E42C-41C0-A475-68508B422078}" type="presOf" srcId="{C0F7737B-4E24-410C-A54D-54FF40FA1A95}" destId="{5DDADB20-E1C2-4758-B5CB-DEEA74A29336}" srcOrd="0" destOrd="0" presId="urn:microsoft.com/office/officeart/2005/8/layout/process4"/>
    <dgm:cxn modelId="{E8F599E1-C3F4-41F6-B351-B98940E19DCE}" type="presOf" srcId="{40FE39DE-D386-44C0-9E24-49F9C09458A5}" destId="{74B0E25C-2F42-4688-A854-D5EDE758070B}" srcOrd="0" destOrd="0" presId="urn:microsoft.com/office/officeart/2005/8/layout/process4"/>
    <dgm:cxn modelId="{B0916C1E-2DAC-436C-A2A6-B4FB6552C7F7}" type="presOf" srcId="{FF63C450-F5A4-4D5C-9591-99CAFE6FCA91}" destId="{88F16A8B-3ADD-4229-A4DD-39B6FE79E995}" srcOrd="0" destOrd="0" presId="urn:microsoft.com/office/officeart/2005/8/layout/process4"/>
    <dgm:cxn modelId="{219BC58A-AA4F-4FC3-970F-676EE25838D1}" srcId="{C0F7737B-4E24-410C-A54D-54FF40FA1A95}" destId="{31209188-2ED6-44DE-87F5-3622138F1EC3}" srcOrd="0" destOrd="0" parTransId="{82338403-0695-4BE2-8384-ED0490613976}" sibTransId="{1EC053AC-BF27-4A6A-8885-515C856D3E9D}"/>
    <dgm:cxn modelId="{337C0470-5A6E-4EFC-98FC-0C7B5D8649F0}" type="presOf" srcId="{FF63C450-F5A4-4D5C-9591-99CAFE6FCA91}" destId="{1335D964-64AF-4E46-95C9-4E24E2D597E2}" srcOrd="1" destOrd="0" presId="urn:microsoft.com/office/officeart/2005/8/layout/process4"/>
    <dgm:cxn modelId="{5B07F2C5-88AF-4AF0-81DB-F7F2D3DE9A3E}" type="presOf" srcId="{DA5BAA93-2E79-46BC-A0F2-B690EA0912C1}" destId="{621693CD-B8BA-452D-87D9-BDBC05B93D68}" srcOrd="0" destOrd="0" presId="urn:microsoft.com/office/officeart/2005/8/layout/process4"/>
    <dgm:cxn modelId="{9B83441F-71E5-4702-9A4E-9851FD6E6374}" type="presParOf" srcId="{621693CD-B8BA-452D-87D9-BDBC05B93D68}" destId="{92A327D3-7495-4A46-8974-6335EFBF109A}" srcOrd="0" destOrd="0" presId="urn:microsoft.com/office/officeart/2005/8/layout/process4"/>
    <dgm:cxn modelId="{EA5515E3-D0BE-4407-B664-40AA58A3086C}" type="presParOf" srcId="{92A327D3-7495-4A46-8974-6335EFBF109A}" destId="{88F16A8B-3ADD-4229-A4DD-39B6FE79E995}" srcOrd="0" destOrd="0" presId="urn:microsoft.com/office/officeart/2005/8/layout/process4"/>
    <dgm:cxn modelId="{0CCD3367-5CB6-4879-857F-B675FF3182DF}" type="presParOf" srcId="{92A327D3-7495-4A46-8974-6335EFBF109A}" destId="{1335D964-64AF-4E46-95C9-4E24E2D597E2}" srcOrd="1" destOrd="0" presId="urn:microsoft.com/office/officeart/2005/8/layout/process4"/>
    <dgm:cxn modelId="{BA92B8E5-21E5-4BF2-834F-16ACD026C8E1}" type="presParOf" srcId="{92A327D3-7495-4A46-8974-6335EFBF109A}" destId="{0BD8C19F-6782-4CF6-B291-1E868AE8CAB2}" srcOrd="2" destOrd="0" presId="urn:microsoft.com/office/officeart/2005/8/layout/process4"/>
    <dgm:cxn modelId="{1A56BFD5-6448-4110-A9C2-953CA52C6E1D}" type="presParOf" srcId="{0BD8C19F-6782-4CF6-B291-1E868AE8CAB2}" destId="{35649794-ABA1-45FF-8950-3871A644DA78}" srcOrd="0" destOrd="0" presId="urn:microsoft.com/office/officeart/2005/8/layout/process4"/>
    <dgm:cxn modelId="{221057E6-790A-40AE-9A60-884EE47E4CDC}" type="presParOf" srcId="{621693CD-B8BA-452D-87D9-BDBC05B93D68}" destId="{F3B09D30-ED1F-498D-B2FE-7DB65FB28495}" srcOrd="1" destOrd="0" presId="urn:microsoft.com/office/officeart/2005/8/layout/process4"/>
    <dgm:cxn modelId="{FFF46B85-E126-4DCF-897A-26CBC9628EF9}" type="presParOf" srcId="{621693CD-B8BA-452D-87D9-BDBC05B93D68}" destId="{5983C491-7AEE-4AD5-8267-E6E61D152ABF}" srcOrd="2" destOrd="0" presId="urn:microsoft.com/office/officeart/2005/8/layout/process4"/>
    <dgm:cxn modelId="{8CF29461-C223-4B20-9028-1F4B9AA0BB2E}" type="presParOf" srcId="{5983C491-7AEE-4AD5-8267-E6E61D152ABF}" destId="{5DDADB20-E1C2-4758-B5CB-DEEA74A29336}" srcOrd="0" destOrd="0" presId="urn:microsoft.com/office/officeart/2005/8/layout/process4"/>
    <dgm:cxn modelId="{5F784942-424B-4378-8A9A-C20667983177}" type="presParOf" srcId="{5983C491-7AEE-4AD5-8267-E6E61D152ABF}" destId="{28A434E0-2525-4A3D-9DD5-426AD8D63341}" srcOrd="1" destOrd="0" presId="urn:microsoft.com/office/officeart/2005/8/layout/process4"/>
    <dgm:cxn modelId="{A60CA6EF-D4C5-45AC-9B9D-008F6932B099}" type="presParOf" srcId="{5983C491-7AEE-4AD5-8267-E6E61D152ABF}" destId="{15FE5346-B31D-4A25-A3C1-EE1B4391DBFE}" srcOrd="2" destOrd="0" presId="urn:microsoft.com/office/officeart/2005/8/layout/process4"/>
    <dgm:cxn modelId="{F2E4F57B-AE2D-4A86-9EE0-6B76E0B63DAA}" type="presParOf" srcId="{15FE5346-B31D-4A25-A3C1-EE1B4391DBFE}" destId="{711170B9-044B-41CD-BBF5-5CBBCBC69079}" srcOrd="0" destOrd="0" presId="urn:microsoft.com/office/officeart/2005/8/layout/process4"/>
    <dgm:cxn modelId="{B72A7E28-61FD-4659-B670-798A129197DE}" type="presParOf" srcId="{621693CD-B8BA-452D-87D9-BDBC05B93D68}" destId="{BAC91F64-A093-41FF-9AB4-2C58D2F55B45}" srcOrd="3" destOrd="0" presId="urn:microsoft.com/office/officeart/2005/8/layout/process4"/>
    <dgm:cxn modelId="{237A972C-E1FC-4122-9D9B-06446B0019A4}" type="presParOf" srcId="{621693CD-B8BA-452D-87D9-BDBC05B93D68}" destId="{266AE78B-7BE5-4741-ACAC-C4D3A65962EB}" srcOrd="4" destOrd="0" presId="urn:microsoft.com/office/officeart/2005/8/layout/process4"/>
    <dgm:cxn modelId="{35DA158F-0DB5-4914-84C3-937EDE0D0058}" type="presParOf" srcId="{266AE78B-7BE5-4741-ACAC-C4D3A65962EB}" destId="{74B0E25C-2F42-4688-A854-D5EDE758070B}" srcOrd="0" destOrd="0" presId="urn:microsoft.com/office/officeart/2005/8/layout/process4"/>
    <dgm:cxn modelId="{BB2F4535-788E-4713-8161-BAAABA467B0B}" type="presParOf" srcId="{266AE78B-7BE5-4741-ACAC-C4D3A65962EB}" destId="{02285825-B773-4D75-8445-40C7A36757A9}" srcOrd="1" destOrd="0" presId="urn:microsoft.com/office/officeart/2005/8/layout/process4"/>
    <dgm:cxn modelId="{6F29A45A-7397-4294-8221-C956C6143F30}" type="presParOf" srcId="{266AE78B-7BE5-4741-ACAC-C4D3A65962EB}" destId="{544F7EA9-FDE2-497C-A074-9C01D2AE3F9B}" srcOrd="2" destOrd="0" presId="urn:microsoft.com/office/officeart/2005/8/layout/process4"/>
    <dgm:cxn modelId="{2DB28BB2-51D4-4F41-82F6-2F8D479B9153}" type="presParOf" srcId="{544F7EA9-FDE2-497C-A074-9C01D2AE3F9B}" destId="{3A240DE8-3F4C-4E6C-B239-0F6EE348AFD6}" srcOrd="0" destOrd="0" presId="urn:microsoft.com/office/officeart/2005/8/layout/process4"/>
    <dgm:cxn modelId="{BE00A05B-A879-443C-86EA-F76F9A3A5BD5}" type="presParOf" srcId="{621693CD-B8BA-452D-87D9-BDBC05B93D68}" destId="{FF192493-61D3-49AA-8EED-A27A10E1FC97}" srcOrd="5" destOrd="0" presId="urn:microsoft.com/office/officeart/2005/8/layout/process4"/>
    <dgm:cxn modelId="{917E0825-8EA7-4307-961D-B5CEA7A0B759}" type="presParOf" srcId="{621693CD-B8BA-452D-87D9-BDBC05B93D68}" destId="{BED30105-598E-4685-87EE-C811BE6BD648}" srcOrd="6" destOrd="0" presId="urn:microsoft.com/office/officeart/2005/8/layout/process4"/>
    <dgm:cxn modelId="{F908FBE2-D9EE-416B-8C0B-DE502B9147C8}" type="presParOf" srcId="{BED30105-598E-4685-87EE-C811BE6BD648}" destId="{C3EE8C08-EE18-4919-909E-61950D3C4132}" srcOrd="0" destOrd="0" presId="urn:microsoft.com/office/officeart/2005/8/layout/process4"/>
    <dgm:cxn modelId="{882D4B25-8D54-4C61-80C6-69D835F45713}" type="presParOf" srcId="{BED30105-598E-4685-87EE-C811BE6BD648}" destId="{F77056E3-9610-4398-A11C-53EDE48DABAD}" srcOrd="1" destOrd="0" presId="urn:microsoft.com/office/officeart/2005/8/layout/process4"/>
    <dgm:cxn modelId="{873A5F0C-6356-4CD7-9FA7-6A22960037D2}" type="presParOf" srcId="{BED30105-598E-4685-87EE-C811BE6BD648}" destId="{F02C2AB6-6CD7-4A9F-852E-41808DD7B711}" srcOrd="2" destOrd="0" presId="urn:microsoft.com/office/officeart/2005/8/layout/process4"/>
    <dgm:cxn modelId="{86CD6CA5-9B1F-41F4-B4AC-A7C251FBC7AD}" type="presParOf" srcId="{F02C2AB6-6CD7-4A9F-852E-41808DD7B711}" destId="{602F75D7-39BD-42AD-A190-2D48E867D06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55AEC4-BCC6-4D42-8570-5FCF1166AE6A}"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GB"/>
        </a:p>
      </dgm:t>
    </dgm:pt>
    <dgm:pt modelId="{839A2B2E-5E93-4D3D-90E1-C485A1638966}">
      <dgm:prSet phldrT="[Text]"/>
      <dgm:spPr/>
      <dgm:t>
        <a:bodyPr/>
        <a:lstStyle/>
        <a:p>
          <a:endParaRPr lang="en-GB" dirty="0"/>
        </a:p>
      </dgm:t>
    </dgm:pt>
    <dgm:pt modelId="{1555CBEF-AF77-4B45-B559-7648492BE6E7}" type="parTrans" cxnId="{E22259D3-1798-4CB8-8D05-D448A8F631CF}">
      <dgm:prSet/>
      <dgm:spPr/>
      <dgm:t>
        <a:bodyPr/>
        <a:lstStyle/>
        <a:p>
          <a:endParaRPr lang="en-GB"/>
        </a:p>
      </dgm:t>
    </dgm:pt>
    <dgm:pt modelId="{E570CDB0-8C05-4BDF-A446-C022E23D15D5}" type="sibTrans" cxnId="{E22259D3-1798-4CB8-8D05-D448A8F631CF}">
      <dgm:prSet/>
      <dgm:spPr/>
      <dgm:t>
        <a:bodyPr/>
        <a:lstStyle/>
        <a:p>
          <a:endParaRPr lang="en-GB"/>
        </a:p>
      </dgm:t>
    </dgm:pt>
    <dgm:pt modelId="{5E650C94-D5B2-4BBB-8C62-DC4661335035}">
      <dgm:prSet phldrT="[Text]"/>
      <dgm:spPr/>
      <dgm:t>
        <a:bodyPr/>
        <a:lstStyle/>
        <a:p>
          <a:r>
            <a:rPr lang="en-GB" dirty="0" smtClean="0"/>
            <a:t>Take any recommendations made to Change Management Committee on 10</a:t>
          </a:r>
          <a:r>
            <a:rPr lang="en-GB" baseline="30000" dirty="0" smtClean="0"/>
            <a:t>th</a:t>
          </a:r>
          <a:r>
            <a:rPr lang="en-GB" dirty="0" smtClean="0"/>
            <a:t> July 2019 </a:t>
          </a:r>
          <a:endParaRPr lang="en-GB" dirty="0"/>
        </a:p>
      </dgm:t>
    </dgm:pt>
    <dgm:pt modelId="{E5FB9AE2-3350-4E89-A24D-B48E201DDEDA}" type="parTrans" cxnId="{13BD12BE-AB41-4E29-9D16-F4AA39F6EDFF}">
      <dgm:prSet/>
      <dgm:spPr/>
      <dgm:t>
        <a:bodyPr/>
        <a:lstStyle/>
        <a:p>
          <a:endParaRPr lang="en-GB"/>
        </a:p>
      </dgm:t>
    </dgm:pt>
    <dgm:pt modelId="{986D1340-60A2-4B36-8B53-A4E5EFAC27AC}" type="sibTrans" cxnId="{13BD12BE-AB41-4E29-9D16-F4AA39F6EDFF}">
      <dgm:prSet/>
      <dgm:spPr/>
      <dgm:t>
        <a:bodyPr/>
        <a:lstStyle/>
        <a:p>
          <a:endParaRPr lang="en-GB"/>
        </a:p>
      </dgm:t>
    </dgm:pt>
    <dgm:pt modelId="{0481AF76-45FA-4C6F-85D0-80FAB5F91380}">
      <dgm:prSet phldrT="[Text]"/>
      <dgm:spPr/>
      <dgm:t>
        <a:bodyPr/>
        <a:lstStyle/>
        <a:p>
          <a:r>
            <a:rPr lang="en-GB" dirty="0" smtClean="0"/>
            <a:t>Next meeting scheduled for 22</a:t>
          </a:r>
          <a:r>
            <a:rPr lang="en-GB" baseline="30000" dirty="0" smtClean="0"/>
            <a:t>nd</a:t>
          </a:r>
          <a:r>
            <a:rPr lang="en-GB" dirty="0" smtClean="0"/>
            <a:t> July 2019</a:t>
          </a:r>
          <a:endParaRPr lang="en-GB" dirty="0"/>
        </a:p>
      </dgm:t>
    </dgm:pt>
    <dgm:pt modelId="{787A969C-E86C-4756-AF7C-F9D20C0BCFD2}" type="parTrans" cxnId="{2B13EF13-65EA-487A-95DB-C16BABA6FF4C}">
      <dgm:prSet/>
      <dgm:spPr/>
      <dgm:t>
        <a:bodyPr/>
        <a:lstStyle/>
        <a:p>
          <a:endParaRPr lang="en-GB"/>
        </a:p>
      </dgm:t>
    </dgm:pt>
    <dgm:pt modelId="{39B77A1B-C594-41CC-83ED-2768FE288307}" type="sibTrans" cxnId="{2B13EF13-65EA-487A-95DB-C16BABA6FF4C}">
      <dgm:prSet/>
      <dgm:spPr/>
      <dgm:t>
        <a:bodyPr/>
        <a:lstStyle/>
        <a:p>
          <a:endParaRPr lang="en-GB"/>
        </a:p>
      </dgm:t>
    </dgm:pt>
    <dgm:pt modelId="{4049D6F0-43A4-41D0-B94E-86B4BE01AED3}">
      <dgm:prSet phldrT="[Text]"/>
      <dgm:spPr/>
      <dgm:t>
        <a:bodyPr/>
        <a:lstStyle/>
        <a:p>
          <a:r>
            <a:rPr lang="en-GB" dirty="0" smtClean="0"/>
            <a:t>Further sessions can be scheduled if needed</a:t>
          </a:r>
          <a:endParaRPr lang="en-GB" dirty="0"/>
        </a:p>
      </dgm:t>
    </dgm:pt>
    <dgm:pt modelId="{093143BD-F0AA-420F-856C-0591467435C2}" type="parTrans" cxnId="{6F97BB82-E4CE-45E7-8AF5-4FF473DAD7CB}">
      <dgm:prSet/>
      <dgm:spPr/>
      <dgm:t>
        <a:bodyPr/>
        <a:lstStyle/>
        <a:p>
          <a:endParaRPr lang="en-GB"/>
        </a:p>
      </dgm:t>
    </dgm:pt>
    <dgm:pt modelId="{F530C4B0-4EA9-4909-977B-39FD176BDBB0}" type="sibTrans" cxnId="{6F97BB82-E4CE-45E7-8AF5-4FF473DAD7CB}">
      <dgm:prSet/>
      <dgm:spPr/>
      <dgm:t>
        <a:bodyPr/>
        <a:lstStyle/>
        <a:p>
          <a:endParaRPr lang="en-GB"/>
        </a:p>
      </dgm:t>
    </dgm:pt>
    <dgm:pt modelId="{95C06E01-F8A3-41A1-BADB-CA0055F3B10C}">
      <dgm:prSet phldrT="[Text]"/>
      <dgm:spPr/>
      <dgm:t>
        <a:bodyPr/>
        <a:lstStyle/>
        <a:p>
          <a:endParaRPr lang="en-GB" dirty="0"/>
        </a:p>
      </dgm:t>
    </dgm:pt>
    <dgm:pt modelId="{6F85592D-39AE-42CF-9C76-2C083C2F68AD}" type="parTrans" cxnId="{D74D9658-11C1-4C2F-AF94-7AC543A49F1C}">
      <dgm:prSet/>
      <dgm:spPr/>
      <dgm:t>
        <a:bodyPr/>
        <a:lstStyle/>
        <a:p>
          <a:endParaRPr lang="en-GB"/>
        </a:p>
      </dgm:t>
    </dgm:pt>
    <dgm:pt modelId="{26670A82-ADA5-450C-9E91-96196DCD4C27}" type="sibTrans" cxnId="{D74D9658-11C1-4C2F-AF94-7AC543A49F1C}">
      <dgm:prSet/>
      <dgm:spPr/>
      <dgm:t>
        <a:bodyPr/>
        <a:lstStyle/>
        <a:p>
          <a:endParaRPr lang="en-GB"/>
        </a:p>
      </dgm:t>
    </dgm:pt>
    <dgm:pt modelId="{1CCC25F4-C556-403A-A5B8-854137572876}">
      <dgm:prSet phldrT="[Text]"/>
      <dgm:spPr/>
      <dgm:t>
        <a:bodyPr/>
        <a:lstStyle/>
        <a:p>
          <a:r>
            <a:rPr lang="en-GB" dirty="0" smtClean="0"/>
            <a:t>Notes and Actions from todays meeting will be issued to Group members and published on Joint office website </a:t>
          </a:r>
          <a:endParaRPr lang="en-GB" dirty="0"/>
        </a:p>
      </dgm:t>
    </dgm:pt>
    <dgm:pt modelId="{3A5DEAEC-AD9A-43D8-914B-2F8FCA81AB5F}" type="sibTrans" cxnId="{1F520CD7-51C9-4FA9-9427-5DDB4BC88CA4}">
      <dgm:prSet/>
      <dgm:spPr/>
      <dgm:t>
        <a:bodyPr/>
        <a:lstStyle/>
        <a:p>
          <a:endParaRPr lang="en-GB"/>
        </a:p>
      </dgm:t>
    </dgm:pt>
    <dgm:pt modelId="{E95D4AA4-D51B-429B-9D38-E08414978944}" type="parTrans" cxnId="{1F520CD7-51C9-4FA9-9427-5DDB4BC88CA4}">
      <dgm:prSet/>
      <dgm:spPr/>
      <dgm:t>
        <a:bodyPr/>
        <a:lstStyle/>
        <a:p>
          <a:endParaRPr lang="en-GB"/>
        </a:p>
      </dgm:t>
    </dgm:pt>
    <dgm:pt modelId="{321CC5DE-50AC-4C0D-BFB4-0C58CD022D7A}">
      <dgm:prSet phldrT="[Text]"/>
      <dgm:spPr/>
      <dgm:t>
        <a:bodyPr/>
        <a:lstStyle/>
        <a:p>
          <a:endParaRPr lang="en-GB" dirty="0"/>
        </a:p>
      </dgm:t>
    </dgm:pt>
    <dgm:pt modelId="{7706A273-70A3-4CE0-B7E0-38F580D1202B}" type="parTrans" cxnId="{CCF83B05-3136-4AED-A901-B0C731B451A7}">
      <dgm:prSet/>
      <dgm:spPr/>
      <dgm:t>
        <a:bodyPr/>
        <a:lstStyle/>
        <a:p>
          <a:endParaRPr lang="en-GB"/>
        </a:p>
      </dgm:t>
    </dgm:pt>
    <dgm:pt modelId="{1171672A-EAB3-4A66-8075-9828E0C17803}" type="sibTrans" cxnId="{CCF83B05-3136-4AED-A901-B0C731B451A7}">
      <dgm:prSet/>
      <dgm:spPr/>
      <dgm:t>
        <a:bodyPr/>
        <a:lstStyle/>
        <a:p>
          <a:endParaRPr lang="en-GB"/>
        </a:p>
      </dgm:t>
    </dgm:pt>
    <dgm:pt modelId="{CAE38CF4-0B23-4FA3-B64F-A9F459F1B8E5}">
      <dgm:prSet phldrT="[Text]"/>
      <dgm:spPr/>
      <dgm:t>
        <a:bodyPr/>
        <a:lstStyle/>
        <a:p>
          <a:endParaRPr lang="en-GB" dirty="0"/>
        </a:p>
      </dgm:t>
    </dgm:pt>
    <dgm:pt modelId="{0B75012D-2AF7-47CE-B1FC-11A90569724C}" type="parTrans" cxnId="{B627A16F-A151-46C1-A81C-AB80394AAF2D}">
      <dgm:prSet/>
      <dgm:spPr/>
      <dgm:t>
        <a:bodyPr/>
        <a:lstStyle/>
        <a:p>
          <a:endParaRPr lang="en-GB"/>
        </a:p>
      </dgm:t>
    </dgm:pt>
    <dgm:pt modelId="{11FD6B47-D977-4EBA-A96E-09617F433B49}" type="sibTrans" cxnId="{B627A16F-A151-46C1-A81C-AB80394AAF2D}">
      <dgm:prSet/>
      <dgm:spPr/>
      <dgm:t>
        <a:bodyPr/>
        <a:lstStyle/>
        <a:p>
          <a:endParaRPr lang="en-GB"/>
        </a:p>
      </dgm:t>
    </dgm:pt>
    <dgm:pt modelId="{2EE00BB2-9AB2-44EC-A187-1C17F1C4B812}" type="pres">
      <dgm:prSet presAssocID="{9C55AEC4-BCC6-4D42-8570-5FCF1166AE6A}" presName="linearFlow" presStyleCnt="0">
        <dgm:presLayoutVars>
          <dgm:dir/>
          <dgm:animLvl val="lvl"/>
          <dgm:resizeHandles val="exact"/>
        </dgm:presLayoutVars>
      </dgm:prSet>
      <dgm:spPr/>
      <dgm:t>
        <a:bodyPr/>
        <a:lstStyle/>
        <a:p>
          <a:endParaRPr lang="en-GB"/>
        </a:p>
      </dgm:t>
    </dgm:pt>
    <dgm:pt modelId="{331194EB-9B65-4001-B49D-60BAD56A67EA}" type="pres">
      <dgm:prSet presAssocID="{839A2B2E-5E93-4D3D-90E1-C485A1638966}" presName="composite" presStyleCnt="0"/>
      <dgm:spPr/>
    </dgm:pt>
    <dgm:pt modelId="{E7AC0C0D-EBAE-43EB-9C37-F34BBF68E491}" type="pres">
      <dgm:prSet presAssocID="{839A2B2E-5E93-4D3D-90E1-C485A1638966}" presName="parentText" presStyleLbl="alignNode1" presStyleIdx="0" presStyleCnt="4">
        <dgm:presLayoutVars>
          <dgm:chMax val="1"/>
          <dgm:bulletEnabled val="1"/>
        </dgm:presLayoutVars>
      </dgm:prSet>
      <dgm:spPr/>
      <dgm:t>
        <a:bodyPr/>
        <a:lstStyle/>
        <a:p>
          <a:endParaRPr lang="en-GB"/>
        </a:p>
      </dgm:t>
    </dgm:pt>
    <dgm:pt modelId="{F10EE17D-9882-4306-A361-689755D11BAF}" type="pres">
      <dgm:prSet presAssocID="{839A2B2E-5E93-4D3D-90E1-C485A1638966}" presName="descendantText" presStyleLbl="alignAcc1" presStyleIdx="0" presStyleCnt="4">
        <dgm:presLayoutVars>
          <dgm:bulletEnabled val="1"/>
        </dgm:presLayoutVars>
      </dgm:prSet>
      <dgm:spPr/>
      <dgm:t>
        <a:bodyPr/>
        <a:lstStyle/>
        <a:p>
          <a:endParaRPr lang="en-GB"/>
        </a:p>
      </dgm:t>
    </dgm:pt>
    <dgm:pt modelId="{4782EFE0-58E2-4AA3-86B7-243F4DFBD335}" type="pres">
      <dgm:prSet presAssocID="{E570CDB0-8C05-4BDF-A446-C022E23D15D5}" presName="sp" presStyleCnt="0"/>
      <dgm:spPr/>
    </dgm:pt>
    <dgm:pt modelId="{2DDD9B04-A839-42BE-B7E8-16F5ABA178A6}" type="pres">
      <dgm:prSet presAssocID="{95C06E01-F8A3-41A1-BADB-CA0055F3B10C}" presName="composite" presStyleCnt="0"/>
      <dgm:spPr/>
    </dgm:pt>
    <dgm:pt modelId="{E08B864B-994C-4390-B566-C27265A6AA34}" type="pres">
      <dgm:prSet presAssocID="{95C06E01-F8A3-41A1-BADB-CA0055F3B10C}" presName="parentText" presStyleLbl="alignNode1" presStyleIdx="1" presStyleCnt="4">
        <dgm:presLayoutVars>
          <dgm:chMax val="1"/>
          <dgm:bulletEnabled val="1"/>
        </dgm:presLayoutVars>
      </dgm:prSet>
      <dgm:spPr/>
      <dgm:t>
        <a:bodyPr/>
        <a:lstStyle/>
        <a:p>
          <a:endParaRPr lang="en-GB"/>
        </a:p>
      </dgm:t>
    </dgm:pt>
    <dgm:pt modelId="{2DF683AC-F6C2-4AD6-A8C2-56166309F24D}" type="pres">
      <dgm:prSet presAssocID="{95C06E01-F8A3-41A1-BADB-CA0055F3B10C}" presName="descendantText" presStyleLbl="alignAcc1" presStyleIdx="1" presStyleCnt="4" custLinFactNeighborX="129" custLinFactNeighborY="-2602">
        <dgm:presLayoutVars>
          <dgm:bulletEnabled val="1"/>
        </dgm:presLayoutVars>
      </dgm:prSet>
      <dgm:spPr/>
      <dgm:t>
        <a:bodyPr/>
        <a:lstStyle/>
        <a:p>
          <a:endParaRPr lang="en-GB"/>
        </a:p>
      </dgm:t>
    </dgm:pt>
    <dgm:pt modelId="{F40526FE-8739-4138-BDF0-C3FACC1B8843}" type="pres">
      <dgm:prSet presAssocID="{26670A82-ADA5-450C-9E91-96196DCD4C27}" presName="sp" presStyleCnt="0"/>
      <dgm:spPr/>
    </dgm:pt>
    <dgm:pt modelId="{8B0A9564-0F6C-4970-977A-FF9AB81E432C}" type="pres">
      <dgm:prSet presAssocID="{321CC5DE-50AC-4C0D-BFB4-0C58CD022D7A}" presName="composite" presStyleCnt="0"/>
      <dgm:spPr/>
    </dgm:pt>
    <dgm:pt modelId="{45596F55-AA2B-4B0D-8C53-E3AA24F8240E}" type="pres">
      <dgm:prSet presAssocID="{321CC5DE-50AC-4C0D-BFB4-0C58CD022D7A}" presName="parentText" presStyleLbl="alignNode1" presStyleIdx="2" presStyleCnt="4">
        <dgm:presLayoutVars>
          <dgm:chMax val="1"/>
          <dgm:bulletEnabled val="1"/>
        </dgm:presLayoutVars>
      </dgm:prSet>
      <dgm:spPr/>
      <dgm:t>
        <a:bodyPr/>
        <a:lstStyle/>
        <a:p>
          <a:endParaRPr lang="en-GB"/>
        </a:p>
      </dgm:t>
    </dgm:pt>
    <dgm:pt modelId="{DEE525FE-049E-4B57-A654-5F451341BD0D}" type="pres">
      <dgm:prSet presAssocID="{321CC5DE-50AC-4C0D-BFB4-0C58CD022D7A}" presName="descendantText" presStyleLbl="alignAcc1" presStyleIdx="2" presStyleCnt="4" custLinFactNeighborX="129" custLinFactNeighborY="5865">
        <dgm:presLayoutVars>
          <dgm:bulletEnabled val="1"/>
        </dgm:presLayoutVars>
      </dgm:prSet>
      <dgm:spPr/>
      <dgm:t>
        <a:bodyPr/>
        <a:lstStyle/>
        <a:p>
          <a:endParaRPr lang="en-GB"/>
        </a:p>
      </dgm:t>
    </dgm:pt>
    <dgm:pt modelId="{3F3F0A0A-C5F4-4F1E-9AE7-B11FD89E0A09}" type="pres">
      <dgm:prSet presAssocID="{1171672A-EAB3-4A66-8075-9828E0C17803}" presName="sp" presStyleCnt="0"/>
      <dgm:spPr/>
    </dgm:pt>
    <dgm:pt modelId="{5691798D-84D8-4416-B947-4DBDAF4B6928}" type="pres">
      <dgm:prSet presAssocID="{CAE38CF4-0B23-4FA3-B64F-A9F459F1B8E5}" presName="composite" presStyleCnt="0"/>
      <dgm:spPr/>
    </dgm:pt>
    <dgm:pt modelId="{3EF92A68-4A59-4E63-AA3E-9C498BB648DD}" type="pres">
      <dgm:prSet presAssocID="{CAE38CF4-0B23-4FA3-B64F-A9F459F1B8E5}" presName="parentText" presStyleLbl="alignNode1" presStyleIdx="3" presStyleCnt="4">
        <dgm:presLayoutVars>
          <dgm:chMax val="1"/>
          <dgm:bulletEnabled val="1"/>
        </dgm:presLayoutVars>
      </dgm:prSet>
      <dgm:spPr/>
      <dgm:t>
        <a:bodyPr/>
        <a:lstStyle/>
        <a:p>
          <a:endParaRPr lang="en-GB"/>
        </a:p>
      </dgm:t>
    </dgm:pt>
    <dgm:pt modelId="{CC5544C0-B199-49E4-AB16-312BDE6E88B4}" type="pres">
      <dgm:prSet presAssocID="{CAE38CF4-0B23-4FA3-B64F-A9F459F1B8E5}" presName="descendantText" presStyleLbl="alignAcc1" presStyleIdx="3" presStyleCnt="4">
        <dgm:presLayoutVars>
          <dgm:bulletEnabled val="1"/>
        </dgm:presLayoutVars>
      </dgm:prSet>
      <dgm:spPr/>
      <dgm:t>
        <a:bodyPr/>
        <a:lstStyle/>
        <a:p>
          <a:endParaRPr lang="en-GB"/>
        </a:p>
      </dgm:t>
    </dgm:pt>
  </dgm:ptLst>
  <dgm:cxnLst>
    <dgm:cxn modelId="{9C2174EA-E15E-4F80-93AD-03B34A8FDC3F}" type="presOf" srcId="{5E650C94-D5B2-4BBB-8C62-DC4661335035}" destId="{2DF683AC-F6C2-4AD6-A8C2-56166309F24D}" srcOrd="0" destOrd="0" presId="urn:microsoft.com/office/officeart/2005/8/layout/chevron2"/>
    <dgm:cxn modelId="{13BD12BE-AB41-4E29-9D16-F4AA39F6EDFF}" srcId="{95C06E01-F8A3-41A1-BADB-CA0055F3B10C}" destId="{5E650C94-D5B2-4BBB-8C62-DC4661335035}" srcOrd="0" destOrd="0" parTransId="{E5FB9AE2-3350-4E89-A24D-B48E201DDEDA}" sibTransId="{986D1340-60A2-4B36-8B53-A4E5EFAC27AC}"/>
    <dgm:cxn modelId="{B627A16F-A151-46C1-A81C-AB80394AAF2D}" srcId="{9C55AEC4-BCC6-4D42-8570-5FCF1166AE6A}" destId="{CAE38CF4-0B23-4FA3-B64F-A9F459F1B8E5}" srcOrd="3" destOrd="0" parTransId="{0B75012D-2AF7-47CE-B1FC-11A90569724C}" sibTransId="{11FD6B47-D977-4EBA-A96E-09617F433B49}"/>
    <dgm:cxn modelId="{D662F5B8-F59C-4377-AAC1-E375D13D2675}" type="presOf" srcId="{0481AF76-45FA-4C6F-85D0-80FAB5F91380}" destId="{DEE525FE-049E-4B57-A654-5F451341BD0D}" srcOrd="0" destOrd="0" presId="urn:microsoft.com/office/officeart/2005/8/layout/chevron2"/>
    <dgm:cxn modelId="{3B331A67-2E00-458C-BED9-FF85B6B645E1}" type="presOf" srcId="{321CC5DE-50AC-4C0D-BFB4-0C58CD022D7A}" destId="{45596F55-AA2B-4B0D-8C53-E3AA24F8240E}" srcOrd="0" destOrd="0" presId="urn:microsoft.com/office/officeart/2005/8/layout/chevron2"/>
    <dgm:cxn modelId="{3B515E44-B661-44DE-9E11-BB5AF7115386}" type="presOf" srcId="{839A2B2E-5E93-4D3D-90E1-C485A1638966}" destId="{E7AC0C0D-EBAE-43EB-9C37-F34BBF68E491}" srcOrd="0" destOrd="0" presId="urn:microsoft.com/office/officeart/2005/8/layout/chevron2"/>
    <dgm:cxn modelId="{A1B646B1-C496-44F7-B82D-4BD659874B1F}" type="presOf" srcId="{9C55AEC4-BCC6-4D42-8570-5FCF1166AE6A}" destId="{2EE00BB2-9AB2-44EC-A187-1C17F1C4B812}" srcOrd="0" destOrd="0" presId="urn:microsoft.com/office/officeart/2005/8/layout/chevron2"/>
    <dgm:cxn modelId="{CCF83B05-3136-4AED-A901-B0C731B451A7}" srcId="{9C55AEC4-BCC6-4D42-8570-5FCF1166AE6A}" destId="{321CC5DE-50AC-4C0D-BFB4-0C58CD022D7A}" srcOrd="2" destOrd="0" parTransId="{7706A273-70A3-4CE0-B7E0-38F580D1202B}" sibTransId="{1171672A-EAB3-4A66-8075-9828E0C17803}"/>
    <dgm:cxn modelId="{E22259D3-1798-4CB8-8D05-D448A8F631CF}" srcId="{9C55AEC4-BCC6-4D42-8570-5FCF1166AE6A}" destId="{839A2B2E-5E93-4D3D-90E1-C485A1638966}" srcOrd="0" destOrd="0" parTransId="{1555CBEF-AF77-4B45-B559-7648492BE6E7}" sibTransId="{E570CDB0-8C05-4BDF-A446-C022E23D15D5}"/>
    <dgm:cxn modelId="{3829D62A-7D9E-4262-96BB-3381F5B536EC}" type="presOf" srcId="{1CCC25F4-C556-403A-A5B8-854137572876}" destId="{F10EE17D-9882-4306-A361-689755D11BAF}" srcOrd="0" destOrd="0" presId="urn:microsoft.com/office/officeart/2005/8/layout/chevron2"/>
    <dgm:cxn modelId="{671C80B0-EC16-4EA0-9652-177645855EE8}" type="presOf" srcId="{4049D6F0-43A4-41D0-B94E-86B4BE01AED3}" destId="{CC5544C0-B199-49E4-AB16-312BDE6E88B4}" srcOrd="0" destOrd="0" presId="urn:microsoft.com/office/officeart/2005/8/layout/chevron2"/>
    <dgm:cxn modelId="{0D06E08D-10B9-433B-9BAA-1150CC5C543F}" type="presOf" srcId="{95C06E01-F8A3-41A1-BADB-CA0055F3B10C}" destId="{E08B864B-994C-4390-B566-C27265A6AA34}" srcOrd="0" destOrd="0" presId="urn:microsoft.com/office/officeart/2005/8/layout/chevron2"/>
    <dgm:cxn modelId="{1F520CD7-51C9-4FA9-9427-5DDB4BC88CA4}" srcId="{839A2B2E-5E93-4D3D-90E1-C485A1638966}" destId="{1CCC25F4-C556-403A-A5B8-854137572876}" srcOrd="0" destOrd="0" parTransId="{E95D4AA4-D51B-429B-9D38-E08414978944}" sibTransId="{3A5DEAEC-AD9A-43D8-914B-2F8FCA81AB5F}"/>
    <dgm:cxn modelId="{05C6EAD4-9FDE-4A20-AAB2-A1BF565F2577}" type="presOf" srcId="{CAE38CF4-0B23-4FA3-B64F-A9F459F1B8E5}" destId="{3EF92A68-4A59-4E63-AA3E-9C498BB648DD}" srcOrd="0" destOrd="0" presId="urn:microsoft.com/office/officeart/2005/8/layout/chevron2"/>
    <dgm:cxn modelId="{2B13EF13-65EA-487A-95DB-C16BABA6FF4C}" srcId="{321CC5DE-50AC-4C0D-BFB4-0C58CD022D7A}" destId="{0481AF76-45FA-4C6F-85D0-80FAB5F91380}" srcOrd="0" destOrd="0" parTransId="{787A969C-E86C-4756-AF7C-F9D20C0BCFD2}" sibTransId="{39B77A1B-C594-41CC-83ED-2768FE288307}"/>
    <dgm:cxn modelId="{D74D9658-11C1-4C2F-AF94-7AC543A49F1C}" srcId="{9C55AEC4-BCC6-4D42-8570-5FCF1166AE6A}" destId="{95C06E01-F8A3-41A1-BADB-CA0055F3B10C}" srcOrd="1" destOrd="0" parTransId="{6F85592D-39AE-42CF-9C76-2C083C2F68AD}" sibTransId="{26670A82-ADA5-450C-9E91-96196DCD4C27}"/>
    <dgm:cxn modelId="{6F97BB82-E4CE-45E7-8AF5-4FF473DAD7CB}" srcId="{CAE38CF4-0B23-4FA3-B64F-A9F459F1B8E5}" destId="{4049D6F0-43A4-41D0-B94E-86B4BE01AED3}" srcOrd="0" destOrd="0" parTransId="{093143BD-F0AA-420F-856C-0591467435C2}" sibTransId="{F530C4B0-4EA9-4909-977B-39FD176BDBB0}"/>
    <dgm:cxn modelId="{08DA67E5-749B-4AB2-8258-7B8051FB13FB}" type="presParOf" srcId="{2EE00BB2-9AB2-44EC-A187-1C17F1C4B812}" destId="{331194EB-9B65-4001-B49D-60BAD56A67EA}" srcOrd="0" destOrd="0" presId="urn:microsoft.com/office/officeart/2005/8/layout/chevron2"/>
    <dgm:cxn modelId="{D2B3CE28-1EF6-49D0-A252-BDEF81ECF30F}" type="presParOf" srcId="{331194EB-9B65-4001-B49D-60BAD56A67EA}" destId="{E7AC0C0D-EBAE-43EB-9C37-F34BBF68E491}" srcOrd="0" destOrd="0" presId="urn:microsoft.com/office/officeart/2005/8/layout/chevron2"/>
    <dgm:cxn modelId="{F1326A87-7366-4937-AB87-0CAC9FCFB5CF}" type="presParOf" srcId="{331194EB-9B65-4001-B49D-60BAD56A67EA}" destId="{F10EE17D-9882-4306-A361-689755D11BAF}" srcOrd="1" destOrd="0" presId="urn:microsoft.com/office/officeart/2005/8/layout/chevron2"/>
    <dgm:cxn modelId="{E1C74246-ED09-49E2-AE30-5EF10B698E2B}" type="presParOf" srcId="{2EE00BB2-9AB2-44EC-A187-1C17F1C4B812}" destId="{4782EFE0-58E2-4AA3-86B7-243F4DFBD335}" srcOrd="1" destOrd="0" presId="urn:microsoft.com/office/officeart/2005/8/layout/chevron2"/>
    <dgm:cxn modelId="{17A65E28-FD81-4FC2-97AA-5AC083711B0A}" type="presParOf" srcId="{2EE00BB2-9AB2-44EC-A187-1C17F1C4B812}" destId="{2DDD9B04-A839-42BE-B7E8-16F5ABA178A6}" srcOrd="2" destOrd="0" presId="urn:microsoft.com/office/officeart/2005/8/layout/chevron2"/>
    <dgm:cxn modelId="{FC2B0A4C-5926-4935-AD55-508072E732A9}" type="presParOf" srcId="{2DDD9B04-A839-42BE-B7E8-16F5ABA178A6}" destId="{E08B864B-994C-4390-B566-C27265A6AA34}" srcOrd="0" destOrd="0" presId="urn:microsoft.com/office/officeart/2005/8/layout/chevron2"/>
    <dgm:cxn modelId="{B8342BE4-D24C-4775-B01C-0B23B815EC2E}" type="presParOf" srcId="{2DDD9B04-A839-42BE-B7E8-16F5ABA178A6}" destId="{2DF683AC-F6C2-4AD6-A8C2-56166309F24D}" srcOrd="1" destOrd="0" presId="urn:microsoft.com/office/officeart/2005/8/layout/chevron2"/>
    <dgm:cxn modelId="{8E2CFFAF-53D5-474E-BE68-2F78A069A9EB}" type="presParOf" srcId="{2EE00BB2-9AB2-44EC-A187-1C17F1C4B812}" destId="{F40526FE-8739-4138-BDF0-C3FACC1B8843}" srcOrd="3" destOrd="0" presId="urn:microsoft.com/office/officeart/2005/8/layout/chevron2"/>
    <dgm:cxn modelId="{BA2C75A4-B9F4-42AE-B8F2-DCED412933E9}" type="presParOf" srcId="{2EE00BB2-9AB2-44EC-A187-1C17F1C4B812}" destId="{8B0A9564-0F6C-4970-977A-FF9AB81E432C}" srcOrd="4" destOrd="0" presId="urn:microsoft.com/office/officeart/2005/8/layout/chevron2"/>
    <dgm:cxn modelId="{F713721E-F792-44B1-82FC-D6500BDB20B8}" type="presParOf" srcId="{8B0A9564-0F6C-4970-977A-FF9AB81E432C}" destId="{45596F55-AA2B-4B0D-8C53-E3AA24F8240E}" srcOrd="0" destOrd="0" presId="urn:microsoft.com/office/officeart/2005/8/layout/chevron2"/>
    <dgm:cxn modelId="{91FF871F-48FC-49F2-8C87-DEF5449CFA68}" type="presParOf" srcId="{8B0A9564-0F6C-4970-977A-FF9AB81E432C}" destId="{DEE525FE-049E-4B57-A654-5F451341BD0D}" srcOrd="1" destOrd="0" presId="urn:microsoft.com/office/officeart/2005/8/layout/chevron2"/>
    <dgm:cxn modelId="{BD5CD3CC-84E3-419D-9D32-E5D22C5537E3}" type="presParOf" srcId="{2EE00BB2-9AB2-44EC-A187-1C17F1C4B812}" destId="{3F3F0A0A-C5F4-4F1E-9AE7-B11FD89E0A09}" srcOrd="5" destOrd="0" presId="urn:microsoft.com/office/officeart/2005/8/layout/chevron2"/>
    <dgm:cxn modelId="{FCCE5E41-1CE7-41FF-9F20-05B9618D3EB1}" type="presParOf" srcId="{2EE00BB2-9AB2-44EC-A187-1C17F1C4B812}" destId="{5691798D-84D8-4416-B947-4DBDAF4B6928}" srcOrd="6" destOrd="0" presId="urn:microsoft.com/office/officeart/2005/8/layout/chevron2"/>
    <dgm:cxn modelId="{4F917DB8-E0B6-422F-9889-CE0CE07C6A2C}" type="presParOf" srcId="{5691798D-84D8-4416-B947-4DBDAF4B6928}" destId="{3EF92A68-4A59-4E63-AA3E-9C498BB648DD}" srcOrd="0" destOrd="0" presId="urn:microsoft.com/office/officeart/2005/8/layout/chevron2"/>
    <dgm:cxn modelId="{3D93F4FF-10EE-428F-8A4E-8B37A9AC03EC}" type="presParOf" srcId="{5691798D-84D8-4416-B947-4DBDAF4B6928}" destId="{CC5544C0-B199-49E4-AB16-312BDE6E88B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26D07-04AB-44A0-BAD1-500B7065141D}">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A94C5-6869-423C-A6E5-E6D1ACB8F0D3}">
      <dsp:nvSpPr>
        <dsp:cNvPr id="0" name=""/>
        <dsp:cNvSpPr/>
      </dsp:nvSpPr>
      <dsp:spPr>
        <a:xfrm>
          <a:off x="460128" y="312440"/>
          <a:ext cx="6709148" cy="625205"/>
        </a:xfrm>
        <a:prstGeom prst="rect">
          <a:avLst/>
        </a:prstGeom>
        <a:solidFill>
          <a:srgbClr val="9CCB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Sessions are intended to be fully collaborative</a:t>
          </a:r>
          <a:endParaRPr lang="en-GB" sz="1800" kern="1200" dirty="0"/>
        </a:p>
      </dsp:txBody>
      <dsp:txXfrm>
        <a:off x="460128" y="312440"/>
        <a:ext cx="6709148" cy="625205"/>
      </dsp:txXfrm>
    </dsp:sp>
    <dsp:sp modelId="{5D92C18D-52E9-4A80-AC1C-C39C543D1E53}">
      <dsp:nvSpPr>
        <dsp:cNvPr id="0" name=""/>
        <dsp:cNvSpPr/>
      </dsp:nvSpPr>
      <dsp:spPr>
        <a:xfrm>
          <a:off x="69375" y="234289"/>
          <a:ext cx="781507" cy="781507"/>
        </a:xfrm>
        <a:prstGeom prst="ellipse">
          <a:avLst/>
        </a:prstGeom>
        <a:solidFill>
          <a:schemeClr val="bg1"/>
        </a:solidFill>
        <a:ln w="25400" cap="flat" cmpd="sng" algn="ctr">
          <a:solidFill>
            <a:srgbClr val="9CCB3B"/>
          </a:solidFill>
          <a:prstDash val="solid"/>
        </a:ln>
        <a:effectLst/>
      </dsp:spPr>
      <dsp:style>
        <a:lnRef idx="2">
          <a:scrgbClr r="0" g="0" b="0"/>
        </a:lnRef>
        <a:fillRef idx="1">
          <a:scrgbClr r="0" g="0" b="0"/>
        </a:fillRef>
        <a:effectRef idx="0">
          <a:scrgbClr r="0" g="0" b="0"/>
        </a:effectRef>
        <a:fontRef idx="minor"/>
      </dsp:style>
    </dsp:sp>
    <dsp:sp modelId="{A23B5266-EC0D-4B8E-A742-87DB5378D4F8}">
      <dsp:nvSpPr>
        <dsp:cNvPr id="0" name=""/>
        <dsp:cNvSpPr/>
      </dsp:nvSpPr>
      <dsp:spPr>
        <a:xfrm>
          <a:off x="818573" y="1250411"/>
          <a:ext cx="6350704" cy="625205"/>
        </a:xfrm>
        <a:prstGeom prst="rect">
          <a:avLst/>
        </a:prstGeom>
        <a:solidFill>
          <a:srgbClr val="9C487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Materials for discussion can be produced by any member of the group</a:t>
          </a:r>
          <a:endParaRPr lang="en-GB" sz="1800" kern="1200" dirty="0"/>
        </a:p>
      </dsp:txBody>
      <dsp:txXfrm>
        <a:off x="818573" y="1250411"/>
        <a:ext cx="6350704" cy="625205"/>
      </dsp:txXfrm>
    </dsp:sp>
    <dsp:sp modelId="{816FFF74-7FE2-48DF-A73F-9F9060B53849}">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rgbClr val="9C4877"/>
          </a:solidFill>
          <a:prstDash val="solid"/>
        </a:ln>
        <a:effectLst/>
      </dsp:spPr>
      <dsp:style>
        <a:lnRef idx="2">
          <a:scrgbClr r="0" g="0" b="0"/>
        </a:lnRef>
        <a:fillRef idx="1">
          <a:scrgbClr r="0" g="0" b="0"/>
        </a:fillRef>
        <a:effectRef idx="0">
          <a:scrgbClr r="0" g="0" b="0"/>
        </a:effectRef>
        <a:fontRef idx="minor"/>
      </dsp:style>
    </dsp:sp>
    <dsp:sp modelId="{551FD605-E17C-4F16-9141-F988D7FBA121}">
      <dsp:nvSpPr>
        <dsp:cNvPr id="0" name=""/>
        <dsp:cNvSpPr/>
      </dsp:nvSpPr>
      <dsp:spPr>
        <a:xfrm>
          <a:off x="818573" y="2188382"/>
          <a:ext cx="6350704" cy="625205"/>
        </a:xfrm>
        <a:prstGeom prst="rect">
          <a:avLst/>
        </a:prstGeom>
        <a:solidFill>
          <a:srgbClr val="2B80B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Materials will be issued out and published on the Joint Office website at least 5 days prior to each session</a:t>
          </a:r>
          <a:endParaRPr lang="en-GB" sz="1800" kern="1200" dirty="0"/>
        </a:p>
      </dsp:txBody>
      <dsp:txXfrm>
        <a:off x="818573" y="2188382"/>
        <a:ext cx="6350704" cy="625205"/>
      </dsp:txXfrm>
    </dsp:sp>
    <dsp:sp modelId="{356CB93B-1B2A-4F51-818B-7A73A48404A9}">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rgbClr val="2B80B1"/>
          </a:solidFill>
          <a:prstDash val="solid"/>
        </a:ln>
        <a:effectLst/>
      </dsp:spPr>
      <dsp:style>
        <a:lnRef idx="2">
          <a:scrgbClr r="0" g="0" b="0"/>
        </a:lnRef>
        <a:fillRef idx="1">
          <a:scrgbClr r="0" g="0" b="0"/>
        </a:fillRef>
        <a:effectRef idx="0">
          <a:scrgbClr r="0" g="0" b="0"/>
        </a:effectRef>
        <a:fontRef idx="minor"/>
      </dsp:style>
    </dsp:sp>
    <dsp:sp modelId="{93250403-2D70-484B-8077-8111587377BD}">
      <dsp:nvSpPr>
        <dsp:cNvPr id="0" name=""/>
        <dsp:cNvSpPr/>
      </dsp:nvSpPr>
      <dsp:spPr>
        <a:xfrm>
          <a:off x="460128" y="3126353"/>
          <a:ext cx="6709148" cy="625205"/>
        </a:xfrm>
        <a:prstGeom prst="rect">
          <a:avLst/>
        </a:prstGeom>
        <a:solidFill>
          <a:srgbClr val="40D1F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Formal minutes will not be recorded but notes and actions will be issued and published following each session</a:t>
          </a:r>
          <a:endParaRPr lang="en-GB" sz="1800" kern="1200" dirty="0"/>
        </a:p>
      </dsp:txBody>
      <dsp:txXfrm>
        <a:off x="460128" y="3126353"/>
        <a:ext cx="6709148" cy="625205"/>
      </dsp:txXfrm>
    </dsp:sp>
    <dsp:sp modelId="{DF4BBE62-5784-447C-A218-0581DB64E204}">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rgbClr val="40D1F5"/>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508573"/>
          <a:ext cx="7416824" cy="306889"/>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 Do Nothing</a:t>
          </a:r>
        </a:p>
      </dsp:txBody>
      <dsp:txXfrm>
        <a:off x="14981" y="523554"/>
        <a:ext cx="7386862" cy="276927"/>
      </dsp:txXfrm>
    </dsp:sp>
    <dsp:sp modelId="{1E32C6EE-E5DA-4285-8A50-1B4F12140436}">
      <dsp:nvSpPr>
        <dsp:cNvPr id="0" name=""/>
        <dsp:cNvSpPr/>
      </dsp:nvSpPr>
      <dsp:spPr>
        <a:xfrm>
          <a:off x="0" y="959476"/>
          <a:ext cx="7416824" cy="292494"/>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Accelerated Change Proposal process</a:t>
          </a:r>
        </a:p>
      </dsp:txBody>
      <dsp:txXfrm>
        <a:off x="14278" y="973754"/>
        <a:ext cx="7388268" cy="263938"/>
      </dsp:txXfrm>
    </dsp:sp>
    <dsp:sp modelId="{D5C5A1C6-547D-4326-8879-80210B0B0C86}">
      <dsp:nvSpPr>
        <dsp:cNvPr id="0" name=""/>
        <dsp:cNvSpPr/>
      </dsp:nvSpPr>
      <dsp:spPr>
        <a:xfrm>
          <a:off x="0" y="1368153"/>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Any other suggestions</a:t>
          </a:r>
        </a:p>
      </dsp:txBody>
      <dsp:txXfrm>
        <a:off x="14234" y="1382387"/>
        <a:ext cx="7388356" cy="2631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524435"/>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4234" y="538669"/>
        <a:ext cx="515730" cy="263125"/>
      </dsp:txXfrm>
    </dsp:sp>
    <dsp:sp modelId="{53F9770E-7BBD-434E-92E1-3AFB9E81983B}">
      <dsp:nvSpPr>
        <dsp:cNvPr id="0" name=""/>
        <dsp:cNvSpPr/>
      </dsp:nvSpPr>
      <dsp:spPr>
        <a:xfrm>
          <a:off x="0" y="960044"/>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dsp:txBody>
      <dsp:txXfrm>
        <a:off x="14234" y="974278"/>
        <a:ext cx="515730" cy="263125"/>
      </dsp:txXfrm>
    </dsp:sp>
    <dsp:sp modelId="{402F80D8-FD7E-4399-A717-72628D880E7B}">
      <dsp:nvSpPr>
        <dsp:cNvPr id="0" name=""/>
        <dsp:cNvSpPr/>
      </dsp:nvSpPr>
      <dsp:spPr>
        <a:xfrm>
          <a:off x="0" y="1392090"/>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3</a:t>
          </a:r>
          <a:endParaRPr lang="en-GB" sz="1000" b="1" u="none" kern="1200" dirty="0">
            <a:solidFill>
              <a:schemeClr val="bg1"/>
            </a:solidFill>
          </a:endParaRPr>
        </a:p>
      </dsp:txBody>
      <dsp:txXfrm>
        <a:off x="14234" y="1406324"/>
        <a:ext cx="515730" cy="263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5D964-64AF-4E46-95C9-4E24E2D597E2}">
      <dsp:nvSpPr>
        <dsp:cNvPr id="0" name=""/>
        <dsp:cNvSpPr/>
      </dsp:nvSpPr>
      <dsp:spPr>
        <a:xfrm>
          <a:off x="0" y="3307318"/>
          <a:ext cx="8229600" cy="7235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Extra </a:t>
          </a:r>
          <a:r>
            <a:rPr lang="en-GB" sz="1400" kern="1200" dirty="0"/>
            <a:t>CHMC scheduled by </a:t>
          </a:r>
          <a:r>
            <a:rPr lang="en-GB" sz="1400" kern="1200" dirty="0" smtClean="0"/>
            <a:t>Joint Office </a:t>
          </a:r>
          <a:r>
            <a:rPr lang="en-GB" sz="1400" kern="1200" dirty="0"/>
            <a:t>for </a:t>
          </a:r>
          <a:r>
            <a:rPr lang="en-GB" sz="1400" kern="1200" dirty="0" smtClean="0"/>
            <a:t>vote </a:t>
          </a:r>
          <a:r>
            <a:rPr lang="en-GB" sz="1400" kern="1200" dirty="0"/>
            <a:t>- 10 min </a:t>
          </a:r>
          <a:r>
            <a:rPr lang="en-GB" sz="1400" kern="1200" dirty="0" smtClean="0"/>
            <a:t>WebEx </a:t>
          </a:r>
          <a:r>
            <a:rPr lang="en-GB" sz="1400" kern="1200" dirty="0"/>
            <a:t>(yes/no vote)?</a:t>
          </a:r>
        </a:p>
      </dsp:txBody>
      <dsp:txXfrm>
        <a:off x="0" y="3307318"/>
        <a:ext cx="8229600" cy="390722"/>
      </dsp:txXfrm>
    </dsp:sp>
    <dsp:sp modelId="{35649794-ABA1-45FF-8950-3871A644DA78}">
      <dsp:nvSpPr>
        <dsp:cNvPr id="0" name=""/>
        <dsp:cNvSpPr/>
      </dsp:nvSpPr>
      <dsp:spPr>
        <a:xfrm>
          <a:off x="0" y="3683570"/>
          <a:ext cx="8229600" cy="3328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smtClean="0"/>
            <a:t>Accelerated Change Proposal decision made</a:t>
          </a:r>
          <a:endParaRPr lang="en-GB" sz="1100" kern="1200" dirty="0"/>
        </a:p>
      </dsp:txBody>
      <dsp:txXfrm>
        <a:off x="0" y="3683570"/>
        <a:ext cx="8229600" cy="332837"/>
      </dsp:txXfrm>
    </dsp:sp>
    <dsp:sp modelId="{28A434E0-2525-4A3D-9DD5-426AD8D63341}">
      <dsp:nvSpPr>
        <dsp:cNvPr id="0" name=""/>
        <dsp:cNvSpPr/>
      </dsp:nvSpPr>
      <dsp:spPr>
        <a:xfrm rot="10800000">
          <a:off x="0" y="2205336"/>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t>Initial </a:t>
          </a:r>
          <a:r>
            <a:rPr lang="en-GB" sz="1400" kern="1200" dirty="0" smtClean="0"/>
            <a:t>consultation -  </a:t>
          </a:r>
          <a:r>
            <a:rPr lang="en-GB" sz="1400" kern="1200" dirty="0"/>
            <a:t>if required</a:t>
          </a:r>
        </a:p>
      </dsp:txBody>
      <dsp:txXfrm rot="-10800000">
        <a:off x="0" y="2205336"/>
        <a:ext cx="8229600" cy="390605"/>
      </dsp:txXfrm>
    </dsp:sp>
    <dsp:sp modelId="{711170B9-044B-41CD-BBF5-5CBBCBC69079}">
      <dsp:nvSpPr>
        <dsp:cNvPr id="0" name=""/>
        <dsp:cNvSpPr/>
      </dsp:nvSpPr>
      <dsp:spPr>
        <a:xfrm>
          <a:off x="0" y="2595941"/>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66725">
            <a:lnSpc>
              <a:spcPct val="90000"/>
            </a:lnSpc>
            <a:spcBef>
              <a:spcPct val="0"/>
            </a:spcBef>
            <a:spcAft>
              <a:spcPct val="35000"/>
            </a:spcAft>
          </a:pPr>
          <a:r>
            <a:rPr lang="en-GB" sz="1050" kern="1200" dirty="0"/>
            <a:t>5 day </a:t>
          </a:r>
          <a:r>
            <a:rPr lang="en-GB" sz="1050" kern="1200" dirty="0" smtClean="0"/>
            <a:t>consultation </a:t>
          </a:r>
          <a:r>
            <a:rPr lang="en-GB" sz="1050" kern="1200" dirty="0"/>
            <a:t>period </a:t>
          </a:r>
          <a:r>
            <a:rPr lang="en-GB" sz="1050" kern="1200" dirty="0" smtClean="0"/>
            <a:t>– using an  </a:t>
          </a:r>
          <a:r>
            <a:rPr lang="en-GB" sz="1050" kern="1200" dirty="0"/>
            <a:t>on-line Change pack. </a:t>
          </a:r>
          <a:r>
            <a:rPr lang="en-GB" sz="1050" kern="1200" dirty="0" err="1"/>
            <a:t>ChMC</a:t>
          </a:r>
          <a:r>
            <a:rPr lang="en-GB" sz="1050" kern="1200" dirty="0"/>
            <a:t> encouraged to review responses throughout period so not to delay decision</a:t>
          </a:r>
        </a:p>
      </dsp:txBody>
      <dsp:txXfrm>
        <a:off x="0" y="2595941"/>
        <a:ext cx="8229600" cy="332737"/>
      </dsp:txXfrm>
    </dsp:sp>
    <dsp:sp modelId="{02285825-B773-4D75-8445-40C7A36757A9}">
      <dsp:nvSpPr>
        <dsp:cNvPr id="0" name=""/>
        <dsp:cNvSpPr/>
      </dsp:nvSpPr>
      <dsp:spPr>
        <a:xfrm rot="10800000">
          <a:off x="0" y="1103353"/>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Extra </a:t>
          </a:r>
          <a:r>
            <a:rPr lang="en-GB" sz="1400" kern="1200" dirty="0"/>
            <a:t>CHMC scheduled by </a:t>
          </a:r>
          <a:r>
            <a:rPr lang="en-GB" sz="1400" kern="1200" dirty="0" smtClean="0"/>
            <a:t>Joint Office </a:t>
          </a:r>
          <a:r>
            <a:rPr lang="en-GB" sz="1400" kern="1200" dirty="0"/>
            <a:t>for vote </a:t>
          </a:r>
          <a:r>
            <a:rPr lang="en-GB" sz="1400" kern="1200" dirty="0" smtClean="0"/>
            <a:t> </a:t>
          </a:r>
          <a:r>
            <a:rPr lang="en-GB" sz="1400" kern="1200" dirty="0"/>
            <a:t>- 10 min </a:t>
          </a:r>
          <a:r>
            <a:rPr lang="en-GB" sz="1400" kern="1200" dirty="0" smtClean="0"/>
            <a:t>WebEx </a:t>
          </a:r>
          <a:r>
            <a:rPr lang="en-GB" sz="1400" kern="1200" dirty="0"/>
            <a:t>(yes/no/consult vote)?</a:t>
          </a:r>
        </a:p>
      </dsp:txBody>
      <dsp:txXfrm rot="-10800000">
        <a:off x="0" y="1103353"/>
        <a:ext cx="8229600" cy="390605"/>
      </dsp:txXfrm>
    </dsp:sp>
    <dsp:sp modelId="{3A240DE8-3F4C-4E6C-B239-0F6EE348AFD6}">
      <dsp:nvSpPr>
        <dsp:cNvPr id="0" name=""/>
        <dsp:cNvSpPr/>
      </dsp:nvSpPr>
      <dsp:spPr>
        <a:xfrm>
          <a:off x="0" y="1493958"/>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a:t>ALL </a:t>
          </a:r>
          <a:r>
            <a:rPr lang="en-GB" sz="1100" kern="1200" dirty="0" err="1"/>
            <a:t>ChMC</a:t>
          </a:r>
          <a:r>
            <a:rPr lang="en-GB" sz="1100" kern="1200" dirty="0"/>
            <a:t> to vote </a:t>
          </a:r>
          <a:r>
            <a:rPr lang="en-GB" sz="1100" kern="1200" dirty="0" smtClean="0"/>
            <a:t>on use of Accelerated process – make an </a:t>
          </a:r>
          <a:r>
            <a:rPr lang="en-GB" sz="1100" kern="1200" dirty="0"/>
            <a:t>informed decision </a:t>
          </a:r>
          <a:r>
            <a:rPr lang="en-GB" sz="1100" kern="1200" dirty="0" smtClean="0"/>
            <a:t>as Xoserve already completed  initial impact assessment on what </a:t>
          </a:r>
          <a:r>
            <a:rPr lang="en-GB" sz="1100" kern="1200" dirty="0"/>
            <a:t>needs to be </a:t>
          </a:r>
          <a:r>
            <a:rPr lang="en-GB" sz="1100" kern="1200" dirty="0" smtClean="0"/>
            <a:t>dropped or bumped  </a:t>
          </a:r>
          <a:r>
            <a:rPr lang="en-GB" sz="1100" kern="1200" dirty="0"/>
            <a:t>to deliver change</a:t>
          </a:r>
        </a:p>
      </dsp:txBody>
      <dsp:txXfrm>
        <a:off x="0" y="1493958"/>
        <a:ext cx="8229600" cy="332737"/>
      </dsp:txXfrm>
    </dsp:sp>
    <dsp:sp modelId="{F77056E3-9610-4398-A11C-53EDE48DABAD}">
      <dsp:nvSpPr>
        <dsp:cNvPr id="0" name=""/>
        <dsp:cNvSpPr/>
      </dsp:nvSpPr>
      <dsp:spPr>
        <a:xfrm rot="10800000">
          <a:off x="0" y="1370"/>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altLang="en-US" sz="1400" kern="1200" dirty="0" smtClean="0">
              <a:cs typeface="Arial" charset="0"/>
            </a:rPr>
            <a:t>Accelerated</a:t>
          </a:r>
          <a:r>
            <a:rPr lang="en-GB" sz="1400" kern="1200" dirty="0" smtClean="0"/>
            <a:t> Change Proposal </a:t>
          </a:r>
          <a:r>
            <a:rPr lang="en-GB" sz="1400" kern="1200" dirty="0"/>
            <a:t>comes into Xoserve</a:t>
          </a:r>
        </a:p>
      </dsp:txBody>
      <dsp:txXfrm rot="-10800000">
        <a:off x="0" y="1370"/>
        <a:ext cx="8229600" cy="390605"/>
      </dsp:txXfrm>
    </dsp:sp>
    <dsp:sp modelId="{602F75D7-39BD-42AD-A190-2D48E867D06C}">
      <dsp:nvSpPr>
        <dsp:cNvPr id="0" name=""/>
        <dsp:cNvSpPr/>
      </dsp:nvSpPr>
      <dsp:spPr>
        <a:xfrm>
          <a:off x="0" y="391976"/>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a:t>Xoserve assesses </a:t>
          </a:r>
          <a:r>
            <a:rPr lang="en-GB" sz="1100" kern="1200" dirty="0" smtClean="0"/>
            <a:t>accelerated request against criteria</a:t>
          </a:r>
          <a:r>
            <a:rPr lang="en-GB" sz="1100" kern="1200" dirty="0"/>
            <a:t>, assures the CP for completeness and content and, if deemed </a:t>
          </a:r>
          <a:r>
            <a:rPr lang="en-GB" sz="1100" kern="1200" dirty="0" smtClean="0"/>
            <a:t>to fit accelerated process, </a:t>
          </a:r>
          <a:r>
            <a:rPr lang="en-GB" sz="1100" kern="1200" dirty="0"/>
            <a:t>contacts </a:t>
          </a:r>
          <a:r>
            <a:rPr lang="en-GB" sz="1100" kern="1200" dirty="0" smtClean="0"/>
            <a:t>Joint Office </a:t>
          </a:r>
          <a:r>
            <a:rPr lang="en-GB" sz="1100" kern="1200" dirty="0"/>
            <a:t>for </a:t>
          </a:r>
          <a:r>
            <a:rPr lang="en-GB" sz="1100" kern="1200" dirty="0" smtClean="0"/>
            <a:t>Extra </a:t>
          </a:r>
          <a:r>
            <a:rPr lang="en-GB" sz="1100" kern="1200" dirty="0" err="1"/>
            <a:t>ChMC</a:t>
          </a:r>
          <a:r>
            <a:rPr lang="en-GB" sz="1100" kern="1200" dirty="0"/>
            <a:t> </a:t>
          </a:r>
        </a:p>
      </dsp:txBody>
      <dsp:txXfrm>
        <a:off x="0" y="391976"/>
        <a:ext cx="8229600" cy="3327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C0C0D-EBAE-43EB-9C37-F34BBF68E491}">
      <dsp:nvSpPr>
        <dsp:cNvPr id="0" name=""/>
        <dsp:cNvSpPr/>
      </dsp:nvSpPr>
      <dsp:spPr>
        <a:xfrm rot="5400000">
          <a:off x="-154436" y="157224"/>
          <a:ext cx="1029577" cy="72070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363139"/>
        <a:ext cx="720704" cy="308873"/>
      </dsp:txXfrm>
    </dsp:sp>
    <dsp:sp modelId="{F10EE17D-9882-4306-A361-689755D11BAF}">
      <dsp:nvSpPr>
        <dsp:cNvPr id="0" name=""/>
        <dsp:cNvSpPr/>
      </dsp:nvSpPr>
      <dsp:spPr>
        <a:xfrm rot="5400000">
          <a:off x="4140539" y="-3417047"/>
          <a:ext cx="669225" cy="750889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Notes and Actions from todays meeting will be issued to Group members and published on Joint office website </a:t>
          </a:r>
          <a:endParaRPr lang="en-GB" sz="2100" kern="1200" dirty="0"/>
        </a:p>
      </dsp:txBody>
      <dsp:txXfrm rot="-5400000">
        <a:off x="720705" y="35456"/>
        <a:ext cx="7476226" cy="603887"/>
      </dsp:txXfrm>
    </dsp:sp>
    <dsp:sp modelId="{E08B864B-994C-4390-B566-C27265A6AA34}">
      <dsp:nvSpPr>
        <dsp:cNvPr id="0" name=""/>
        <dsp:cNvSpPr/>
      </dsp:nvSpPr>
      <dsp:spPr>
        <a:xfrm rot="5400000">
          <a:off x="-154436" y="1036665"/>
          <a:ext cx="1029577" cy="72070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1242580"/>
        <a:ext cx="720704" cy="308873"/>
      </dsp:txXfrm>
    </dsp:sp>
    <dsp:sp modelId="{2DF683AC-F6C2-4AD6-A8C2-56166309F24D}">
      <dsp:nvSpPr>
        <dsp:cNvPr id="0" name=""/>
        <dsp:cNvSpPr/>
      </dsp:nvSpPr>
      <dsp:spPr>
        <a:xfrm rot="5400000">
          <a:off x="4140539" y="-2555019"/>
          <a:ext cx="669225" cy="750889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Take any recommendations made to Change Management Committee on 10</a:t>
          </a:r>
          <a:r>
            <a:rPr lang="en-GB" sz="2100" kern="1200" baseline="30000" dirty="0" smtClean="0"/>
            <a:t>th</a:t>
          </a:r>
          <a:r>
            <a:rPr lang="en-GB" sz="2100" kern="1200" dirty="0" smtClean="0"/>
            <a:t> July 2019 </a:t>
          </a:r>
          <a:endParaRPr lang="en-GB" sz="2100" kern="1200" dirty="0"/>
        </a:p>
      </dsp:txBody>
      <dsp:txXfrm rot="-5400000">
        <a:off x="720705" y="897484"/>
        <a:ext cx="7476226" cy="603887"/>
      </dsp:txXfrm>
    </dsp:sp>
    <dsp:sp modelId="{45596F55-AA2B-4B0D-8C53-E3AA24F8240E}">
      <dsp:nvSpPr>
        <dsp:cNvPr id="0" name=""/>
        <dsp:cNvSpPr/>
      </dsp:nvSpPr>
      <dsp:spPr>
        <a:xfrm rot="5400000">
          <a:off x="-154436" y="1916105"/>
          <a:ext cx="1029577" cy="72070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2122020"/>
        <a:ext cx="720704" cy="308873"/>
      </dsp:txXfrm>
    </dsp:sp>
    <dsp:sp modelId="{DEE525FE-049E-4B57-A654-5F451341BD0D}">
      <dsp:nvSpPr>
        <dsp:cNvPr id="0" name=""/>
        <dsp:cNvSpPr/>
      </dsp:nvSpPr>
      <dsp:spPr>
        <a:xfrm rot="5400000">
          <a:off x="4140539" y="-1618916"/>
          <a:ext cx="669225" cy="7508895"/>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Next meeting scheduled for 22</a:t>
          </a:r>
          <a:r>
            <a:rPr lang="en-GB" sz="2100" kern="1200" baseline="30000" dirty="0" smtClean="0"/>
            <a:t>nd</a:t>
          </a:r>
          <a:r>
            <a:rPr lang="en-GB" sz="2100" kern="1200" dirty="0" smtClean="0"/>
            <a:t> July 2019</a:t>
          </a:r>
          <a:endParaRPr lang="en-GB" sz="2100" kern="1200" dirty="0"/>
        </a:p>
      </dsp:txBody>
      <dsp:txXfrm rot="-5400000">
        <a:off x="720705" y="1833587"/>
        <a:ext cx="7476226" cy="603887"/>
      </dsp:txXfrm>
    </dsp:sp>
    <dsp:sp modelId="{3EF92A68-4A59-4E63-AA3E-9C498BB648DD}">
      <dsp:nvSpPr>
        <dsp:cNvPr id="0" name=""/>
        <dsp:cNvSpPr/>
      </dsp:nvSpPr>
      <dsp:spPr>
        <a:xfrm rot="5400000">
          <a:off x="-154436" y="2795546"/>
          <a:ext cx="1029577" cy="72070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3001461"/>
        <a:ext cx="720704" cy="308873"/>
      </dsp:txXfrm>
    </dsp:sp>
    <dsp:sp modelId="{CC5544C0-B199-49E4-AB16-312BDE6E88B4}">
      <dsp:nvSpPr>
        <dsp:cNvPr id="0" name=""/>
        <dsp:cNvSpPr/>
      </dsp:nvSpPr>
      <dsp:spPr>
        <a:xfrm rot="5400000">
          <a:off x="4140539" y="-778725"/>
          <a:ext cx="669225" cy="750889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Further sessions can be scheduled if needed</a:t>
          </a:r>
          <a:endParaRPr lang="en-GB" sz="2100" kern="1200" dirty="0"/>
        </a:p>
      </dsp:txBody>
      <dsp:txXfrm rot="-5400000">
        <a:off x="720705" y="2673778"/>
        <a:ext cx="7476226" cy="60388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50444" y="1"/>
            <a:ext cx="2945659" cy="496411"/>
          </a:xfrm>
          <a:prstGeom prst="rect">
            <a:avLst/>
          </a:prstGeom>
        </p:spPr>
        <p:txBody>
          <a:bodyPr vert="horz" lIns="91435" tIns="45718" rIns="91435" bIns="45718" rtlCol="0"/>
          <a:lstStyle>
            <a:lvl1pPr algn="r">
              <a:defRPr sz="1200"/>
            </a:lvl1pPr>
          </a:lstStyle>
          <a:p>
            <a:fld id="{30CC7C86-2D66-4C55-8F99-E153512351BA}" type="datetimeFigureOut">
              <a:rPr lang="en-GB" smtClean="0"/>
              <a:t>20/06/2019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35" tIns="45718" rIns="91435" bIns="45718"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316134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174568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27</a:t>
            </a:fld>
            <a:endParaRPr lang="en-GB"/>
          </a:p>
        </p:txBody>
      </p:sp>
    </p:spTree>
    <p:extLst>
      <p:ext uri="{BB962C8B-B14F-4D97-AF65-F5344CB8AC3E}">
        <p14:creationId xmlns:p14="http://schemas.microsoft.com/office/powerpoint/2010/main" val="1745686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vimeo.com/3365538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gasgov-mst-files.s3.eu-west-1.amazonaws.com/s3fs-public/ggf/ApprovedUrgentProposalsGuideline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xml"/><Relationship Id="rId7" Type="http://schemas.openxmlformats.org/officeDocument/2006/relationships/image" Target="../media/image8.emf"/><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xoserve.com/change/change-proposals/xrn-4852-amendments-to-the-dsc-change-management-procedures-aligning-the-procedures-to-the-change-process/"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7.wmf"/><Relationship Id="rId5" Type="http://schemas.openxmlformats.org/officeDocument/2006/relationships/package" Target="../embeddings/Microsoft_Word_Document1.docx"/><Relationship Id="rId4" Type="http://schemas.openxmlformats.org/officeDocument/2006/relationships/hyperlink" Target="https://gasgov-mst-files.s3.eu-west-1.amazonaws.com/s3fs-public/ggf/page/2018-12/Change%20Management%20Procedures%20v2%20%209.11.18.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gasgovernance.co.uk/DSC-Governance/25061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3.png"/><Relationship Id="rId4" Type="http://schemas.openxmlformats.org/officeDocument/2006/relationships/image" Target="../media/image9.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DSC Governance Review Group</a:t>
            </a:r>
            <a:endParaRPr lang="en-GB" dirty="0"/>
          </a:p>
        </p:txBody>
      </p:sp>
      <p:sp>
        <p:nvSpPr>
          <p:cNvPr id="3" name="Subtitle 2"/>
          <p:cNvSpPr>
            <a:spLocks noGrp="1"/>
          </p:cNvSpPr>
          <p:nvPr>
            <p:ph type="subTitle" idx="1"/>
          </p:nvPr>
        </p:nvSpPr>
        <p:spPr/>
        <p:txBody>
          <a:bodyPr/>
          <a:lstStyle/>
          <a:p>
            <a:r>
              <a:rPr lang="en-GB" dirty="0" smtClean="0"/>
              <a:t>25</a:t>
            </a:r>
            <a:r>
              <a:rPr lang="en-GB" baseline="30000" dirty="0" smtClean="0"/>
              <a:t>th</a:t>
            </a:r>
            <a:r>
              <a:rPr lang="en-GB" dirty="0" smtClean="0"/>
              <a:t> June 2019</a:t>
            </a:r>
            <a:endParaRPr lang="en-GB" dirty="0"/>
          </a:p>
        </p:txBody>
      </p:sp>
    </p:spTree>
    <p:custDataLst>
      <p:tags r:id="rId1"/>
    </p:custDataLst>
    <p:extLst>
      <p:ext uri="{BB962C8B-B14F-4D97-AF65-F5344CB8AC3E}">
        <p14:creationId xmlns:p14="http://schemas.microsoft.com/office/powerpoint/2010/main" val="4186293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09" y="148059"/>
            <a:ext cx="8229600" cy="637580"/>
          </a:xfrm>
        </p:spPr>
        <p:txBody>
          <a:bodyPr/>
          <a:lstStyle/>
          <a:p>
            <a:r>
              <a:rPr lang="en-GB" dirty="0"/>
              <a:t>Current DSC Change </a:t>
            </a:r>
            <a:r>
              <a:rPr lang="en-GB" dirty="0" smtClean="0"/>
              <a:t>process </a:t>
            </a:r>
            <a:r>
              <a:rPr lang="en-GB" dirty="0"/>
              <a:t>(</a:t>
            </a:r>
            <a:r>
              <a:rPr lang="en-GB" dirty="0" smtClean="0"/>
              <a:t>Delivery)</a:t>
            </a:r>
            <a:endParaRPr lang="en-GB" dirty="0"/>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6" y="113159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179512" y="411510"/>
            <a:ext cx="1826039" cy="501828"/>
          </a:xfrm>
          <a:prstGeom prst="wedgeRectCallout">
            <a:avLst>
              <a:gd name="adj1" fmla="val -27262"/>
              <a:gd name="adj2" fmla="val 8017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cxnSp>
        <p:nvCxnSpPr>
          <p:cNvPr id="5" name="Straight Arrow Connector 4"/>
          <p:cNvCxnSpPr/>
          <p:nvPr/>
        </p:nvCxnSpPr>
        <p:spPr>
          <a:xfrm>
            <a:off x="0" y="1419329"/>
            <a:ext cx="2584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a:off x="107504" y="209905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79512" y="2219985"/>
            <a:ext cx="1296144" cy="230832"/>
          </a:xfrm>
          <a:prstGeom prst="rect">
            <a:avLst/>
          </a:prstGeom>
          <a:noFill/>
        </p:spPr>
        <p:txBody>
          <a:bodyPr wrap="square" rtlCol="0">
            <a:spAutoFit/>
          </a:bodyPr>
          <a:lstStyle/>
          <a:p>
            <a:r>
              <a:rPr lang="en-GB" sz="900" dirty="0" smtClean="0"/>
              <a:t>Project Start up</a:t>
            </a:r>
            <a:endParaRPr lang="en-GB" sz="900" dirty="0"/>
          </a:p>
        </p:txBody>
      </p:sp>
      <p:cxnSp>
        <p:nvCxnSpPr>
          <p:cNvPr id="9" name="Straight Arrow Connector 8"/>
          <p:cNvCxnSpPr>
            <a:endCxn id="7" idx="3"/>
          </p:cNvCxnSpPr>
          <p:nvPr/>
        </p:nvCxnSpPr>
        <p:spPr>
          <a:xfrm>
            <a:off x="536501" y="1690941"/>
            <a:ext cx="147067" cy="4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 Diagonal Corner Rectangle 10"/>
          <p:cNvSpPr/>
          <p:nvPr/>
        </p:nvSpPr>
        <p:spPr>
          <a:xfrm>
            <a:off x="107504"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74458" y="3282538"/>
            <a:ext cx="1296144" cy="369332"/>
          </a:xfrm>
          <a:prstGeom prst="rect">
            <a:avLst/>
          </a:prstGeom>
          <a:noFill/>
        </p:spPr>
        <p:txBody>
          <a:bodyPr wrap="square" rtlCol="0">
            <a:spAutoFit/>
          </a:bodyPr>
          <a:lstStyle/>
          <a:p>
            <a:r>
              <a:rPr lang="en-GB" sz="900" dirty="0" smtClean="0"/>
              <a:t>Initiation and  </a:t>
            </a:r>
          </a:p>
          <a:p>
            <a:r>
              <a:rPr lang="en-GB" sz="900" dirty="0" smtClean="0"/>
              <a:t>Design</a:t>
            </a:r>
            <a:endParaRPr lang="en-GB" sz="900" dirty="0"/>
          </a:p>
        </p:txBody>
      </p:sp>
      <p:cxnSp>
        <p:nvCxnSpPr>
          <p:cNvPr id="13" name="Straight Arrow Connector 12"/>
          <p:cNvCxnSpPr>
            <a:stCxn id="7" idx="1"/>
            <a:endCxn id="11" idx="3"/>
          </p:cNvCxnSpPr>
          <p:nvPr/>
        </p:nvCxnSpPr>
        <p:spPr>
          <a:xfrm>
            <a:off x="683568" y="257175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40" y="4055715"/>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a:stCxn id="11" idx="1"/>
            <a:endCxn id="1026" idx="0"/>
          </p:cNvCxnSpPr>
          <p:nvPr/>
        </p:nvCxnSpPr>
        <p:spPr>
          <a:xfrm>
            <a:off x="683568" y="3692520"/>
            <a:ext cx="95622" cy="363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1691680" y="4200901"/>
            <a:ext cx="1487291" cy="782796"/>
          </a:xfrm>
          <a:prstGeom prst="wedgeRectCallout">
            <a:avLst>
              <a:gd name="adj1" fmla="val -83579"/>
              <a:gd name="adj2" fmla="val -4159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Planning &amp; Design clarifications may be sought at one or more DSG meetings</a:t>
            </a:r>
            <a:endParaRPr lang="en-GB" sz="1000" dirty="0"/>
          </a:p>
        </p:txBody>
      </p:sp>
      <p:pic>
        <p:nvPicPr>
          <p:cNvPr id="23"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980" y="245367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Straight Arrow Connector 23"/>
          <p:cNvCxnSpPr>
            <a:endCxn id="23" idx="1"/>
          </p:cNvCxnSpPr>
          <p:nvPr/>
        </p:nvCxnSpPr>
        <p:spPr>
          <a:xfrm>
            <a:off x="1259632" y="2131840"/>
            <a:ext cx="1127348" cy="602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259632" y="3016844"/>
            <a:ext cx="1244132" cy="45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2283718"/>
            <a:ext cx="707091" cy="400110"/>
          </a:xfrm>
          <a:prstGeom prst="rect">
            <a:avLst/>
          </a:prstGeom>
          <a:solidFill>
            <a:srgbClr val="FFFFFF"/>
          </a:solidFill>
        </p:spPr>
        <p:txBody>
          <a:bodyPr wrap="square" rtlCol="0">
            <a:spAutoFit/>
          </a:bodyPr>
          <a:lstStyle/>
          <a:p>
            <a:r>
              <a:rPr lang="en-GB" sz="1000" dirty="0" smtClean="0"/>
              <a:t>EQR if needed</a:t>
            </a:r>
            <a:endParaRPr lang="en-GB" sz="1000" dirty="0"/>
          </a:p>
        </p:txBody>
      </p:sp>
      <p:sp>
        <p:nvSpPr>
          <p:cNvPr id="31" name="TextBox 30"/>
          <p:cNvSpPr txBox="1"/>
          <p:nvPr/>
        </p:nvSpPr>
        <p:spPr>
          <a:xfrm>
            <a:off x="1580461" y="3206743"/>
            <a:ext cx="497479" cy="246221"/>
          </a:xfrm>
          <a:prstGeom prst="rect">
            <a:avLst/>
          </a:prstGeom>
          <a:solidFill>
            <a:srgbClr val="FFFFFF"/>
          </a:solidFill>
        </p:spPr>
        <p:txBody>
          <a:bodyPr wrap="square" rtlCol="0">
            <a:spAutoFit/>
          </a:bodyPr>
          <a:lstStyle/>
          <a:p>
            <a:r>
              <a:rPr lang="en-GB" sz="1000" dirty="0" smtClean="0"/>
              <a:t>BER</a:t>
            </a:r>
            <a:endParaRPr lang="en-GB" sz="1000" dirty="0"/>
          </a:p>
        </p:txBody>
      </p:sp>
      <p:sp>
        <p:nvSpPr>
          <p:cNvPr id="32" name="Rectangular Callout 31"/>
          <p:cNvSpPr/>
          <p:nvPr/>
        </p:nvSpPr>
        <p:spPr>
          <a:xfrm>
            <a:off x="2005551" y="1018225"/>
            <a:ext cx="1826039" cy="876771"/>
          </a:xfrm>
          <a:prstGeom prst="wedgeRectCallout">
            <a:avLst>
              <a:gd name="adj1" fmla="val -4236"/>
              <a:gd name="adj2" fmla="val 9874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Evaluation Quotation Report (EQR) and/or  Business Evaluation Report (BER) for funding sent to </a:t>
            </a:r>
            <a:r>
              <a:rPr lang="en-GB" sz="1000" dirty="0"/>
              <a:t>at DSC </a:t>
            </a:r>
            <a:r>
              <a:rPr lang="en-GB" sz="1000" dirty="0" err="1" smtClean="0"/>
              <a:t>ChMC</a:t>
            </a:r>
            <a:r>
              <a:rPr lang="en-GB" sz="1000" dirty="0" smtClean="0"/>
              <a:t> for approval</a:t>
            </a:r>
            <a:endParaRPr lang="en-GB" sz="1000" dirty="0"/>
          </a:p>
        </p:txBody>
      </p:sp>
      <p:sp>
        <p:nvSpPr>
          <p:cNvPr id="22" name="Flowchart: Terminator 21"/>
          <p:cNvSpPr/>
          <p:nvPr/>
        </p:nvSpPr>
        <p:spPr>
          <a:xfrm>
            <a:off x="2339752" y="365187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2458459" y="3716824"/>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28" name="Straight Arrow Connector 27"/>
          <p:cNvCxnSpPr>
            <a:stCxn id="23" idx="2"/>
            <a:endCxn id="22" idx="0"/>
          </p:cNvCxnSpPr>
          <p:nvPr/>
        </p:nvCxnSpPr>
        <p:spPr>
          <a:xfrm>
            <a:off x="2939430" y="3015648"/>
            <a:ext cx="12390" cy="636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27784" y="3177216"/>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cxnSp>
        <p:nvCxnSpPr>
          <p:cNvPr id="33" name="Straight Arrow Connector 32"/>
          <p:cNvCxnSpPr/>
          <p:nvPr/>
        </p:nvCxnSpPr>
        <p:spPr>
          <a:xfrm>
            <a:off x="3491880" y="3015648"/>
            <a:ext cx="1104673" cy="1197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359363" y="3116568"/>
            <a:ext cx="720081" cy="507831"/>
          </a:xfrm>
          <a:prstGeom prst="rect">
            <a:avLst/>
          </a:prstGeom>
          <a:solidFill>
            <a:srgbClr val="FFFFFF"/>
          </a:solidFill>
        </p:spPr>
        <p:txBody>
          <a:bodyPr wrap="square" rtlCol="0">
            <a:spAutoFit/>
          </a:bodyPr>
          <a:lstStyle/>
          <a:p>
            <a:r>
              <a:rPr lang="en-GB" sz="900" dirty="0" smtClean="0"/>
              <a:t>BER Funding Approved</a:t>
            </a:r>
            <a:endParaRPr lang="en-GB" sz="900" dirty="0"/>
          </a:p>
        </p:txBody>
      </p:sp>
      <p:sp>
        <p:nvSpPr>
          <p:cNvPr id="37" name="Round Diagonal Corner Rectangle 36"/>
          <p:cNvSpPr/>
          <p:nvPr/>
        </p:nvSpPr>
        <p:spPr>
          <a:xfrm>
            <a:off x="4577054" y="418728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4627482" y="4308217"/>
            <a:ext cx="1296144" cy="230832"/>
          </a:xfrm>
          <a:prstGeom prst="rect">
            <a:avLst/>
          </a:prstGeom>
          <a:noFill/>
        </p:spPr>
        <p:txBody>
          <a:bodyPr wrap="square" rtlCol="0">
            <a:spAutoFit/>
          </a:bodyPr>
          <a:lstStyle/>
          <a:p>
            <a:r>
              <a:rPr lang="en-GB" sz="900" dirty="0" smtClean="0"/>
              <a:t>Detailed Design</a:t>
            </a:r>
            <a:endParaRPr lang="en-GB" sz="900" dirty="0"/>
          </a:p>
        </p:txBody>
      </p:sp>
      <p:pic>
        <p:nvPicPr>
          <p:cNvPr id="3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1643" y="32652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ular Callout 34"/>
          <p:cNvSpPr/>
          <p:nvPr/>
        </p:nvSpPr>
        <p:spPr>
          <a:xfrm>
            <a:off x="5428485" y="2432769"/>
            <a:ext cx="1177441" cy="787053"/>
          </a:xfrm>
          <a:prstGeom prst="wedgeRectCallout">
            <a:avLst>
              <a:gd name="adj1" fmla="val -57617"/>
              <a:gd name="adj2" fmla="val 86039"/>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Design consultation</a:t>
            </a:r>
          </a:p>
          <a:p>
            <a:pPr algn="ctr"/>
            <a:r>
              <a:rPr lang="en-GB" sz="1000" dirty="0" smtClean="0"/>
              <a:t>10 working days</a:t>
            </a:r>
          </a:p>
          <a:p>
            <a:pPr algn="ctr"/>
            <a:r>
              <a:rPr lang="en-GB" sz="1000" dirty="0" smtClean="0"/>
              <a:t>(Change </a:t>
            </a:r>
            <a:r>
              <a:rPr lang="en-GB" sz="1000" dirty="0"/>
              <a:t>Pack </a:t>
            </a:r>
            <a:r>
              <a:rPr lang="en-GB" sz="1000" dirty="0" smtClean="0"/>
              <a:t>3)</a:t>
            </a:r>
            <a:endParaRPr lang="en-GB" sz="1000" dirty="0"/>
          </a:p>
        </p:txBody>
      </p:sp>
      <p:cxnSp>
        <p:nvCxnSpPr>
          <p:cNvPr id="36" name="Straight Arrow Connector 35"/>
          <p:cNvCxnSpPr>
            <a:stCxn id="37" idx="3"/>
            <a:endCxn id="34" idx="2"/>
          </p:cNvCxnSpPr>
          <p:nvPr/>
        </p:nvCxnSpPr>
        <p:spPr>
          <a:xfrm flipV="1">
            <a:off x="5153118" y="38272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5045143" y="2277781"/>
            <a:ext cx="8385" cy="899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168873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ular Callout 40"/>
          <p:cNvSpPr/>
          <p:nvPr/>
        </p:nvSpPr>
        <p:spPr>
          <a:xfrm>
            <a:off x="4299064" y="723285"/>
            <a:ext cx="1606325" cy="816609"/>
          </a:xfrm>
          <a:prstGeom prst="wedgeRectCallout">
            <a:avLst>
              <a:gd name="adj1" fmla="val -11824"/>
              <a:gd name="adj2" fmla="val 6243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If issues identified </a:t>
            </a:r>
            <a:r>
              <a:rPr lang="en-GB" sz="1000" dirty="0"/>
              <a:t> </a:t>
            </a:r>
            <a:r>
              <a:rPr lang="en-GB" sz="1000" dirty="0" smtClean="0"/>
              <a:t>in responses to Design Change Pack -  return to </a:t>
            </a:r>
            <a:r>
              <a:rPr lang="en-GB" sz="1000" dirty="0" err="1" smtClean="0"/>
              <a:t>ChMC</a:t>
            </a:r>
            <a:r>
              <a:rPr lang="en-GB" sz="1000" dirty="0" smtClean="0"/>
              <a:t> for further decision making</a:t>
            </a:r>
            <a:endParaRPr lang="en-GB" sz="1000" dirty="0"/>
          </a:p>
        </p:txBody>
      </p:sp>
      <p:sp>
        <p:nvSpPr>
          <p:cNvPr id="42" name="TextBox 41"/>
          <p:cNvSpPr txBox="1"/>
          <p:nvPr/>
        </p:nvSpPr>
        <p:spPr>
          <a:xfrm>
            <a:off x="4748927" y="2773276"/>
            <a:ext cx="637889" cy="369332"/>
          </a:xfrm>
          <a:prstGeom prst="rect">
            <a:avLst/>
          </a:prstGeom>
          <a:solidFill>
            <a:srgbClr val="FFFFFF"/>
          </a:solidFill>
        </p:spPr>
        <p:txBody>
          <a:bodyPr wrap="square" rtlCol="0">
            <a:spAutoFit/>
          </a:bodyPr>
          <a:lstStyle/>
          <a:p>
            <a:r>
              <a:rPr lang="en-GB" sz="900" dirty="0" smtClean="0"/>
              <a:t>Design issues</a:t>
            </a:r>
            <a:endParaRPr lang="en-GB" sz="900" dirty="0"/>
          </a:p>
        </p:txBody>
      </p:sp>
      <p:cxnSp>
        <p:nvCxnSpPr>
          <p:cNvPr id="48" name="Straight Arrow Connector 47"/>
          <p:cNvCxnSpPr/>
          <p:nvPr/>
        </p:nvCxnSpPr>
        <p:spPr>
          <a:xfrm flipH="1">
            <a:off x="1259632" y="2895786"/>
            <a:ext cx="1080120" cy="332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370009" y="2827828"/>
            <a:ext cx="812738" cy="400110"/>
          </a:xfrm>
          <a:prstGeom prst="rect">
            <a:avLst/>
          </a:prstGeom>
          <a:solidFill>
            <a:srgbClr val="FFFFFF"/>
          </a:solidFill>
        </p:spPr>
        <p:txBody>
          <a:bodyPr wrap="square" rtlCol="0">
            <a:spAutoFit/>
          </a:bodyPr>
          <a:lstStyle/>
          <a:p>
            <a:r>
              <a:rPr lang="en-GB" sz="1000" dirty="0" smtClean="0"/>
              <a:t>EQR Approved</a:t>
            </a:r>
            <a:endParaRPr lang="en-GB" sz="1000" dirty="0"/>
          </a:p>
        </p:txBody>
      </p:sp>
      <p:cxnSp>
        <p:nvCxnSpPr>
          <p:cNvPr id="58" name="Straight Arrow Connector 57"/>
          <p:cNvCxnSpPr>
            <a:endCxn id="69" idx="2"/>
          </p:cNvCxnSpPr>
          <p:nvPr/>
        </p:nvCxnSpPr>
        <p:spPr>
          <a:xfrm>
            <a:off x="5652120" y="3703553"/>
            <a:ext cx="1621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245886" y="3498562"/>
            <a:ext cx="720081" cy="369332"/>
          </a:xfrm>
          <a:prstGeom prst="rect">
            <a:avLst/>
          </a:prstGeom>
          <a:solidFill>
            <a:srgbClr val="FFFFFF"/>
          </a:solidFill>
        </p:spPr>
        <p:txBody>
          <a:bodyPr wrap="square" rtlCol="0">
            <a:spAutoFit/>
          </a:bodyPr>
          <a:lstStyle/>
          <a:p>
            <a:r>
              <a:rPr lang="en-GB" sz="900" dirty="0" smtClean="0"/>
              <a:t>Design agreed </a:t>
            </a:r>
            <a:endParaRPr lang="en-GB" sz="900" dirty="0"/>
          </a:p>
        </p:txBody>
      </p:sp>
      <p:sp>
        <p:nvSpPr>
          <p:cNvPr id="69" name="Round Diagonal Corner Rectangle 68"/>
          <p:cNvSpPr/>
          <p:nvPr/>
        </p:nvSpPr>
        <p:spPr>
          <a:xfrm>
            <a:off x="7273558" y="346720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286928" y="3570571"/>
            <a:ext cx="1296144" cy="230832"/>
          </a:xfrm>
          <a:prstGeom prst="rect">
            <a:avLst/>
          </a:prstGeom>
          <a:noFill/>
        </p:spPr>
        <p:txBody>
          <a:bodyPr wrap="square" rtlCol="0">
            <a:spAutoFit/>
          </a:bodyPr>
          <a:lstStyle/>
          <a:p>
            <a:r>
              <a:rPr lang="en-GB" sz="900" dirty="0" smtClean="0"/>
              <a:t>Build, and Test</a:t>
            </a:r>
            <a:endParaRPr lang="en-GB" sz="900" dirty="0"/>
          </a:p>
        </p:txBody>
      </p:sp>
      <p:sp>
        <p:nvSpPr>
          <p:cNvPr id="74" name="Rectangular Callout 73"/>
          <p:cNvSpPr/>
          <p:nvPr/>
        </p:nvSpPr>
        <p:spPr>
          <a:xfrm>
            <a:off x="6052947" y="4278371"/>
            <a:ext cx="1826039" cy="627856"/>
          </a:xfrm>
          <a:prstGeom prst="wedgeRectCallout">
            <a:avLst>
              <a:gd name="adj1" fmla="val 28031"/>
              <a:gd name="adj2" fmla="val -9904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added to Implementation plan and progress updates provided at  </a:t>
            </a:r>
            <a:r>
              <a:rPr lang="en-GB" sz="1000" dirty="0" err="1" smtClean="0"/>
              <a:t>ChMC</a:t>
            </a:r>
            <a:r>
              <a:rPr lang="en-GB" sz="1000" dirty="0" smtClean="0"/>
              <a:t> and DSG </a:t>
            </a:r>
            <a:endParaRPr lang="en-GB" sz="1000" dirty="0"/>
          </a:p>
        </p:txBody>
      </p:sp>
      <p:cxnSp>
        <p:nvCxnSpPr>
          <p:cNvPr id="75" name="Straight Arrow Connector 74"/>
          <p:cNvCxnSpPr/>
          <p:nvPr/>
        </p:nvCxnSpPr>
        <p:spPr>
          <a:xfrm flipV="1">
            <a:off x="7826968" y="3063032"/>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ound Diagonal Corner Rectangle 77"/>
          <p:cNvSpPr/>
          <p:nvPr/>
        </p:nvSpPr>
        <p:spPr>
          <a:xfrm>
            <a:off x="7260188" y="2526523"/>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p:cNvSpPr txBox="1"/>
          <p:nvPr/>
        </p:nvSpPr>
        <p:spPr>
          <a:xfrm>
            <a:off x="7242927" y="2572689"/>
            <a:ext cx="1296144" cy="369332"/>
          </a:xfrm>
          <a:prstGeom prst="rect">
            <a:avLst/>
          </a:prstGeom>
          <a:noFill/>
        </p:spPr>
        <p:txBody>
          <a:bodyPr wrap="square" rtlCol="0">
            <a:spAutoFit/>
          </a:bodyPr>
          <a:lstStyle/>
          <a:p>
            <a:r>
              <a:rPr lang="en-GB" sz="900" dirty="0" smtClean="0"/>
              <a:t>Training /</a:t>
            </a:r>
          </a:p>
          <a:p>
            <a:r>
              <a:rPr lang="en-GB" sz="900" dirty="0" smtClean="0"/>
              <a:t> Awareness session</a:t>
            </a:r>
            <a:endParaRPr lang="en-GB" sz="900" dirty="0"/>
          </a:p>
        </p:txBody>
      </p:sp>
      <p:sp>
        <p:nvSpPr>
          <p:cNvPr id="80" name="Round Diagonal Corner Rectangle 79"/>
          <p:cNvSpPr/>
          <p:nvPr/>
        </p:nvSpPr>
        <p:spPr>
          <a:xfrm>
            <a:off x="7251338" y="166242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TextBox 80"/>
          <p:cNvSpPr txBox="1"/>
          <p:nvPr/>
        </p:nvSpPr>
        <p:spPr>
          <a:xfrm>
            <a:off x="7264708" y="1714109"/>
            <a:ext cx="1296144" cy="369332"/>
          </a:xfrm>
          <a:prstGeom prst="rect">
            <a:avLst/>
          </a:prstGeom>
          <a:noFill/>
        </p:spPr>
        <p:txBody>
          <a:bodyPr wrap="square" rtlCol="0">
            <a:spAutoFit/>
          </a:bodyPr>
          <a:lstStyle/>
          <a:p>
            <a:r>
              <a:rPr lang="en-GB" sz="900" dirty="0" smtClean="0"/>
              <a:t>IDR and implementation</a:t>
            </a:r>
            <a:endParaRPr lang="en-GB" sz="900" dirty="0"/>
          </a:p>
        </p:txBody>
      </p:sp>
      <p:pic>
        <p:nvPicPr>
          <p:cNvPr id="8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524" y="785639"/>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ectangular Callout 84"/>
          <p:cNvSpPr/>
          <p:nvPr/>
        </p:nvSpPr>
        <p:spPr>
          <a:xfrm>
            <a:off x="6301697" y="831760"/>
            <a:ext cx="832490" cy="670971"/>
          </a:xfrm>
          <a:prstGeom prst="wedgeRectCallout">
            <a:avLst>
              <a:gd name="adj1" fmla="val 108128"/>
              <a:gd name="adj2" fmla="val 25675"/>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cxnSp>
        <p:nvCxnSpPr>
          <p:cNvPr id="87" name="Straight Arrow Connector 86"/>
          <p:cNvCxnSpPr/>
          <p:nvPr/>
        </p:nvCxnSpPr>
        <p:spPr>
          <a:xfrm flipV="1">
            <a:off x="7814861" y="2109159"/>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0" idx="3"/>
          </p:cNvCxnSpPr>
          <p:nvPr/>
        </p:nvCxnSpPr>
        <p:spPr>
          <a:xfrm flipV="1">
            <a:off x="7827402" y="1343037"/>
            <a:ext cx="8572" cy="319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221062" y="2283718"/>
            <a:ext cx="1716765" cy="217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79444" y="2711120"/>
            <a:ext cx="637889" cy="369332"/>
          </a:xfrm>
          <a:prstGeom prst="rect">
            <a:avLst/>
          </a:prstGeom>
          <a:solidFill>
            <a:srgbClr val="FFFFFF"/>
          </a:solidFill>
        </p:spPr>
        <p:txBody>
          <a:bodyPr wrap="square" rtlCol="0">
            <a:spAutoFit/>
          </a:bodyPr>
          <a:lstStyle/>
          <a:p>
            <a:r>
              <a:rPr lang="en-GB" sz="900" dirty="0" smtClean="0"/>
              <a:t>Revisit Design</a:t>
            </a:r>
            <a:endParaRPr lang="en-GB" sz="900" dirty="0"/>
          </a:p>
        </p:txBody>
      </p:sp>
      <p:cxnSp>
        <p:nvCxnSpPr>
          <p:cNvPr id="59" name="Straight Arrow Connector 58"/>
          <p:cNvCxnSpPr/>
          <p:nvPr/>
        </p:nvCxnSpPr>
        <p:spPr>
          <a:xfrm>
            <a:off x="6496163" y="2135124"/>
            <a:ext cx="716057" cy="1498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32884" y="2083441"/>
            <a:ext cx="929955" cy="51683"/>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997861" y="1856810"/>
            <a:ext cx="720081" cy="369332"/>
          </a:xfrm>
          <a:prstGeom prst="rect">
            <a:avLst/>
          </a:prstGeom>
          <a:solidFill>
            <a:srgbClr val="FFFFFF"/>
          </a:solidFill>
        </p:spPr>
        <p:txBody>
          <a:bodyPr wrap="square" rtlCol="0">
            <a:spAutoFit/>
          </a:bodyPr>
          <a:lstStyle/>
          <a:p>
            <a:r>
              <a:rPr lang="en-GB" sz="900" dirty="0" smtClean="0"/>
              <a:t>Design agreed </a:t>
            </a:r>
            <a:endParaRPr lang="en-GB" sz="900" dirty="0"/>
          </a:p>
        </p:txBody>
      </p:sp>
    </p:spTree>
    <p:custDataLst>
      <p:tags r:id="rId1"/>
    </p:custDataLst>
    <p:extLst>
      <p:ext uri="{BB962C8B-B14F-4D97-AF65-F5344CB8AC3E}">
        <p14:creationId xmlns:p14="http://schemas.microsoft.com/office/powerpoint/2010/main" val="597838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Packs</a:t>
            </a:r>
            <a:endParaRPr lang="en-GB" dirty="0"/>
          </a:p>
        </p:txBody>
      </p:sp>
      <p:sp>
        <p:nvSpPr>
          <p:cNvPr id="4" name="TextBox 3"/>
          <p:cNvSpPr txBox="1"/>
          <p:nvPr/>
        </p:nvSpPr>
        <p:spPr>
          <a:xfrm>
            <a:off x="467544" y="627534"/>
            <a:ext cx="8208912" cy="2677656"/>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Change Packs issued by  Xoserve  to communicate changes to UK Link systems, interfaces and documents to our customers for their representation</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Xoserve Customer Change currently issue Change Packs on a monthly basis the first Friday following the DSC Change Management Committee (</a:t>
            </a:r>
            <a:r>
              <a:rPr lang="en-US" sz="1200" dirty="0" err="1" smtClean="0"/>
              <a:t>ChMC</a:t>
            </a:r>
            <a:r>
              <a:rPr lang="en-US" sz="1200" dirty="0" smtClean="0"/>
              <a:t>) meeting</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Occasionally there is a requirement to issue extra-ordinary Change Packs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Change packs and responses are appended to the Change proposal and published on Xoserve.com</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New on-line Change packs implemented in May 2019 </a:t>
            </a:r>
          </a:p>
          <a:p>
            <a:r>
              <a:rPr lang="en-US" dirty="0"/>
              <a:t>	</a:t>
            </a:r>
          </a:p>
          <a:p>
            <a:endParaRPr lang="en-GB" dirty="0"/>
          </a:p>
        </p:txBody>
      </p:sp>
      <p:sp>
        <p:nvSpPr>
          <p:cNvPr id="5" name="Rectangle 4"/>
          <p:cNvSpPr/>
          <p:nvPr/>
        </p:nvSpPr>
        <p:spPr>
          <a:xfrm>
            <a:off x="611560" y="2773672"/>
            <a:ext cx="3499194"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124157" y="2773672"/>
            <a:ext cx="2400170"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59632" y="2819602"/>
            <a:ext cx="1901316" cy="369332"/>
          </a:xfrm>
          <a:prstGeom prst="rect">
            <a:avLst/>
          </a:prstGeom>
          <a:noFill/>
        </p:spPr>
        <p:txBody>
          <a:bodyPr wrap="square" rtlCol="0">
            <a:spAutoFit/>
          </a:bodyPr>
          <a:lstStyle/>
          <a:p>
            <a:pPr algn="ctr"/>
            <a:r>
              <a:rPr lang="en-GB" dirty="0" smtClean="0">
                <a:solidFill>
                  <a:schemeClr val="bg1"/>
                </a:solidFill>
              </a:rPr>
              <a:t>Capture</a:t>
            </a:r>
            <a:endParaRPr lang="en-GB" dirty="0">
              <a:solidFill>
                <a:schemeClr val="bg1"/>
              </a:solidFill>
            </a:endParaRPr>
          </a:p>
        </p:txBody>
      </p:sp>
      <p:sp>
        <p:nvSpPr>
          <p:cNvPr id="8" name="TextBox 7"/>
          <p:cNvSpPr txBox="1"/>
          <p:nvPr/>
        </p:nvSpPr>
        <p:spPr>
          <a:xfrm>
            <a:off x="5605977" y="2841034"/>
            <a:ext cx="1296144" cy="369332"/>
          </a:xfrm>
          <a:prstGeom prst="rect">
            <a:avLst/>
          </a:prstGeom>
          <a:noFill/>
        </p:spPr>
        <p:txBody>
          <a:bodyPr wrap="square" rtlCol="0">
            <a:spAutoFit/>
          </a:bodyPr>
          <a:lstStyle/>
          <a:p>
            <a:pPr algn="ctr"/>
            <a:r>
              <a:rPr lang="en-GB" dirty="0" smtClean="0">
                <a:solidFill>
                  <a:schemeClr val="bg1"/>
                </a:solidFill>
              </a:rPr>
              <a:t>Design</a:t>
            </a:r>
            <a:endParaRPr lang="en-GB" dirty="0">
              <a:solidFill>
                <a:schemeClr val="bg1"/>
              </a:solidFill>
            </a:endParaRPr>
          </a:p>
        </p:txBody>
      </p:sp>
      <p:sp>
        <p:nvSpPr>
          <p:cNvPr id="9" name="Rectangle 8"/>
          <p:cNvSpPr/>
          <p:nvPr/>
        </p:nvSpPr>
        <p:spPr>
          <a:xfrm rot="5400000">
            <a:off x="6035816" y="3299107"/>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CP</a:t>
            </a:r>
          </a:p>
          <a:p>
            <a:pPr algn="ctr"/>
            <a:r>
              <a:rPr lang="en-GB" dirty="0"/>
              <a:t>3</a:t>
            </a:r>
          </a:p>
        </p:txBody>
      </p:sp>
      <p:sp>
        <p:nvSpPr>
          <p:cNvPr id="10" name="Rectangle 9"/>
          <p:cNvSpPr/>
          <p:nvPr/>
        </p:nvSpPr>
        <p:spPr>
          <a:xfrm rot="5400000">
            <a:off x="964323" y="330666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rPr>
              <a:t>CP</a:t>
            </a:r>
          </a:p>
          <a:p>
            <a:pPr algn="ctr"/>
            <a:r>
              <a:rPr lang="en-GB" dirty="0">
                <a:solidFill>
                  <a:schemeClr val="tx1"/>
                </a:solidFill>
              </a:rPr>
              <a:t>1</a:t>
            </a:r>
          </a:p>
        </p:txBody>
      </p:sp>
      <p:sp>
        <p:nvSpPr>
          <p:cNvPr id="11" name="Rectangle 10"/>
          <p:cNvSpPr/>
          <p:nvPr/>
        </p:nvSpPr>
        <p:spPr>
          <a:xfrm rot="5400000">
            <a:off x="3123754" y="3299107"/>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rPr>
              <a:t>CP</a:t>
            </a:r>
          </a:p>
          <a:p>
            <a:pPr algn="ctr"/>
            <a:r>
              <a:rPr lang="en-GB" dirty="0">
                <a:solidFill>
                  <a:schemeClr val="tx1"/>
                </a:solidFill>
              </a:rPr>
              <a:t>2</a:t>
            </a:r>
          </a:p>
        </p:txBody>
      </p:sp>
      <p:sp>
        <p:nvSpPr>
          <p:cNvPr id="12" name="TextBox 11"/>
          <p:cNvSpPr txBox="1"/>
          <p:nvPr/>
        </p:nvSpPr>
        <p:spPr>
          <a:xfrm>
            <a:off x="190845" y="4108818"/>
            <a:ext cx="2281589" cy="800219"/>
          </a:xfrm>
          <a:prstGeom prst="rect">
            <a:avLst/>
          </a:prstGeom>
          <a:noFill/>
        </p:spPr>
        <p:txBody>
          <a:bodyPr wrap="square" rtlCol="0">
            <a:spAutoFit/>
          </a:bodyPr>
          <a:lstStyle/>
          <a:p>
            <a:pPr algn="ctr"/>
            <a:r>
              <a:rPr lang="en-GB" sz="1200" b="1" dirty="0" smtClean="0"/>
              <a:t>Initial Review with DSC Customers </a:t>
            </a:r>
          </a:p>
          <a:p>
            <a:pPr algn="ctr"/>
            <a:r>
              <a:rPr lang="en-GB" sz="1100" dirty="0" smtClean="0"/>
              <a:t>following a deferral at DSC Change Management Committee</a:t>
            </a:r>
            <a:endParaRPr lang="en-GB" sz="1100" dirty="0"/>
          </a:p>
        </p:txBody>
      </p:sp>
      <p:sp>
        <p:nvSpPr>
          <p:cNvPr id="13" name="TextBox 12"/>
          <p:cNvSpPr txBox="1"/>
          <p:nvPr/>
        </p:nvSpPr>
        <p:spPr>
          <a:xfrm>
            <a:off x="2472434" y="4011549"/>
            <a:ext cx="2459606" cy="969496"/>
          </a:xfrm>
          <a:prstGeom prst="rect">
            <a:avLst/>
          </a:prstGeom>
          <a:noFill/>
        </p:spPr>
        <p:txBody>
          <a:bodyPr wrap="square" rtlCol="0">
            <a:spAutoFit/>
          </a:bodyPr>
          <a:lstStyle/>
          <a:p>
            <a:pPr algn="ctr"/>
            <a:r>
              <a:rPr lang="en-GB" sz="1200" b="1" dirty="0" smtClean="0"/>
              <a:t>Solution Review with DSC Customers</a:t>
            </a:r>
            <a:r>
              <a:rPr lang="en-GB" sz="1200" dirty="0" smtClean="0"/>
              <a:t> </a:t>
            </a:r>
          </a:p>
          <a:p>
            <a:pPr algn="ctr"/>
            <a:r>
              <a:rPr lang="en-GB" sz="1100" dirty="0" smtClean="0"/>
              <a:t>of Solution Option  Assessment(s) following recommendation from the Delivery Sub Group</a:t>
            </a:r>
            <a:endParaRPr lang="en-GB" sz="1100" dirty="0"/>
          </a:p>
        </p:txBody>
      </p:sp>
      <p:sp>
        <p:nvSpPr>
          <p:cNvPr id="14" name="TextBox 13"/>
          <p:cNvSpPr txBox="1"/>
          <p:nvPr/>
        </p:nvSpPr>
        <p:spPr>
          <a:xfrm>
            <a:off x="5124157" y="4108817"/>
            <a:ext cx="3278032" cy="969496"/>
          </a:xfrm>
          <a:prstGeom prst="rect">
            <a:avLst/>
          </a:prstGeom>
          <a:noFill/>
        </p:spPr>
        <p:txBody>
          <a:bodyPr wrap="square" rtlCol="0">
            <a:spAutoFit/>
          </a:bodyPr>
          <a:lstStyle/>
          <a:p>
            <a:pPr algn="ctr"/>
            <a:r>
              <a:rPr lang="en-GB" sz="1200" b="1" dirty="0" smtClean="0"/>
              <a:t>Design Specification </a:t>
            </a:r>
          </a:p>
          <a:p>
            <a:pPr algn="ctr"/>
            <a:r>
              <a:rPr lang="en-GB" sz="1200" dirty="0" smtClean="0"/>
              <a:t> </a:t>
            </a:r>
            <a:r>
              <a:rPr lang="en-GB" sz="1100" dirty="0" smtClean="0"/>
              <a:t>to acquire industry support of the detailed design specification before the change enters the delivery stages. These are usually issued at least 6 months before implementation</a:t>
            </a:r>
            <a:endParaRPr lang="en-GB" sz="1100" dirty="0"/>
          </a:p>
        </p:txBody>
      </p:sp>
    </p:spTree>
    <p:custDataLst>
      <p:tags r:id="rId1"/>
    </p:custDataLst>
    <p:extLst>
      <p:ext uri="{BB962C8B-B14F-4D97-AF65-F5344CB8AC3E}">
        <p14:creationId xmlns:p14="http://schemas.microsoft.com/office/powerpoint/2010/main" val="1115714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On-Line change pack process</a:t>
            </a:r>
            <a:endParaRPr lang="en-GB" dirty="0"/>
          </a:p>
        </p:txBody>
      </p:sp>
      <p:sp>
        <p:nvSpPr>
          <p:cNvPr id="3" name="Text Placeholder 2"/>
          <p:cNvSpPr>
            <a:spLocks noGrp="1"/>
          </p:cNvSpPr>
          <p:nvPr>
            <p:ph type="body" idx="1"/>
          </p:nvPr>
        </p:nvSpPr>
        <p:spPr/>
        <p:txBody>
          <a:bodyPr/>
          <a:lstStyle/>
          <a:p>
            <a:r>
              <a:rPr lang="en-GB" dirty="0" smtClean="0"/>
              <a:t>Demonstration</a:t>
            </a:r>
            <a:endParaRPr lang="en-GB" dirty="0"/>
          </a:p>
        </p:txBody>
      </p:sp>
    </p:spTree>
    <p:extLst>
      <p:ext uri="{BB962C8B-B14F-4D97-AF65-F5344CB8AC3E}">
        <p14:creationId xmlns:p14="http://schemas.microsoft.com/office/powerpoint/2010/main" val="595883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Change Pack Process </a:t>
            </a:r>
            <a:endParaRPr lang="en-GB" dirty="0"/>
          </a:p>
        </p:txBody>
      </p:sp>
      <p:sp>
        <p:nvSpPr>
          <p:cNvPr id="3" name="Content Placeholder 2"/>
          <p:cNvSpPr>
            <a:spLocks noGrp="1"/>
          </p:cNvSpPr>
          <p:nvPr>
            <p:ph idx="1"/>
          </p:nvPr>
        </p:nvSpPr>
        <p:spPr/>
        <p:txBody>
          <a:bodyPr/>
          <a:lstStyle/>
          <a:p>
            <a:r>
              <a:rPr lang="en-GB" dirty="0" smtClean="0"/>
              <a:t>The new online process for Change Packs was launched in time for the May Change Pack</a:t>
            </a:r>
            <a:r>
              <a:rPr lang="en-GB" dirty="0" smtClean="0"/>
              <a:t>.</a:t>
            </a:r>
          </a:p>
          <a:p>
            <a:pPr marL="0" indent="0">
              <a:buNone/>
            </a:pPr>
            <a:endParaRPr lang="en-GB" dirty="0" smtClean="0"/>
          </a:p>
          <a:p>
            <a:r>
              <a:rPr lang="en-GB" dirty="0" smtClean="0"/>
              <a:t>An in depth video walkthrough for customers can be found </a:t>
            </a:r>
            <a:r>
              <a:rPr lang="en-GB" dirty="0" smtClean="0">
                <a:hlinkClick r:id="rId2"/>
              </a:rPr>
              <a:t>here</a:t>
            </a:r>
            <a:r>
              <a:rPr lang="en-GB" dirty="0" smtClean="0"/>
              <a:t> </a:t>
            </a:r>
          </a:p>
        </p:txBody>
      </p:sp>
    </p:spTree>
    <p:extLst>
      <p:ext uri="{BB962C8B-B14F-4D97-AF65-F5344CB8AC3E}">
        <p14:creationId xmlns:p14="http://schemas.microsoft.com/office/powerpoint/2010/main" val="91523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change pack timescales</a:t>
            </a:r>
            <a:endParaRPr lang="en-GB" dirty="0"/>
          </a:p>
        </p:txBody>
      </p:sp>
    </p:spTree>
    <p:extLst>
      <p:ext uri="{BB962C8B-B14F-4D97-AF65-F5344CB8AC3E}">
        <p14:creationId xmlns:p14="http://schemas.microsoft.com/office/powerpoint/2010/main" val="365743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11510"/>
            <a:ext cx="8229600" cy="637580"/>
          </a:xfrm>
        </p:spPr>
        <p:txBody>
          <a:bodyPr>
            <a:normAutofit fontScale="90000"/>
          </a:bodyPr>
          <a:lstStyle/>
          <a:p>
            <a:r>
              <a:rPr lang="en-US" dirty="0"/>
              <a:t>Proposal for shortening or lengthening Change Pack timescales</a:t>
            </a:r>
            <a:br>
              <a:rPr lang="en-US" dirty="0"/>
            </a:br>
            <a:endParaRPr lang="en-GB" dirty="0"/>
          </a:p>
        </p:txBody>
      </p:sp>
      <p:sp>
        <p:nvSpPr>
          <p:cNvPr id="2" name="Content Placeholder 1"/>
          <p:cNvSpPr>
            <a:spLocks noGrp="1"/>
          </p:cNvSpPr>
          <p:nvPr>
            <p:ph idx="1"/>
          </p:nvPr>
        </p:nvSpPr>
        <p:spPr/>
        <p:txBody>
          <a:bodyPr/>
          <a:lstStyle/>
          <a:p>
            <a:r>
              <a:rPr lang="en-GB" dirty="0" smtClean="0"/>
              <a:t>Change packs will be issued out by 2pm on a Monday</a:t>
            </a:r>
          </a:p>
          <a:p>
            <a:r>
              <a:rPr lang="en-GB" dirty="0" smtClean="0"/>
              <a:t>Change packs will ordinarily have a 10 business day consultation period unless a longer/shorter period is agreed at Change Management Committee</a:t>
            </a:r>
          </a:p>
          <a:p>
            <a:r>
              <a:rPr lang="en-GB" dirty="0" smtClean="0"/>
              <a:t>Can be increased/decreased to a suitable period</a:t>
            </a:r>
            <a:endParaRPr lang="en-GB" dirty="0"/>
          </a:p>
        </p:txBody>
      </p:sp>
    </p:spTree>
    <p:extLst>
      <p:ext uri="{BB962C8B-B14F-4D97-AF65-F5344CB8AC3E}">
        <p14:creationId xmlns:p14="http://schemas.microsoft.com/office/powerpoint/2010/main" val="4199048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Accelerated </a:t>
            </a:r>
            <a:br>
              <a:rPr lang="en-GB" dirty="0" smtClean="0"/>
            </a:br>
            <a:r>
              <a:rPr lang="en-GB" dirty="0" smtClean="0"/>
              <a:t>Change proposal process</a:t>
            </a:r>
            <a:endParaRPr lang="en-GB" dirty="0"/>
          </a:p>
        </p:txBody>
      </p:sp>
    </p:spTree>
    <p:extLst>
      <p:ext uri="{BB962C8B-B14F-4D97-AF65-F5344CB8AC3E}">
        <p14:creationId xmlns:p14="http://schemas.microsoft.com/office/powerpoint/2010/main" val="765240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3478"/>
            <a:ext cx="8507288" cy="637580"/>
          </a:xfrm>
        </p:spPr>
        <p:txBody>
          <a:bodyPr>
            <a:normAutofit fontScale="90000"/>
          </a:bodyPr>
          <a:lstStyle/>
          <a:p>
            <a:r>
              <a:rPr lang="en-GB" dirty="0" smtClean="0"/>
              <a:t>Why create an Accelerated Change Proposal process?</a:t>
            </a:r>
            <a:endParaRPr lang="en-GB" dirty="0"/>
          </a:p>
        </p:txBody>
      </p:sp>
      <p:sp>
        <p:nvSpPr>
          <p:cNvPr id="5" name="Content Placeholder 4"/>
          <p:cNvSpPr>
            <a:spLocks noGrp="1"/>
          </p:cNvSpPr>
          <p:nvPr>
            <p:ph idx="1"/>
          </p:nvPr>
        </p:nvSpPr>
        <p:spPr>
          <a:xfrm>
            <a:off x="395536" y="843558"/>
            <a:ext cx="8229600" cy="3672408"/>
          </a:xfrm>
        </p:spPr>
        <p:txBody>
          <a:bodyPr>
            <a:normAutofit fontScale="92500" lnSpcReduction="10000"/>
          </a:bodyPr>
          <a:lstStyle/>
          <a:p>
            <a:r>
              <a:rPr lang="en-GB" dirty="0" smtClean="0"/>
              <a:t>Current DSC Change Management process does not cater for urgency in the delivery of a Change Proposal</a:t>
            </a:r>
          </a:p>
          <a:p>
            <a:endParaRPr lang="en-GB" dirty="0" smtClean="0"/>
          </a:p>
          <a:p>
            <a:r>
              <a:rPr lang="en-GB" dirty="0" smtClean="0"/>
              <a:t>There is an existing UNC &amp; IGT UNC Urgent Modification (MOD) process that has previously been used as a way to get an Urgent change discussed and approved where the UNC itself has not been impacted</a:t>
            </a:r>
          </a:p>
          <a:p>
            <a:endParaRPr lang="en-GB" dirty="0" smtClean="0"/>
          </a:p>
          <a:p>
            <a:r>
              <a:rPr lang="en-GB" dirty="0" smtClean="0"/>
              <a:t>The approved Urgent MOD process can be found </a:t>
            </a:r>
            <a:r>
              <a:rPr lang="en-GB" dirty="0" smtClean="0">
                <a:hlinkClick r:id="rId2"/>
              </a:rPr>
              <a:t>here</a:t>
            </a:r>
            <a:endParaRPr lang="en-GB" dirty="0"/>
          </a:p>
        </p:txBody>
      </p:sp>
    </p:spTree>
    <p:extLst>
      <p:ext uri="{BB962C8B-B14F-4D97-AF65-F5344CB8AC3E}">
        <p14:creationId xmlns:p14="http://schemas.microsoft.com/office/powerpoint/2010/main" val="3793682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568952" cy="637580"/>
          </a:xfrm>
        </p:spPr>
        <p:txBody>
          <a:bodyPr>
            <a:normAutofit fontScale="90000"/>
          </a:bodyPr>
          <a:lstStyle/>
          <a:p>
            <a:r>
              <a:rPr lang="en-GB" dirty="0"/>
              <a:t>Proposed Definition of ‘Accelerated Change Proposal’</a:t>
            </a:r>
          </a:p>
        </p:txBody>
      </p:sp>
      <p:sp>
        <p:nvSpPr>
          <p:cNvPr id="5" name="Content Placeholder 2"/>
          <p:cNvSpPr txBox="1">
            <a:spLocks/>
          </p:cNvSpPr>
          <p:nvPr/>
        </p:nvSpPr>
        <p:spPr>
          <a:xfrm>
            <a:off x="4788024" y="995958"/>
            <a:ext cx="4032448" cy="3888432"/>
          </a:xfrm>
          <a:prstGeom prst="rect">
            <a:avLst/>
          </a:prstGeom>
          <a:ln>
            <a:solidFill>
              <a:srgbClr val="FF0000"/>
            </a:solidFill>
          </a:ln>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3500" dirty="0"/>
              <a:t>An Accelerated Change Proposal is not</a:t>
            </a:r>
            <a:r>
              <a:rPr lang="en-GB" sz="2000" dirty="0"/>
              <a:t>:</a:t>
            </a:r>
          </a:p>
          <a:p>
            <a:pPr marL="0" indent="0">
              <a:buNone/>
            </a:pPr>
            <a:endParaRPr lang="en-GB" sz="2000" dirty="0"/>
          </a:p>
          <a:p>
            <a:r>
              <a:rPr lang="en-GB" sz="3500" dirty="0"/>
              <a:t>A Priority Service Change defined as below in DSC Change Management procedures (as these already take priority over non- priority Service changes):</a:t>
            </a:r>
          </a:p>
          <a:p>
            <a:pPr marL="0" lvl="1" indent="0">
              <a:buNone/>
            </a:pPr>
            <a:r>
              <a:rPr lang="en-US" sz="3500" dirty="0"/>
              <a:t>	(i) a Modification Service Change; </a:t>
            </a:r>
          </a:p>
          <a:p>
            <a:pPr marL="0" lvl="1" indent="0">
              <a:buNone/>
            </a:pPr>
            <a:r>
              <a:rPr lang="en-US" sz="3500" dirty="0" smtClean="0"/>
              <a:t>	or </a:t>
            </a:r>
            <a:r>
              <a:rPr lang="en-US" sz="3500" dirty="0"/>
              <a:t>(ii) a Service Change in respect of </a:t>
            </a:r>
            <a:r>
              <a:rPr lang="en-US" sz="3500" dirty="0" smtClean="0"/>
              <a:t>	a </a:t>
            </a:r>
            <a:r>
              <a:rPr lang="en-US" sz="3500" dirty="0"/>
              <a:t>Service which allows or facilitates </a:t>
            </a:r>
            <a:r>
              <a:rPr lang="en-US" sz="3500" dirty="0" smtClean="0"/>
              <a:t>	compliance </a:t>
            </a:r>
            <a:r>
              <a:rPr lang="en-US" sz="3500" dirty="0"/>
              <a:t>by a Customer or </a:t>
            </a:r>
            <a:r>
              <a:rPr lang="en-US" sz="3500" dirty="0" smtClean="0"/>
              <a:t>	Customers </a:t>
            </a:r>
            <a:r>
              <a:rPr lang="en-US" sz="3500" dirty="0"/>
              <a:t>with Law or with any </a:t>
            </a:r>
            <a:r>
              <a:rPr lang="en-US" sz="3500" dirty="0" smtClean="0"/>
              <a:t>	document </a:t>
            </a:r>
            <a:r>
              <a:rPr lang="en-US" sz="3500" dirty="0"/>
              <a:t>designated for the </a:t>
            </a:r>
            <a:r>
              <a:rPr lang="en-US" sz="3500" dirty="0" smtClean="0"/>
              <a:t>	purposes </a:t>
            </a:r>
            <a:r>
              <a:rPr lang="en-US" sz="3500" dirty="0"/>
              <a:t>of Section 173 of the </a:t>
            </a:r>
            <a:r>
              <a:rPr lang="en-US" sz="3500" dirty="0" smtClean="0"/>
              <a:t>	Energy </a:t>
            </a:r>
            <a:r>
              <a:rPr lang="en-US" sz="3500" dirty="0"/>
              <a:t>Act 2004 (including any such </a:t>
            </a:r>
            <a:r>
              <a:rPr lang="en-US" sz="3500" dirty="0" smtClean="0"/>
              <a:t>	Law </a:t>
            </a:r>
            <a:r>
              <a:rPr lang="en-US" sz="3500" dirty="0"/>
              <a:t>or document or change thereto </a:t>
            </a:r>
            <a:r>
              <a:rPr lang="en-US" sz="3500" dirty="0" smtClean="0"/>
              <a:t>	which </a:t>
            </a:r>
            <a:r>
              <a:rPr lang="en-US" sz="3500" dirty="0"/>
              <a:t>has been announced but not </a:t>
            </a:r>
            <a:r>
              <a:rPr lang="en-US" sz="3500" dirty="0" smtClean="0"/>
              <a:t>	yet </a:t>
            </a:r>
            <a:r>
              <a:rPr lang="en-US" sz="3500" dirty="0"/>
              <a:t>made); </a:t>
            </a:r>
          </a:p>
          <a:p>
            <a:pPr marL="342900" lvl="1" indent="-342900">
              <a:buFont typeface="Arial" panose="020B0604020202020204" pitchFamily="34" charset="0"/>
              <a:buChar char="•"/>
            </a:pPr>
            <a:endParaRPr lang="en-US" sz="3500" dirty="0"/>
          </a:p>
          <a:p>
            <a:r>
              <a:rPr lang="en-GB" sz="3500" dirty="0"/>
              <a:t>Any Change proposal that does not fulfil Accelerated  Criteria as approved within the Accelerated Change Proposal process. </a:t>
            </a:r>
            <a:endParaRPr lang="en-GB" dirty="0"/>
          </a:p>
        </p:txBody>
      </p:sp>
      <p:sp>
        <p:nvSpPr>
          <p:cNvPr id="6" name="Content Placeholder 2"/>
          <p:cNvSpPr txBox="1">
            <a:spLocks/>
          </p:cNvSpPr>
          <p:nvPr/>
        </p:nvSpPr>
        <p:spPr>
          <a:xfrm>
            <a:off x="395536" y="995958"/>
            <a:ext cx="3818384" cy="3888432"/>
          </a:xfrm>
          <a:prstGeom prst="rect">
            <a:avLst/>
          </a:prstGeom>
          <a:ln>
            <a:solidFill>
              <a:srgbClr val="00B050"/>
            </a:solidFill>
          </a:ln>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400" dirty="0" smtClean="0"/>
              <a:t>An Accelerated Change Proposal is</a:t>
            </a:r>
            <a:r>
              <a:rPr lang="en-GB" sz="4200" dirty="0" smtClean="0"/>
              <a:t>:</a:t>
            </a:r>
          </a:p>
          <a:p>
            <a:pPr marL="0" indent="0">
              <a:buFont typeface="Arial" panose="020B0604020202020204" pitchFamily="34" charset="0"/>
              <a:buNone/>
            </a:pPr>
            <a:endParaRPr lang="en-GB" sz="3400" dirty="0" smtClean="0"/>
          </a:p>
          <a:p>
            <a:r>
              <a:rPr lang="en-GB" sz="3400" dirty="0" smtClean="0"/>
              <a:t>A Change Proposal that meets the agreed Accelerated  Change proposal criteria as approved by DSC Change Management committee and is a technical systems change to SAP ISU or Gemini;</a:t>
            </a:r>
          </a:p>
          <a:p>
            <a:endParaRPr lang="en-GB" sz="3400" dirty="0" smtClean="0"/>
          </a:p>
          <a:p>
            <a:r>
              <a:rPr lang="en-GB" sz="3400" dirty="0" smtClean="0"/>
              <a:t>Where customers are willing to forego the 6 months notice period for change implementation if necessary;</a:t>
            </a:r>
          </a:p>
          <a:p>
            <a:endParaRPr lang="en-GB" sz="3400" dirty="0" smtClean="0"/>
          </a:p>
          <a:p>
            <a:r>
              <a:rPr lang="en-GB" sz="3400" dirty="0" smtClean="0"/>
              <a:t>approved to progress as an Accelerated  Change proposal by DSC Change Management Committee</a:t>
            </a:r>
            <a:r>
              <a:rPr lang="en-GB" sz="2800" dirty="0" smtClean="0"/>
              <a:t>.</a:t>
            </a:r>
          </a:p>
          <a:p>
            <a:endParaRPr lang="en-GB" sz="3000" dirty="0"/>
          </a:p>
          <a:p>
            <a:r>
              <a:rPr lang="en-GB" sz="3500" dirty="0" smtClean="0"/>
              <a:t>Can be raised by Xoserve or any DSC Customer </a:t>
            </a:r>
          </a:p>
          <a:p>
            <a:endParaRPr lang="en-GB" dirty="0"/>
          </a:p>
        </p:txBody>
      </p:sp>
    </p:spTree>
    <p:extLst>
      <p:ext uri="{BB962C8B-B14F-4D97-AF65-F5344CB8AC3E}">
        <p14:creationId xmlns:p14="http://schemas.microsoft.com/office/powerpoint/2010/main" val="16539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Accelerated Change Proposal Process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71529640"/>
              </p:ext>
            </p:extLst>
          </p:nvPr>
        </p:nvGraphicFramePr>
        <p:xfrm>
          <a:off x="467544" y="3075806"/>
          <a:ext cx="8345978" cy="1758672"/>
        </p:xfrm>
        <a:graphic>
          <a:graphicData uri="http://schemas.openxmlformats.org/drawingml/2006/table">
            <a:tbl>
              <a:tblPr firstRow="1" bandRow="1">
                <a:tableStyleId>{E8B1032C-EA38-4F05-BA0D-38AFFFC7BED3}</a:tableStyleId>
              </a:tblPr>
              <a:tblGrid>
                <a:gridCol w="8345978"/>
              </a:tblGrid>
              <a:tr h="24384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84352">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Diagram 4"/>
          <p:cNvGraphicFramePr/>
          <p:nvPr>
            <p:extLst>
              <p:ext uri="{D42A27DB-BD31-4B8C-83A1-F6EECF244321}">
                <p14:modId xmlns:p14="http://schemas.microsoft.com/office/powerpoint/2010/main" val="617903231"/>
              </p:ext>
            </p:extLst>
          </p:nvPr>
        </p:nvGraphicFramePr>
        <p:xfrm>
          <a:off x="1115616" y="2931790"/>
          <a:ext cx="7416824"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652130104"/>
              </p:ext>
            </p:extLst>
          </p:nvPr>
        </p:nvGraphicFramePr>
        <p:xfrm>
          <a:off x="499410" y="2931790"/>
          <a:ext cx="544198" cy="21602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0699229"/>
              </p:ext>
            </p:extLst>
          </p:nvPr>
        </p:nvGraphicFramePr>
        <p:xfrm>
          <a:off x="474494" y="699542"/>
          <a:ext cx="8345978" cy="1872208"/>
        </p:xfrm>
        <a:graphic>
          <a:graphicData uri="http://schemas.openxmlformats.org/drawingml/2006/table">
            <a:tbl>
              <a:tblPr firstRow="1" bandRow="1">
                <a:tableStyleId>{E8B1032C-EA38-4F05-BA0D-38AFFFC7BED3}</a:tableStyleId>
              </a:tblPr>
              <a:tblGrid>
                <a:gridCol w="8345978"/>
              </a:tblGrid>
              <a:tr h="324925">
                <a:tc>
                  <a:txBody>
                    <a:bodyPr/>
                    <a:lstStyle/>
                    <a:p>
                      <a:pPr algn="l"/>
                      <a:r>
                        <a:rPr lang="en-US" sz="1200" b="1" kern="1200" dirty="0" smtClean="0">
                          <a:solidFill>
                            <a:schemeClr val="accent1"/>
                          </a:solidFill>
                          <a:latin typeface="+mn-lt"/>
                          <a:ea typeface="+mn-ea"/>
                          <a:cs typeface="+mn-cs"/>
                        </a:rPr>
                        <a:t>Problem</a:t>
                      </a:r>
                      <a:r>
                        <a:rPr lang="en-US" sz="1200" b="1" kern="1200" baseline="0" dirty="0" smtClean="0">
                          <a:solidFill>
                            <a:schemeClr val="accent1"/>
                          </a:solidFill>
                          <a:latin typeface="+mn-lt"/>
                          <a:ea typeface="+mn-ea"/>
                          <a:cs typeface="+mn-cs"/>
                        </a:rPr>
                        <a:t> Statement</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547283">
                <a:tc>
                  <a:txBody>
                    <a:bodyPr/>
                    <a:lstStyle/>
                    <a:p>
                      <a:r>
                        <a:rPr lang="en-US" sz="1050" b="0" kern="1200" dirty="0" smtClean="0">
                          <a:solidFill>
                            <a:schemeClr val="tx1"/>
                          </a:solidFill>
                          <a:latin typeface="+mn-lt"/>
                          <a:ea typeface="+mn-ea"/>
                          <a:cs typeface="+mn-cs"/>
                        </a:rPr>
                        <a:t>The current DSC Change Management governance</a:t>
                      </a:r>
                      <a:r>
                        <a:rPr lang="en-US" sz="1050" b="0" kern="1200" baseline="0" dirty="0" smtClean="0">
                          <a:solidFill>
                            <a:schemeClr val="tx1"/>
                          </a:solidFill>
                          <a:latin typeface="+mn-lt"/>
                          <a:ea typeface="+mn-ea"/>
                          <a:cs typeface="+mn-cs"/>
                        </a:rPr>
                        <a:t> and process for DSC Change Proposals, where not a Priority service change as defined in DSC Change Management procedure, does not cater for any Change proposals considered to be urgent. </a:t>
                      </a:r>
                    </a:p>
                    <a:p>
                      <a:endParaRPr lang="en-US" sz="1050" b="0" kern="1200" baseline="0" dirty="0" smtClean="0">
                        <a:solidFill>
                          <a:schemeClr val="tx1"/>
                        </a:solidFill>
                        <a:latin typeface="+mn-lt"/>
                        <a:ea typeface="+mn-ea"/>
                        <a:cs typeface="+mn-cs"/>
                      </a:endParaRPr>
                    </a:p>
                    <a:p>
                      <a:r>
                        <a:rPr lang="en-US" sz="1050" b="0" kern="1200" baseline="0" dirty="0" smtClean="0">
                          <a:solidFill>
                            <a:schemeClr val="tx1"/>
                          </a:solidFill>
                          <a:latin typeface="+mn-lt"/>
                          <a:ea typeface="+mn-ea"/>
                          <a:cs typeface="+mn-cs"/>
                        </a:rPr>
                        <a:t>A newly raised Change Proposal can take over 18 months to be taken through governance and be implemented within a Major Release – this does not take into consideration any urgency  that may exist in the delivery of a change. </a:t>
                      </a:r>
                    </a:p>
                    <a:p>
                      <a:endParaRPr lang="en-US" sz="1050" b="0" kern="1200" baseline="0" dirty="0" smtClean="0">
                        <a:solidFill>
                          <a:schemeClr val="tx1"/>
                        </a:solidFill>
                        <a:latin typeface="+mn-lt"/>
                        <a:ea typeface="+mn-ea"/>
                        <a:cs typeface="+mn-cs"/>
                      </a:endParaRPr>
                    </a:p>
                    <a:p>
                      <a:r>
                        <a:rPr lang="en-US" sz="1050" b="0" kern="1200" baseline="0" dirty="0" smtClean="0">
                          <a:solidFill>
                            <a:schemeClr val="tx1"/>
                          </a:solidFill>
                          <a:latin typeface="+mn-lt"/>
                          <a:ea typeface="+mn-ea"/>
                          <a:cs typeface="+mn-cs"/>
                        </a:rPr>
                        <a:t>An Accelerated  Change Proposal governance and process  route could be developed to shorten these timescales to allow delivery of more urgent changes. This route could also be used for Priority service changes when deemed as urgent  for process consistency. </a:t>
                      </a:r>
                      <a:endParaRPr lang="en-US" sz="1050" b="0" kern="1200" dirty="0" smtClean="0">
                        <a:solidFill>
                          <a:schemeClr val="tx1"/>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7255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a:xfrm>
            <a:off x="467544" y="771550"/>
            <a:ext cx="8496944" cy="4032448"/>
          </a:xfrm>
        </p:spPr>
        <p:txBody>
          <a:bodyPr>
            <a:normAutofit fontScale="85000" lnSpcReduction="20000"/>
          </a:bodyPr>
          <a:lstStyle/>
          <a:p>
            <a:r>
              <a:rPr lang="en-GB" dirty="0" smtClean="0">
                <a:solidFill>
                  <a:schemeClr val="accent3">
                    <a:lumMod val="50000"/>
                  </a:schemeClr>
                </a:solidFill>
              </a:rPr>
              <a:t>Ways of working - Reminder</a:t>
            </a:r>
          </a:p>
          <a:p>
            <a:r>
              <a:rPr lang="en-GB" dirty="0" smtClean="0">
                <a:solidFill>
                  <a:schemeClr val="accent3">
                    <a:lumMod val="50000"/>
                  </a:schemeClr>
                </a:solidFill>
              </a:rPr>
              <a:t>Objectives - Reminder</a:t>
            </a:r>
          </a:p>
          <a:p>
            <a:r>
              <a:rPr lang="en-GB" dirty="0">
                <a:solidFill>
                  <a:schemeClr val="accent3">
                    <a:lumMod val="50000"/>
                  </a:schemeClr>
                </a:solidFill>
              </a:rPr>
              <a:t>Action updates</a:t>
            </a:r>
          </a:p>
          <a:p>
            <a:r>
              <a:rPr lang="en-GB" dirty="0" smtClean="0">
                <a:solidFill>
                  <a:schemeClr val="accent3">
                    <a:lumMod val="50000"/>
                  </a:schemeClr>
                </a:solidFill>
              </a:rPr>
              <a:t>Recap &amp; Review of current DSC Change management process</a:t>
            </a:r>
          </a:p>
          <a:p>
            <a:r>
              <a:rPr lang="en-GB" dirty="0">
                <a:solidFill>
                  <a:schemeClr val="accent3">
                    <a:lumMod val="50000"/>
                  </a:schemeClr>
                </a:solidFill>
              </a:rPr>
              <a:t>Demonstration of on-line Change Pack </a:t>
            </a:r>
            <a:r>
              <a:rPr lang="en-GB" dirty="0" smtClean="0">
                <a:solidFill>
                  <a:schemeClr val="accent3">
                    <a:lumMod val="50000"/>
                  </a:schemeClr>
                </a:solidFill>
              </a:rPr>
              <a:t>process</a:t>
            </a:r>
          </a:p>
          <a:p>
            <a:r>
              <a:rPr lang="en-US" dirty="0">
                <a:solidFill>
                  <a:schemeClr val="accent3">
                    <a:lumMod val="50000"/>
                  </a:schemeClr>
                </a:solidFill>
              </a:rPr>
              <a:t>Change Pack timescales</a:t>
            </a:r>
          </a:p>
          <a:p>
            <a:r>
              <a:rPr lang="en-GB" dirty="0" smtClean="0">
                <a:solidFill>
                  <a:schemeClr val="accent3">
                    <a:lumMod val="50000"/>
                  </a:schemeClr>
                </a:solidFill>
              </a:rPr>
              <a:t>Accelerated </a:t>
            </a:r>
            <a:r>
              <a:rPr lang="en-GB" dirty="0">
                <a:solidFill>
                  <a:schemeClr val="accent3">
                    <a:lumMod val="50000"/>
                  </a:schemeClr>
                </a:solidFill>
              </a:rPr>
              <a:t>Change Proposal </a:t>
            </a:r>
            <a:r>
              <a:rPr lang="en-GB" dirty="0" smtClean="0">
                <a:solidFill>
                  <a:schemeClr val="accent3">
                    <a:lumMod val="50000"/>
                  </a:schemeClr>
                </a:solidFill>
              </a:rPr>
              <a:t>process</a:t>
            </a:r>
          </a:p>
          <a:p>
            <a:r>
              <a:rPr lang="en-GB" dirty="0" smtClean="0">
                <a:solidFill>
                  <a:schemeClr val="accent3">
                    <a:lumMod val="50000"/>
                  </a:schemeClr>
                </a:solidFill>
              </a:rPr>
              <a:t>Review of Change Management Guidelines </a:t>
            </a:r>
            <a:r>
              <a:rPr lang="en-GB" dirty="0">
                <a:solidFill>
                  <a:schemeClr val="accent3">
                    <a:lumMod val="50000"/>
                  </a:schemeClr>
                </a:solidFill>
              </a:rPr>
              <a:t>(XRN4852) </a:t>
            </a:r>
            <a:endParaRPr lang="en-GB" dirty="0" smtClean="0">
              <a:solidFill>
                <a:schemeClr val="accent3">
                  <a:lumMod val="50000"/>
                </a:schemeClr>
              </a:solidFill>
            </a:endParaRPr>
          </a:p>
          <a:p>
            <a:r>
              <a:rPr lang="en-GB" dirty="0" smtClean="0">
                <a:solidFill>
                  <a:schemeClr val="accent3">
                    <a:lumMod val="50000"/>
                  </a:schemeClr>
                </a:solidFill>
              </a:rPr>
              <a:t>Business Plan delivery proposal</a:t>
            </a:r>
          </a:p>
          <a:p>
            <a:r>
              <a:rPr lang="en-US" dirty="0">
                <a:solidFill>
                  <a:schemeClr val="accent3">
                    <a:lumMod val="50000"/>
                  </a:schemeClr>
                </a:solidFill>
              </a:rPr>
              <a:t>Internal Changes / External Impacts</a:t>
            </a:r>
            <a:endParaRPr lang="en-GB" dirty="0">
              <a:solidFill>
                <a:schemeClr val="accent3">
                  <a:lumMod val="50000"/>
                </a:schemeClr>
              </a:solidFill>
            </a:endParaRPr>
          </a:p>
          <a:p>
            <a:r>
              <a:rPr lang="en-GB" dirty="0" smtClean="0">
                <a:solidFill>
                  <a:schemeClr val="accent3">
                    <a:lumMod val="50000"/>
                  </a:schemeClr>
                </a:solidFill>
              </a:rPr>
              <a:t>AOB</a:t>
            </a:r>
          </a:p>
          <a:p>
            <a:endParaRPr lang="en-GB" dirty="0" smtClean="0"/>
          </a:p>
        </p:txBody>
      </p:sp>
    </p:spTree>
    <p:extLst>
      <p:ext uri="{BB962C8B-B14F-4D97-AF65-F5344CB8AC3E}">
        <p14:creationId xmlns:p14="http://schemas.microsoft.com/office/powerpoint/2010/main" val="2031790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1 – Do nothing</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changes to current ways of working.</a:t>
            </a:r>
            <a:endParaRPr lang="en-GB" altLang="en-US" sz="1000" dirty="0">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23707" y="2701802"/>
            <a:ext cx="4196764" cy="847726"/>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Any urgent  Changes will remain governed by current DSC Change Management processes which may hinder the timely and effective implementation of such changes . This may cause financial, legal or reputational impacts to customers or Xoserve.</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To keep current DSC Change Management arrangements for all Change proposals.</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r>
              <a:rPr lang="en-GB" altLang="en-US" sz="1000" dirty="0">
                <a:cs typeface="Arial" charset="0"/>
              </a:rPr>
              <a:t>Won’t need to amend current change management processes. </a:t>
            </a:r>
          </a:p>
          <a:p>
            <a:pPr>
              <a:spcBef>
                <a:spcPct val="0"/>
              </a:spcBef>
              <a:buNone/>
            </a:pPr>
            <a:r>
              <a:rPr lang="en-GB" altLang="en-US" sz="1000" dirty="0">
                <a:cs typeface="Arial" charset="0"/>
              </a:rPr>
              <a:t>No changes needed to templates or documentation</a:t>
            </a:r>
            <a:r>
              <a:rPr lang="en-GB" altLang="en-US" sz="1000" dirty="0" smtClean="0">
                <a:cs typeface="Arial" charset="0"/>
              </a:rPr>
              <a:t>.</a:t>
            </a:r>
          </a:p>
          <a:p>
            <a:pPr>
              <a:spcBef>
                <a:spcPct val="0"/>
              </a:spcBef>
              <a:buNone/>
            </a:pPr>
            <a:endParaRPr lang="en-GB" altLang="en-US" sz="1000" dirty="0">
              <a:cs typeface="Arial" charset="0"/>
            </a:endParaRPr>
          </a:p>
          <a:p>
            <a:pPr>
              <a:spcBef>
                <a:spcPct val="0"/>
              </a:spcBef>
              <a:buNone/>
            </a:pPr>
            <a:r>
              <a:rPr lang="en-GB" altLang="en-US" sz="1000" dirty="0" smtClean="0">
                <a:cs typeface="Arial" charset="0"/>
              </a:rPr>
              <a:t> </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impact to DSC Change Governance.</a:t>
            </a:r>
            <a:endParaRPr lang="en-GB" altLang="en-US" sz="1000" dirty="0">
              <a:cs typeface="Arial" charset="0"/>
            </a:endParaRPr>
          </a:p>
        </p:txBody>
      </p:sp>
    </p:spTree>
    <p:extLst>
      <p:ext uri="{BB962C8B-B14F-4D97-AF65-F5344CB8AC3E}">
        <p14:creationId xmlns:p14="http://schemas.microsoft.com/office/powerpoint/2010/main" val="1182441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2 – Accelerated Change Proposal process </a:t>
            </a:r>
            <a:endParaRPr lang="en-GB" dirty="0">
              <a:ea typeface="ＭＳ Ｐゴシック" charset="0"/>
            </a:endParaRPr>
          </a:p>
        </p:txBody>
      </p:sp>
      <p:sp>
        <p:nvSpPr>
          <p:cNvPr id="8" name="AutoShape 11"/>
          <p:cNvSpPr>
            <a:spLocks noChangeArrowheads="1"/>
          </p:cNvSpPr>
          <p:nvPr/>
        </p:nvSpPr>
        <p:spPr bwMode="auto">
          <a:xfrm>
            <a:off x="4623707" y="2067694"/>
            <a:ext cx="4196764" cy="490879"/>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1000" dirty="0">
                <a:cs typeface="Arial" charset="0"/>
              </a:rPr>
              <a:t>New ways of working being introduced to support Accelerated </a:t>
            </a:r>
            <a:r>
              <a:rPr lang="en-GB" altLang="en-US" sz="1000" dirty="0" smtClean="0">
                <a:cs typeface="Arial" charset="0"/>
              </a:rPr>
              <a:t> Change proposal process and  governance </a:t>
            </a:r>
            <a:r>
              <a:rPr lang="en-GB" altLang="en-US" sz="1000" dirty="0">
                <a:cs typeface="Arial" charset="0"/>
              </a:rPr>
              <a:t>which may feel onerous to </a:t>
            </a:r>
            <a:r>
              <a:rPr lang="en-GB" altLang="en-US" sz="1000" dirty="0" err="1" smtClean="0">
                <a:cs typeface="Arial" charset="0"/>
              </a:rPr>
              <a:t>ChMC</a:t>
            </a:r>
            <a:r>
              <a:rPr lang="en-GB" altLang="en-US" sz="1000" dirty="0" smtClean="0">
                <a:cs typeface="Arial" charset="0"/>
              </a:rPr>
              <a:t>, Joint office and CDSP.</a:t>
            </a:r>
            <a:endParaRPr lang="en-GB" altLang="en-US" sz="1000" dirty="0">
              <a:cs typeface="Arial" charset="0"/>
            </a:endParaRPr>
          </a:p>
          <a:p>
            <a:pPr marL="228600" indent="-228600">
              <a:spcBef>
                <a:spcPct val="0"/>
              </a:spcBef>
              <a:buClr>
                <a:schemeClr val="accent1"/>
              </a:buClr>
              <a:buFont typeface="+mj-lt"/>
              <a:buAutoNum type="arabicPeriod"/>
            </a:pPr>
            <a:r>
              <a:rPr lang="en-GB" altLang="en-US" sz="1000" dirty="0">
                <a:cs typeface="Arial" charset="0"/>
              </a:rPr>
              <a:t>Introduction of new governance process that needs to run alongside existing change </a:t>
            </a:r>
            <a:r>
              <a:rPr lang="en-GB" altLang="en-US" sz="1000" dirty="0" smtClean="0">
                <a:cs typeface="Arial" charset="0"/>
              </a:rPr>
              <a:t>governance impacting all stakeholders</a:t>
            </a:r>
            <a:endParaRPr lang="en-GB" altLang="en-US" sz="1000" dirty="0">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2413769"/>
            <a:ext cx="4196764" cy="1202431"/>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eaLnBrk="1" hangingPunct="1">
              <a:spcBef>
                <a:spcPct val="0"/>
              </a:spcBef>
              <a:buClr>
                <a:schemeClr val="accent1"/>
              </a:buClr>
              <a:buFont typeface="+mj-lt"/>
              <a:buAutoNum type="arabicPeriod"/>
            </a:pPr>
            <a:r>
              <a:rPr lang="en-GB" altLang="en-US" sz="1000" dirty="0" smtClean="0">
                <a:cs typeface="Arial" charset="0"/>
              </a:rPr>
              <a:t>Accelerated CPs may be raised to progress non-urgent changes in a quicker timeframe causing admin overhead to determine correct status.</a:t>
            </a:r>
          </a:p>
          <a:p>
            <a:pPr marL="228600" indent="-228600">
              <a:spcBef>
                <a:spcPct val="0"/>
              </a:spcBef>
              <a:buClr>
                <a:schemeClr val="accent1"/>
              </a:buClr>
              <a:buFont typeface="+mj-lt"/>
              <a:buAutoNum type="arabicPeriod"/>
            </a:pPr>
            <a:r>
              <a:rPr lang="en-GB" altLang="en-US" sz="1000" dirty="0">
                <a:cs typeface="Arial" charset="0"/>
              </a:rPr>
              <a:t>Accelerated </a:t>
            </a:r>
            <a:r>
              <a:rPr lang="en-GB" altLang="en-US" sz="1000" dirty="0" smtClean="0">
                <a:cs typeface="Arial" charset="0"/>
              </a:rPr>
              <a:t>changes may have an  impact on progress of  non-urgent  in-flight changes during capture and delivery. </a:t>
            </a:r>
          </a:p>
          <a:p>
            <a:pPr marL="228600" indent="-228600" eaLnBrk="1" hangingPunct="1">
              <a:spcBef>
                <a:spcPct val="0"/>
              </a:spcBef>
              <a:buClr>
                <a:schemeClr val="accent1"/>
              </a:buClr>
              <a:buFont typeface="+mj-lt"/>
              <a:buAutoNum type="arabicPeriod"/>
            </a:pPr>
            <a:r>
              <a:rPr lang="en-GB" altLang="en-US" sz="1000" dirty="0" smtClean="0">
                <a:cs typeface="Arial" charset="0"/>
              </a:rPr>
              <a:t>For delivery of Accelerated CPs there will be limited testing incl. no Market Trials testing or performance testing.</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950069"/>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Creation of a new Accelerated Change Proposal (CP) process, reflecting the current Urgent  Modification process, enabling timely delivery of changes  that are considered to have significant commercial impact to DSC customers, impact to the safety of the gas network or linked  imminent date-related event. </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1000" dirty="0">
                <a:cs typeface="Arial" charset="0"/>
              </a:rPr>
              <a:t>Enables </a:t>
            </a:r>
            <a:r>
              <a:rPr lang="en-GB" altLang="en-US" sz="1000" dirty="0" smtClean="0">
                <a:cs typeface="Arial" charset="0"/>
              </a:rPr>
              <a:t>urgency to be a criteria for the implementation </a:t>
            </a:r>
            <a:r>
              <a:rPr lang="en-GB" altLang="en-US" sz="1000" dirty="0">
                <a:cs typeface="Arial" charset="0"/>
              </a:rPr>
              <a:t>of </a:t>
            </a:r>
            <a:r>
              <a:rPr lang="en-GB" altLang="en-US" sz="1000" dirty="0" smtClean="0">
                <a:cs typeface="Arial" charset="0"/>
              </a:rPr>
              <a:t> Accelerated Change proposals. </a:t>
            </a:r>
            <a:endParaRPr lang="en-GB" altLang="en-US" sz="1000" dirty="0">
              <a:cs typeface="Arial" charset="0"/>
            </a:endParaRPr>
          </a:p>
          <a:p>
            <a:pPr marL="228600" indent="-228600">
              <a:spcBef>
                <a:spcPct val="0"/>
              </a:spcBef>
              <a:buFont typeface="+mj-lt"/>
              <a:buAutoNum type="arabicPeriod"/>
            </a:pPr>
            <a:r>
              <a:rPr lang="en-GB" altLang="en-US" sz="1000" dirty="0" smtClean="0">
                <a:cs typeface="Arial" charset="0"/>
              </a:rPr>
              <a:t>Accelerated changes can be prioritised above non- urgent changes. </a:t>
            </a:r>
            <a:endParaRPr lang="en-GB" altLang="en-US" sz="1000" dirty="0">
              <a:cs typeface="Arial" charset="0"/>
            </a:endParaRPr>
          </a:p>
          <a:p>
            <a:pPr>
              <a:spcBef>
                <a:spcPct val="0"/>
              </a:spcBef>
              <a:buNone/>
            </a:pPr>
            <a:endParaRPr lang="en-GB" altLang="en-US" sz="1000" dirty="0">
              <a:cs typeface="Arial" charset="0"/>
            </a:endParaRPr>
          </a:p>
          <a:p>
            <a:pPr>
              <a:spcBef>
                <a:spcPct val="0"/>
              </a:spcBef>
              <a:buNone/>
            </a:pPr>
            <a:r>
              <a:rPr lang="en-GB" altLang="en-US" sz="1000" dirty="0" smtClean="0">
                <a:cs typeface="Arial" charset="0"/>
              </a:rPr>
              <a:t> </a:t>
            </a:r>
            <a:endParaRPr lang="en-GB" altLang="en-US" sz="1000" dirty="0">
              <a:cs typeface="Arial" charset="0"/>
            </a:endParaRPr>
          </a:p>
        </p:txBody>
      </p:sp>
      <p:sp>
        <p:nvSpPr>
          <p:cNvPr id="20" name="AutoShape 7"/>
          <p:cNvSpPr>
            <a:spLocks noChangeArrowheads="1"/>
          </p:cNvSpPr>
          <p:nvPr/>
        </p:nvSpPr>
        <p:spPr bwMode="auto">
          <a:xfrm>
            <a:off x="179512" y="2067694"/>
            <a:ext cx="4287373" cy="490879"/>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427734"/>
            <a:ext cx="4320480" cy="1182621"/>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1000" dirty="0">
                <a:cs typeface="Arial" charset="0"/>
              </a:rPr>
              <a:t>Updates to DSC Change Management procedures to cater for </a:t>
            </a:r>
            <a:r>
              <a:rPr lang="en-GB" altLang="en-US" sz="1000" dirty="0" smtClean="0">
                <a:cs typeface="Arial" charset="0"/>
              </a:rPr>
              <a:t>Accelerated Change Proposal process and governance</a:t>
            </a:r>
            <a:endParaRPr lang="en-GB" altLang="en-US" sz="1000" dirty="0">
              <a:cs typeface="Arial" charset="0"/>
            </a:endParaRPr>
          </a:p>
          <a:p>
            <a:pPr marL="228600" indent="-228600">
              <a:spcBef>
                <a:spcPct val="0"/>
              </a:spcBef>
              <a:buClr>
                <a:schemeClr val="accent1"/>
              </a:buClr>
              <a:buFont typeface="+mj-lt"/>
              <a:buAutoNum type="arabicPeriod"/>
            </a:pPr>
            <a:r>
              <a:rPr lang="en-GB" altLang="en-US" sz="1000" dirty="0" smtClean="0">
                <a:cs typeface="Arial" charset="0"/>
              </a:rPr>
              <a:t>Updates </a:t>
            </a:r>
            <a:r>
              <a:rPr lang="en-GB" altLang="en-US" sz="1000" dirty="0">
                <a:cs typeface="Arial" charset="0"/>
              </a:rPr>
              <a:t>to Change proposal template</a:t>
            </a:r>
          </a:p>
          <a:p>
            <a:pPr marL="228600" indent="-228600">
              <a:spcBef>
                <a:spcPct val="0"/>
              </a:spcBef>
              <a:buClr>
                <a:schemeClr val="accent1"/>
              </a:buClr>
              <a:buFont typeface="+mj-lt"/>
              <a:buAutoNum type="arabicPeriod"/>
            </a:pPr>
            <a:r>
              <a:rPr lang="en-GB" altLang="en-US" sz="1000" dirty="0">
                <a:cs typeface="Arial" charset="0"/>
              </a:rPr>
              <a:t>Introduction of new ways of working – </a:t>
            </a:r>
            <a:r>
              <a:rPr lang="en-GB" altLang="en-US" sz="1000" dirty="0" smtClean="0">
                <a:cs typeface="Arial" charset="0"/>
              </a:rPr>
              <a:t>WebEx for extra </a:t>
            </a:r>
            <a:r>
              <a:rPr lang="en-GB" altLang="en-US" sz="1000" dirty="0" err="1" smtClean="0">
                <a:cs typeface="Arial" charset="0"/>
              </a:rPr>
              <a:t>ChMC</a:t>
            </a:r>
            <a:r>
              <a:rPr lang="en-GB" altLang="en-US" sz="1000" dirty="0" smtClean="0">
                <a:cs typeface="Arial" charset="0"/>
              </a:rPr>
              <a:t> </a:t>
            </a:r>
            <a:r>
              <a:rPr lang="en-GB" altLang="en-US" sz="1000" dirty="0" err="1" smtClean="0">
                <a:cs typeface="Arial" charset="0"/>
              </a:rPr>
              <a:t>etc</a:t>
            </a:r>
            <a:endParaRPr lang="en-GB" altLang="en-US" sz="1000" dirty="0" smtClean="0">
              <a:cs typeface="Arial" charset="0"/>
            </a:endParaRPr>
          </a:p>
          <a:p>
            <a:pPr marL="228600" indent="-228600">
              <a:spcBef>
                <a:spcPct val="0"/>
              </a:spcBef>
              <a:buClr>
                <a:schemeClr val="accent1"/>
              </a:buClr>
              <a:buFont typeface="+mj-lt"/>
              <a:buAutoNum type="arabicPeriod"/>
            </a:pPr>
            <a:r>
              <a:rPr lang="en-GB" altLang="en-US" sz="1000" dirty="0">
                <a:cs typeface="Arial" charset="0"/>
              </a:rPr>
              <a:t>Joint office availability to host extra </a:t>
            </a:r>
            <a:r>
              <a:rPr lang="en-GB" altLang="en-US" sz="1000" dirty="0" err="1">
                <a:cs typeface="Arial" charset="0"/>
              </a:rPr>
              <a:t>ChMC</a:t>
            </a:r>
            <a:r>
              <a:rPr lang="en-GB" altLang="en-US" sz="1000" dirty="0">
                <a:cs typeface="Arial" charset="0"/>
              </a:rPr>
              <a:t>  meetings</a:t>
            </a:r>
          </a:p>
          <a:p>
            <a:pPr marL="228600" indent="-228600">
              <a:spcBef>
                <a:spcPct val="0"/>
              </a:spcBef>
              <a:buClr>
                <a:schemeClr val="accent1"/>
              </a:buClr>
              <a:buFont typeface="+mj-lt"/>
              <a:buAutoNum type="arabicPeriod"/>
            </a:pPr>
            <a:endParaRPr lang="en-GB" altLang="en-US" sz="1000" dirty="0">
              <a:cs typeface="Arial" charset="0"/>
            </a:endParaRPr>
          </a:p>
        </p:txBody>
      </p:sp>
    </p:spTree>
    <p:extLst>
      <p:ext uri="{BB962C8B-B14F-4D97-AF65-F5344CB8AC3E}">
        <p14:creationId xmlns:p14="http://schemas.microsoft.com/office/powerpoint/2010/main" val="1262892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cs typeface="Arial" charset="0"/>
              </a:rPr>
              <a:t>Accelerated</a:t>
            </a:r>
            <a:r>
              <a:rPr lang="en-GB" dirty="0" smtClean="0"/>
              <a:t> Change Proposal Criteria</a:t>
            </a:r>
            <a:endParaRPr lang="en-GB" dirty="0"/>
          </a:p>
        </p:txBody>
      </p:sp>
      <p:sp>
        <p:nvSpPr>
          <p:cNvPr id="3" name="Content Placeholder 2"/>
          <p:cNvSpPr>
            <a:spLocks noGrp="1"/>
          </p:cNvSpPr>
          <p:nvPr>
            <p:ph idx="1"/>
          </p:nvPr>
        </p:nvSpPr>
        <p:spPr>
          <a:xfrm>
            <a:off x="251520" y="679004"/>
            <a:ext cx="8373616" cy="4464496"/>
          </a:xfrm>
        </p:spPr>
        <p:txBody>
          <a:bodyPr>
            <a:normAutofit fontScale="62500" lnSpcReduction="20000"/>
          </a:bodyPr>
          <a:lstStyle/>
          <a:p>
            <a:r>
              <a:rPr lang="en-GB" dirty="0" smtClean="0"/>
              <a:t>The Change Proposal template will need to be updated to add:</a:t>
            </a:r>
          </a:p>
          <a:p>
            <a:pPr lvl="1"/>
            <a:r>
              <a:rPr lang="en-GB" dirty="0" smtClean="0"/>
              <a:t>Accelerated change indicator</a:t>
            </a:r>
          </a:p>
          <a:p>
            <a:pPr lvl="1"/>
            <a:r>
              <a:rPr lang="en-GB" dirty="0" smtClean="0"/>
              <a:t>Criteria for using Accelerated Change Proposal process</a:t>
            </a:r>
          </a:p>
          <a:p>
            <a:pPr lvl="1"/>
            <a:r>
              <a:rPr lang="en-GB" dirty="0" smtClean="0"/>
              <a:t>Text field for Change proposer to provide clear indication why Accelerated status is being requested.</a:t>
            </a:r>
          </a:p>
          <a:p>
            <a:endParaRPr lang="en-GB" dirty="0"/>
          </a:p>
          <a:p>
            <a:r>
              <a:rPr lang="en-GB" dirty="0" smtClean="0"/>
              <a:t>Suggested Accelerated Criteria:</a:t>
            </a:r>
            <a:endParaRPr lang="en-GB" sz="1100" dirty="0" smtClean="0"/>
          </a:p>
          <a:p>
            <a:pPr marL="800100" lvl="2" indent="0">
              <a:buNone/>
            </a:pPr>
            <a:r>
              <a:rPr lang="en-US" dirty="0" smtClean="0"/>
              <a:t>1. There is a real likelihood of significant commercial impact upon DSC Customers if a proposed change is not </a:t>
            </a:r>
            <a:r>
              <a:rPr lang="en-GB" dirty="0" smtClean="0"/>
              <a:t>accelerated;</a:t>
            </a:r>
          </a:p>
          <a:p>
            <a:pPr marL="800100" lvl="2" indent="0">
              <a:buNone/>
            </a:pPr>
            <a:r>
              <a:rPr lang="en-US" dirty="0" smtClean="0"/>
              <a:t>2. Safety and security of the network is likely to be impacted if a proposed change is not accelerated; and</a:t>
            </a:r>
          </a:p>
          <a:p>
            <a:pPr marL="800100" lvl="2" indent="0">
              <a:buNone/>
            </a:pPr>
            <a:r>
              <a:rPr lang="en-US" dirty="0" smtClean="0"/>
              <a:t>3. The change is linked to an imminent date related event.</a:t>
            </a:r>
          </a:p>
          <a:p>
            <a:pPr marL="800100" lvl="2" indent="0">
              <a:buNone/>
            </a:pPr>
            <a:r>
              <a:rPr lang="en-US" dirty="0" smtClean="0"/>
              <a:t>4. There is only one mechanism for delivery of the change</a:t>
            </a:r>
          </a:p>
          <a:p>
            <a:pPr marL="800100" lvl="2" indent="0">
              <a:buNone/>
            </a:pPr>
            <a:endParaRPr lang="en-US" dirty="0" smtClean="0"/>
          </a:p>
          <a:p>
            <a:r>
              <a:rPr lang="en-US" dirty="0" smtClean="0"/>
              <a:t>Change requirements and benefit/impact need to be clear and complete</a:t>
            </a:r>
          </a:p>
          <a:p>
            <a:endParaRPr lang="en-US" dirty="0" smtClean="0"/>
          </a:p>
          <a:p>
            <a:r>
              <a:rPr lang="en-US" dirty="0" smtClean="0"/>
              <a:t>Clear ‘Need by’ date will need to be articulated by proposer and a governance timetable with pre-agreed dates produced as part of the change description</a:t>
            </a:r>
          </a:p>
          <a:p>
            <a:endParaRPr lang="en-US" dirty="0" smtClean="0"/>
          </a:p>
          <a:p>
            <a:pPr marL="800100" lvl="2" indent="0">
              <a:buNone/>
            </a:pPr>
            <a:endParaRPr lang="en-GB" dirty="0"/>
          </a:p>
        </p:txBody>
      </p:sp>
    </p:spTree>
    <p:extLst>
      <p:ext uri="{BB962C8B-B14F-4D97-AF65-F5344CB8AC3E}">
        <p14:creationId xmlns:p14="http://schemas.microsoft.com/office/powerpoint/2010/main" val="914880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Accelerated Change Proposal Approval</a:t>
            </a:r>
            <a:endParaRPr lang="en-GB" dirty="0"/>
          </a:p>
        </p:txBody>
      </p:sp>
      <p:sp>
        <p:nvSpPr>
          <p:cNvPr id="3" name="Content Placeholder 2"/>
          <p:cNvSpPr>
            <a:spLocks noGrp="1"/>
          </p:cNvSpPr>
          <p:nvPr>
            <p:ph idx="1"/>
          </p:nvPr>
        </p:nvSpPr>
        <p:spPr>
          <a:xfrm>
            <a:off x="395536" y="699542"/>
            <a:ext cx="8229600" cy="4320480"/>
          </a:xfrm>
        </p:spPr>
        <p:txBody>
          <a:bodyPr>
            <a:normAutofit fontScale="62500" lnSpcReduction="20000"/>
          </a:bodyPr>
          <a:lstStyle/>
          <a:p>
            <a:r>
              <a:rPr lang="en-GB" sz="2900" dirty="0" smtClean="0"/>
              <a:t>Accelerated status will need to be approved by </a:t>
            </a:r>
            <a:r>
              <a:rPr lang="en-GB" sz="2900" dirty="0" err="1" smtClean="0"/>
              <a:t>ChMC</a:t>
            </a:r>
            <a:r>
              <a:rPr lang="en-GB" sz="2900" dirty="0" smtClean="0"/>
              <a:t>:	</a:t>
            </a:r>
          </a:p>
          <a:p>
            <a:pPr lvl="1"/>
            <a:r>
              <a:rPr lang="en-GB" sz="2600" dirty="0" smtClean="0"/>
              <a:t>Extra </a:t>
            </a:r>
            <a:r>
              <a:rPr lang="en-GB" sz="2600" dirty="0" err="1" smtClean="0"/>
              <a:t>ChMC</a:t>
            </a:r>
            <a:r>
              <a:rPr lang="en-GB" sz="2600" dirty="0" smtClean="0"/>
              <a:t> to approve Accelerated status – Yes/No/Consultation vote via </a:t>
            </a:r>
            <a:r>
              <a:rPr lang="en-GB" sz="2600" dirty="0" err="1" smtClean="0"/>
              <a:t>WebEX</a:t>
            </a:r>
            <a:endParaRPr lang="en-GB" sz="2600" dirty="0" smtClean="0"/>
          </a:p>
          <a:p>
            <a:pPr lvl="1"/>
            <a:r>
              <a:rPr lang="en-GB" sz="2600" dirty="0" smtClean="0"/>
              <a:t>5 Day Accelerated status consultation review if required</a:t>
            </a:r>
          </a:p>
          <a:p>
            <a:pPr lvl="1"/>
            <a:r>
              <a:rPr lang="en-GB" sz="2600" dirty="0" smtClean="0"/>
              <a:t>Extra </a:t>
            </a:r>
            <a:r>
              <a:rPr lang="en-GB" sz="2600" dirty="0" err="1" smtClean="0"/>
              <a:t>ChMC</a:t>
            </a:r>
            <a:r>
              <a:rPr lang="en-GB" sz="2600" dirty="0" smtClean="0"/>
              <a:t> to approve Accelerated status if sent for review – Yes/No vote via WebEx</a:t>
            </a:r>
          </a:p>
          <a:p>
            <a:endParaRPr lang="en-GB" sz="2900" dirty="0" smtClean="0"/>
          </a:p>
          <a:p>
            <a:r>
              <a:rPr lang="en-GB" sz="2900" dirty="0" smtClean="0"/>
              <a:t>Proposer or proposers representative must present change at </a:t>
            </a:r>
            <a:r>
              <a:rPr lang="en-GB" sz="2900" dirty="0" err="1" smtClean="0"/>
              <a:t>ChMC</a:t>
            </a:r>
            <a:r>
              <a:rPr lang="en-GB" sz="2900" dirty="0" smtClean="0"/>
              <a:t> to request agreement of Accelerated status</a:t>
            </a:r>
          </a:p>
          <a:p>
            <a:endParaRPr lang="en-US" sz="2900" dirty="0" smtClean="0"/>
          </a:p>
          <a:p>
            <a:r>
              <a:rPr lang="en-US" sz="2900" dirty="0" smtClean="0"/>
              <a:t>Early engagement with Xoserve is vital to allow for initial very high level assessment on impacts to changes in capture or in-flight if Accelerated status is approved</a:t>
            </a:r>
          </a:p>
          <a:p>
            <a:endParaRPr lang="en-US" sz="2900" dirty="0"/>
          </a:p>
          <a:p>
            <a:r>
              <a:rPr lang="en-US" sz="2900" dirty="0" smtClean="0"/>
              <a:t>Don’t need to wait for Urgent MOD approval to raise an Accelerated Change Proposal</a:t>
            </a:r>
          </a:p>
          <a:p>
            <a:endParaRPr lang="en-US" sz="2900" dirty="0" smtClean="0"/>
          </a:p>
          <a:p>
            <a:pPr marL="0" indent="0">
              <a:buNone/>
            </a:pPr>
            <a:endParaRPr lang="en-US" dirty="0" smtClean="0"/>
          </a:p>
        </p:txBody>
      </p:sp>
    </p:spTree>
    <p:extLst>
      <p:ext uri="{BB962C8B-B14F-4D97-AF65-F5344CB8AC3E}">
        <p14:creationId xmlns:p14="http://schemas.microsoft.com/office/powerpoint/2010/main" val="1184701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Impacts to in-flight changes</a:t>
            </a:r>
            <a:endParaRPr lang="en-GB" dirty="0"/>
          </a:p>
        </p:txBody>
      </p:sp>
      <p:sp>
        <p:nvSpPr>
          <p:cNvPr id="3" name="Content Placeholder 2"/>
          <p:cNvSpPr>
            <a:spLocks noGrp="1"/>
          </p:cNvSpPr>
          <p:nvPr>
            <p:ph idx="1"/>
          </p:nvPr>
        </p:nvSpPr>
        <p:spPr>
          <a:xfrm>
            <a:off x="246617" y="843558"/>
            <a:ext cx="8928992" cy="4032448"/>
          </a:xfrm>
        </p:spPr>
        <p:txBody>
          <a:bodyPr>
            <a:normAutofit fontScale="77500" lnSpcReduction="20000"/>
          </a:bodyPr>
          <a:lstStyle/>
          <a:p>
            <a:pPr marL="0" indent="0">
              <a:buNone/>
            </a:pPr>
            <a:r>
              <a:rPr lang="en-GB" dirty="0" smtClean="0"/>
              <a:t>Xoserve would need to assess and communicate:</a:t>
            </a:r>
          </a:p>
          <a:p>
            <a:pPr marL="0" indent="0">
              <a:buNone/>
            </a:pPr>
            <a:endParaRPr lang="en-GB" dirty="0" smtClean="0"/>
          </a:p>
          <a:p>
            <a:pPr>
              <a:buFont typeface="Wingdings" panose="05000000000000000000" pitchFamily="2" charset="2"/>
              <a:buChar char="Ø"/>
            </a:pPr>
            <a:r>
              <a:rPr lang="en-GB" dirty="0" smtClean="0"/>
              <a:t>What would need to be dropped to be able to impact assess the </a:t>
            </a:r>
            <a:r>
              <a:rPr lang="en-GB" dirty="0"/>
              <a:t>a</a:t>
            </a:r>
            <a:r>
              <a:rPr lang="en-GB" dirty="0" smtClean="0"/>
              <a:t>ccelerated change</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What would need to be ‘bumped’ in respect of change development and implementation to deliver the </a:t>
            </a:r>
            <a:r>
              <a:rPr lang="en-GB" dirty="0"/>
              <a:t>a</a:t>
            </a:r>
            <a:r>
              <a:rPr lang="en-GB" dirty="0" smtClean="0"/>
              <a:t>ccelerated change</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The risks on these impacts to enable effective decision making on </a:t>
            </a:r>
            <a:r>
              <a:rPr lang="en-GB" dirty="0"/>
              <a:t>a</a:t>
            </a:r>
            <a:r>
              <a:rPr lang="en-GB" dirty="0" smtClean="0"/>
              <a:t>ccelerated change priority</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Decision- making remains with the DSC Change Management committee</a:t>
            </a:r>
          </a:p>
          <a:p>
            <a:pPr>
              <a:buFont typeface="Wingdings" panose="05000000000000000000" pitchFamily="2" charset="2"/>
              <a:buChar char="Ø"/>
            </a:pPr>
            <a:endParaRPr lang="en-GB" dirty="0" smtClean="0"/>
          </a:p>
        </p:txBody>
      </p:sp>
    </p:spTree>
    <p:extLst>
      <p:ext uri="{BB962C8B-B14F-4D97-AF65-F5344CB8AC3E}">
        <p14:creationId xmlns:p14="http://schemas.microsoft.com/office/powerpoint/2010/main" val="314618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a:t>
            </a:r>
            <a:r>
              <a:rPr lang="en-GB" altLang="en-US" dirty="0">
                <a:cs typeface="Arial" charset="0"/>
              </a:rPr>
              <a:t>Accelerated</a:t>
            </a:r>
            <a:r>
              <a:rPr lang="en-GB" dirty="0" smtClean="0"/>
              <a:t> Approval process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1023908"/>
              </p:ext>
            </p:extLst>
          </p:nvPr>
        </p:nvGraphicFramePr>
        <p:xfrm>
          <a:off x="457200" y="771525"/>
          <a:ext cx="8229600" cy="403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391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579296" cy="637580"/>
          </a:xfrm>
        </p:spPr>
        <p:txBody>
          <a:bodyPr>
            <a:normAutofit fontScale="90000"/>
          </a:bodyPr>
          <a:lstStyle/>
          <a:p>
            <a:r>
              <a:rPr lang="en-GB" dirty="0" smtClean="0"/>
              <a:t>Accelerated Change Proposal Governance &amp; Delivery</a:t>
            </a:r>
            <a:endParaRPr lang="en-GB" dirty="0"/>
          </a:p>
        </p:txBody>
      </p:sp>
      <p:sp>
        <p:nvSpPr>
          <p:cNvPr id="3" name="Content Placeholder 2"/>
          <p:cNvSpPr>
            <a:spLocks noGrp="1"/>
          </p:cNvSpPr>
          <p:nvPr>
            <p:ph idx="1"/>
          </p:nvPr>
        </p:nvSpPr>
        <p:spPr>
          <a:xfrm>
            <a:off x="0" y="627534"/>
            <a:ext cx="9144000" cy="4680520"/>
          </a:xfrm>
        </p:spPr>
        <p:txBody>
          <a:bodyPr>
            <a:normAutofit fontScale="62500" lnSpcReduction="20000"/>
          </a:bodyPr>
          <a:lstStyle/>
          <a:p>
            <a:r>
              <a:rPr lang="en-GB" dirty="0" smtClean="0"/>
              <a:t>Once Accelerated status approved for system changes:</a:t>
            </a:r>
          </a:p>
          <a:p>
            <a:pPr marL="0" indent="0">
              <a:buNone/>
            </a:pPr>
            <a:endParaRPr lang="en-GB" sz="1000" dirty="0" smtClean="0"/>
          </a:p>
          <a:p>
            <a:pPr lvl="1"/>
            <a:r>
              <a:rPr lang="en-GB" dirty="0" smtClean="0"/>
              <a:t>Delivery options to be included in Solution Option assessment – e.g. next Major/Minor Release (as a separate track), ad hoc release.</a:t>
            </a:r>
          </a:p>
          <a:p>
            <a:pPr lvl="1"/>
            <a:endParaRPr lang="en-GB" dirty="0"/>
          </a:p>
          <a:p>
            <a:pPr lvl="1"/>
            <a:r>
              <a:rPr lang="en-GB" dirty="0" smtClean="0"/>
              <a:t>The Accelerated change can switch tracks to normal Governance route and vice versa with approval from </a:t>
            </a:r>
            <a:r>
              <a:rPr lang="en-GB" dirty="0" err="1" smtClean="0"/>
              <a:t>ChMC</a:t>
            </a:r>
            <a:r>
              <a:rPr lang="en-GB" dirty="0" smtClean="0"/>
              <a:t> at any point in delivery of the change</a:t>
            </a:r>
          </a:p>
          <a:p>
            <a:pPr lvl="1"/>
            <a:endParaRPr lang="en-GB" dirty="0" smtClean="0"/>
          </a:p>
          <a:p>
            <a:pPr lvl="1"/>
            <a:r>
              <a:rPr lang="en-GB" dirty="0" smtClean="0"/>
              <a:t>Extra DSG to be held within 2-3 working days of Solution Options being available for review to recommend Solution Option and delivery timescales to next </a:t>
            </a:r>
            <a:r>
              <a:rPr lang="en-GB" dirty="0" err="1" smtClean="0"/>
              <a:t>ChMC</a:t>
            </a:r>
            <a:r>
              <a:rPr lang="en-GB" dirty="0" smtClean="0"/>
              <a:t> </a:t>
            </a:r>
          </a:p>
          <a:p>
            <a:pPr lvl="1"/>
            <a:endParaRPr lang="en-GB" dirty="0" smtClean="0"/>
          </a:p>
          <a:p>
            <a:pPr lvl="1"/>
            <a:r>
              <a:rPr lang="en-GB" dirty="0" smtClean="0"/>
              <a:t>BER for delivery to be taken to next </a:t>
            </a:r>
            <a:r>
              <a:rPr lang="en-GB" dirty="0" err="1" smtClean="0"/>
              <a:t>ChMC</a:t>
            </a:r>
            <a:r>
              <a:rPr lang="en-GB" dirty="0" smtClean="0"/>
              <a:t>  alongside solution option and delivery timescale for final approval, if needed,  before implementation</a:t>
            </a:r>
          </a:p>
          <a:p>
            <a:pPr lvl="1"/>
            <a:endParaRPr lang="en-GB" dirty="0" smtClean="0"/>
          </a:p>
          <a:p>
            <a:pPr lvl="1"/>
            <a:r>
              <a:rPr lang="en-GB" dirty="0" smtClean="0"/>
              <a:t>Design change pack issued following detailed design with best endeavours to meet the 6 months notice period. Suggested minimum timescales are:</a:t>
            </a:r>
          </a:p>
          <a:p>
            <a:pPr lvl="2"/>
            <a:r>
              <a:rPr lang="en-GB" dirty="0" smtClean="0"/>
              <a:t>3 months notice where impacts to Customer systems</a:t>
            </a:r>
          </a:p>
          <a:p>
            <a:pPr lvl="2"/>
            <a:r>
              <a:rPr lang="en-GB" dirty="0" smtClean="0"/>
              <a:t>1 months notice where no impact to customer systems</a:t>
            </a:r>
          </a:p>
          <a:p>
            <a:pPr lvl="2"/>
            <a:endParaRPr lang="en-GB" dirty="0" smtClean="0"/>
          </a:p>
          <a:p>
            <a:pPr lvl="1"/>
            <a:r>
              <a:rPr lang="en-GB" dirty="0" smtClean="0"/>
              <a:t>Note: any reporting requirements may need to be de-scoped from an accelerated delivery to be implemented at a later date.</a:t>
            </a:r>
          </a:p>
          <a:p>
            <a:pPr lvl="1"/>
            <a:endParaRPr lang="en-GB" dirty="0" smtClean="0"/>
          </a:p>
          <a:p>
            <a:pPr lvl="1"/>
            <a:endParaRPr lang="en-GB" dirty="0" smtClean="0"/>
          </a:p>
          <a:p>
            <a:pPr lvl="1"/>
            <a:endParaRPr lang="en-US" dirty="0" smtClean="0"/>
          </a:p>
          <a:p>
            <a:pPr marL="800100" lvl="2" indent="0">
              <a:buNone/>
            </a:pPr>
            <a:endParaRPr lang="en-GB" dirty="0"/>
          </a:p>
        </p:txBody>
      </p:sp>
    </p:spTree>
    <p:extLst>
      <p:ext uri="{BB962C8B-B14F-4D97-AF65-F5344CB8AC3E}">
        <p14:creationId xmlns:p14="http://schemas.microsoft.com/office/powerpoint/2010/main" val="585107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123478"/>
            <a:ext cx="8229600" cy="637580"/>
          </a:xfrm>
        </p:spPr>
        <p:txBody>
          <a:bodyPr/>
          <a:lstStyle/>
          <a:p>
            <a:r>
              <a:rPr lang="en-GB" dirty="0" smtClean="0"/>
              <a:t>Draft Accelerated Change proposal process</a:t>
            </a:r>
            <a:endParaRPr lang="en-GB" dirty="0"/>
          </a:p>
        </p:txBody>
      </p:sp>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98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9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5662" y="3511127"/>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a:off x="731962" y="2103448"/>
            <a:ext cx="193789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33004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51533" y="2340108"/>
            <a:ext cx="977418" cy="1984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p:cNvCxnSpPr>
          <p:nvPr/>
        </p:nvCxnSpPr>
        <p:spPr>
          <a:xfrm flipV="1">
            <a:off x="3671900" y="3776373"/>
            <a:ext cx="1848015" cy="3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3774760" y="2125613"/>
            <a:ext cx="2021376" cy="146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p:cNvCxnSpPr>
          <p:nvPr/>
        </p:nvCxnSpPr>
        <p:spPr>
          <a:xfrm flipV="1">
            <a:off x="6018112" y="2362272"/>
            <a:ext cx="95545" cy="1148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363941" y="4398300"/>
            <a:ext cx="1367700" cy="569189"/>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392961" y="4382813"/>
            <a:ext cx="1338586" cy="600164"/>
          </a:xfrm>
          <a:prstGeom prst="rect">
            <a:avLst/>
          </a:prstGeom>
          <a:noFill/>
        </p:spPr>
        <p:txBody>
          <a:bodyPr wrap="square" rtlCol="0">
            <a:spAutoFit/>
          </a:bodyPr>
          <a:lstStyle/>
          <a:p>
            <a:r>
              <a:rPr lang="en-GB" sz="1100" dirty="0" smtClean="0"/>
              <a:t>XRN returned to </a:t>
            </a:r>
            <a:r>
              <a:rPr lang="en-GB" sz="1100" dirty="0" err="1" smtClean="0"/>
              <a:t>ChMC</a:t>
            </a:r>
            <a:r>
              <a:rPr lang="en-GB" sz="1100" dirty="0" smtClean="0"/>
              <a:t> to follow standard process</a:t>
            </a:r>
            <a:endParaRPr lang="en-GB" sz="1100" dirty="0"/>
          </a:p>
        </p:txBody>
      </p:sp>
      <p:cxnSp>
        <p:nvCxnSpPr>
          <p:cNvPr id="39" name="Straight Arrow Connector 38"/>
          <p:cNvCxnSpPr/>
          <p:nvPr/>
        </p:nvCxnSpPr>
        <p:spPr>
          <a:xfrm flipH="1">
            <a:off x="2795559" y="4088844"/>
            <a:ext cx="3000577" cy="5301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9" idx="3"/>
          </p:cNvCxnSpPr>
          <p:nvPr/>
        </p:nvCxnSpPr>
        <p:spPr>
          <a:xfrm>
            <a:off x="6345000" y="2037756"/>
            <a:ext cx="4537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038514" y="1059582"/>
            <a:ext cx="1826039" cy="752847"/>
          </a:xfrm>
          <a:prstGeom prst="wedgeRectCallout">
            <a:avLst>
              <a:gd name="adj1" fmla="val -60186"/>
              <a:gd name="adj2" fmla="val -70891"/>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Accelerated Change Proposal (CP) raised with criteria completed and clear requirements</a:t>
            </a:r>
            <a:endParaRPr lang="en-GB" sz="1000" dirty="0"/>
          </a:p>
        </p:txBody>
      </p:sp>
      <p:sp>
        <p:nvSpPr>
          <p:cNvPr id="63" name="Rectangular Callout 62"/>
          <p:cNvSpPr/>
          <p:nvPr/>
        </p:nvSpPr>
        <p:spPr>
          <a:xfrm>
            <a:off x="179513" y="2763531"/>
            <a:ext cx="1213448" cy="1713903"/>
          </a:xfrm>
          <a:prstGeom prst="wedgeRectCallout">
            <a:avLst>
              <a:gd name="adj1" fmla="val -18118"/>
              <a:gd name="adj2" fmla="val -69305"/>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 Joint Office notified and Extra CHMC scheduled via WebEx</a:t>
            </a:r>
          </a:p>
          <a:p>
            <a:pPr algn="ctr"/>
            <a:endParaRPr lang="en-GB" sz="1000" dirty="0"/>
          </a:p>
        </p:txBody>
      </p:sp>
      <p:sp>
        <p:nvSpPr>
          <p:cNvPr id="64" name="Rectangular Callout 63"/>
          <p:cNvSpPr/>
          <p:nvPr/>
        </p:nvSpPr>
        <p:spPr>
          <a:xfrm>
            <a:off x="31344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Extra </a:t>
            </a:r>
            <a:r>
              <a:rPr lang="en-GB" sz="1000" dirty="0" err="1" smtClean="0"/>
              <a:t>ChMC</a:t>
            </a:r>
            <a:r>
              <a:rPr lang="en-GB" sz="1000" dirty="0" smtClean="0"/>
              <a:t> Vote on Accelerated Criteria</a:t>
            </a:r>
            <a:endParaRPr lang="en-GB" sz="1000" dirty="0"/>
          </a:p>
        </p:txBody>
      </p:sp>
      <p:sp>
        <p:nvSpPr>
          <p:cNvPr id="46" name="TextBox 45"/>
          <p:cNvSpPr txBox="1"/>
          <p:nvPr/>
        </p:nvSpPr>
        <p:spPr>
          <a:xfrm>
            <a:off x="4295846" y="1863255"/>
            <a:ext cx="995683" cy="553998"/>
          </a:xfrm>
          <a:prstGeom prst="rect">
            <a:avLst/>
          </a:prstGeom>
          <a:solidFill>
            <a:srgbClr val="FFFFFF"/>
          </a:solidFill>
        </p:spPr>
        <p:txBody>
          <a:bodyPr wrap="square" rtlCol="0">
            <a:spAutoFit/>
          </a:bodyPr>
          <a:lstStyle/>
          <a:p>
            <a:r>
              <a:rPr lang="en-GB" sz="1000" dirty="0" smtClean="0"/>
              <a:t>Accelerated status Approved</a:t>
            </a:r>
            <a:endParaRPr lang="en-GB" sz="1000" dirty="0"/>
          </a:p>
        </p:txBody>
      </p:sp>
      <p:sp>
        <p:nvSpPr>
          <p:cNvPr id="66" name="TextBox 65"/>
          <p:cNvSpPr txBox="1"/>
          <p:nvPr/>
        </p:nvSpPr>
        <p:spPr>
          <a:xfrm>
            <a:off x="2864552" y="2730055"/>
            <a:ext cx="910207" cy="553998"/>
          </a:xfrm>
          <a:prstGeom prst="rect">
            <a:avLst/>
          </a:prstGeom>
          <a:solidFill>
            <a:srgbClr val="FFFFFF"/>
          </a:solidFill>
        </p:spPr>
        <p:txBody>
          <a:bodyPr wrap="square" rtlCol="0">
            <a:spAutoFit/>
          </a:bodyPr>
          <a:lstStyle/>
          <a:p>
            <a:pPr algn="ctr"/>
            <a:r>
              <a:rPr lang="en-GB" sz="1000" dirty="0" smtClean="0"/>
              <a:t>Sent for 5 day consultation</a:t>
            </a:r>
            <a:endParaRPr lang="en-GB" sz="1000" dirty="0"/>
          </a:p>
        </p:txBody>
      </p:sp>
      <p:sp>
        <p:nvSpPr>
          <p:cNvPr id="67" name="TextBox 66"/>
          <p:cNvSpPr txBox="1"/>
          <p:nvPr/>
        </p:nvSpPr>
        <p:spPr>
          <a:xfrm>
            <a:off x="1964453" y="3069516"/>
            <a:ext cx="964497" cy="553998"/>
          </a:xfrm>
          <a:prstGeom prst="rect">
            <a:avLst/>
          </a:prstGeom>
          <a:solidFill>
            <a:srgbClr val="FFFFFF"/>
          </a:solidFill>
        </p:spPr>
        <p:txBody>
          <a:bodyPr wrap="square" rtlCol="0">
            <a:spAutoFit/>
          </a:bodyPr>
          <a:lstStyle/>
          <a:p>
            <a:r>
              <a:rPr lang="en-GB" sz="1000" dirty="0" smtClean="0"/>
              <a:t>Accelerated status Rejected</a:t>
            </a:r>
            <a:endParaRPr lang="en-GB" sz="1000" dirty="0"/>
          </a:p>
        </p:txBody>
      </p:sp>
      <p:sp>
        <p:nvSpPr>
          <p:cNvPr id="68" name="TextBox 67"/>
          <p:cNvSpPr txBox="1"/>
          <p:nvPr/>
        </p:nvSpPr>
        <p:spPr>
          <a:xfrm>
            <a:off x="4157223" y="3611800"/>
            <a:ext cx="994959" cy="400110"/>
          </a:xfrm>
          <a:prstGeom prst="rect">
            <a:avLst/>
          </a:prstGeom>
          <a:solidFill>
            <a:srgbClr val="FFFFFF"/>
          </a:solidFill>
        </p:spPr>
        <p:txBody>
          <a:bodyPr wrap="square" rtlCol="0">
            <a:spAutoFit/>
          </a:bodyPr>
          <a:lstStyle/>
          <a:p>
            <a:r>
              <a:rPr lang="en-GB" sz="1000" dirty="0" smtClean="0"/>
              <a:t>Review Responses</a:t>
            </a:r>
            <a:endParaRPr lang="en-GB" sz="1000" dirty="0"/>
          </a:p>
        </p:txBody>
      </p:sp>
      <p:sp>
        <p:nvSpPr>
          <p:cNvPr id="69" name="TextBox 68"/>
          <p:cNvSpPr txBox="1"/>
          <p:nvPr/>
        </p:nvSpPr>
        <p:spPr>
          <a:xfrm>
            <a:off x="5796136" y="2736644"/>
            <a:ext cx="936104" cy="553998"/>
          </a:xfrm>
          <a:prstGeom prst="rect">
            <a:avLst/>
          </a:prstGeom>
          <a:solidFill>
            <a:srgbClr val="FFFFFF"/>
          </a:solidFill>
        </p:spPr>
        <p:txBody>
          <a:bodyPr wrap="square" rtlCol="0">
            <a:spAutoFit/>
          </a:bodyPr>
          <a:lstStyle/>
          <a:p>
            <a:r>
              <a:rPr lang="en-GB" sz="1000" dirty="0" smtClean="0"/>
              <a:t>Accelerated status Approved</a:t>
            </a:r>
            <a:endParaRPr lang="en-GB" sz="1000" dirty="0"/>
          </a:p>
        </p:txBody>
      </p:sp>
      <p:sp>
        <p:nvSpPr>
          <p:cNvPr id="70" name="TextBox 69"/>
          <p:cNvSpPr txBox="1"/>
          <p:nvPr/>
        </p:nvSpPr>
        <p:spPr>
          <a:xfrm>
            <a:off x="3924563" y="4200435"/>
            <a:ext cx="869124" cy="553998"/>
          </a:xfrm>
          <a:prstGeom prst="rect">
            <a:avLst/>
          </a:prstGeom>
          <a:solidFill>
            <a:srgbClr val="FFFFFF"/>
          </a:solidFill>
        </p:spPr>
        <p:txBody>
          <a:bodyPr wrap="square" rtlCol="0">
            <a:spAutoFit/>
          </a:bodyPr>
          <a:lstStyle/>
          <a:p>
            <a:r>
              <a:rPr lang="en-GB" sz="1000" dirty="0" smtClean="0"/>
              <a:t>Accelerated status Rejected</a:t>
            </a:r>
            <a:endParaRPr lang="en-GB" sz="1000" dirty="0"/>
          </a:p>
        </p:txBody>
      </p:sp>
      <p:sp>
        <p:nvSpPr>
          <p:cNvPr id="72" name="Rectangular Callout 71"/>
          <p:cNvSpPr/>
          <p:nvPr/>
        </p:nvSpPr>
        <p:spPr>
          <a:xfrm>
            <a:off x="3731582" y="2884848"/>
            <a:ext cx="1346104" cy="695014"/>
          </a:xfrm>
          <a:prstGeom prst="wedgeRectCallout">
            <a:avLst>
              <a:gd name="adj1" fmla="val -63553"/>
              <a:gd name="adj2" fmla="val 49188"/>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Extra Consultation Change pack issued on Accelerated Status – 5 days </a:t>
            </a:r>
            <a:endParaRPr lang="en-GB" sz="1000" dirty="0"/>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5194115" y="741671"/>
            <a:ext cx="1615532" cy="501828"/>
          </a:xfrm>
          <a:prstGeom prst="wedgeRectCallout">
            <a:avLst>
              <a:gd name="adj1" fmla="val -6542"/>
              <a:gd name="adj2" fmla="val 150200"/>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priorities Accelerated change over those already in flight</a:t>
            </a:r>
            <a:endParaRPr lang="en-GB" sz="1000" dirty="0"/>
          </a:p>
        </p:txBody>
      </p:sp>
      <p:pic>
        <p:nvPicPr>
          <p:cNvPr id="4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6850" y="1756768"/>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Flowchart: Document 50"/>
          <p:cNvSpPr/>
          <p:nvPr/>
        </p:nvSpPr>
        <p:spPr>
          <a:xfrm>
            <a:off x="6809647" y="1635646"/>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6798726" y="1734117"/>
            <a:ext cx="923964" cy="369332"/>
          </a:xfrm>
          <a:prstGeom prst="rect">
            <a:avLst/>
          </a:prstGeom>
          <a:noFill/>
        </p:spPr>
        <p:txBody>
          <a:bodyPr wrap="square" rtlCol="0">
            <a:spAutoFit/>
          </a:bodyPr>
          <a:lstStyle/>
          <a:p>
            <a:r>
              <a:rPr lang="en-GB" sz="900" dirty="0" smtClean="0"/>
              <a:t>Requirements ratified</a:t>
            </a:r>
            <a:endParaRPr lang="en-GB" sz="900" dirty="0"/>
          </a:p>
        </p:txBody>
      </p:sp>
      <p:sp>
        <p:nvSpPr>
          <p:cNvPr id="56" name="Rectangular Callout 55"/>
          <p:cNvSpPr/>
          <p:nvPr/>
        </p:nvSpPr>
        <p:spPr>
          <a:xfrm>
            <a:off x="7092280" y="959085"/>
            <a:ext cx="1584706" cy="363068"/>
          </a:xfrm>
          <a:prstGeom prst="wedgeRectCallout">
            <a:avLst>
              <a:gd name="adj1" fmla="val -36397"/>
              <a:gd name="adj2" fmla="val 124276"/>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a:t>
            </a:r>
            <a:endParaRPr lang="en-GB" sz="1000" dirty="0"/>
          </a:p>
        </p:txBody>
      </p:sp>
      <p:sp>
        <p:nvSpPr>
          <p:cNvPr id="59" name="Round Diagonal Corner Rectangle 58"/>
          <p:cNvSpPr/>
          <p:nvPr/>
        </p:nvSpPr>
        <p:spPr>
          <a:xfrm>
            <a:off x="7117060"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7092280" y="2865754"/>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cxnSp>
        <p:nvCxnSpPr>
          <p:cNvPr id="62" name="Straight Arrow Connector 61"/>
          <p:cNvCxnSpPr>
            <a:stCxn id="51" idx="2"/>
          </p:cNvCxnSpPr>
          <p:nvPr/>
        </p:nvCxnSpPr>
        <p:spPr>
          <a:xfrm>
            <a:off x="7223693" y="2173626"/>
            <a:ext cx="156619" cy="645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575574" y="3332556"/>
            <a:ext cx="1" cy="231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0219109"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Rectangular Callout 73"/>
          <p:cNvSpPr/>
          <p:nvPr/>
        </p:nvSpPr>
        <p:spPr>
          <a:xfrm>
            <a:off x="7884633" y="1885594"/>
            <a:ext cx="1151863" cy="660770"/>
          </a:xfrm>
          <a:prstGeom prst="wedgeRectCallout">
            <a:avLst>
              <a:gd name="adj1" fmla="val -51360"/>
              <a:gd name="adj2" fmla="val 88855"/>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One or more capture sessions to evolve solution options</a:t>
            </a:r>
            <a:endParaRPr lang="en-GB" sz="1000" dirty="0"/>
          </a:p>
        </p:txBody>
      </p:sp>
      <p:pic>
        <p:nvPicPr>
          <p:cNvPr id="8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74873" y="3646681"/>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 name="Rectangular Callout 80"/>
          <p:cNvSpPr/>
          <p:nvPr/>
        </p:nvSpPr>
        <p:spPr>
          <a:xfrm>
            <a:off x="5291529" y="4353908"/>
            <a:ext cx="2106941" cy="735656"/>
          </a:xfrm>
          <a:prstGeom prst="wedgeRectCallout">
            <a:avLst>
              <a:gd name="adj1" fmla="val 48672"/>
              <a:gd name="adj2" fmla="val -86376"/>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proposed Solution options go into Solution Option Assessment which will provide costs and delivery timescales </a:t>
            </a:r>
            <a:endParaRPr lang="en-GB" sz="1000" dirty="0"/>
          </a:p>
        </p:txBody>
      </p:sp>
      <p:cxnSp>
        <p:nvCxnSpPr>
          <p:cNvPr id="82" name="Straight Arrow Connector 81"/>
          <p:cNvCxnSpPr>
            <a:stCxn id="80" idx="3"/>
          </p:cNvCxnSpPr>
          <p:nvPr/>
        </p:nvCxnSpPr>
        <p:spPr>
          <a:xfrm flipV="1">
            <a:off x="7765398" y="3984818"/>
            <a:ext cx="137860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60322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40" y="67615"/>
            <a:ext cx="8229600" cy="637580"/>
          </a:xfrm>
        </p:spPr>
        <p:txBody>
          <a:bodyPr/>
          <a:lstStyle/>
          <a:p>
            <a:r>
              <a:rPr lang="en-GB" dirty="0"/>
              <a:t>Draft </a:t>
            </a:r>
            <a:r>
              <a:rPr lang="en-GB" dirty="0" smtClean="0"/>
              <a:t>Accelerated </a:t>
            </a:r>
            <a:r>
              <a:rPr lang="en-GB" dirty="0"/>
              <a:t>Change proposal process</a:t>
            </a:r>
          </a:p>
        </p:txBody>
      </p:sp>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202" y="217078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3549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154203"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2060" name="Straight Arrow Connector 2059"/>
          <p:cNvCxnSpPr>
            <a:stCxn id="60" idx="2"/>
          </p:cNvCxnSpPr>
          <p:nvPr/>
        </p:nvCxnSpPr>
        <p:spPr>
          <a:xfrm>
            <a:off x="1316192" y="1687157"/>
            <a:ext cx="0" cy="473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p:nvPr/>
        </p:nvCxnSpPr>
        <p:spPr>
          <a:xfrm flipH="1">
            <a:off x="242369" y="2732756"/>
            <a:ext cx="729231" cy="1749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5496" y="3939902"/>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sp>
        <p:nvSpPr>
          <p:cNvPr id="51" name="Rectangular Callout 50"/>
          <p:cNvSpPr/>
          <p:nvPr/>
        </p:nvSpPr>
        <p:spPr>
          <a:xfrm>
            <a:off x="2267744" y="701741"/>
            <a:ext cx="1296469" cy="782796"/>
          </a:xfrm>
          <a:prstGeom prst="wedgeRectCallout">
            <a:avLst>
              <a:gd name="adj1" fmla="val -80079"/>
              <a:gd name="adj2" fmla="val 32792"/>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options reviewed and evaluated at extra DSG meeting</a:t>
            </a:r>
            <a:endParaRPr lang="en-GB" sz="1000" dirty="0"/>
          </a:p>
        </p:txBody>
      </p:sp>
      <p:cxnSp>
        <p:nvCxnSpPr>
          <p:cNvPr id="52" name="Straight Arrow Connector 51"/>
          <p:cNvCxnSpPr/>
          <p:nvPr/>
        </p:nvCxnSpPr>
        <p:spPr>
          <a:xfrm>
            <a:off x="19723" y="1261517"/>
            <a:ext cx="64823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2" y="1010882"/>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3" name="Rectangular Callout 62"/>
          <p:cNvSpPr/>
          <p:nvPr/>
        </p:nvSpPr>
        <p:spPr>
          <a:xfrm>
            <a:off x="2176137" y="1883029"/>
            <a:ext cx="1652860" cy="838855"/>
          </a:xfrm>
          <a:prstGeom prst="wedgeRectCallout">
            <a:avLst>
              <a:gd name="adj1" fmla="val -73262"/>
              <a:gd name="adj2" fmla="val 2176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BER, Solution Option and delivery timescales presented at </a:t>
            </a:r>
            <a:r>
              <a:rPr lang="en-GB" sz="1000" dirty="0" err="1" smtClean="0"/>
              <a:t>ChMC</a:t>
            </a:r>
            <a:r>
              <a:rPr lang="en-GB" sz="1000" dirty="0" smtClean="0"/>
              <a:t> for Approval</a:t>
            </a:r>
            <a:endParaRPr lang="en-GB" sz="1000" dirty="0"/>
          </a:p>
        </p:txBody>
      </p:sp>
      <p:cxnSp>
        <p:nvCxnSpPr>
          <p:cNvPr id="71" name="Straight Arrow Connector 70"/>
          <p:cNvCxnSpPr>
            <a:stCxn id="2057" idx="2"/>
          </p:cNvCxnSpPr>
          <p:nvPr/>
        </p:nvCxnSpPr>
        <p:spPr>
          <a:xfrm>
            <a:off x="1194652" y="2732756"/>
            <a:ext cx="0" cy="687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975477" y="2931330"/>
            <a:ext cx="817397" cy="369332"/>
          </a:xfrm>
          <a:prstGeom prst="rect">
            <a:avLst/>
          </a:prstGeom>
          <a:solidFill>
            <a:srgbClr val="FFFFFF"/>
          </a:solidFill>
        </p:spPr>
        <p:txBody>
          <a:bodyPr wrap="square" rtlCol="0">
            <a:spAutoFit/>
          </a:bodyPr>
          <a:lstStyle/>
          <a:p>
            <a:r>
              <a:rPr lang="en-GB" sz="900" dirty="0" smtClean="0"/>
              <a:t>Urgency Rejected</a:t>
            </a:r>
            <a:endParaRPr lang="en-GB" sz="900" dirty="0"/>
          </a:p>
        </p:txBody>
      </p:sp>
      <p:sp>
        <p:nvSpPr>
          <p:cNvPr id="76" name="Flowchart: Terminator 75"/>
          <p:cNvSpPr/>
          <p:nvPr/>
        </p:nvSpPr>
        <p:spPr>
          <a:xfrm>
            <a:off x="683568" y="3489731"/>
            <a:ext cx="1367700" cy="569189"/>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p:cNvSpPr txBox="1"/>
          <p:nvPr/>
        </p:nvSpPr>
        <p:spPr>
          <a:xfrm>
            <a:off x="742133" y="3458756"/>
            <a:ext cx="1637637" cy="600164"/>
          </a:xfrm>
          <a:prstGeom prst="rect">
            <a:avLst/>
          </a:prstGeom>
          <a:noFill/>
        </p:spPr>
        <p:txBody>
          <a:bodyPr wrap="square" rtlCol="0">
            <a:spAutoFit/>
          </a:bodyPr>
          <a:lstStyle/>
          <a:p>
            <a:r>
              <a:rPr lang="en-GB" sz="1100" dirty="0" smtClean="0"/>
              <a:t>XRN returned to standard Change process</a:t>
            </a:r>
            <a:endParaRPr lang="en-GB" sz="1100" dirty="0"/>
          </a:p>
        </p:txBody>
      </p:sp>
      <p:cxnSp>
        <p:nvCxnSpPr>
          <p:cNvPr id="81" name="Straight Arrow Connector 80"/>
          <p:cNvCxnSpPr/>
          <p:nvPr/>
        </p:nvCxnSpPr>
        <p:spPr>
          <a:xfrm>
            <a:off x="1619672" y="2721884"/>
            <a:ext cx="1696918" cy="1324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718727" y="2931330"/>
            <a:ext cx="817397" cy="369332"/>
          </a:xfrm>
          <a:prstGeom prst="rect">
            <a:avLst/>
          </a:prstGeom>
          <a:solidFill>
            <a:srgbClr val="FFFFFF"/>
          </a:solidFill>
        </p:spPr>
        <p:txBody>
          <a:bodyPr wrap="square" rtlCol="0">
            <a:spAutoFit/>
          </a:bodyPr>
          <a:lstStyle/>
          <a:p>
            <a:r>
              <a:rPr lang="en-GB" sz="900" dirty="0" smtClean="0"/>
              <a:t>Change approved</a:t>
            </a:r>
            <a:endParaRPr lang="en-GB" sz="900" dirty="0"/>
          </a:p>
        </p:txBody>
      </p:sp>
      <p:sp>
        <p:nvSpPr>
          <p:cNvPr id="83" name="Round Diagonal Corner Rectangle 82"/>
          <p:cNvSpPr/>
          <p:nvPr/>
        </p:nvSpPr>
        <p:spPr>
          <a:xfrm>
            <a:off x="4716016" y="173901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p:cNvSpPr txBox="1"/>
          <p:nvPr/>
        </p:nvSpPr>
        <p:spPr>
          <a:xfrm>
            <a:off x="4716016" y="1883154"/>
            <a:ext cx="1296144" cy="230832"/>
          </a:xfrm>
          <a:prstGeom prst="rect">
            <a:avLst/>
          </a:prstGeom>
          <a:noFill/>
        </p:spPr>
        <p:txBody>
          <a:bodyPr wrap="square" rtlCol="0">
            <a:spAutoFit/>
          </a:bodyPr>
          <a:lstStyle/>
          <a:p>
            <a:r>
              <a:rPr lang="en-GB" sz="900" dirty="0" smtClean="0"/>
              <a:t>Detailed Design</a:t>
            </a:r>
            <a:endParaRPr lang="en-GB" sz="900" dirty="0"/>
          </a:p>
        </p:txBody>
      </p:sp>
      <p:pic>
        <p:nvPicPr>
          <p:cNvPr id="85"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99418" y="81215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6" name="Rectangular Callout 85"/>
          <p:cNvSpPr/>
          <p:nvPr/>
        </p:nvSpPr>
        <p:spPr>
          <a:xfrm>
            <a:off x="6876256" y="705195"/>
            <a:ext cx="1440160" cy="795070"/>
          </a:xfrm>
          <a:prstGeom prst="wedgeRectCallout">
            <a:avLst>
              <a:gd name="adj1" fmla="val -79291"/>
              <a:gd name="adj2" fmla="val -20715"/>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Design consultation</a:t>
            </a:r>
          </a:p>
          <a:p>
            <a:pPr algn="ctr"/>
            <a:r>
              <a:rPr lang="en-GB" sz="1000" dirty="0" smtClean="0"/>
              <a:t>10 working days</a:t>
            </a:r>
          </a:p>
          <a:p>
            <a:pPr algn="ctr"/>
            <a:r>
              <a:rPr lang="en-GB" sz="1000" dirty="0" smtClean="0"/>
              <a:t>6 month notice period at best endeavours </a:t>
            </a:r>
          </a:p>
        </p:txBody>
      </p:sp>
      <p:cxnSp>
        <p:nvCxnSpPr>
          <p:cNvPr id="87" name="Straight Arrow Connector 86"/>
          <p:cNvCxnSpPr>
            <a:stCxn id="83" idx="3"/>
          </p:cNvCxnSpPr>
          <p:nvPr/>
        </p:nvCxnSpPr>
        <p:spPr>
          <a:xfrm flipV="1">
            <a:off x="5292080" y="1261518"/>
            <a:ext cx="472782" cy="4774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00" idx="3"/>
          </p:cNvCxnSpPr>
          <p:nvPr/>
        </p:nvCxnSpPr>
        <p:spPr>
          <a:xfrm flipV="1">
            <a:off x="5116790" y="2211710"/>
            <a:ext cx="0" cy="378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1898" y="369252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Rectangular Callout 95"/>
          <p:cNvSpPr/>
          <p:nvPr/>
        </p:nvSpPr>
        <p:spPr>
          <a:xfrm>
            <a:off x="2915978" y="4497428"/>
            <a:ext cx="1826039" cy="479018"/>
          </a:xfrm>
          <a:prstGeom prst="wedgeRectCallout">
            <a:avLst>
              <a:gd name="adj1" fmla="val -14453"/>
              <a:gd name="adj2" fmla="val -107288"/>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sp>
        <p:nvSpPr>
          <p:cNvPr id="97" name="Round Diagonal Corner Rectangle 96"/>
          <p:cNvSpPr/>
          <p:nvPr/>
        </p:nvSpPr>
        <p:spPr>
          <a:xfrm>
            <a:off x="4427984" y="3723878"/>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4468718" y="3880243"/>
            <a:ext cx="1296144" cy="230832"/>
          </a:xfrm>
          <a:prstGeom prst="rect">
            <a:avLst/>
          </a:prstGeom>
          <a:noFill/>
        </p:spPr>
        <p:txBody>
          <a:bodyPr wrap="square" rtlCol="0">
            <a:spAutoFit/>
          </a:bodyPr>
          <a:lstStyle/>
          <a:p>
            <a:r>
              <a:rPr lang="en-GB" sz="900" dirty="0" smtClean="0"/>
              <a:t>Project Start up</a:t>
            </a:r>
            <a:endParaRPr lang="en-GB" sz="900" dirty="0"/>
          </a:p>
        </p:txBody>
      </p:sp>
      <p:cxnSp>
        <p:nvCxnSpPr>
          <p:cNvPr id="99" name="Straight Arrow Connector 98"/>
          <p:cNvCxnSpPr>
            <a:stCxn id="95" idx="3"/>
            <a:endCxn id="97" idx="2"/>
          </p:cNvCxnSpPr>
          <p:nvPr/>
        </p:nvCxnSpPr>
        <p:spPr>
          <a:xfrm flipV="1">
            <a:off x="3970048" y="3960227"/>
            <a:ext cx="457936" cy="132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ound Diagonal Corner Rectangle 99"/>
          <p:cNvSpPr/>
          <p:nvPr/>
        </p:nvSpPr>
        <p:spPr>
          <a:xfrm>
            <a:off x="4540726" y="258994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p:cNvSpPr txBox="1"/>
          <p:nvPr/>
        </p:nvSpPr>
        <p:spPr>
          <a:xfrm>
            <a:off x="4577210" y="2641629"/>
            <a:ext cx="1296144" cy="369332"/>
          </a:xfrm>
          <a:prstGeom prst="rect">
            <a:avLst/>
          </a:prstGeom>
          <a:noFill/>
        </p:spPr>
        <p:txBody>
          <a:bodyPr wrap="square" rtlCol="0">
            <a:spAutoFit/>
          </a:bodyPr>
          <a:lstStyle/>
          <a:p>
            <a:r>
              <a:rPr lang="en-GB" sz="900" dirty="0" smtClean="0"/>
              <a:t>Initiation and  </a:t>
            </a:r>
          </a:p>
          <a:p>
            <a:r>
              <a:rPr lang="en-GB" sz="900" dirty="0" smtClean="0"/>
              <a:t>Design</a:t>
            </a:r>
            <a:endParaRPr lang="en-GB" sz="900" dirty="0"/>
          </a:p>
        </p:txBody>
      </p:sp>
      <p:cxnSp>
        <p:nvCxnSpPr>
          <p:cNvPr id="102" name="Straight Arrow Connector 101"/>
          <p:cNvCxnSpPr>
            <a:stCxn id="97" idx="3"/>
          </p:cNvCxnSpPr>
          <p:nvPr/>
        </p:nvCxnSpPr>
        <p:spPr>
          <a:xfrm flipV="1">
            <a:off x="5004048" y="3076592"/>
            <a:ext cx="0" cy="647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1" name="Round Diagonal Corner Rectangle 120"/>
          <p:cNvSpPr/>
          <p:nvPr/>
        </p:nvSpPr>
        <p:spPr>
          <a:xfrm>
            <a:off x="6417881"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TextBox 121"/>
          <p:cNvSpPr txBox="1"/>
          <p:nvPr/>
        </p:nvSpPr>
        <p:spPr>
          <a:xfrm>
            <a:off x="6431251" y="1883029"/>
            <a:ext cx="1296144" cy="230832"/>
          </a:xfrm>
          <a:prstGeom prst="rect">
            <a:avLst/>
          </a:prstGeom>
          <a:noFill/>
        </p:spPr>
        <p:txBody>
          <a:bodyPr wrap="square" rtlCol="0">
            <a:spAutoFit/>
          </a:bodyPr>
          <a:lstStyle/>
          <a:p>
            <a:r>
              <a:rPr lang="en-GB" sz="900" dirty="0" smtClean="0"/>
              <a:t>Build, and Test</a:t>
            </a:r>
            <a:endParaRPr lang="en-GB" sz="900" dirty="0"/>
          </a:p>
        </p:txBody>
      </p:sp>
      <p:cxnSp>
        <p:nvCxnSpPr>
          <p:cNvPr id="123" name="Straight Arrow Connector 122"/>
          <p:cNvCxnSpPr>
            <a:stCxn id="121" idx="1"/>
            <a:endCxn id="124" idx="3"/>
          </p:cNvCxnSpPr>
          <p:nvPr/>
        </p:nvCxnSpPr>
        <p:spPr>
          <a:xfrm>
            <a:off x="6993945"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4" name="Round Diagonal Corner Rectangle 123"/>
          <p:cNvSpPr/>
          <p:nvPr/>
        </p:nvSpPr>
        <p:spPr>
          <a:xfrm>
            <a:off x="6431251"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TextBox 124"/>
          <p:cNvSpPr txBox="1"/>
          <p:nvPr/>
        </p:nvSpPr>
        <p:spPr>
          <a:xfrm>
            <a:off x="6413989" y="2761932"/>
            <a:ext cx="1169389" cy="369332"/>
          </a:xfrm>
          <a:prstGeom prst="rect">
            <a:avLst/>
          </a:prstGeom>
          <a:noFill/>
        </p:spPr>
        <p:txBody>
          <a:bodyPr wrap="square" rtlCol="0">
            <a:spAutoFit/>
          </a:bodyPr>
          <a:lstStyle/>
          <a:p>
            <a:r>
              <a:rPr lang="en-GB" sz="900" dirty="0" smtClean="0"/>
              <a:t>Awareness session, if required</a:t>
            </a:r>
            <a:endParaRPr lang="en-GB" sz="900" dirty="0"/>
          </a:p>
        </p:txBody>
      </p:sp>
      <p:sp>
        <p:nvSpPr>
          <p:cNvPr id="126" name="Round Diagonal Corner Rectangle 125"/>
          <p:cNvSpPr/>
          <p:nvPr/>
        </p:nvSpPr>
        <p:spPr>
          <a:xfrm>
            <a:off x="6413989"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TextBox 126"/>
          <p:cNvSpPr txBox="1"/>
          <p:nvPr/>
        </p:nvSpPr>
        <p:spPr>
          <a:xfrm>
            <a:off x="6444208" y="3727379"/>
            <a:ext cx="1296144" cy="230832"/>
          </a:xfrm>
          <a:prstGeom prst="rect">
            <a:avLst/>
          </a:prstGeom>
          <a:noFill/>
        </p:spPr>
        <p:txBody>
          <a:bodyPr wrap="square" rtlCol="0">
            <a:spAutoFit/>
          </a:bodyPr>
          <a:lstStyle/>
          <a:p>
            <a:r>
              <a:rPr lang="en-GB" sz="900" dirty="0" smtClean="0"/>
              <a:t>implementation</a:t>
            </a:r>
            <a:endParaRPr lang="en-GB" sz="900" dirty="0"/>
          </a:p>
        </p:txBody>
      </p:sp>
      <p:pic>
        <p:nvPicPr>
          <p:cNvPr id="128"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1251"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9" name="Straight Arrow Connector 128"/>
          <p:cNvCxnSpPr>
            <a:stCxn id="124" idx="1"/>
            <a:endCxn id="126" idx="3"/>
          </p:cNvCxnSpPr>
          <p:nvPr/>
        </p:nvCxnSpPr>
        <p:spPr>
          <a:xfrm flipH="1">
            <a:off x="6990053"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26" idx="1"/>
            <a:endCxn id="128" idx="0"/>
          </p:cNvCxnSpPr>
          <p:nvPr/>
        </p:nvCxnSpPr>
        <p:spPr>
          <a:xfrm flipH="1">
            <a:off x="6983701"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6642368" y="1484537"/>
            <a:ext cx="233888" cy="254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5" name="Rectangular Callout 134"/>
          <p:cNvSpPr/>
          <p:nvPr/>
        </p:nvSpPr>
        <p:spPr>
          <a:xfrm>
            <a:off x="7794748" y="4283270"/>
            <a:ext cx="1300115" cy="520728"/>
          </a:xfrm>
          <a:prstGeom prst="wedgeRectCallout">
            <a:avLst>
              <a:gd name="adj1" fmla="val -71579"/>
              <a:gd name="adj2" fmla="val 38059"/>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spTree>
    <p:custDataLst>
      <p:tags r:id="rId1"/>
    </p:custDataLst>
    <p:extLst>
      <p:ext uri="{BB962C8B-B14F-4D97-AF65-F5344CB8AC3E}">
        <p14:creationId xmlns:p14="http://schemas.microsoft.com/office/powerpoint/2010/main" val="39912853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3 – Other suggestions</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23707" y="2728788"/>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 To be confirmed</a:t>
            </a:r>
            <a:endParaRPr lang="en-GB" altLang="en-US" sz="1000" dirty="0">
              <a:cs typeface="Arial" charset="0"/>
            </a:endParaRPr>
          </a:p>
        </p:txBody>
      </p:sp>
      <p:sp>
        <p:nvSpPr>
          <p:cNvPr id="12" name="AutoShape 19"/>
          <p:cNvSpPr>
            <a:spLocks noChangeArrowheads="1"/>
          </p:cNvSpPr>
          <p:nvPr/>
        </p:nvSpPr>
        <p:spPr bwMode="auto">
          <a:xfrm>
            <a:off x="4615532" y="3616201"/>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3998788"/>
            <a:ext cx="4348956" cy="1021233"/>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To be confirmed</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For inclusion of any other suggestions for accelerated change governance </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1021234"/>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endParaRPr lang="en-GB" altLang="en-US" sz="1000" dirty="0" smtClean="0">
              <a:cs typeface="Arial" charset="0"/>
            </a:endParaRPr>
          </a:p>
          <a:p>
            <a:pPr>
              <a:spcBef>
                <a:spcPct val="0"/>
              </a:spcBef>
              <a:buNone/>
            </a:pPr>
            <a:r>
              <a:rPr lang="en-GB" altLang="en-US" sz="1000" dirty="0" smtClean="0">
                <a:cs typeface="Arial" charset="0"/>
              </a:rPr>
              <a:t>To be confirmed</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To be confirmed</a:t>
            </a:r>
            <a:endParaRPr lang="en-GB" altLang="en-US" sz="1000" dirty="0">
              <a:cs typeface="Arial" charset="0"/>
            </a:endParaRPr>
          </a:p>
        </p:txBody>
      </p:sp>
    </p:spTree>
    <p:extLst>
      <p:ext uri="{BB962C8B-B14F-4D97-AF65-F5344CB8AC3E}">
        <p14:creationId xmlns:p14="http://schemas.microsoft.com/office/powerpoint/2010/main" val="4092709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of working</a:t>
            </a:r>
            <a:endParaRPr lang="en-GB" dirty="0"/>
          </a:p>
        </p:txBody>
      </p:sp>
      <p:graphicFrame>
        <p:nvGraphicFramePr>
          <p:cNvPr id="4" name="Diagram 3"/>
          <p:cNvGraphicFramePr/>
          <p:nvPr>
            <p:extLst>
              <p:ext uri="{D42A27DB-BD31-4B8C-83A1-F6EECF244321}">
                <p14:modId xmlns:p14="http://schemas.microsoft.com/office/powerpoint/2010/main" val="3807376"/>
              </p:ext>
            </p:extLst>
          </p:nvPr>
        </p:nvGraphicFramePr>
        <p:xfrm>
          <a:off x="1524000" y="539750"/>
          <a:ext cx="722446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 y="1635646"/>
            <a:ext cx="1800200" cy="1800200"/>
          </a:xfrm>
          <a:prstGeom prst="rect">
            <a:avLst/>
          </a:prstGeom>
        </p:spPr>
      </p:pic>
    </p:spTree>
    <p:extLst>
      <p:ext uri="{BB962C8B-B14F-4D97-AF65-F5344CB8AC3E}">
        <p14:creationId xmlns:p14="http://schemas.microsoft.com/office/powerpoint/2010/main" val="2434512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where Accelerated CPs could be used:</a:t>
            </a:r>
            <a:endParaRPr lang="en-GB" dirty="0"/>
          </a:p>
        </p:txBody>
      </p:sp>
      <p:sp>
        <p:nvSpPr>
          <p:cNvPr id="3" name="Content Placeholder 2"/>
          <p:cNvSpPr txBox="1">
            <a:spLocks/>
          </p:cNvSpPr>
          <p:nvPr/>
        </p:nvSpPr>
        <p:spPr>
          <a:xfrm>
            <a:off x="251520" y="699542"/>
            <a:ext cx="8676456" cy="403244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en-GB" dirty="0" smtClean="0"/>
          </a:p>
          <a:p>
            <a:pPr lvl="1"/>
            <a:endParaRPr lang="en-GB" dirty="0" smtClean="0"/>
          </a:p>
          <a:p>
            <a:pPr lvl="1"/>
            <a:endParaRPr lang="en-US" dirty="0" smtClean="0"/>
          </a:p>
          <a:p>
            <a:pPr marL="800100" lvl="2" indent="0">
              <a:buFont typeface="Arial" panose="020B0604020202020204" pitchFamily="34" charse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5299" y="889723"/>
            <a:ext cx="2036494" cy="1757204"/>
          </a:xfrm>
          <a:prstGeom prst="rect">
            <a:avLst/>
          </a:prstGeom>
        </p:spPr>
      </p:pic>
      <p:sp>
        <p:nvSpPr>
          <p:cNvPr id="5" name="TextBox 4"/>
          <p:cNvSpPr txBox="1"/>
          <p:nvPr/>
        </p:nvSpPr>
        <p:spPr>
          <a:xfrm>
            <a:off x="2195736" y="889723"/>
            <a:ext cx="3456384" cy="954107"/>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Unidentified Gas (UIG) recommendations could be implemented as Accelerated Changes to ensure benefits are achieved as soon as possible </a:t>
            </a:r>
            <a:endParaRPr lang="en-GB" sz="14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715766"/>
            <a:ext cx="2133604" cy="1975108"/>
          </a:xfrm>
          <a:prstGeom prst="rect">
            <a:avLst/>
          </a:prstGeom>
        </p:spPr>
      </p:pic>
      <p:sp>
        <p:nvSpPr>
          <p:cNvPr id="7" name="TextBox 6"/>
          <p:cNvSpPr txBox="1"/>
          <p:nvPr/>
        </p:nvSpPr>
        <p:spPr>
          <a:xfrm>
            <a:off x="3203848" y="3226266"/>
            <a:ext cx="3456384" cy="1384995"/>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If a resolution for any of the issues with the Amendment invoice was determined to be a  change rather than a defect an Accelerated Change Proposal process could ensure implementation with minimal delay.</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152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Review of Change Management Guidelines</a:t>
            </a:r>
            <a:endParaRPr lang="en-GB" dirty="0"/>
          </a:p>
        </p:txBody>
      </p:sp>
      <p:sp>
        <p:nvSpPr>
          <p:cNvPr id="3" name="Text Placeholder 2"/>
          <p:cNvSpPr>
            <a:spLocks noGrp="1"/>
          </p:cNvSpPr>
          <p:nvPr>
            <p:ph type="body" idx="1"/>
          </p:nvPr>
        </p:nvSpPr>
        <p:spPr/>
        <p:txBody>
          <a:bodyPr/>
          <a:lstStyle/>
          <a:p>
            <a:r>
              <a:rPr lang="en-GB" dirty="0" smtClean="0"/>
              <a:t>XRN4852</a:t>
            </a:r>
            <a:endParaRPr lang="en-GB" dirty="0"/>
          </a:p>
        </p:txBody>
      </p:sp>
    </p:spTree>
    <p:extLst>
      <p:ext uri="{BB962C8B-B14F-4D97-AF65-F5344CB8AC3E}">
        <p14:creationId xmlns:p14="http://schemas.microsoft.com/office/powerpoint/2010/main" val="38641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Change Management Guidelines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Change proposal </a:t>
            </a:r>
            <a:r>
              <a:rPr lang="en-GB" dirty="0" smtClean="0">
                <a:hlinkClick r:id="rId3"/>
              </a:rPr>
              <a:t>XRN4852</a:t>
            </a:r>
            <a:r>
              <a:rPr lang="en-GB" dirty="0" smtClean="0"/>
              <a:t> raised to review the DSC Change Management Procedures to bring in-line with current process</a:t>
            </a:r>
          </a:p>
          <a:p>
            <a:r>
              <a:rPr lang="en-GB" dirty="0" smtClean="0"/>
              <a:t>Link to existing </a:t>
            </a:r>
            <a:r>
              <a:rPr lang="en-GB" dirty="0" smtClean="0">
                <a:hlinkClick r:id="rId4"/>
              </a:rPr>
              <a:t>Change Management procedures </a:t>
            </a:r>
            <a:r>
              <a:rPr lang="en-GB" dirty="0" smtClean="0"/>
              <a:t>on Joint office website</a:t>
            </a:r>
          </a:p>
          <a:p>
            <a:r>
              <a:rPr lang="en-GB" dirty="0" smtClean="0"/>
              <a:t>Draft updated Change Management procedures:</a:t>
            </a:r>
          </a:p>
          <a:p>
            <a:endParaRPr lang="en-GB" dirty="0"/>
          </a:p>
          <a:p>
            <a:endParaRPr lang="en-GB" dirty="0" smtClean="0"/>
          </a:p>
          <a:p>
            <a:endParaRPr lang="en-GB" dirty="0" smtClean="0"/>
          </a:p>
          <a:p>
            <a:r>
              <a:rPr lang="en-GB" dirty="0" smtClean="0"/>
              <a:t>These may need to be further updated following discussions on Requests for Data and Accelerated Change Proposals</a:t>
            </a:r>
          </a:p>
          <a:p>
            <a:r>
              <a:rPr lang="en-GB" dirty="0" smtClean="0"/>
              <a:t>Update:</a:t>
            </a:r>
          </a:p>
          <a:p>
            <a:pPr lvl="1"/>
            <a:r>
              <a:rPr lang="en-GB" dirty="0" smtClean="0"/>
              <a:t>The draft change management guidelines were issued out in the change pack of 14</a:t>
            </a:r>
            <a:r>
              <a:rPr lang="en-GB" baseline="30000" dirty="0" smtClean="0"/>
              <a:t>th</a:t>
            </a:r>
            <a:r>
              <a:rPr lang="en-GB" dirty="0" smtClean="0"/>
              <a:t> June with 10 business consultation period, </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2251117737"/>
              </p:ext>
            </p:extLst>
          </p:nvPr>
        </p:nvGraphicFramePr>
        <p:xfrm>
          <a:off x="971600" y="2139702"/>
          <a:ext cx="914400" cy="771525"/>
        </p:xfrm>
        <a:graphic>
          <a:graphicData uri="http://schemas.openxmlformats.org/presentationml/2006/ole">
            <mc:AlternateContent xmlns:mc="http://schemas.openxmlformats.org/markup-compatibility/2006">
              <mc:Choice xmlns:v="urn:schemas-microsoft-com:vml" Requires="v">
                <p:oleObj spid="_x0000_s4129"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971600" y="213970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89285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Business plan delivery proposal</a:t>
            </a:r>
            <a:endParaRPr lang="en-GB" dirty="0"/>
          </a:p>
        </p:txBody>
      </p:sp>
    </p:spTree>
    <p:extLst>
      <p:ext uri="{BB962C8B-B14F-4D97-AF65-F5344CB8AC3E}">
        <p14:creationId xmlns:p14="http://schemas.microsoft.com/office/powerpoint/2010/main" val="4294190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3478"/>
            <a:ext cx="8229600" cy="637580"/>
          </a:xfrm>
        </p:spPr>
        <p:txBody>
          <a:bodyPr/>
          <a:lstStyle/>
          <a:p>
            <a:r>
              <a:rPr lang="en-GB" dirty="0" smtClean="0"/>
              <a:t>Business plan delivery</a:t>
            </a:r>
            <a:endParaRPr lang="en-GB" dirty="0"/>
          </a:p>
        </p:txBody>
      </p:sp>
      <p:sp>
        <p:nvSpPr>
          <p:cNvPr id="3" name="Content Placeholder 2"/>
          <p:cNvSpPr>
            <a:spLocks noGrp="1"/>
          </p:cNvSpPr>
          <p:nvPr>
            <p:ph idx="1"/>
          </p:nvPr>
        </p:nvSpPr>
        <p:spPr>
          <a:xfrm>
            <a:off x="467544" y="771550"/>
            <a:ext cx="8229600" cy="3816424"/>
          </a:xfrm>
        </p:spPr>
        <p:txBody>
          <a:bodyPr>
            <a:normAutofit fontScale="92500"/>
          </a:bodyPr>
          <a:lstStyle/>
          <a:p>
            <a:r>
              <a:rPr lang="en-US" dirty="0" smtClean="0"/>
              <a:t>Each year the business plan sets out multiple initiatives, that </a:t>
            </a:r>
            <a:r>
              <a:rPr lang="en-US" dirty="0" err="1" smtClean="0"/>
              <a:t>Xoserve</a:t>
            </a:r>
            <a:r>
              <a:rPr lang="en-US" dirty="0" smtClean="0"/>
              <a:t> plan to deliver over the coming 2 year period.</a:t>
            </a:r>
          </a:p>
          <a:p>
            <a:r>
              <a:rPr lang="en-US" dirty="0" smtClean="0"/>
              <a:t>These will include some externally impacting deliverables such as data </a:t>
            </a:r>
            <a:r>
              <a:rPr lang="en-US" dirty="0" err="1" smtClean="0"/>
              <a:t>visualisation</a:t>
            </a:r>
            <a:r>
              <a:rPr lang="en-US" dirty="0" smtClean="0"/>
              <a:t> tooling.</a:t>
            </a:r>
          </a:p>
          <a:p>
            <a:r>
              <a:rPr lang="en-US" dirty="0" smtClean="0"/>
              <a:t>In the past we have used the Change Proposal process as a means to communicate roll out/delivery</a:t>
            </a:r>
          </a:p>
          <a:p>
            <a:r>
              <a:rPr lang="en-US" dirty="0" smtClean="0"/>
              <a:t>Caused confusion in the change process so propose to provide updates into </a:t>
            </a:r>
            <a:r>
              <a:rPr lang="en-US" dirty="0" err="1" smtClean="0"/>
              <a:t>ChMC</a:t>
            </a:r>
            <a:r>
              <a:rPr lang="en-US" dirty="0" smtClean="0"/>
              <a:t>/DSG/Website </a:t>
            </a:r>
          </a:p>
        </p:txBody>
      </p:sp>
    </p:spTree>
    <p:extLst>
      <p:ext uri="{BB962C8B-B14F-4D97-AF65-F5344CB8AC3E}">
        <p14:creationId xmlns:p14="http://schemas.microsoft.com/office/powerpoint/2010/main" val="1307851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of update – Business Plan Deliverables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77107"/>
              </p:ext>
            </p:extLst>
          </p:nvPr>
        </p:nvGraphicFramePr>
        <p:xfrm>
          <a:off x="457200" y="1058863"/>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GB" dirty="0" smtClean="0"/>
                        <a:t>Initiative</a:t>
                      </a:r>
                      <a:r>
                        <a:rPr lang="en-GB" baseline="0" dirty="0" smtClean="0"/>
                        <a:t> title</a:t>
                      </a:r>
                      <a:endParaRPr lang="en-GB" dirty="0"/>
                    </a:p>
                  </a:txBody>
                  <a:tcPr/>
                </a:tc>
                <a:tc>
                  <a:txBody>
                    <a:bodyPr/>
                    <a:lstStyle/>
                    <a:p>
                      <a:r>
                        <a:rPr lang="en-GB" baseline="0" dirty="0" smtClean="0"/>
                        <a:t>Description</a:t>
                      </a:r>
                      <a:endParaRPr lang="en-GB" dirty="0"/>
                    </a:p>
                  </a:txBody>
                  <a:tcPr/>
                </a:tc>
                <a:tc>
                  <a:txBody>
                    <a:bodyPr/>
                    <a:lstStyle/>
                    <a:p>
                      <a:r>
                        <a:rPr lang="en-GB" dirty="0" smtClean="0"/>
                        <a:t>Impacted</a:t>
                      </a:r>
                      <a:r>
                        <a:rPr lang="en-GB" baseline="0" dirty="0" smtClean="0"/>
                        <a:t> Parties</a:t>
                      </a:r>
                      <a:endParaRPr lang="en-GB" dirty="0"/>
                    </a:p>
                  </a:txBody>
                  <a:tcPr/>
                </a:tc>
                <a:tc>
                  <a:txBody>
                    <a:bodyPr/>
                    <a:lstStyle/>
                    <a:p>
                      <a:r>
                        <a:rPr lang="en-GB" dirty="0" smtClean="0"/>
                        <a:t>Importan</a:t>
                      </a:r>
                      <a:r>
                        <a:rPr lang="en-GB" baseline="0" dirty="0" smtClean="0"/>
                        <a:t>t dates</a:t>
                      </a:r>
                      <a:endParaRPr lang="en-GB" dirty="0"/>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bl>
          </a:graphicData>
        </a:graphic>
      </p:graphicFrame>
    </p:spTree>
    <p:extLst>
      <p:ext uri="{BB962C8B-B14F-4D97-AF65-F5344CB8AC3E}">
        <p14:creationId xmlns:p14="http://schemas.microsoft.com/office/powerpoint/2010/main" val="1564862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Internal Changes / </a:t>
            </a:r>
            <a:r>
              <a:rPr lang="en-GB" dirty="0" err="1" smtClean="0"/>
              <a:t>EXternal</a:t>
            </a:r>
            <a:r>
              <a:rPr lang="en-GB" dirty="0" smtClean="0"/>
              <a:t> impacts</a:t>
            </a:r>
            <a:endParaRPr lang="en-GB" dirty="0"/>
          </a:p>
        </p:txBody>
      </p:sp>
    </p:spTree>
    <p:extLst>
      <p:ext uri="{BB962C8B-B14F-4D97-AF65-F5344CB8AC3E}">
        <p14:creationId xmlns:p14="http://schemas.microsoft.com/office/powerpoint/2010/main" val="250061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Internal Changes </a:t>
            </a:r>
            <a:r>
              <a:rPr lang="en-GB" dirty="0" smtClean="0"/>
              <a:t>/ External </a:t>
            </a:r>
            <a:r>
              <a:rPr lang="en-GB" dirty="0"/>
              <a:t>impacts</a:t>
            </a:r>
          </a:p>
        </p:txBody>
      </p:sp>
      <p:sp>
        <p:nvSpPr>
          <p:cNvPr id="4" name="Content Placeholder 3"/>
          <p:cNvSpPr>
            <a:spLocks noGrp="1"/>
          </p:cNvSpPr>
          <p:nvPr>
            <p:ph idx="1"/>
          </p:nvPr>
        </p:nvSpPr>
        <p:spPr>
          <a:xfrm>
            <a:off x="467544" y="843558"/>
            <a:ext cx="8229600" cy="3672408"/>
          </a:xfrm>
        </p:spPr>
        <p:txBody>
          <a:bodyPr>
            <a:normAutofit fontScale="92500" lnSpcReduction="20000"/>
          </a:bodyPr>
          <a:lstStyle/>
          <a:p>
            <a:r>
              <a:rPr lang="en-US" dirty="0" smtClean="0"/>
              <a:t>Action taken at last meeting:</a:t>
            </a:r>
          </a:p>
          <a:p>
            <a:pPr lvl="1"/>
            <a:r>
              <a:rPr lang="en-US" dirty="0" smtClean="0"/>
              <a:t>Xoserve </a:t>
            </a:r>
            <a:r>
              <a:rPr lang="en-US" dirty="0"/>
              <a:t>to investigate ways to communicate out internal changes for customers to identify those they believe had impacts on </a:t>
            </a:r>
            <a:r>
              <a:rPr lang="en-US" dirty="0" smtClean="0"/>
              <a:t>them</a:t>
            </a:r>
          </a:p>
          <a:p>
            <a:r>
              <a:rPr lang="en-US" dirty="0" smtClean="0"/>
              <a:t>Update:</a:t>
            </a:r>
          </a:p>
          <a:p>
            <a:pPr lvl="1"/>
            <a:r>
              <a:rPr lang="en-US" dirty="0" smtClean="0"/>
              <a:t>Any internal change that requires any level of functional/process/screen change would be moved to a Change Proposal</a:t>
            </a:r>
          </a:p>
          <a:p>
            <a:pPr lvl="1"/>
            <a:r>
              <a:rPr lang="en-US" dirty="0" smtClean="0"/>
              <a:t>Any internal change that requires funding will be moved to a Change Proposal (DSC Change budget)</a:t>
            </a:r>
          </a:p>
          <a:p>
            <a:pPr lvl="1"/>
            <a:r>
              <a:rPr lang="en-US" dirty="0" err="1" smtClean="0"/>
              <a:t>Xoserve</a:t>
            </a:r>
            <a:r>
              <a:rPr lang="en-US" dirty="0" smtClean="0"/>
              <a:t> to review what is left to best assess how to share</a:t>
            </a:r>
            <a:endParaRPr lang="en-GB" dirty="0"/>
          </a:p>
          <a:p>
            <a:pPr lvl="1"/>
            <a:endParaRPr lang="en-US" dirty="0" smtClean="0"/>
          </a:p>
        </p:txBody>
      </p:sp>
    </p:spTree>
    <p:extLst>
      <p:ext uri="{BB962C8B-B14F-4D97-AF65-F5344CB8AC3E}">
        <p14:creationId xmlns:p14="http://schemas.microsoft.com/office/powerpoint/2010/main" val="4083439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AOB</a:t>
            </a:r>
            <a:endParaRPr lang="en-GB" dirty="0"/>
          </a:p>
        </p:txBody>
      </p:sp>
      <p:sp>
        <p:nvSpPr>
          <p:cNvPr id="5" name="Content Placeholder 4"/>
          <p:cNvSpPr>
            <a:spLocks noGrp="1"/>
          </p:cNvSpPr>
          <p:nvPr>
            <p:ph idx="1"/>
          </p:nvPr>
        </p:nvSpPr>
        <p:spPr>
          <a:xfrm>
            <a:off x="539552" y="915566"/>
            <a:ext cx="8229600" cy="3672408"/>
          </a:xfrm>
        </p:spPr>
        <p:txBody>
          <a:bodyPr/>
          <a:lstStyle/>
          <a:p>
            <a:endParaRPr lang="en-GB" sz="100" dirty="0" smtClean="0"/>
          </a:p>
          <a:p>
            <a:r>
              <a:rPr lang="en-GB" dirty="0" smtClean="0"/>
              <a:t>Do you have any further suggestions to improve DSC Change Governance and/or Management processes?</a:t>
            </a:r>
          </a:p>
          <a:p>
            <a:r>
              <a:rPr lang="en-GB" dirty="0" smtClean="0"/>
              <a:t>Are there any suggestions or thoughts of how you would like surveys such as KVI ? (</a:t>
            </a:r>
            <a:r>
              <a:rPr lang="en-GB" dirty="0" err="1"/>
              <a:t>i</a:t>
            </a:r>
            <a:r>
              <a:rPr lang="en-GB" dirty="0" err="1" smtClean="0"/>
              <a:t>pad</a:t>
            </a:r>
            <a:r>
              <a:rPr lang="en-GB" dirty="0" smtClean="0"/>
              <a:t>, email, survey monkey etc.)</a:t>
            </a:r>
            <a:endParaRPr lang="en-GB" dirty="0"/>
          </a:p>
        </p:txBody>
      </p:sp>
    </p:spTree>
    <p:extLst>
      <p:ext uri="{BB962C8B-B14F-4D97-AF65-F5344CB8AC3E}">
        <p14:creationId xmlns:p14="http://schemas.microsoft.com/office/powerpoint/2010/main" val="30041944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Next steps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26678968"/>
              </p:ext>
            </p:extLst>
          </p:nvPr>
        </p:nvGraphicFramePr>
        <p:xfrm>
          <a:off x="457200" y="1058863"/>
          <a:ext cx="8229600" cy="367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2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Objectives</a:t>
            </a:r>
            <a:endParaRPr lang="en-GB" dirty="0"/>
          </a:p>
        </p:txBody>
      </p:sp>
      <p:sp>
        <p:nvSpPr>
          <p:cNvPr id="3" name="Content Placeholder 2"/>
          <p:cNvSpPr>
            <a:spLocks noGrp="1"/>
          </p:cNvSpPr>
          <p:nvPr>
            <p:ph idx="1"/>
          </p:nvPr>
        </p:nvSpPr>
        <p:spPr>
          <a:xfrm>
            <a:off x="395536" y="843558"/>
            <a:ext cx="8568952" cy="4104456"/>
          </a:xfrm>
        </p:spPr>
        <p:txBody>
          <a:bodyPr>
            <a:normAutofit fontScale="92500" lnSpcReduction="10000"/>
          </a:bodyPr>
          <a:lstStyle/>
          <a:p>
            <a:pPr>
              <a:buClr>
                <a:schemeClr val="accent1"/>
              </a:buClr>
              <a:buFont typeface="Wingdings" panose="05000000000000000000" pitchFamily="2" charset="2"/>
              <a:buChar char="Ø"/>
            </a:pPr>
            <a:r>
              <a:rPr lang="en-GB" dirty="0"/>
              <a:t>R</a:t>
            </a:r>
            <a:r>
              <a:rPr lang="en-GB" dirty="0" smtClean="0"/>
              <a:t>eview effectiveness of current DSC Change Management processes</a:t>
            </a:r>
          </a:p>
          <a:p>
            <a:pPr marL="0" indent="0">
              <a:buClr>
                <a:schemeClr val="accent1"/>
              </a:buClr>
              <a:buNone/>
            </a:pPr>
            <a:endParaRPr lang="en-GB" dirty="0" smtClean="0"/>
          </a:p>
          <a:p>
            <a:pPr>
              <a:buClr>
                <a:schemeClr val="accent1"/>
              </a:buClr>
              <a:buFont typeface="Wingdings" panose="05000000000000000000" pitchFamily="2" charset="2"/>
              <a:buChar char="Ø"/>
            </a:pPr>
            <a:r>
              <a:rPr lang="en-GB" dirty="0" smtClean="0"/>
              <a:t>Review and update of Change proposal and any other DSC change templates</a:t>
            </a:r>
          </a:p>
          <a:p>
            <a:pPr>
              <a:buClr>
                <a:schemeClr val="accent1"/>
              </a:buClr>
              <a:buFont typeface="Wingdings" panose="05000000000000000000" pitchFamily="2" charset="2"/>
              <a:buChar char="Ø"/>
            </a:pPr>
            <a:endParaRPr lang="en-GB" dirty="0" smtClean="0"/>
          </a:p>
          <a:p>
            <a:pPr>
              <a:buClr>
                <a:schemeClr val="accent1"/>
              </a:buClr>
              <a:buFont typeface="Wingdings" panose="05000000000000000000" pitchFamily="2" charset="2"/>
              <a:buChar char="Ø"/>
            </a:pPr>
            <a:r>
              <a:rPr lang="en-GB" dirty="0"/>
              <a:t>P</a:t>
            </a:r>
            <a:r>
              <a:rPr lang="en-GB" dirty="0" smtClean="0"/>
              <a:t>roduce recommendations for DSC Change Management committee approval</a:t>
            </a:r>
          </a:p>
          <a:p>
            <a:pPr>
              <a:buClr>
                <a:schemeClr val="accent1"/>
              </a:buClr>
              <a:buFont typeface="Wingdings" panose="05000000000000000000" pitchFamily="2" charset="2"/>
              <a:buChar char="Ø"/>
            </a:pPr>
            <a:endParaRPr lang="en-GB" dirty="0" smtClean="0"/>
          </a:p>
          <a:p>
            <a:pPr>
              <a:buClr>
                <a:schemeClr val="accent1"/>
              </a:buClr>
              <a:buFont typeface="Wingdings" panose="05000000000000000000" pitchFamily="2" charset="2"/>
              <a:buChar char="Ø"/>
            </a:pPr>
            <a:r>
              <a:rPr lang="en-GB" dirty="0" smtClean="0"/>
              <a:t>Support implementation of approved changes</a:t>
            </a:r>
            <a:endParaRPr lang="en-GB" dirty="0"/>
          </a:p>
        </p:txBody>
      </p:sp>
    </p:spTree>
    <p:extLst>
      <p:ext uri="{BB962C8B-B14F-4D97-AF65-F5344CB8AC3E}">
        <p14:creationId xmlns:p14="http://schemas.microsoft.com/office/powerpoint/2010/main" val="19850555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 Version Control</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48521186"/>
              </p:ext>
            </p:extLst>
          </p:nvPr>
        </p:nvGraphicFramePr>
        <p:xfrm>
          <a:off x="323528" y="843558"/>
          <a:ext cx="8424934" cy="1854200"/>
        </p:xfrm>
        <a:graphic>
          <a:graphicData uri="http://schemas.openxmlformats.org/drawingml/2006/table">
            <a:tbl>
              <a:tblPr firstRow="1" bandRow="1">
                <a:tableStyleId>{5C22544A-7EE6-4342-B048-85BDC9FD1C3A}</a:tableStyleId>
              </a:tblPr>
              <a:tblGrid>
                <a:gridCol w="792088"/>
                <a:gridCol w="1008112"/>
                <a:gridCol w="1224136"/>
                <a:gridCol w="1737583"/>
                <a:gridCol w="854705"/>
                <a:gridCol w="2808310"/>
              </a:tblGrid>
              <a:tr h="370840">
                <a:tc>
                  <a:txBody>
                    <a:bodyPr/>
                    <a:lstStyle/>
                    <a:p>
                      <a:r>
                        <a:rPr lang="en-GB" sz="1200" dirty="0" smtClean="0"/>
                        <a:t>Version</a:t>
                      </a:r>
                      <a:endParaRPr lang="en-GB" sz="1200" dirty="0"/>
                    </a:p>
                  </a:txBody>
                  <a:tcPr/>
                </a:tc>
                <a:tc>
                  <a:txBody>
                    <a:bodyPr/>
                    <a:lstStyle/>
                    <a:p>
                      <a:r>
                        <a:rPr lang="en-GB" sz="1200" dirty="0" smtClean="0"/>
                        <a:t>Date</a:t>
                      </a:r>
                      <a:endParaRPr lang="en-GB" sz="1200" dirty="0"/>
                    </a:p>
                  </a:txBody>
                  <a:tcPr/>
                </a:tc>
                <a:tc>
                  <a:txBody>
                    <a:bodyPr/>
                    <a:lstStyle/>
                    <a:p>
                      <a:r>
                        <a:rPr lang="en-GB" sz="1200" dirty="0" smtClean="0"/>
                        <a:t>Author</a:t>
                      </a:r>
                      <a:endParaRPr lang="en-GB" sz="1200" dirty="0"/>
                    </a:p>
                  </a:txBody>
                  <a:tcPr/>
                </a:tc>
                <a:tc>
                  <a:txBody>
                    <a:bodyPr/>
                    <a:lstStyle/>
                    <a:p>
                      <a:r>
                        <a:rPr lang="en-GB" sz="1200" dirty="0" smtClean="0"/>
                        <a:t>Organisation</a:t>
                      </a:r>
                      <a:endParaRPr lang="en-GB" sz="1200" dirty="0"/>
                    </a:p>
                  </a:txBody>
                  <a:tcPr/>
                </a:tc>
                <a:tc>
                  <a:txBody>
                    <a:bodyPr/>
                    <a:lstStyle/>
                    <a:p>
                      <a:r>
                        <a:rPr lang="en-GB" sz="1200" dirty="0" smtClean="0"/>
                        <a:t>Status</a:t>
                      </a:r>
                      <a:endParaRPr lang="en-GB" sz="1200" dirty="0"/>
                    </a:p>
                  </a:txBody>
                  <a:tcPr/>
                </a:tc>
                <a:tc>
                  <a:txBody>
                    <a:bodyPr/>
                    <a:lstStyle/>
                    <a:p>
                      <a:r>
                        <a:rPr lang="en-GB" sz="1200" dirty="0" smtClean="0"/>
                        <a:t>Updates</a:t>
                      </a:r>
                      <a:endParaRPr lang="en-GB" sz="1200" dirty="0"/>
                    </a:p>
                  </a:txBody>
                  <a:tcPr/>
                </a:tc>
              </a:tr>
              <a:tr h="370840">
                <a:tc>
                  <a:txBody>
                    <a:bodyPr/>
                    <a:lstStyle/>
                    <a:p>
                      <a:r>
                        <a:rPr lang="en-GB" sz="1200" dirty="0" smtClean="0"/>
                        <a:t>V0.1</a:t>
                      </a:r>
                      <a:endParaRPr lang="en-GB" sz="1200" dirty="0"/>
                    </a:p>
                  </a:txBody>
                  <a:tcPr/>
                </a:tc>
                <a:tc>
                  <a:txBody>
                    <a:bodyPr/>
                    <a:lstStyle/>
                    <a:p>
                      <a:r>
                        <a:rPr lang="en-GB" sz="1200" dirty="0" smtClean="0"/>
                        <a:t>14/05/2019</a:t>
                      </a:r>
                      <a:endParaRPr lang="en-GB" sz="1200" dirty="0"/>
                    </a:p>
                  </a:txBody>
                  <a:tcPr/>
                </a:tc>
                <a:tc>
                  <a:txBody>
                    <a:bodyPr/>
                    <a:lstStyle/>
                    <a:p>
                      <a:r>
                        <a:rPr lang="en-GB" sz="1200" dirty="0" smtClean="0"/>
                        <a:t>Alison Cross</a:t>
                      </a:r>
                      <a:endParaRPr lang="en-GB" sz="1200" dirty="0"/>
                    </a:p>
                  </a:txBody>
                  <a:tcPr/>
                </a:tc>
                <a:tc>
                  <a:txBody>
                    <a:bodyPr/>
                    <a:lstStyle/>
                    <a:p>
                      <a:r>
                        <a:rPr lang="en-GB" sz="1200" dirty="0" smtClean="0"/>
                        <a:t>Xoserve</a:t>
                      </a:r>
                      <a:endParaRPr lang="en-GB" sz="1200" dirty="0"/>
                    </a:p>
                  </a:txBody>
                  <a:tcPr/>
                </a:tc>
                <a:tc>
                  <a:txBody>
                    <a:bodyPr/>
                    <a:lstStyle/>
                    <a:p>
                      <a:r>
                        <a:rPr lang="en-GB" sz="1200" dirty="0" smtClean="0"/>
                        <a:t>Draft</a:t>
                      </a:r>
                      <a:endParaRPr lang="en-GB" sz="1200" dirty="0"/>
                    </a:p>
                  </a:txBody>
                  <a:tcPr/>
                </a:tc>
                <a:tc>
                  <a:txBody>
                    <a:bodyPr/>
                    <a:lstStyle/>
                    <a:p>
                      <a:r>
                        <a:rPr lang="en-GB" sz="1200" dirty="0" smtClean="0"/>
                        <a:t>Document created</a:t>
                      </a:r>
                      <a:endParaRPr lang="en-GB" sz="1200" dirty="0"/>
                    </a:p>
                  </a:txBody>
                  <a:tcPr/>
                </a:tc>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r>
            </a:tbl>
          </a:graphicData>
        </a:graphic>
      </p:graphicFrame>
    </p:spTree>
    <p:extLst>
      <p:ext uri="{BB962C8B-B14F-4D97-AF65-F5344CB8AC3E}">
        <p14:creationId xmlns:p14="http://schemas.microsoft.com/office/powerpoint/2010/main" val="327553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571750"/>
            <a:ext cx="5540152" cy="1102519"/>
          </a:xfrm>
        </p:spPr>
        <p:txBody>
          <a:bodyPr>
            <a:normAutofit/>
          </a:bodyPr>
          <a:lstStyle/>
          <a:p>
            <a:r>
              <a:rPr lang="en-GB" sz="4000" dirty="0" smtClean="0"/>
              <a:t>ACTION UPDATES</a:t>
            </a:r>
            <a:endParaRPr lang="en-GB" sz="4000" dirty="0"/>
          </a:p>
        </p:txBody>
      </p:sp>
    </p:spTree>
    <p:extLst>
      <p:ext uri="{BB962C8B-B14F-4D97-AF65-F5344CB8AC3E}">
        <p14:creationId xmlns:p14="http://schemas.microsoft.com/office/powerpoint/2010/main" val="191218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Updates</a:t>
            </a:r>
            <a:endParaRPr lang="en-GB" dirty="0"/>
          </a:p>
        </p:txBody>
      </p:sp>
      <p:sp>
        <p:nvSpPr>
          <p:cNvPr id="3" name="Content Placeholder 2"/>
          <p:cNvSpPr>
            <a:spLocks noGrp="1"/>
          </p:cNvSpPr>
          <p:nvPr>
            <p:ph idx="1"/>
          </p:nvPr>
        </p:nvSpPr>
        <p:spPr>
          <a:xfrm>
            <a:off x="467544" y="1131590"/>
            <a:ext cx="8229600" cy="1944216"/>
          </a:xfrm>
        </p:spPr>
        <p:txBody>
          <a:bodyPr>
            <a:normAutofit/>
          </a:bodyPr>
          <a:lstStyle/>
          <a:p>
            <a:r>
              <a:rPr lang="en-GB" sz="2400" dirty="0" smtClean="0"/>
              <a:t>The Action Log for this Governance Review Group Meeting can be viewed on the </a:t>
            </a:r>
            <a:r>
              <a:rPr lang="en-GB" sz="2400" dirty="0" smtClean="0">
                <a:hlinkClick r:id="rId2"/>
              </a:rPr>
              <a:t>Joint Office of Gas Transporters</a:t>
            </a:r>
            <a:r>
              <a:rPr lang="en-GB" sz="2400" dirty="0" smtClean="0"/>
              <a:t> website.</a:t>
            </a:r>
          </a:p>
          <a:p>
            <a:endParaRPr lang="en-GB" sz="2400" dirty="0"/>
          </a:p>
          <a:p>
            <a:pPr marL="0" indent="0">
              <a:buNone/>
            </a:pPr>
            <a:endParaRPr lang="en-GB" sz="2400" dirty="0"/>
          </a:p>
        </p:txBody>
      </p:sp>
    </p:spTree>
    <p:extLst>
      <p:ext uri="{BB962C8B-B14F-4D97-AF65-F5344CB8AC3E}">
        <p14:creationId xmlns:p14="http://schemas.microsoft.com/office/powerpoint/2010/main" val="179656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3075806"/>
            <a:ext cx="7772400" cy="1021556"/>
          </a:xfrm>
        </p:spPr>
        <p:txBody>
          <a:bodyPr>
            <a:normAutofit fontScale="90000"/>
          </a:bodyPr>
          <a:lstStyle/>
          <a:p>
            <a:r>
              <a:rPr lang="en-GB" dirty="0" smtClean="0"/>
              <a:t>RECAP &amp; Review of current Change Management process </a:t>
            </a:r>
            <a:endParaRPr lang="en-GB" dirty="0"/>
          </a:p>
        </p:txBody>
      </p:sp>
    </p:spTree>
    <p:extLst>
      <p:ext uri="{BB962C8B-B14F-4D97-AF65-F5344CB8AC3E}">
        <p14:creationId xmlns:p14="http://schemas.microsoft.com/office/powerpoint/2010/main" val="230206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DSC Change process (Pre-Capture)</a:t>
            </a:r>
            <a:endParaRPr lang="en-GB" dirty="0"/>
          </a:p>
        </p:txBody>
      </p:sp>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99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90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7992" y="3522092"/>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flipV="1">
            <a:off x="1284412" y="2103449"/>
            <a:ext cx="2285548" cy="22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42005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38681" y="2401372"/>
            <a:ext cx="1590369" cy="1909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a:endCxn id="15" idx="1"/>
          </p:cNvCxnSpPr>
          <p:nvPr/>
        </p:nvCxnSpPr>
        <p:spPr>
          <a:xfrm flipV="1">
            <a:off x="4572000" y="3803080"/>
            <a:ext cx="2235992" cy="47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6"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8949" y="1668413"/>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Arrow Connector 43"/>
          <p:cNvCxnSpPr>
            <a:endCxn id="3086" idx="1"/>
          </p:cNvCxnSpPr>
          <p:nvPr/>
        </p:nvCxnSpPr>
        <p:spPr>
          <a:xfrm>
            <a:off x="4616808" y="2103448"/>
            <a:ext cx="3022141" cy="22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a:endCxn id="3086" idx="2"/>
          </p:cNvCxnSpPr>
          <p:nvPr/>
        </p:nvCxnSpPr>
        <p:spPr>
          <a:xfrm flipV="1">
            <a:off x="7360442" y="2582813"/>
            <a:ext cx="559495" cy="939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583668" y="4443958"/>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706275" y="4512439"/>
            <a:ext cx="986722" cy="261610"/>
          </a:xfrm>
          <a:prstGeom prst="rect">
            <a:avLst/>
          </a:prstGeom>
          <a:noFill/>
        </p:spPr>
        <p:txBody>
          <a:bodyPr wrap="square" rtlCol="0">
            <a:spAutoFit/>
          </a:bodyPr>
          <a:lstStyle/>
          <a:p>
            <a:r>
              <a:rPr lang="en-GB" sz="1100" dirty="0" smtClean="0"/>
              <a:t>XRN Closed</a:t>
            </a:r>
            <a:endParaRPr lang="en-GB" sz="1100" dirty="0"/>
          </a:p>
        </p:txBody>
      </p:sp>
      <p:sp>
        <p:nvSpPr>
          <p:cNvPr id="54" name="Flowchart: Terminator 53"/>
          <p:cNvSpPr/>
          <p:nvPr/>
        </p:nvSpPr>
        <p:spPr>
          <a:xfrm>
            <a:off x="5220072"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p:cNvSpPr txBox="1"/>
          <p:nvPr/>
        </p:nvSpPr>
        <p:spPr>
          <a:xfrm>
            <a:off x="5367211"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39" name="Straight Arrow Connector 38"/>
          <p:cNvCxnSpPr>
            <a:stCxn id="15" idx="2"/>
          </p:cNvCxnSpPr>
          <p:nvPr/>
        </p:nvCxnSpPr>
        <p:spPr>
          <a:xfrm flipH="1">
            <a:off x="6444208" y="4084067"/>
            <a:ext cx="916234" cy="378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272932" y="2125613"/>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284411" y="915566"/>
            <a:ext cx="1826039" cy="577056"/>
          </a:xfrm>
          <a:prstGeom prst="wedgeRectCallout">
            <a:avLst>
              <a:gd name="adj1" fmla="val -67173"/>
              <a:gd name="adj2" fmla="val -113260"/>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Proposal (CP) raised</a:t>
            </a:r>
            <a:endParaRPr lang="en-GB" sz="1000" dirty="0"/>
          </a:p>
        </p:txBody>
      </p:sp>
      <p:sp>
        <p:nvSpPr>
          <p:cNvPr id="63" name="Rectangular Callout 62"/>
          <p:cNvSpPr/>
          <p:nvPr/>
        </p:nvSpPr>
        <p:spPr>
          <a:xfrm>
            <a:off x="204813" y="3109972"/>
            <a:ext cx="1826039" cy="501828"/>
          </a:xfrm>
          <a:prstGeom prst="wedgeRectCallout">
            <a:avLst>
              <a:gd name="adj1" fmla="val -22058"/>
              <a:gd name="adj2" fmla="val -203797"/>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a:t>
            </a:r>
            <a:endParaRPr lang="en-GB" sz="1000" dirty="0"/>
          </a:p>
        </p:txBody>
      </p:sp>
      <p:sp>
        <p:nvSpPr>
          <p:cNvPr id="64" name="Rectangular Callout 63"/>
          <p:cNvSpPr/>
          <p:nvPr/>
        </p:nvSpPr>
        <p:spPr>
          <a:xfrm>
            <a:off x="40345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proposed at DSC Change Management Committee</a:t>
            </a:r>
            <a:r>
              <a:rPr lang="en-GB" sz="1000" dirty="0"/>
              <a:t> </a:t>
            </a:r>
            <a:r>
              <a:rPr lang="en-GB" sz="1000" dirty="0" smtClean="0"/>
              <a:t>(</a:t>
            </a:r>
            <a:r>
              <a:rPr lang="en-GB" sz="1000" dirty="0" err="1" smtClean="0"/>
              <a:t>ChMC</a:t>
            </a:r>
            <a:r>
              <a:rPr lang="en-GB" sz="1000" dirty="0" smtClean="0"/>
              <a:t>)</a:t>
            </a:r>
            <a:endParaRPr lang="en-GB" sz="1000" dirty="0"/>
          </a:p>
        </p:txBody>
      </p:sp>
      <p:sp>
        <p:nvSpPr>
          <p:cNvPr id="46" name="TextBox 45"/>
          <p:cNvSpPr txBox="1"/>
          <p:nvPr/>
        </p:nvSpPr>
        <p:spPr>
          <a:xfrm>
            <a:off x="5554803" y="1965489"/>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66" name="TextBox 65"/>
          <p:cNvSpPr txBox="1"/>
          <p:nvPr/>
        </p:nvSpPr>
        <p:spPr>
          <a:xfrm>
            <a:off x="3563888" y="2730055"/>
            <a:ext cx="1265602" cy="553998"/>
          </a:xfrm>
          <a:prstGeom prst="rect">
            <a:avLst/>
          </a:prstGeom>
          <a:solidFill>
            <a:srgbClr val="FFFFFF"/>
          </a:solidFill>
        </p:spPr>
        <p:txBody>
          <a:bodyPr wrap="square" rtlCol="0">
            <a:spAutoFit/>
          </a:bodyPr>
          <a:lstStyle/>
          <a:p>
            <a:pPr algn="ctr"/>
            <a:r>
              <a:rPr lang="en-GB" sz="1000" dirty="0" smtClean="0"/>
              <a:t>Sent for Initial Review</a:t>
            </a:r>
          </a:p>
          <a:p>
            <a:pPr algn="ctr"/>
            <a:endParaRPr lang="en-GB" sz="1000" dirty="0"/>
          </a:p>
        </p:txBody>
      </p:sp>
      <p:sp>
        <p:nvSpPr>
          <p:cNvPr id="67" name="TextBox 66"/>
          <p:cNvSpPr txBox="1"/>
          <p:nvPr/>
        </p:nvSpPr>
        <p:spPr>
          <a:xfrm>
            <a:off x="2864553" y="3069516"/>
            <a:ext cx="817397" cy="400110"/>
          </a:xfrm>
          <a:prstGeom prst="rect">
            <a:avLst/>
          </a:prstGeom>
          <a:solidFill>
            <a:srgbClr val="FFFFFF"/>
          </a:solidFill>
        </p:spPr>
        <p:txBody>
          <a:bodyPr wrap="square" rtlCol="0">
            <a:spAutoFit/>
          </a:bodyPr>
          <a:lstStyle/>
          <a:p>
            <a:r>
              <a:rPr lang="en-GB" sz="1000" dirty="0" smtClean="0"/>
              <a:t>Change Rejected</a:t>
            </a:r>
            <a:endParaRPr lang="en-GB" sz="1000" dirty="0"/>
          </a:p>
        </p:txBody>
      </p:sp>
      <p:sp>
        <p:nvSpPr>
          <p:cNvPr id="68" name="TextBox 67"/>
          <p:cNvSpPr txBox="1"/>
          <p:nvPr/>
        </p:nvSpPr>
        <p:spPr>
          <a:xfrm>
            <a:off x="5057323" y="3611800"/>
            <a:ext cx="994959" cy="400110"/>
          </a:xfrm>
          <a:prstGeom prst="rect">
            <a:avLst/>
          </a:prstGeom>
          <a:solidFill>
            <a:srgbClr val="FFFFFF"/>
          </a:solidFill>
        </p:spPr>
        <p:txBody>
          <a:bodyPr wrap="square" rtlCol="0">
            <a:spAutoFit/>
          </a:bodyPr>
          <a:lstStyle/>
          <a:p>
            <a:r>
              <a:rPr lang="en-GB" sz="1000" dirty="0" smtClean="0"/>
              <a:t>Review Responses</a:t>
            </a:r>
            <a:endParaRPr lang="en-GB" sz="1000" dirty="0"/>
          </a:p>
        </p:txBody>
      </p:sp>
      <p:sp>
        <p:nvSpPr>
          <p:cNvPr id="69" name="TextBox 68"/>
          <p:cNvSpPr txBox="1"/>
          <p:nvPr/>
        </p:nvSpPr>
        <p:spPr>
          <a:xfrm>
            <a:off x="7282995" y="2843479"/>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70" name="TextBox 69"/>
          <p:cNvSpPr txBox="1"/>
          <p:nvPr/>
        </p:nvSpPr>
        <p:spPr>
          <a:xfrm>
            <a:off x="6642358" y="4150170"/>
            <a:ext cx="817397" cy="246221"/>
          </a:xfrm>
          <a:prstGeom prst="rect">
            <a:avLst/>
          </a:prstGeom>
          <a:solidFill>
            <a:srgbClr val="FFFFFF"/>
          </a:solidFill>
        </p:spPr>
        <p:txBody>
          <a:bodyPr wrap="square" rtlCol="0">
            <a:spAutoFit/>
          </a:bodyPr>
          <a:lstStyle/>
          <a:p>
            <a:r>
              <a:rPr lang="en-GB" sz="1000" dirty="0" smtClean="0"/>
              <a:t>Rejected</a:t>
            </a:r>
            <a:endParaRPr lang="en-GB" sz="1000" dirty="0"/>
          </a:p>
        </p:txBody>
      </p:sp>
      <p:sp>
        <p:nvSpPr>
          <p:cNvPr id="72" name="Rectangular Callout 71"/>
          <p:cNvSpPr/>
          <p:nvPr/>
        </p:nvSpPr>
        <p:spPr>
          <a:xfrm>
            <a:off x="5019658" y="2548575"/>
            <a:ext cx="1826039" cy="695014"/>
          </a:xfrm>
          <a:prstGeom prst="wedgeRectCallout">
            <a:avLst>
              <a:gd name="adj1" fmla="val -80140"/>
              <a:gd name="adj2" fmla="val 111911"/>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Initial Review can be 10, 20 or 30 working days</a:t>
            </a:r>
          </a:p>
          <a:p>
            <a:pPr algn="ctr"/>
            <a:r>
              <a:rPr lang="en-GB" sz="1000" dirty="0"/>
              <a:t>(Change Pack </a:t>
            </a:r>
            <a:r>
              <a:rPr lang="en-GB" sz="1000" dirty="0" smtClean="0"/>
              <a:t>1)</a:t>
            </a:r>
            <a:endParaRPr lang="en-GB" sz="1000" dirty="0"/>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7282995" y="664652"/>
            <a:ext cx="1425471" cy="501828"/>
          </a:xfrm>
          <a:prstGeom prst="wedgeRectCallout">
            <a:avLst>
              <a:gd name="adj1" fmla="val -15493"/>
              <a:gd name="adj2" fmla="val 14596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starts </a:t>
            </a:r>
          </a:p>
          <a:p>
            <a:pPr algn="ctr"/>
            <a:r>
              <a:rPr lang="en-GB" sz="1000" dirty="0" smtClean="0"/>
              <a:t>Capture Phase </a:t>
            </a:r>
            <a:endParaRPr lang="en-GB" sz="1000" dirty="0"/>
          </a:p>
        </p:txBody>
      </p:sp>
    </p:spTree>
    <p:custDataLst>
      <p:tags r:id="rId1"/>
    </p:custDataLst>
    <p:extLst>
      <p:ext uri="{BB962C8B-B14F-4D97-AF65-F5344CB8AC3E}">
        <p14:creationId xmlns:p14="http://schemas.microsoft.com/office/powerpoint/2010/main" val="307652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79512" y="3810026"/>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6514" y="105420"/>
            <a:ext cx="8229600" cy="637580"/>
          </a:xfrm>
        </p:spPr>
        <p:txBody>
          <a:bodyPr/>
          <a:lstStyle/>
          <a:p>
            <a:r>
              <a:rPr lang="en-GB" dirty="0"/>
              <a:t>Current DSC Change </a:t>
            </a:r>
            <a:r>
              <a:rPr lang="en-GB" dirty="0" smtClean="0"/>
              <a:t>process (Capture)</a:t>
            </a:r>
            <a:endParaRPr lang="en-GB" dirty="0"/>
          </a:p>
        </p:txBody>
      </p:sp>
      <p:pic>
        <p:nvPicPr>
          <p:cNvPr id="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670" y="699542"/>
            <a:ext cx="648072" cy="822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a:endCxn id="4" idx="1"/>
          </p:cNvCxnSpPr>
          <p:nvPr/>
        </p:nvCxnSpPr>
        <p:spPr>
          <a:xfrm>
            <a:off x="30142" y="1111022"/>
            <a:ext cx="3235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Flowchart: Document 6"/>
          <p:cNvSpPr/>
          <p:nvPr/>
        </p:nvSpPr>
        <p:spPr>
          <a:xfrm>
            <a:off x="263660" y="1851670"/>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52739" y="1923678"/>
            <a:ext cx="923964" cy="369332"/>
          </a:xfrm>
          <a:prstGeom prst="rect">
            <a:avLst/>
          </a:prstGeom>
          <a:noFill/>
        </p:spPr>
        <p:txBody>
          <a:bodyPr wrap="square" rtlCol="0">
            <a:spAutoFit/>
          </a:bodyPr>
          <a:lstStyle/>
          <a:p>
            <a:r>
              <a:rPr lang="en-GB" sz="900" dirty="0" smtClean="0"/>
              <a:t>Requirements statement</a:t>
            </a:r>
            <a:endParaRPr lang="en-GB" sz="900" dirty="0"/>
          </a:p>
        </p:txBody>
      </p:sp>
      <p:sp>
        <p:nvSpPr>
          <p:cNvPr id="9" name="Round Diagonal Corner Rectangle 8"/>
          <p:cNvSpPr/>
          <p:nvPr/>
        </p:nvSpPr>
        <p:spPr>
          <a:xfrm>
            <a:off x="467544" y="278777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67544" y="2859782"/>
            <a:ext cx="1296144" cy="369332"/>
          </a:xfrm>
          <a:prstGeom prst="rect">
            <a:avLst/>
          </a:prstGeom>
          <a:noFill/>
        </p:spPr>
        <p:txBody>
          <a:bodyPr wrap="square" rtlCol="0">
            <a:spAutoFit/>
          </a:bodyPr>
          <a:lstStyle/>
          <a:p>
            <a:r>
              <a:rPr lang="en-GB" sz="900" dirty="0" smtClean="0"/>
              <a:t>Capture session</a:t>
            </a:r>
          </a:p>
          <a:p>
            <a:r>
              <a:rPr lang="en-GB" sz="900" dirty="0" smtClean="0"/>
              <a:t>Define requirements </a:t>
            </a:r>
            <a:endParaRPr lang="en-GB" sz="900" dirty="0"/>
          </a:p>
        </p:txBody>
      </p:sp>
      <p:sp>
        <p:nvSpPr>
          <p:cNvPr id="12" name="Flowchart: Document 11"/>
          <p:cNvSpPr/>
          <p:nvPr/>
        </p:nvSpPr>
        <p:spPr>
          <a:xfrm>
            <a:off x="418597" y="3939902"/>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384502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ound Diagonal Corner Rectangle 15"/>
          <p:cNvSpPr/>
          <p:nvPr/>
        </p:nvSpPr>
        <p:spPr>
          <a:xfrm>
            <a:off x="2292524"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2267744" y="2865754"/>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920" y="312494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7340" y="2728213"/>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4208" y="139141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3564" y="251383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759633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7715043"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14" name="Straight Arrow Connector 13"/>
          <p:cNvCxnSpPr>
            <a:stCxn id="4" idx="2"/>
            <a:endCxn id="7" idx="0"/>
          </p:cNvCxnSpPr>
          <p:nvPr/>
        </p:nvCxnSpPr>
        <p:spPr>
          <a:xfrm>
            <a:off x="677706" y="1522502"/>
            <a:ext cx="0" cy="329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9" idx="3"/>
          </p:cNvCxnSpPr>
          <p:nvPr/>
        </p:nvCxnSpPr>
        <p:spPr>
          <a:xfrm>
            <a:off x="677706" y="2389650"/>
            <a:ext cx="365902" cy="398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01742" y="3251909"/>
            <a:ext cx="0" cy="558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7676" y="4011910"/>
            <a:ext cx="923964" cy="369332"/>
          </a:xfrm>
          <a:prstGeom prst="rect">
            <a:avLst/>
          </a:prstGeom>
          <a:noFill/>
        </p:spPr>
        <p:txBody>
          <a:bodyPr wrap="square" rtlCol="0">
            <a:spAutoFit/>
          </a:bodyPr>
          <a:lstStyle/>
          <a:p>
            <a:r>
              <a:rPr lang="en-GB" sz="900" dirty="0" smtClean="0"/>
              <a:t>Requirements ratified</a:t>
            </a:r>
            <a:endParaRPr lang="en-GB" sz="900" dirty="0"/>
          </a:p>
        </p:txBody>
      </p:sp>
      <p:cxnSp>
        <p:nvCxnSpPr>
          <p:cNvPr id="27" name="Straight Arrow Connector 26"/>
          <p:cNvCxnSpPr/>
          <p:nvPr/>
        </p:nvCxnSpPr>
        <p:spPr>
          <a:xfrm flipV="1">
            <a:off x="2100114" y="3404488"/>
            <a:ext cx="455662" cy="405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44652" y="3005496"/>
            <a:ext cx="407268" cy="2236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60032" y="2679348"/>
            <a:ext cx="308191" cy="445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8" name="Straight Arrow Connector 2057"/>
          <p:cNvCxnSpPr/>
          <p:nvPr/>
        </p:nvCxnSpPr>
        <p:spPr>
          <a:xfrm>
            <a:off x="5394573"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0" name="Straight Arrow Connector 2059"/>
          <p:cNvCxnSpPr/>
          <p:nvPr/>
        </p:nvCxnSpPr>
        <p:spPr>
          <a:xfrm flipV="1">
            <a:off x="6516216" y="2043960"/>
            <a:ext cx="288032" cy="684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a:stCxn id="2056" idx="3"/>
          </p:cNvCxnSpPr>
          <p:nvPr/>
        </p:nvCxnSpPr>
        <p:spPr>
          <a:xfrm>
            <a:off x="7187158" y="1672399"/>
            <a:ext cx="671901" cy="755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4" name="Straight Arrow Connector 2063"/>
          <p:cNvCxnSpPr>
            <a:stCxn id="2057" idx="2"/>
            <a:endCxn id="23" idx="0"/>
          </p:cNvCxnSpPr>
          <p:nvPr/>
        </p:nvCxnSpPr>
        <p:spPr>
          <a:xfrm>
            <a:off x="8196014" y="3075806"/>
            <a:ext cx="12390" cy="140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Straight Arrow Connector 2067"/>
          <p:cNvCxnSpPr>
            <a:stCxn id="2057" idx="0"/>
            <a:endCxn id="46" idx="2"/>
          </p:cNvCxnSpPr>
          <p:nvPr/>
        </p:nvCxnSpPr>
        <p:spPr>
          <a:xfrm flipV="1">
            <a:off x="8196014" y="1261517"/>
            <a:ext cx="6195" cy="1252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ular Callout 55"/>
          <p:cNvSpPr/>
          <p:nvPr/>
        </p:nvSpPr>
        <p:spPr>
          <a:xfrm>
            <a:off x="1284411" y="771550"/>
            <a:ext cx="1826039" cy="576064"/>
          </a:xfrm>
          <a:prstGeom prst="wedgeRectCallout">
            <a:avLst>
              <a:gd name="adj1" fmla="val -59845"/>
              <a:gd name="adj2" fmla="val 134853"/>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statement created and approved by CP’s proposer</a:t>
            </a:r>
            <a:endParaRPr lang="en-GB" sz="1000" dirty="0"/>
          </a:p>
        </p:txBody>
      </p:sp>
      <p:sp>
        <p:nvSpPr>
          <p:cNvPr id="57" name="Rectangular Callout 56"/>
          <p:cNvSpPr/>
          <p:nvPr/>
        </p:nvSpPr>
        <p:spPr>
          <a:xfrm>
            <a:off x="1475656" y="1672399"/>
            <a:ext cx="1380543" cy="683327"/>
          </a:xfrm>
          <a:prstGeom prst="wedgeRectCallout">
            <a:avLst>
              <a:gd name="adj1" fmla="val -59845"/>
              <a:gd name="adj2" fmla="val 113352"/>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hold one or more capture sessions to define requirements</a:t>
            </a:r>
            <a:endParaRPr lang="en-GB" sz="1000" dirty="0"/>
          </a:p>
        </p:txBody>
      </p:sp>
      <p:sp>
        <p:nvSpPr>
          <p:cNvPr id="58" name="Rectangular Callout 57"/>
          <p:cNvSpPr/>
          <p:nvPr/>
        </p:nvSpPr>
        <p:spPr>
          <a:xfrm>
            <a:off x="3059302" y="3939902"/>
            <a:ext cx="1584706" cy="782796"/>
          </a:xfrm>
          <a:prstGeom prst="wedgeRectCallout">
            <a:avLst>
              <a:gd name="adj1" fmla="val -61222"/>
              <a:gd name="adj2" fmla="val -44630"/>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 and/or by DSC Delivery Sub Group (DSG)*</a:t>
            </a:r>
            <a:endParaRPr lang="en-GB" sz="1000" dirty="0"/>
          </a:p>
        </p:txBody>
      </p:sp>
      <p:sp>
        <p:nvSpPr>
          <p:cNvPr id="59" name="Rectangular Callout 58"/>
          <p:cNvSpPr/>
          <p:nvPr/>
        </p:nvSpPr>
        <p:spPr>
          <a:xfrm>
            <a:off x="3131840" y="1779662"/>
            <a:ext cx="1414753" cy="576064"/>
          </a:xfrm>
          <a:prstGeom prst="wedgeRectCallout">
            <a:avLst>
              <a:gd name="adj1" fmla="val -50028"/>
              <a:gd name="adj2" fmla="val 122268"/>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One or more capture sessions to evolve solution options</a:t>
            </a:r>
            <a:endParaRPr lang="en-GB" sz="1000" dirty="0"/>
          </a:p>
        </p:txBody>
      </p:sp>
      <p:sp>
        <p:nvSpPr>
          <p:cNvPr id="68" name="Rectangular Callout 67"/>
          <p:cNvSpPr/>
          <p:nvPr/>
        </p:nvSpPr>
        <p:spPr>
          <a:xfrm>
            <a:off x="4788024" y="3877186"/>
            <a:ext cx="1487291" cy="782796"/>
          </a:xfrm>
          <a:prstGeom prst="wedgeRectCallout">
            <a:avLst>
              <a:gd name="adj1" fmla="val -59792"/>
              <a:gd name="adj2" fmla="val -55496"/>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options reviewed and evaluated at one or more DSG meetings*</a:t>
            </a:r>
            <a:endParaRPr lang="en-GB" sz="1000" dirty="0"/>
          </a:p>
        </p:txBody>
      </p:sp>
      <p:sp>
        <p:nvSpPr>
          <p:cNvPr id="69" name="Rectangular Callout 68"/>
          <p:cNvSpPr/>
          <p:nvPr/>
        </p:nvSpPr>
        <p:spPr>
          <a:xfrm>
            <a:off x="3923928" y="684880"/>
            <a:ext cx="1674893" cy="749403"/>
          </a:xfrm>
          <a:prstGeom prst="wedgeRectCallout">
            <a:avLst>
              <a:gd name="adj1" fmla="val 27342"/>
              <a:gd name="adj2" fmla="val 120870"/>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proposed Solution options go into Solution Option Assessment (SOA)</a:t>
            </a:r>
            <a:endParaRPr lang="en-GB" sz="1000" dirty="0"/>
          </a:p>
        </p:txBody>
      </p:sp>
      <p:cxnSp>
        <p:nvCxnSpPr>
          <p:cNvPr id="70" name="Straight Arrow Connector 69"/>
          <p:cNvCxnSpPr/>
          <p:nvPr/>
        </p:nvCxnSpPr>
        <p:spPr>
          <a:xfrm flipV="1">
            <a:off x="5394573" y="1991044"/>
            <a:ext cx="1229655" cy="338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Rectangular Callout 72"/>
          <p:cNvSpPr/>
          <p:nvPr/>
        </p:nvSpPr>
        <p:spPr>
          <a:xfrm>
            <a:off x="6372200" y="3515028"/>
            <a:ext cx="1379748" cy="856922"/>
          </a:xfrm>
          <a:prstGeom prst="wedgeRectCallout">
            <a:avLst>
              <a:gd name="adj1" fmla="val -28758"/>
              <a:gd name="adj2" fmla="val -68380"/>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SOA may be reviewed at DSG prior to sending out for Solution Review</a:t>
            </a:r>
            <a:endParaRPr lang="en-GB" sz="1000" dirty="0"/>
          </a:p>
        </p:txBody>
      </p:sp>
      <p:sp>
        <p:nvSpPr>
          <p:cNvPr id="74" name="TextBox 73"/>
          <p:cNvSpPr txBox="1"/>
          <p:nvPr/>
        </p:nvSpPr>
        <p:spPr>
          <a:xfrm>
            <a:off x="7236296" y="1945164"/>
            <a:ext cx="767682" cy="215444"/>
          </a:xfrm>
          <a:prstGeom prst="rect">
            <a:avLst/>
          </a:prstGeom>
          <a:solidFill>
            <a:srgbClr val="FFFFFF"/>
          </a:solidFill>
        </p:spPr>
        <p:txBody>
          <a:bodyPr wrap="square" rtlCol="0">
            <a:spAutoFit/>
          </a:bodyPr>
          <a:lstStyle/>
          <a:p>
            <a:r>
              <a:rPr lang="en-GB" sz="800" dirty="0" smtClean="0"/>
              <a:t>Responses</a:t>
            </a:r>
            <a:endParaRPr lang="en-GB" sz="800" dirty="0"/>
          </a:p>
        </p:txBody>
      </p:sp>
      <p:sp>
        <p:nvSpPr>
          <p:cNvPr id="78" name="Rectangular Callout 77"/>
          <p:cNvSpPr/>
          <p:nvPr/>
        </p:nvSpPr>
        <p:spPr>
          <a:xfrm>
            <a:off x="5724129" y="665659"/>
            <a:ext cx="1463030" cy="537939"/>
          </a:xfrm>
          <a:prstGeom prst="wedgeRectCallout">
            <a:avLst>
              <a:gd name="adj1" fmla="val -449"/>
              <a:gd name="adj2" fmla="val 904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Review 10</a:t>
            </a:r>
            <a:r>
              <a:rPr lang="en-GB" sz="1000" dirty="0"/>
              <a:t> </a:t>
            </a:r>
            <a:r>
              <a:rPr lang="en-GB" sz="1000" dirty="0" smtClean="0"/>
              <a:t> working days</a:t>
            </a:r>
          </a:p>
          <a:p>
            <a:pPr algn="ctr"/>
            <a:r>
              <a:rPr lang="en-GB" sz="1000" dirty="0" smtClean="0"/>
              <a:t>(Change Pack 2)</a:t>
            </a:r>
            <a:endParaRPr lang="en-GB" sz="1000" dirty="0"/>
          </a:p>
        </p:txBody>
      </p:sp>
      <p:sp>
        <p:nvSpPr>
          <p:cNvPr id="79" name="TextBox 78"/>
          <p:cNvSpPr txBox="1"/>
          <p:nvPr/>
        </p:nvSpPr>
        <p:spPr>
          <a:xfrm>
            <a:off x="7859059" y="1545054"/>
            <a:ext cx="817397" cy="507831"/>
          </a:xfrm>
          <a:prstGeom prst="rect">
            <a:avLst/>
          </a:prstGeom>
          <a:solidFill>
            <a:srgbClr val="FFFFFF"/>
          </a:solidFill>
        </p:spPr>
        <p:txBody>
          <a:bodyPr wrap="square" rtlCol="0">
            <a:spAutoFit/>
          </a:bodyPr>
          <a:lstStyle/>
          <a:p>
            <a:r>
              <a:rPr lang="en-GB" sz="900" dirty="0" smtClean="0"/>
              <a:t>Change Approved for Delivery</a:t>
            </a:r>
            <a:endParaRPr lang="en-GB" sz="900" dirty="0"/>
          </a:p>
        </p:txBody>
      </p:sp>
      <p:sp>
        <p:nvSpPr>
          <p:cNvPr id="80" name="TextBox 79"/>
          <p:cNvSpPr txBox="1"/>
          <p:nvPr/>
        </p:nvSpPr>
        <p:spPr>
          <a:xfrm>
            <a:off x="7884368" y="3411934"/>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pic>
        <p:nvPicPr>
          <p:cNvPr id="46"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83134" y="699542"/>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ular Callout 46"/>
          <p:cNvSpPr/>
          <p:nvPr/>
        </p:nvSpPr>
        <p:spPr>
          <a:xfrm>
            <a:off x="7282465" y="163831"/>
            <a:ext cx="1826039" cy="501828"/>
          </a:xfrm>
          <a:prstGeom prst="wedgeRectCallout">
            <a:avLst>
              <a:gd name="adj1" fmla="val -12304"/>
              <a:gd name="adj2" fmla="val 7307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cxnSp>
        <p:nvCxnSpPr>
          <p:cNvPr id="48" name="Straight Arrow Connector 47"/>
          <p:cNvCxnSpPr/>
          <p:nvPr/>
        </p:nvCxnSpPr>
        <p:spPr>
          <a:xfrm>
            <a:off x="8293066" y="980529"/>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97691" y="2003073"/>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63660" y="4722698"/>
            <a:ext cx="6180548" cy="246221"/>
          </a:xfrm>
          <a:prstGeom prst="rect">
            <a:avLst/>
          </a:prstGeom>
          <a:noFill/>
        </p:spPr>
        <p:txBody>
          <a:bodyPr wrap="square" rtlCol="0">
            <a:spAutoFit/>
          </a:bodyPr>
          <a:lstStyle/>
          <a:p>
            <a:r>
              <a:rPr lang="en-GB" sz="1000" dirty="0" smtClean="0"/>
              <a:t>* </a:t>
            </a:r>
            <a:r>
              <a:rPr lang="en-GB" sz="1000" dirty="0"/>
              <a:t>M</a:t>
            </a:r>
            <a:r>
              <a:rPr lang="en-GB" sz="1000" dirty="0" smtClean="0"/>
              <a:t>ay be presented/discussed at alternate groups e.g. PAC, UIG Workgroup </a:t>
            </a:r>
            <a:endParaRPr lang="en-GB" sz="1000" dirty="0"/>
          </a:p>
        </p:txBody>
      </p:sp>
    </p:spTree>
    <p:custDataLst>
      <p:tags r:id="rId1"/>
    </p:custDataLst>
    <p:extLst>
      <p:ext uri="{BB962C8B-B14F-4D97-AF65-F5344CB8AC3E}">
        <p14:creationId xmlns:p14="http://schemas.microsoft.com/office/powerpoint/2010/main" val="35430027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A243B1A1819544B207E812A4979014" ma:contentTypeVersion="2" ma:contentTypeDescription="Create a new document." ma:contentTypeScope="" ma:versionID="cc8098976cae71aa342d202bee126d93">
  <xsd:schema xmlns:xsd="http://www.w3.org/2001/XMLSchema" xmlns:xs="http://www.w3.org/2001/XMLSchema" xmlns:p="http://schemas.microsoft.com/office/2006/metadata/properties" xmlns:ns2="2a89e3a6-7647-4f5a-b08b-98340f886cdb" targetNamespace="http://schemas.microsoft.com/office/2006/metadata/properties" ma:root="true" ma:fieldsID="ee2fbcc86ceacb861ddfa0a6d96db451" ns2:_="">
    <xsd:import namespace="2a89e3a6-7647-4f5a-b08b-98340f886cd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89e3a6-7647-4f5a-b08b-98340f886c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336B27-0764-4867-A158-EF13B34AAC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89e3a6-7647-4f5a-b08b-98340f886c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purl.org/dc/dcmitype/"/>
    <ds:schemaRef ds:uri="2a89e3a6-7647-4f5a-b08b-98340f886cdb"/>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8357</TotalTime>
  <Words>2657</Words>
  <Application>Microsoft Office PowerPoint</Application>
  <PresentationFormat>On-screen Show (16:9)</PresentationFormat>
  <Paragraphs>382</Paragraphs>
  <Slides>40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Microsoft Word Document</vt:lpstr>
      <vt:lpstr>DSC Governance Review Group</vt:lpstr>
      <vt:lpstr>Agenda</vt:lpstr>
      <vt:lpstr>Ways of working</vt:lpstr>
      <vt:lpstr>Group Objectives</vt:lpstr>
      <vt:lpstr>ACTION UPDATES</vt:lpstr>
      <vt:lpstr>Action Updates</vt:lpstr>
      <vt:lpstr>RECAP &amp; Review of current Change Management process </vt:lpstr>
      <vt:lpstr>Current DSC Change process (Pre-Capture)</vt:lpstr>
      <vt:lpstr>Current DSC Change process (Capture)</vt:lpstr>
      <vt:lpstr>Current DSC Change process (Delivery)</vt:lpstr>
      <vt:lpstr>Change Packs</vt:lpstr>
      <vt:lpstr>On-Line change pack process</vt:lpstr>
      <vt:lpstr>Online Change Pack Process </vt:lpstr>
      <vt:lpstr>change pack timescales</vt:lpstr>
      <vt:lpstr>Proposal for shortening or lengthening Change Pack timescales </vt:lpstr>
      <vt:lpstr>Accelerated  Change proposal process</vt:lpstr>
      <vt:lpstr>Why create an Accelerated Change Proposal process?</vt:lpstr>
      <vt:lpstr>Proposed Definition of ‘Accelerated Change Proposal’</vt:lpstr>
      <vt:lpstr>Proposed Accelerated Change Proposal Process</vt:lpstr>
      <vt:lpstr>PowerPoint Presentation</vt:lpstr>
      <vt:lpstr>PowerPoint Presentation</vt:lpstr>
      <vt:lpstr>Accelerated Change Proposal Criteria</vt:lpstr>
      <vt:lpstr>Accelerated Change Proposal Approval</vt:lpstr>
      <vt:lpstr>Impacts to in-flight changes</vt:lpstr>
      <vt:lpstr>Draft Accelerated Approval process</vt:lpstr>
      <vt:lpstr>Accelerated Change Proposal Governance &amp; Delivery</vt:lpstr>
      <vt:lpstr>Draft Accelerated Change proposal process</vt:lpstr>
      <vt:lpstr>Draft Accelerated Change proposal process</vt:lpstr>
      <vt:lpstr>PowerPoint Presentation</vt:lpstr>
      <vt:lpstr>Examples of where Accelerated CPs could be used:</vt:lpstr>
      <vt:lpstr>Review of Change Management Guidelines</vt:lpstr>
      <vt:lpstr>Review of Change Management Guidelines</vt:lpstr>
      <vt:lpstr>Business plan delivery proposal</vt:lpstr>
      <vt:lpstr>Business plan delivery</vt:lpstr>
      <vt:lpstr>Example of update – Business Plan Deliverables</vt:lpstr>
      <vt:lpstr>Internal Changes / EXternal impacts</vt:lpstr>
      <vt:lpstr>Internal Changes / External impacts</vt:lpstr>
      <vt:lpstr>AOB</vt:lpstr>
      <vt:lpstr>Next steps</vt:lpstr>
      <vt:lpstr>Document Version Control</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430</cp:revision>
  <cp:lastPrinted>2019-04-23T07:46:06Z</cp:lastPrinted>
  <dcterms:created xsi:type="dcterms:W3CDTF">2018-09-02T17:12:15Z</dcterms:created>
  <dcterms:modified xsi:type="dcterms:W3CDTF">2019-06-20T09:57:29Z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-748914138</vt:i4>
  </property>
  <property fmtid="{D5CDD505-2E9C-101B-9397-08002B2CF9AE}" pid="3" name="_NewReviewCycle">
    <vt:lpwstr/>
  </property>
  <property fmtid="{D5CDD505-2E9C-101B-9397-08002B2CF9AE}" pid="4" name="_EmailSubject">
    <vt:lpwstr>EXT || RE: For Publishing: DSC Governance Review Group Meeting Materials </vt:lpwstr>
  </property>
  <property fmtid="{D5CDD505-2E9C-101B-9397-08002B2CF9AE}" pid="5" name="_AuthorEmail">
    <vt:lpwstr>Charan.Singh@xoserve.com</vt:lpwstr>
  </property>
  <property fmtid="{D5CDD505-2E9C-101B-9397-08002B2CF9AE}" pid="6" name="_AuthorEmailDisplayName">
    <vt:lpwstr>Singh, Charan</vt:lpwstr>
  </property>
  <property fmtid="{D5CDD505-2E9C-101B-9397-08002B2CF9AE}" pid="7" name="_PreviousAdHocReviewCycleID">
    <vt:i4>395441163</vt:i4>
  </property>
  <property fmtid="{D5CDD505-2E9C-101B-9397-08002B2CF9AE}" pid="8" name="ContentTypeId">
    <vt:lpwstr>0x010100E8A243B1A1819544B207E812A4979014</vt:lpwstr>
  </property>
</Properties>
</file>