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7" r:id="rId5"/>
    <p:sldId id="258" r:id="rId6"/>
    <p:sldId id="259" r:id="rId7"/>
  </p:sldIdLst>
  <p:sldSz cx="9144000" cy="6858000" type="screen4x3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18" autoAdjust="0"/>
  </p:normalViewPr>
  <p:slideViewPr>
    <p:cSldViewPr>
      <p:cViewPr>
        <p:scale>
          <a:sx n="100" d="100"/>
          <a:sy n="100" d="100"/>
        </p:scale>
        <p:origin x="-420" y="14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778" tIns="45889" rIns="91778" bIns="4588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778" tIns="45889" rIns="91778" bIns="45889" rtlCol="0"/>
          <a:lstStyle>
            <a:lvl1pPr algn="r">
              <a:defRPr sz="1200"/>
            </a:lvl1pPr>
          </a:lstStyle>
          <a:p>
            <a:fld id="{BCAA7C69-65B1-4C6E-BE71-65930A9CBD53}" type="datetimeFigureOut">
              <a:rPr lang="en-GB" smtClean="0"/>
              <a:t>22/05/2019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3763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78" tIns="45889" rIns="91778" bIns="458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70"/>
            <a:ext cx="5379720" cy="4443413"/>
          </a:xfrm>
          <a:prstGeom prst="rect">
            <a:avLst/>
          </a:prstGeom>
        </p:spPr>
        <p:txBody>
          <a:bodyPr vert="horz" lIns="91778" tIns="45889" rIns="91778" bIns="458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778" tIns="45889" rIns="91778" bIns="4588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778" tIns="45889" rIns="91778" bIns="45889" rtlCol="0" anchor="b"/>
          <a:lstStyle>
            <a:lvl1pPr algn="r">
              <a:defRPr sz="1200"/>
            </a:lvl1pPr>
          </a:lstStyle>
          <a:p>
            <a:fld id="{1E2AB153-0E0F-446F-859E-EF32ACF4AA9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0372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3763" y="739775"/>
            <a:ext cx="493712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378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AB153-0E0F-446F-859E-EF32ACF4AA92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4034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AB153-0E0F-446F-859E-EF32ACF4AA92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02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7537-F843-44DC-8375-22C193A3C33A}" type="datetimeFigureOut">
              <a:rPr lang="en-GB" smtClean="0"/>
              <a:t>22/05/2019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81EE-8F7C-4DB7-B2A8-DF71D5A545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854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7537-F843-44DC-8375-22C193A3C33A}" type="datetimeFigureOut">
              <a:rPr lang="en-GB" smtClean="0"/>
              <a:t>22/05/2019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81EE-8F7C-4DB7-B2A8-DF71D5A545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3225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6"/>
            <a:ext cx="2057400" cy="43878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6"/>
            <a:ext cx="6019800" cy="43878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7537-F843-44DC-8375-22C193A3C33A}" type="datetimeFigureOut">
              <a:rPr lang="en-GB" smtClean="0"/>
              <a:t>22/05/2019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81EE-8F7C-4DB7-B2A8-DF71D5A545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6132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7537-F843-44DC-8375-22C193A3C33A}" type="datetimeFigureOut">
              <a:rPr lang="en-GB" smtClean="0"/>
              <a:t>22/05/2019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81EE-8F7C-4DB7-B2A8-DF71D5A545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347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7537-F843-44DC-8375-22C193A3C33A}" type="datetimeFigureOut">
              <a:rPr lang="en-GB" smtClean="0"/>
              <a:t>22/05/2019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81EE-8F7C-4DB7-B2A8-DF71D5A545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5032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7537-F843-44DC-8375-22C193A3C33A}" type="datetimeFigureOut">
              <a:rPr lang="en-GB" smtClean="0"/>
              <a:t>22/05/2019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81EE-8F7C-4DB7-B2A8-DF71D5A545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3909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7537-F843-44DC-8375-22C193A3C33A}" type="datetimeFigureOut">
              <a:rPr lang="en-GB" smtClean="0"/>
              <a:t>22/05/2019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81EE-8F7C-4DB7-B2A8-DF71D5A545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165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7537-F843-44DC-8375-22C193A3C33A}" type="datetimeFigureOut">
              <a:rPr lang="en-GB" smtClean="0"/>
              <a:t>22/05/2019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81EE-8F7C-4DB7-B2A8-DF71D5A545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439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7537-F843-44DC-8375-22C193A3C33A}" type="datetimeFigureOut">
              <a:rPr lang="en-GB" smtClean="0"/>
              <a:t>22/05/2019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81EE-8F7C-4DB7-B2A8-DF71D5A545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1466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7537-F843-44DC-8375-22C193A3C33A}" type="datetimeFigureOut">
              <a:rPr lang="en-GB" smtClean="0"/>
              <a:t>22/05/2019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81EE-8F7C-4DB7-B2A8-DF71D5A545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220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7537-F843-44DC-8375-22C193A3C33A}" type="datetimeFigureOut">
              <a:rPr lang="en-GB" smtClean="0"/>
              <a:t>22/05/2019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81EE-8F7C-4DB7-B2A8-DF71D5A545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398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C7537-F843-44DC-8375-22C193A3C33A}" type="datetimeFigureOut">
              <a:rPr lang="en-GB" smtClean="0"/>
              <a:t>22/05/2019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D81EE-8F7C-4DB7-B2A8-DF71D5A545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6488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/>
          <p:cNvSpPr/>
          <p:nvPr/>
        </p:nvSpPr>
        <p:spPr>
          <a:xfrm>
            <a:off x="6372200" y="4677110"/>
            <a:ext cx="735304" cy="54237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prstClr val="white"/>
                </a:solidFill>
              </a:rPr>
              <a:t>1 ongoing 3.2.5 option 3</a:t>
            </a:r>
            <a:endParaRPr lang="en-GB" sz="800" dirty="0">
              <a:solidFill>
                <a:prstClr val="white"/>
              </a:solidFill>
            </a:endParaRPr>
          </a:p>
        </p:txBody>
      </p:sp>
      <p:sp>
        <p:nvSpPr>
          <p:cNvPr id="57" name="Down Arrow 56"/>
          <p:cNvSpPr/>
          <p:nvPr/>
        </p:nvSpPr>
        <p:spPr>
          <a:xfrm>
            <a:off x="6012160" y="1916832"/>
            <a:ext cx="732784" cy="6720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244250" y="4687830"/>
            <a:ext cx="712126" cy="52093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prstClr val="white"/>
                </a:solidFill>
              </a:rPr>
              <a:t>2</a:t>
            </a:r>
            <a:r>
              <a:rPr lang="en-GB" sz="800" dirty="0" smtClean="0">
                <a:solidFill>
                  <a:prstClr val="white"/>
                </a:solidFill>
              </a:rPr>
              <a:t> </a:t>
            </a:r>
            <a:r>
              <a:rPr lang="en-GB" sz="800" dirty="0" smtClean="0">
                <a:solidFill>
                  <a:prstClr val="white"/>
                </a:solidFill>
              </a:rPr>
              <a:t>CR4868  in progress - TBC</a:t>
            </a:r>
            <a:endParaRPr lang="en-GB" sz="800" dirty="0">
              <a:solidFill>
                <a:prstClr val="white"/>
              </a:solidFill>
            </a:endParaRPr>
          </a:p>
        </p:txBody>
      </p:sp>
      <p:sp>
        <p:nvSpPr>
          <p:cNvPr id="59" name="Down Arrow 58"/>
          <p:cNvSpPr/>
          <p:nvPr/>
        </p:nvSpPr>
        <p:spPr>
          <a:xfrm>
            <a:off x="7244250" y="4290530"/>
            <a:ext cx="592192" cy="4461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492880" y="4677110"/>
            <a:ext cx="735304" cy="54237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prstClr val="white"/>
                </a:solidFill>
              </a:rPr>
              <a:t>1 ongoing engagement using existing MI</a:t>
            </a:r>
            <a:endParaRPr lang="en-GB" sz="800" dirty="0">
              <a:solidFill>
                <a:prstClr val="white"/>
              </a:solidFill>
            </a:endParaRPr>
          </a:p>
        </p:txBody>
      </p:sp>
      <p:sp>
        <p:nvSpPr>
          <p:cNvPr id="55" name="Down Arrow 54"/>
          <p:cNvSpPr/>
          <p:nvPr/>
        </p:nvSpPr>
        <p:spPr>
          <a:xfrm>
            <a:off x="5564888" y="4269091"/>
            <a:ext cx="592192" cy="4461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0" name="Down Arrow 39"/>
          <p:cNvSpPr/>
          <p:nvPr/>
        </p:nvSpPr>
        <p:spPr>
          <a:xfrm>
            <a:off x="7020272" y="1916833"/>
            <a:ext cx="732784" cy="1872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4637"/>
            <a:ext cx="8229600" cy="71992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Recommendations - where we are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4355976" y="2648914"/>
            <a:ext cx="1512168" cy="112812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prstClr val="white"/>
                </a:solidFill>
              </a:rPr>
              <a:t>3 lines MOD –  (3.2.1) = 3 MODS – 1 sponsored </a:t>
            </a:r>
            <a:r>
              <a:rPr lang="en-GB" sz="1200" dirty="0" smtClean="0">
                <a:solidFill>
                  <a:prstClr val="white"/>
                </a:solidFill>
              </a:rPr>
              <a:t>Total  0692), </a:t>
            </a:r>
            <a:r>
              <a:rPr lang="en-GB" sz="1200" dirty="0" smtClean="0">
                <a:solidFill>
                  <a:prstClr val="white"/>
                </a:solidFill>
              </a:rPr>
              <a:t>2 sponsored British Gas 0690 &amp; 0691</a:t>
            </a:r>
            <a:endParaRPr lang="en-GB" sz="1200" dirty="0">
              <a:solidFill>
                <a:prstClr val="white"/>
              </a:solidFill>
            </a:endParaRPr>
          </a:p>
        </p:txBody>
      </p:sp>
      <p:sp>
        <p:nvSpPr>
          <p:cNvPr id="33" name="Down Arrow 32"/>
          <p:cNvSpPr/>
          <p:nvPr/>
        </p:nvSpPr>
        <p:spPr>
          <a:xfrm>
            <a:off x="726762" y="1964840"/>
            <a:ext cx="732784" cy="25273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35" name="Down Arrow 34"/>
          <p:cNvSpPr/>
          <p:nvPr/>
        </p:nvSpPr>
        <p:spPr>
          <a:xfrm>
            <a:off x="4703312" y="1916832"/>
            <a:ext cx="732784" cy="6720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04910" y="4540618"/>
            <a:ext cx="4255122" cy="1258638"/>
            <a:chOff x="741970" y="2636912"/>
            <a:chExt cx="5265331" cy="1896211"/>
          </a:xfrm>
        </p:grpSpPr>
        <p:sp>
          <p:nvSpPr>
            <p:cNvPr id="22" name="Rectangle 21"/>
            <p:cNvSpPr/>
            <p:nvPr/>
          </p:nvSpPr>
          <p:spPr>
            <a:xfrm>
              <a:off x="741970" y="2636912"/>
              <a:ext cx="5265331" cy="6720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prstClr val="white"/>
                  </a:solidFill>
                </a:rPr>
                <a:t>22 </a:t>
              </a:r>
              <a:r>
                <a:rPr lang="en-GB" dirty="0" smtClean="0">
                  <a:solidFill>
                    <a:prstClr val="white"/>
                  </a:solidFill>
                </a:rPr>
                <a:t>Future review</a:t>
              </a:r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373923" y="3909054"/>
              <a:ext cx="792088" cy="624069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smtClean="0">
                  <a:solidFill>
                    <a:prstClr val="white"/>
                  </a:solidFill>
                </a:rPr>
                <a:t>3 </a:t>
              </a:r>
              <a:r>
                <a:rPr lang="en-GB" sz="800" dirty="0" smtClean="0">
                  <a:solidFill>
                    <a:prstClr val="white"/>
                  </a:solidFill>
                </a:rPr>
                <a:t>review June</a:t>
              </a:r>
              <a:endParaRPr lang="en-GB" sz="800" dirty="0">
                <a:solidFill>
                  <a:prstClr val="white"/>
                </a:solidFill>
              </a:endParaRPr>
            </a:p>
          </p:txBody>
        </p:sp>
        <p:sp>
          <p:nvSpPr>
            <p:cNvPr id="41" name="Down Arrow 40"/>
            <p:cNvSpPr/>
            <p:nvPr/>
          </p:nvSpPr>
          <p:spPr>
            <a:xfrm>
              <a:off x="1373923" y="3308987"/>
              <a:ext cx="732784" cy="67207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175854" y="3909054"/>
              <a:ext cx="890249" cy="624069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>
                  <a:solidFill>
                    <a:prstClr val="white"/>
                  </a:solidFill>
                </a:rPr>
                <a:t>6</a:t>
              </a:r>
              <a:r>
                <a:rPr lang="en-GB" sz="800" dirty="0" smtClean="0">
                  <a:solidFill>
                    <a:prstClr val="white"/>
                  </a:solidFill>
                </a:rPr>
                <a:t> review </a:t>
              </a:r>
              <a:r>
                <a:rPr lang="en-GB" sz="800" dirty="0">
                  <a:solidFill>
                    <a:prstClr val="white"/>
                  </a:solidFill>
                </a:rPr>
                <a:t> </a:t>
              </a:r>
              <a:r>
                <a:rPr lang="en-GB" sz="800" dirty="0" smtClean="0">
                  <a:solidFill>
                    <a:prstClr val="white"/>
                  </a:solidFill>
                </a:rPr>
                <a:t>July</a:t>
              </a:r>
              <a:endParaRPr lang="en-GB" sz="800" dirty="0">
                <a:solidFill>
                  <a:prstClr val="white"/>
                </a:solidFill>
              </a:endParaRPr>
            </a:p>
          </p:txBody>
        </p:sp>
        <p:sp>
          <p:nvSpPr>
            <p:cNvPr id="46" name="Down Arrow 45"/>
            <p:cNvSpPr/>
            <p:nvPr/>
          </p:nvSpPr>
          <p:spPr>
            <a:xfrm>
              <a:off x="2175854" y="3308987"/>
              <a:ext cx="732784" cy="67207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066888" y="3909054"/>
              <a:ext cx="801931" cy="624069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>
                  <a:solidFill>
                    <a:prstClr val="white"/>
                  </a:solidFill>
                </a:rPr>
                <a:t>4</a:t>
              </a:r>
              <a:r>
                <a:rPr lang="en-GB" sz="800" dirty="0" smtClean="0">
                  <a:solidFill>
                    <a:prstClr val="white"/>
                  </a:solidFill>
                </a:rPr>
                <a:t> review August</a:t>
              </a:r>
              <a:endParaRPr lang="en-GB" sz="900" dirty="0">
                <a:solidFill>
                  <a:prstClr val="white"/>
                </a:solidFill>
              </a:endParaRPr>
            </a:p>
          </p:txBody>
        </p:sp>
        <p:sp>
          <p:nvSpPr>
            <p:cNvPr id="48" name="Down Arrow 47"/>
            <p:cNvSpPr/>
            <p:nvPr/>
          </p:nvSpPr>
          <p:spPr>
            <a:xfrm>
              <a:off x="2977784" y="3308987"/>
              <a:ext cx="732784" cy="67207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1331640" y="2648914"/>
            <a:ext cx="1266171" cy="134442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prstClr val="white"/>
                </a:solidFill>
              </a:rPr>
              <a:t>6 lines PAC /Xoserve – covered under existing changes 4876 &amp; 4795. 4 with Xoserve</a:t>
            </a:r>
            <a:endParaRPr lang="en-GB" sz="1200" dirty="0">
              <a:solidFill>
                <a:prstClr val="white"/>
              </a:solidFill>
            </a:endParaRPr>
          </a:p>
        </p:txBody>
      </p:sp>
      <p:sp>
        <p:nvSpPr>
          <p:cNvPr id="32" name="Down Arrow 31"/>
          <p:cNvSpPr/>
          <p:nvPr/>
        </p:nvSpPr>
        <p:spPr>
          <a:xfrm>
            <a:off x="1619668" y="1916832"/>
            <a:ext cx="732784" cy="6720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597811" y="2648914"/>
            <a:ext cx="878733" cy="91238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prstClr val="white"/>
                </a:solidFill>
              </a:rPr>
              <a:t>3 </a:t>
            </a:r>
            <a:r>
              <a:rPr lang="en-GB" sz="1200" dirty="0" smtClean="0">
                <a:solidFill>
                  <a:prstClr val="white"/>
                </a:solidFill>
              </a:rPr>
              <a:t>lines MOD 0681 – EON</a:t>
            </a:r>
          </a:p>
        </p:txBody>
      </p:sp>
      <p:sp>
        <p:nvSpPr>
          <p:cNvPr id="39" name="Down Arrow 38"/>
          <p:cNvSpPr/>
          <p:nvPr/>
        </p:nvSpPr>
        <p:spPr>
          <a:xfrm>
            <a:off x="2627784" y="1916832"/>
            <a:ext cx="732784" cy="6720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760388" y="1989672"/>
            <a:ext cx="1276107" cy="27617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prstClr val="white"/>
                </a:solidFill>
              </a:rPr>
              <a:t>44 </a:t>
            </a:r>
            <a:r>
              <a:rPr lang="en-GB" sz="1400" dirty="0" smtClean="0">
                <a:solidFill>
                  <a:prstClr val="white"/>
                </a:solidFill>
              </a:rPr>
              <a:t>CLOSED</a:t>
            </a:r>
            <a:endParaRPr lang="en-GB" sz="1400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91113" y="6267509"/>
            <a:ext cx="929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prstClr val="black"/>
                </a:solidFill>
              </a:rPr>
              <a:t>As at </a:t>
            </a:r>
            <a:r>
              <a:rPr lang="en-GB" sz="1000" dirty="0" smtClean="0">
                <a:solidFill>
                  <a:prstClr val="black"/>
                </a:solidFill>
              </a:rPr>
              <a:t>21/05/19</a:t>
            </a:r>
            <a:endParaRPr lang="en-GB" sz="1000" dirty="0">
              <a:solidFill>
                <a:prstClr val="black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476544" y="2648914"/>
            <a:ext cx="907372" cy="164623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prstClr val="white"/>
                </a:solidFill>
              </a:rPr>
              <a:t>9 lines MOD – Scottish Power (12.2) = 1 MOD – sponsored</a:t>
            </a:r>
            <a:endParaRPr lang="en-GB" sz="1200" dirty="0">
              <a:solidFill>
                <a:prstClr val="white"/>
              </a:solidFill>
            </a:endParaRPr>
          </a:p>
        </p:txBody>
      </p:sp>
      <p:sp>
        <p:nvSpPr>
          <p:cNvPr id="52" name="Down Arrow 51"/>
          <p:cNvSpPr/>
          <p:nvPr/>
        </p:nvSpPr>
        <p:spPr>
          <a:xfrm>
            <a:off x="3563888" y="1916832"/>
            <a:ext cx="732784" cy="6720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Bent Arrow 3"/>
          <p:cNvSpPr/>
          <p:nvPr/>
        </p:nvSpPr>
        <p:spPr>
          <a:xfrm rot="5400000">
            <a:off x="7789377" y="1537556"/>
            <a:ext cx="519186" cy="28803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5863" y="6021288"/>
            <a:ext cx="7034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All future reviews include non task force related changes that are pending, defects with planned resolution dates, other options which may be considered if engagement/PAC reporting does not deliver results. (PAC can look to deliver these when PAC reporting is updated).</a:t>
            </a:r>
            <a:endParaRPr lang="en-GB" sz="1200" dirty="0"/>
          </a:p>
        </p:txBody>
      </p:sp>
      <p:sp>
        <p:nvSpPr>
          <p:cNvPr id="42" name="Rectangle 41"/>
          <p:cNvSpPr/>
          <p:nvPr/>
        </p:nvSpPr>
        <p:spPr>
          <a:xfrm>
            <a:off x="7760389" y="2280461"/>
            <a:ext cx="1276107" cy="27617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prstClr val="white"/>
                </a:solidFill>
              </a:rPr>
              <a:t>11 do nothing</a:t>
            </a:r>
            <a:endParaRPr lang="en-GB" sz="1400" dirty="0">
              <a:solidFill>
                <a:prstClr val="white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760389" y="2571250"/>
            <a:ext cx="1276107" cy="27617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prstClr val="white"/>
                </a:solidFill>
              </a:rPr>
              <a:t>2</a:t>
            </a:r>
            <a:r>
              <a:rPr lang="en-GB" sz="1400" dirty="0" smtClean="0">
                <a:solidFill>
                  <a:prstClr val="white"/>
                </a:solidFill>
              </a:rPr>
              <a:t> BAU</a:t>
            </a:r>
            <a:endParaRPr lang="en-GB" sz="1400" dirty="0">
              <a:solidFill>
                <a:prstClr val="white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760389" y="2862039"/>
            <a:ext cx="1276107" cy="27617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prstClr val="white"/>
                </a:solidFill>
              </a:rPr>
              <a:t>8 </a:t>
            </a:r>
            <a:r>
              <a:rPr lang="en-GB" sz="1400" dirty="0" smtClean="0">
                <a:solidFill>
                  <a:prstClr val="white"/>
                </a:solidFill>
              </a:rPr>
              <a:t>completed</a:t>
            </a:r>
            <a:endParaRPr lang="en-GB" sz="1400" dirty="0">
              <a:solidFill>
                <a:prstClr val="white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760389" y="3152829"/>
            <a:ext cx="1276107" cy="63621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prstClr val="white"/>
                </a:solidFill>
              </a:rPr>
              <a:t>23 other options progressed</a:t>
            </a:r>
            <a:endParaRPr lang="en-GB" sz="1400" dirty="0">
              <a:solidFill>
                <a:prstClr val="white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131840" y="5385021"/>
            <a:ext cx="648072" cy="41423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prstClr val="white"/>
                </a:solidFill>
              </a:rPr>
              <a:t>5 review November</a:t>
            </a:r>
            <a:endParaRPr lang="en-GB" sz="900" dirty="0">
              <a:solidFill>
                <a:prstClr val="white"/>
              </a:solidFill>
            </a:endParaRPr>
          </a:p>
        </p:txBody>
      </p:sp>
      <p:sp>
        <p:nvSpPr>
          <p:cNvPr id="65" name="Down Arrow 64"/>
          <p:cNvSpPr/>
          <p:nvPr/>
        </p:nvSpPr>
        <p:spPr>
          <a:xfrm>
            <a:off x="3059832" y="4986718"/>
            <a:ext cx="592192" cy="4461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742432" y="5385021"/>
            <a:ext cx="648072" cy="41423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prstClr val="white"/>
                </a:solidFill>
              </a:rPr>
              <a:t>4 review December</a:t>
            </a:r>
            <a:endParaRPr lang="en-GB" sz="900" dirty="0">
              <a:solidFill>
                <a:prstClr val="white"/>
              </a:solidFill>
            </a:endParaRPr>
          </a:p>
        </p:txBody>
      </p:sp>
      <p:sp>
        <p:nvSpPr>
          <p:cNvPr id="67" name="Down Arrow 66"/>
          <p:cNvSpPr/>
          <p:nvPr/>
        </p:nvSpPr>
        <p:spPr>
          <a:xfrm>
            <a:off x="3670424" y="4986718"/>
            <a:ext cx="592192" cy="4461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2" name="Down Arrow 61"/>
          <p:cNvSpPr/>
          <p:nvPr/>
        </p:nvSpPr>
        <p:spPr>
          <a:xfrm>
            <a:off x="6444208" y="4288523"/>
            <a:ext cx="592192" cy="4461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1520" y="1340611"/>
            <a:ext cx="7645650" cy="624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prstClr val="white"/>
                </a:solidFill>
              </a:rPr>
              <a:t>14 </a:t>
            </a:r>
            <a:r>
              <a:rPr lang="en-GB" dirty="0">
                <a:solidFill>
                  <a:prstClr val="white"/>
                </a:solidFill>
              </a:rPr>
              <a:t>finding &amp; recommendations = </a:t>
            </a:r>
            <a:r>
              <a:rPr lang="en-GB" dirty="0" smtClean="0">
                <a:solidFill>
                  <a:prstClr val="white"/>
                </a:solidFill>
              </a:rPr>
              <a:t>95 </a:t>
            </a:r>
            <a:r>
              <a:rPr lang="en-GB" dirty="0">
                <a:solidFill>
                  <a:prstClr val="white"/>
                </a:solidFill>
              </a:rPr>
              <a:t>recommendation lines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868144" y="2648914"/>
            <a:ext cx="1078097" cy="91238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prstClr val="white"/>
                </a:solidFill>
              </a:rPr>
              <a:t>3 lines Xoserve drafted MODs 3.2.5</a:t>
            </a:r>
          </a:p>
        </p:txBody>
      </p:sp>
      <p:sp>
        <p:nvSpPr>
          <p:cNvPr id="56" name="Rectangle 55"/>
          <p:cNvSpPr/>
          <p:nvPr/>
        </p:nvSpPr>
        <p:spPr>
          <a:xfrm>
            <a:off x="8036338" y="4687830"/>
            <a:ext cx="712126" cy="52093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prstClr val="white"/>
                </a:solidFill>
              </a:rPr>
              <a:t>1 Trigger T51 files - 2 option 5</a:t>
            </a:r>
            <a:endParaRPr lang="en-GB" sz="800" dirty="0">
              <a:solidFill>
                <a:prstClr val="white"/>
              </a:solidFill>
            </a:endParaRPr>
          </a:p>
        </p:txBody>
      </p:sp>
      <p:sp>
        <p:nvSpPr>
          <p:cNvPr id="63" name="Down Arrow 62"/>
          <p:cNvSpPr/>
          <p:nvPr/>
        </p:nvSpPr>
        <p:spPr>
          <a:xfrm>
            <a:off x="8036338" y="4293096"/>
            <a:ext cx="592192" cy="4461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292080" y="3861048"/>
            <a:ext cx="3308322" cy="446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prstClr val="white"/>
                </a:solidFill>
              </a:rPr>
              <a:t>5 </a:t>
            </a:r>
            <a:r>
              <a:rPr lang="en-GB" dirty="0" smtClean="0">
                <a:solidFill>
                  <a:prstClr val="white"/>
                </a:solidFill>
              </a:rPr>
              <a:t>In progress</a:t>
            </a: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09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188640"/>
            <a:ext cx="4032448" cy="504056"/>
          </a:xfrm>
        </p:spPr>
        <p:txBody>
          <a:bodyPr>
            <a:normAutofit fontScale="90000"/>
          </a:bodyPr>
          <a:lstStyle/>
          <a:p>
            <a:r>
              <a:rPr lang="en-GB" sz="2800" dirty="0" smtClean="0"/>
              <a:t>Breakdown</a:t>
            </a:r>
            <a:endParaRPr lang="en-GB" sz="2800" dirty="0"/>
          </a:p>
        </p:txBody>
      </p:sp>
      <p:sp>
        <p:nvSpPr>
          <p:cNvPr id="3" name="Rectangle 2"/>
          <p:cNvSpPr/>
          <p:nvPr/>
        </p:nvSpPr>
        <p:spPr>
          <a:xfrm>
            <a:off x="323528" y="692696"/>
            <a:ext cx="882047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/>
              <a:t>9</a:t>
            </a:r>
            <a:r>
              <a:rPr lang="en-GB" sz="1600" dirty="0" smtClean="0"/>
              <a:t>5 </a:t>
            </a:r>
            <a:r>
              <a:rPr lang="en-GB" sz="1600" dirty="0"/>
              <a:t>lines in recommendation tracker</a:t>
            </a:r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 smtClean="0"/>
              <a:t>44 </a:t>
            </a:r>
            <a:r>
              <a:rPr lang="en-GB" sz="1600" dirty="0"/>
              <a:t>lines closed =</a:t>
            </a:r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 smtClean="0"/>
              <a:t>11 </a:t>
            </a:r>
            <a:r>
              <a:rPr lang="en-GB" sz="1600" dirty="0"/>
              <a:t>do nothing: 3.2.1 option 1, 3.2.2 option 1, 1 option 1, 12.1/12.3 option 1, 12.2 option 1, 3.2.8 option 1, 3.1 option1, 13.2.5 option 1, 2 option 1, 13.2.2 option 1</a:t>
            </a:r>
            <a:r>
              <a:rPr lang="en-GB" sz="1600" dirty="0" smtClean="0"/>
              <a:t>. 3.2.5 option 8</a:t>
            </a:r>
            <a:endParaRPr lang="en-GB" sz="1600" dirty="0"/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 err="1"/>
              <a:t>Bau</a:t>
            </a:r>
            <a:r>
              <a:rPr lang="en-GB" sz="1600" dirty="0"/>
              <a:t>=2.  3.2.2 option 5.  3.2.8 option2</a:t>
            </a:r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/>
              <a:t>Completed =7. 2 option 2, 2 option 3, 13.2.2 option 2, 13.2.5 option 2, 13.2.5 option 3. 3.2.1 option 2, 3.1 option 2</a:t>
            </a:r>
            <a:r>
              <a:rPr lang="en-GB" sz="1600" dirty="0" smtClean="0"/>
              <a:t>. </a:t>
            </a:r>
            <a:r>
              <a:rPr lang="en-GB" sz="1600" dirty="0"/>
              <a:t>CR delivered – 3.2.1 option 2 - CR4867 sites over 58.6m kWh that need </a:t>
            </a:r>
            <a:r>
              <a:rPr lang="en-GB" sz="1600" dirty="0" smtClean="0"/>
              <a:t>reconfirming.  2 option 6.</a:t>
            </a:r>
            <a:endParaRPr lang="en-GB" sz="1600" dirty="0"/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 smtClean="0"/>
              <a:t>Progressed </a:t>
            </a:r>
            <a:r>
              <a:rPr lang="en-GB" sz="1600" dirty="0"/>
              <a:t>another option =</a:t>
            </a:r>
            <a:r>
              <a:rPr lang="en-GB" sz="1600" dirty="0" smtClean="0"/>
              <a:t>23. </a:t>
            </a:r>
            <a:r>
              <a:rPr lang="en-GB" sz="1600" dirty="0"/>
              <a:t>1 option 5,8. 3.2.1 option 5,8,9.  3.2.2 option 2,3,4,7a,8. 12.1/12.3 option 5,7,8,9b.  3.2.8 option 6, 10, 11.  3.1 option 3,4,8,9. 12.1/12.3 option </a:t>
            </a:r>
            <a:r>
              <a:rPr lang="en-GB" sz="1600" dirty="0" smtClean="0"/>
              <a:t>6.   3.2.5 option 2.</a:t>
            </a:r>
            <a:endParaRPr lang="en-GB" sz="1600" dirty="0"/>
          </a:p>
          <a:p>
            <a:pPr marL="285717" indent="-285717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/>
              <a:t>6</a:t>
            </a:r>
            <a:r>
              <a:rPr lang="en-GB" sz="1600" dirty="0" smtClean="0"/>
              <a:t> </a:t>
            </a:r>
            <a:r>
              <a:rPr lang="en-GB" sz="1600" dirty="0"/>
              <a:t>lines PAC/Xoserve action = 3.2.1 option 3 &amp; 4 – with Xoserve/</a:t>
            </a:r>
            <a:r>
              <a:rPr lang="en-GB" sz="1600" dirty="0" err="1"/>
              <a:t>pac</a:t>
            </a:r>
            <a:r>
              <a:rPr lang="en-GB" sz="1600" dirty="0"/>
              <a:t> to deliver. </a:t>
            </a:r>
            <a:r>
              <a:rPr lang="en-GB" sz="1600" dirty="0" smtClean="0"/>
              <a:t> </a:t>
            </a:r>
            <a:r>
              <a:rPr lang="en-GB" sz="1600" dirty="0"/>
              <a:t>3.2.2 option 10 covered under 4876.  1 option 4 covered under 4795.  12.1&amp;12.3 option 3 covered under 4876 . 3.2.8 option 5 covered under 4876. </a:t>
            </a:r>
          </a:p>
          <a:p>
            <a:pPr marL="285717" indent="-285717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/>
              <a:t>3 lines </a:t>
            </a:r>
            <a:r>
              <a:rPr lang="en-GB" sz="1600" dirty="0" smtClean="0"/>
              <a:t>EON </a:t>
            </a:r>
            <a:r>
              <a:rPr lang="en-GB" sz="1600" dirty="0"/>
              <a:t>MOD = 12.1&amp;12.3 option 9a, 10, &amp; 11</a:t>
            </a:r>
            <a:r>
              <a:rPr lang="en-GB" sz="1600" dirty="0" smtClean="0"/>
              <a:t>. mod 0681</a:t>
            </a:r>
            <a:endParaRPr lang="en-GB" sz="1600" dirty="0"/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/>
              <a:t>9 lines Scottish power sponsored mod – 12.2 options 2,3,4,5,6,7,8,9&amp;10.</a:t>
            </a:r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/>
              <a:t>2 lines BG sponsored mod 3.2.1 options 6,7 </a:t>
            </a:r>
            <a:r>
              <a:rPr lang="en-GB" sz="1600" dirty="0" smtClean="0"/>
              <a:t>mod 0690 &amp;0691</a:t>
            </a:r>
            <a:endParaRPr lang="en-GB" sz="1600" dirty="0"/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/>
              <a:t>1 line Total sponsored mod 3.2.1 </a:t>
            </a:r>
            <a:r>
              <a:rPr lang="en-GB" sz="1600" dirty="0" smtClean="0"/>
              <a:t>option10</a:t>
            </a:r>
            <a:r>
              <a:rPr lang="en-GB" sz="1600" dirty="0" smtClean="0"/>
              <a:t>, mod 0692.</a:t>
            </a:r>
            <a:endParaRPr lang="en-GB" sz="1600" dirty="0" smtClean="0"/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 smtClean="0"/>
              <a:t>1 line drafted </a:t>
            </a:r>
            <a:r>
              <a:rPr lang="en-GB" sz="1600" dirty="0" err="1" smtClean="0"/>
              <a:t>xoserve</a:t>
            </a:r>
            <a:r>
              <a:rPr lang="en-GB" sz="1600" dirty="0" smtClean="0"/>
              <a:t> mod 3.2.5 option 4</a:t>
            </a:r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 smtClean="0"/>
              <a:t>1 line drafted </a:t>
            </a:r>
            <a:r>
              <a:rPr lang="en-GB" sz="1600" dirty="0" err="1" smtClean="0"/>
              <a:t>xoserve</a:t>
            </a:r>
            <a:r>
              <a:rPr lang="en-GB" sz="1600" dirty="0" smtClean="0"/>
              <a:t> mod 3.2.5 option 5</a:t>
            </a:r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 smtClean="0"/>
              <a:t>1 line drafted </a:t>
            </a:r>
            <a:r>
              <a:rPr lang="en-GB" sz="1600" dirty="0" err="1" smtClean="0"/>
              <a:t>xoserve</a:t>
            </a:r>
            <a:r>
              <a:rPr lang="en-GB" sz="1600" dirty="0" smtClean="0"/>
              <a:t> mod 3.2.5 option 9</a:t>
            </a:r>
            <a:endParaRPr lang="en-GB" sz="1600" dirty="0"/>
          </a:p>
          <a:p>
            <a:pPr marL="285717" indent="-285717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17" indent="-285717">
              <a:buFont typeface="Arial" panose="020B0604020202020204" pitchFamily="34" charset="0"/>
              <a:buChar char="•"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7575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8451" y="692696"/>
            <a:ext cx="81369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 smtClean="0"/>
              <a:t>5 </a:t>
            </a:r>
            <a:r>
              <a:rPr lang="en-GB" sz="1600" dirty="0"/>
              <a:t>lines in progress = </a:t>
            </a:r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/>
              <a:t>1 ongoing engagement 12.1&amp;12.3 option </a:t>
            </a:r>
            <a:r>
              <a:rPr lang="en-GB" sz="1600" dirty="0" smtClean="0"/>
              <a:t>2</a:t>
            </a:r>
            <a:r>
              <a:rPr lang="en-GB" sz="1600" dirty="0"/>
              <a:t> </a:t>
            </a:r>
            <a:r>
              <a:rPr lang="en-GB" sz="1600" dirty="0" smtClean="0"/>
              <a:t>(monitor under mod 0681)</a:t>
            </a:r>
            <a:endParaRPr lang="en-GB" sz="1600" dirty="0"/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/>
              <a:t>2</a:t>
            </a:r>
            <a:r>
              <a:rPr lang="en-GB" sz="1600" dirty="0" smtClean="0"/>
              <a:t> </a:t>
            </a:r>
            <a:r>
              <a:rPr lang="en-GB" sz="1600" dirty="0"/>
              <a:t>CR in progress – 1 option </a:t>
            </a:r>
            <a:r>
              <a:rPr lang="en-GB" sz="1600" dirty="0" smtClean="0"/>
              <a:t>2&amp;3 </a:t>
            </a:r>
            <a:r>
              <a:rPr lang="en-GB" sz="1600" dirty="0"/>
              <a:t>- CR4868 class 1&amp;2 read </a:t>
            </a:r>
            <a:r>
              <a:rPr lang="en-GB" sz="1600" dirty="0" smtClean="0"/>
              <a:t>rejections</a:t>
            </a:r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 smtClean="0"/>
              <a:t>1 review read rejection stats 3.2.5 option </a:t>
            </a:r>
            <a:r>
              <a:rPr lang="en-GB" sz="1600" dirty="0" smtClean="0"/>
              <a:t>3</a:t>
            </a:r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 smtClean="0"/>
              <a:t>1 Xoserve trigger T51 files end of May 2 option 5</a:t>
            </a:r>
            <a:endParaRPr lang="en-GB" sz="1600" dirty="0"/>
          </a:p>
          <a:p>
            <a:pPr marL="285717" indent="-285717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 smtClean="0"/>
              <a:t>22 </a:t>
            </a:r>
            <a:r>
              <a:rPr lang="en-GB" sz="1600" dirty="0" smtClean="0"/>
              <a:t>lines </a:t>
            </a:r>
            <a:r>
              <a:rPr lang="en-GB" sz="1600" dirty="0"/>
              <a:t>for future review = </a:t>
            </a:r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 smtClean="0"/>
              <a:t>3</a:t>
            </a:r>
            <a:r>
              <a:rPr lang="en-GB" sz="1600" dirty="0" smtClean="0"/>
              <a:t> review June 3.2.2 option 9. 1 option 9</a:t>
            </a:r>
            <a:r>
              <a:rPr lang="en-GB" sz="1600" dirty="0"/>
              <a:t>. 1 option 3. 1 option 7 with </a:t>
            </a:r>
            <a:r>
              <a:rPr lang="en-GB" sz="1600" dirty="0" err="1"/>
              <a:t>xoserve</a:t>
            </a:r>
            <a:r>
              <a:rPr lang="en-GB" sz="1600" dirty="0"/>
              <a:t>/</a:t>
            </a:r>
            <a:r>
              <a:rPr lang="en-GB" sz="1600" dirty="0" err="1"/>
              <a:t>pac</a:t>
            </a:r>
            <a:r>
              <a:rPr lang="en-GB" sz="1600" dirty="0"/>
              <a:t> to deliver </a:t>
            </a:r>
            <a:endParaRPr lang="en-GB" sz="1600" dirty="0" smtClean="0"/>
          </a:p>
          <a:p>
            <a:pPr marL="285717" indent="-285717">
              <a:buFont typeface="Arial" panose="020B0604020202020204" pitchFamily="34" charset="0"/>
              <a:buChar char="•"/>
              <a:defRPr/>
            </a:pPr>
            <a:r>
              <a:rPr lang="en-GB" sz="1600" dirty="0" smtClean="0"/>
              <a:t>6 </a:t>
            </a:r>
            <a:r>
              <a:rPr lang="en-GB" sz="1600" dirty="0"/>
              <a:t>review July 3.2.1 option 11. 3.2.8 option 3 &amp; 4. 12.1&amp;12.3 option </a:t>
            </a:r>
            <a:r>
              <a:rPr lang="en-GB" sz="1600" dirty="0" smtClean="0"/>
              <a:t>4, 3.2.5 options 6a&amp;6b</a:t>
            </a:r>
          </a:p>
          <a:p>
            <a:pPr marL="285717" indent="-285717">
              <a:buFont typeface="Arial" panose="020B0604020202020204" pitchFamily="34" charset="0"/>
              <a:buChar char="•"/>
              <a:defRPr/>
            </a:pPr>
            <a:r>
              <a:rPr lang="en-GB" sz="1600" dirty="0"/>
              <a:t>4</a:t>
            </a:r>
            <a:r>
              <a:rPr lang="en-GB" sz="1600" dirty="0" smtClean="0"/>
              <a:t> </a:t>
            </a:r>
            <a:r>
              <a:rPr lang="en-GB" sz="1600" dirty="0"/>
              <a:t>review August 1 option 6</a:t>
            </a:r>
            <a:r>
              <a:rPr lang="en-GB" sz="1600" dirty="0" smtClean="0"/>
              <a:t>. 3.2.5 option 1</a:t>
            </a:r>
            <a:r>
              <a:rPr lang="en-GB" sz="1600" dirty="0"/>
              <a:t>, 3.2.2 option6, 7b. </a:t>
            </a:r>
          </a:p>
          <a:p>
            <a:pPr marL="285717" indent="-285717">
              <a:buFont typeface="Arial" panose="020B0604020202020204" pitchFamily="34" charset="0"/>
              <a:buChar char="•"/>
              <a:defRPr/>
            </a:pPr>
            <a:r>
              <a:rPr lang="en-GB" sz="1600" dirty="0"/>
              <a:t>5</a:t>
            </a:r>
            <a:r>
              <a:rPr lang="en-GB" sz="1600" dirty="0" smtClean="0"/>
              <a:t> </a:t>
            </a:r>
            <a:r>
              <a:rPr lang="en-GB" sz="1600" dirty="0"/>
              <a:t>review November 3.1 option 6, 2 option 7.  3.1 option 5 &amp; 7. (1 CP in progress – CP4866 removal of validation on uncorrected read – review in Nov 3.1 option 7), (1 CP in progress - 3.1 option 5 – CP4853 manual workaround starts April 2019</a:t>
            </a:r>
            <a:r>
              <a:rPr lang="en-GB" sz="1600" dirty="0" smtClean="0"/>
              <a:t>) 3.2.5 option 7</a:t>
            </a:r>
            <a:endParaRPr lang="en-GB" sz="1600" dirty="0"/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/>
              <a:t>4 review December 3.2.8 option 7, 8 &amp; 9. 2 option 4</a:t>
            </a:r>
            <a:r>
              <a:rPr lang="en-GB" sz="1600" dirty="0" smtClean="0"/>
              <a:t>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833753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9D4E94D94ABB48A35A572EF9A60258" ma:contentTypeVersion="10" ma:contentTypeDescription="Create a new document." ma:contentTypeScope="" ma:versionID="ff4a265c5312bb5ac9b6a6dde5a5a865">
  <xsd:schema xmlns:xsd="http://www.w3.org/2001/XMLSchema" xmlns:xs="http://www.w3.org/2001/XMLSchema" xmlns:p="http://schemas.microsoft.com/office/2006/metadata/properties" xmlns:ns2="5844fa40-a696-4ac9-bd38-c0330d295109" xmlns:ns3="c78a4dae-5fc0-4ed3-ad80-da51122ab114" targetNamespace="http://schemas.microsoft.com/office/2006/metadata/properties" ma:root="true" ma:fieldsID="54a99f3b233113e750cad3d07ae3ea5a" ns2:_="" ns3:_="">
    <xsd:import namespace="5844fa40-a696-4ac9-bd38-c0330d295109"/>
    <xsd:import namespace="c78a4dae-5fc0-4ed3-ad80-da51122ab1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44fa40-a696-4ac9-bd38-c0330d2951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8a4dae-5fc0-4ed3-ad80-da51122ab11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4FF2F9-F50C-4E90-A9D4-B66BB6DBE161}">
  <ds:schemaRefs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c78a4dae-5fc0-4ed3-ad80-da51122ab114"/>
    <ds:schemaRef ds:uri="http://schemas.openxmlformats.org/package/2006/metadata/core-properties"/>
    <ds:schemaRef ds:uri="http://schemas.microsoft.com/office/2006/documentManagement/types"/>
    <ds:schemaRef ds:uri="5844fa40-a696-4ac9-bd38-c0330d295109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7492F3D-EA5A-4DD8-AF8E-52DA98EC6D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646235-D691-4C41-A243-3D093E7E7303}"/>
</file>

<file path=docProps/app.xml><?xml version="1.0" encoding="utf-8"?>
<Properties xmlns="http://schemas.openxmlformats.org/officeDocument/2006/extended-properties" xmlns:vt="http://schemas.openxmlformats.org/officeDocument/2006/docPropsVTypes">
  <TotalTime>25470</TotalTime>
  <Words>653</Words>
  <Application>Microsoft Office PowerPoint</Application>
  <PresentationFormat>On-screen Show (4:3)</PresentationFormat>
  <Paragraphs>57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Recommendations - where we are</vt:lpstr>
      <vt:lpstr>Breakdown</vt:lpstr>
      <vt:lpstr>PowerPoint Presentation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Recommendations - where we are</dc:title>
  <dc:creator>National Grid</dc:creator>
  <cp:lastModifiedBy>National Grid</cp:lastModifiedBy>
  <cp:revision>41</cp:revision>
  <cp:lastPrinted>2019-04-30T07:35:08Z</cp:lastPrinted>
  <dcterms:created xsi:type="dcterms:W3CDTF">2019-02-18T09:47:18Z</dcterms:created>
  <dcterms:modified xsi:type="dcterms:W3CDTF">2019-05-22T13:35:14Z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0x0101002A9D4E94D94ABB48A35A572EF9A60258</vt:lpwstr>
  </property>
</Properties>
</file>