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310" r:id="rId6"/>
    <p:sldId id="312" r:id="rId7"/>
    <p:sldId id="311" r:id="rId8"/>
    <p:sldId id="30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p:scale>
          <a:sx n="100" d="100"/>
          <a:sy n="100" d="100"/>
        </p:scale>
        <p:origin x="-354" y="-1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3068A2C6-EA9B-4003-92AE-002C4041232C}">
      <dgm:prSet phldrT="[Text]" custT="1"/>
      <dgm:spPr>
        <a:solidFill>
          <a:srgbClr val="56CF9E"/>
        </a:solidFill>
        <a:ln w="12700">
          <a:solidFill>
            <a:srgbClr val="1D3E61"/>
          </a:solidFill>
        </a:ln>
      </dgm:spPr>
      <dgm:t>
        <a:bodyPr lIns="180000"/>
        <a:lstStyle/>
        <a:p>
          <a:pPr algn="l"/>
          <a:r>
            <a:rPr lang="en-GB" sz="1000" b="0" dirty="0" smtClean="0">
              <a:solidFill>
                <a:schemeClr val="bg1"/>
              </a:solidFill>
            </a:rPr>
            <a:t>MAP Updates and Notifications</a:t>
          </a:r>
          <a:endParaRPr lang="en-GB" sz="1000" b="0" dirty="0">
            <a:solidFill>
              <a:schemeClr val="bg1"/>
            </a:solidFill>
          </a:endParaRPr>
        </a:p>
      </dgm:t>
    </dgm:pt>
    <dgm:pt modelId="{47EA6544-64EB-4ECD-9EFE-9D15A2A6DF78}" type="parTrans" cxnId="{F731E467-407B-4C69-AD25-0DE5C82051E2}">
      <dgm:prSet/>
      <dgm:spPr/>
      <dgm:t>
        <a:bodyPr/>
        <a:lstStyle/>
        <a:p>
          <a:endParaRPr lang="en-GB"/>
        </a:p>
      </dgm:t>
    </dgm:pt>
    <dgm:pt modelId="{A35646E9-7B9E-46BA-B9D4-3BD69ECC5511}" type="sibTrans" cxnId="{F731E467-407B-4C69-AD25-0DE5C82051E2}">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8EE32D65-F043-4117-B670-8953BA899D38}" type="pres">
      <dgm:prSet presAssocID="{3068A2C6-EA9B-4003-92AE-002C4041232C}" presName="parentText" presStyleLbl="node1" presStyleIdx="0" presStyleCnt="1" custScaleY="29586" custLinFactNeighborY="-4538">
        <dgm:presLayoutVars>
          <dgm:chMax val="0"/>
          <dgm:bulletEnabled val="1"/>
        </dgm:presLayoutVars>
      </dgm:prSet>
      <dgm:spPr/>
      <dgm:t>
        <a:bodyPr/>
        <a:lstStyle/>
        <a:p>
          <a:endParaRPr lang="en-GB"/>
        </a:p>
      </dgm:t>
    </dgm:pt>
  </dgm:ptLst>
  <dgm:cxnLst>
    <dgm:cxn modelId="{F731E467-407B-4C69-AD25-0DE5C82051E2}" srcId="{42841D73-A78F-4002-AF71-D57A414FF688}" destId="{3068A2C6-EA9B-4003-92AE-002C4041232C}" srcOrd="0" destOrd="0" parTransId="{47EA6544-64EB-4ECD-9EFE-9D15A2A6DF78}" sibTransId="{A35646E9-7B9E-46BA-B9D4-3BD69ECC5511}"/>
    <dgm:cxn modelId="{EBF54925-EF2F-417E-A30B-75FF673E3B93}" type="presOf" srcId="{42841D73-A78F-4002-AF71-D57A414FF688}" destId="{B8DC9AA9-E5F8-4B50-8C8C-C4B3DC9DD898}" srcOrd="0" destOrd="0" presId="urn:microsoft.com/office/officeart/2005/8/layout/vList2"/>
    <dgm:cxn modelId="{E93E4C41-3F2D-448B-9B70-73107B202403}" type="presOf" srcId="{3068A2C6-EA9B-4003-92AE-002C4041232C}" destId="{8EE32D65-F043-4117-B670-8953BA899D38}" srcOrd="0" destOrd="0" presId="urn:microsoft.com/office/officeart/2005/8/layout/vList2"/>
    <dgm:cxn modelId="{F71A7E89-135D-4CBD-BF69-3EDDCA3072A1}" type="presParOf" srcId="{B8DC9AA9-E5F8-4B50-8C8C-C4B3DC9DD898}" destId="{8EE32D65-F043-4117-B670-8953BA899D3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29586" custLinFactNeighborY="39849">
        <dgm:presLayoutVars>
          <dgm:chMax val="0"/>
          <dgm:bulletEnabled val="1"/>
        </dgm:presLayoutVars>
      </dgm:prSet>
      <dgm:spPr/>
      <dgm:t>
        <a:bodyPr/>
        <a:lstStyle/>
        <a:p>
          <a:endParaRPr lang="en-GB"/>
        </a:p>
      </dgm:t>
    </dgm:pt>
  </dgm:ptLst>
  <dgm:cxnLst>
    <dgm:cxn modelId="{F5115AB6-0BA9-4A94-A9F3-EBBCFC4289D9}" srcId="{42841D73-A78F-4002-AF71-D57A414FF688}" destId="{6AA5589C-27D6-46E8-A7FA-6384EB47F98C}" srcOrd="0" destOrd="0" parTransId="{85946790-C94E-449B-8046-24FA2335861D}" sibTransId="{CE8861E6-5D59-41DF-95FD-CDAA48B4C25D}"/>
    <dgm:cxn modelId="{811988DA-E59E-4CC7-AC43-E88D7C414EE6}" type="presOf" srcId="{42841D73-A78F-4002-AF71-D57A414FF688}" destId="{B8DC9AA9-E5F8-4B50-8C8C-C4B3DC9DD898}" srcOrd="0" destOrd="0" presId="urn:microsoft.com/office/officeart/2005/8/layout/vList2"/>
    <dgm:cxn modelId="{ADE3E85E-3FB5-47E6-9024-61BF1DEE788F}" type="presOf" srcId="{6AA5589C-27D6-46E8-A7FA-6384EB47F98C}" destId="{D7446E82-4703-4D3B-9782-9248EAB3A1B8}" srcOrd="0" destOrd="0" presId="urn:microsoft.com/office/officeart/2005/8/layout/vList2"/>
    <dgm:cxn modelId="{E2A47980-8300-41CA-BE61-31AAD5A0FD60}"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32D65-F043-4117-B670-8953BA899D38}">
      <dsp:nvSpPr>
        <dsp:cNvPr id="0" name=""/>
        <dsp:cNvSpPr/>
      </dsp:nvSpPr>
      <dsp:spPr>
        <a:xfrm>
          <a:off x="0" y="360043"/>
          <a:ext cx="7416824" cy="360002"/>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b="0" kern="1200" dirty="0" smtClean="0">
              <a:solidFill>
                <a:schemeClr val="bg1"/>
              </a:solidFill>
            </a:rPr>
            <a:t>MAP Updates and Notifications</a:t>
          </a:r>
          <a:endParaRPr lang="en-GB" sz="1000" b="0" kern="1200" dirty="0">
            <a:solidFill>
              <a:schemeClr val="bg1"/>
            </a:solidFill>
          </a:endParaRPr>
        </a:p>
      </dsp:txBody>
      <dsp:txXfrm>
        <a:off x="17574" y="377617"/>
        <a:ext cx="7381676" cy="3248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1440204"/>
          <a:ext cx="544198" cy="360002"/>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7574" y="1457778"/>
        <a:ext cx="509050" cy="3248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10/06/2019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XRN4780 (Part B) - </a:t>
            </a:r>
            <a:r>
              <a:rPr lang="en-GB" dirty="0"/>
              <a:t>Inclusion of Meter Asset Provider Identity (MAP Id) in the UK Link system (CSS Consequential Change)</a:t>
            </a:r>
          </a:p>
        </p:txBody>
      </p:sp>
      <p:sp>
        <p:nvSpPr>
          <p:cNvPr id="3" name="Subtitle 2"/>
          <p:cNvSpPr>
            <a:spLocks noGrp="1"/>
          </p:cNvSpPr>
          <p:nvPr>
            <p:ph type="subTitle" idx="1"/>
          </p:nvPr>
        </p:nvSpPr>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6395501"/>
              </p:ext>
            </p:extLst>
          </p:nvPr>
        </p:nvGraphicFramePr>
        <p:xfrm>
          <a:off x="402486" y="699542"/>
          <a:ext cx="8345978" cy="2535358"/>
        </p:xfrm>
        <a:graphic>
          <a:graphicData uri="http://schemas.openxmlformats.org/drawingml/2006/table">
            <a:tbl>
              <a:tblPr firstRow="1" bandRow="1">
                <a:tableStyleId>{E8B1032C-EA38-4F05-BA0D-38AFFFC7BED3}</a:tableStyleId>
              </a:tblPr>
              <a:tblGrid>
                <a:gridCol w="8345978"/>
              </a:tblGrid>
              <a:tr h="370114">
                <a:tc>
                  <a:txBody>
                    <a:bodyPr/>
                    <a:lstStyle/>
                    <a:p>
                      <a:pPr algn="l"/>
                      <a:r>
                        <a:rPr lang="en-GB" sz="1200" b="1" kern="1200" dirty="0" smtClean="0">
                          <a:solidFill>
                            <a:schemeClr val="accent1"/>
                          </a:solidFill>
                          <a:latin typeface="+mn-lt"/>
                          <a:ea typeface="+mn-ea"/>
                          <a:cs typeface="+mn-cs"/>
                        </a:rPr>
                        <a:t>XRN4780 (Part B) – Inclusion of Meter Asset Provider Identity (MAP Id) in the UK Link system (CSS Consequential Change)</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078158">
                <a:tc>
                  <a:txBody>
                    <a:bodyPr/>
                    <a:lstStyle/>
                    <a:p>
                      <a:r>
                        <a:rPr lang="en-GB" sz="1100" b="0" kern="1200" dirty="0" smtClean="0">
                          <a:solidFill>
                            <a:schemeClr val="bg1">
                              <a:lumMod val="50000"/>
                            </a:schemeClr>
                          </a:solidFill>
                          <a:latin typeface="+mn-lt"/>
                          <a:ea typeface="+mn-ea"/>
                          <a:cs typeface="+mn-cs"/>
                        </a:rPr>
                        <a:t>This change has been raised to meet the obligation to pass MAP Id to the CSS as part of CSS Consequential Change requirement.  At a high level this change will look at the initial population and ongoing maintenance of this data item.  This change will need to consider (but not be limited to): </a:t>
                      </a:r>
                    </a:p>
                    <a:p>
                      <a:endParaRPr lang="en-GB" sz="1100" b="0" kern="1200" dirty="0" smtClean="0">
                        <a:solidFill>
                          <a:schemeClr val="bg1">
                            <a:lumMod val="50000"/>
                          </a:schemeClr>
                        </a:solidFill>
                        <a:latin typeface="+mn-lt"/>
                        <a:ea typeface="+mn-ea"/>
                        <a:cs typeface="+mn-cs"/>
                      </a:endParaRPr>
                    </a:p>
                    <a:p>
                      <a:pPr lvl="1"/>
                      <a:r>
                        <a:rPr lang="en-GB" sz="1100" b="0" kern="1200" dirty="0" smtClean="0">
                          <a:solidFill>
                            <a:schemeClr val="bg1">
                              <a:lumMod val="50000"/>
                            </a:schemeClr>
                          </a:solidFill>
                          <a:latin typeface="+mn-lt"/>
                          <a:ea typeface="+mn-ea"/>
                          <a:cs typeface="+mn-cs"/>
                        </a:rPr>
                        <a:t>• Initial population of the MAP Id – including cleansing and migration activities</a:t>
                      </a:r>
                      <a:r>
                        <a:rPr lang="en-GB" sz="1100" b="0" kern="1200" baseline="0" dirty="0" smtClean="0">
                          <a:solidFill>
                            <a:schemeClr val="bg1">
                              <a:lumMod val="50000"/>
                            </a:schemeClr>
                          </a:solidFill>
                          <a:latin typeface="+mn-lt"/>
                          <a:ea typeface="+mn-ea"/>
                          <a:cs typeface="+mn-cs"/>
                        </a:rPr>
                        <a:t> on data received from MAPs</a:t>
                      </a:r>
                      <a:endParaRPr lang="en-GB" sz="1100" b="0" kern="1200" dirty="0" smtClean="0">
                        <a:solidFill>
                          <a:schemeClr val="bg1">
                            <a:lumMod val="50000"/>
                          </a:schemeClr>
                        </a:solidFill>
                        <a:latin typeface="+mn-lt"/>
                        <a:ea typeface="+mn-ea"/>
                        <a:cs typeface="+mn-cs"/>
                      </a:endParaRPr>
                    </a:p>
                    <a:p>
                      <a:pPr lvl="1"/>
                      <a:r>
                        <a:rPr lang="en-GB" sz="1100" b="0" kern="1200" dirty="0" smtClean="0">
                          <a:solidFill>
                            <a:schemeClr val="bg1">
                              <a:lumMod val="50000"/>
                            </a:schemeClr>
                          </a:solidFill>
                          <a:latin typeface="+mn-lt"/>
                          <a:ea typeface="+mn-ea"/>
                          <a:cs typeface="+mn-cs"/>
                        </a:rPr>
                        <a:t>• Ongoing maintenance of the MAP ID within CDSP system (MAP direct updates)</a:t>
                      </a:r>
                    </a:p>
                    <a:p>
                      <a:pPr lvl="1"/>
                      <a:r>
                        <a:rPr lang="en-GB" sz="1100" b="0" kern="1200" dirty="0" smtClean="0">
                          <a:solidFill>
                            <a:schemeClr val="bg1">
                              <a:lumMod val="50000"/>
                            </a:schemeClr>
                          </a:solidFill>
                          <a:latin typeface="+mn-lt"/>
                          <a:ea typeface="+mn-ea"/>
                          <a:cs typeface="+mn-cs"/>
                        </a:rPr>
                        <a:t>• Extraction</a:t>
                      </a:r>
                      <a:r>
                        <a:rPr lang="en-GB" sz="1100" b="0" kern="1200" baseline="0" dirty="0" smtClean="0">
                          <a:solidFill>
                            <a:schemeClr val="bg1">
                              <a:lumMod val="50000"/>
                            </a:schemeClr>
                          </a:solidFill>
                          <a:latin typeface="+mn-lt"/>
                          <a:ea typeface="+mn-ea"/>
                          <a:cs typeface="+mn-cs"/>
                        </a:rPr>
                        <a:t> of MAP Id data into BW</a:t>
                      </a:r>
                    </a:p>
                    <a:p>
                      <a:pPr lvl="1"/>
                      <a:r>
                        <a:rPr lang="en-GB" sz="1100" b="0" kern="1200" dirty="0" smtClean="0">
                          <a:solidFill>
                            <a:schemeClr val="bg1">
                              <a:lumMod val="50000"/>
                            </a:schemeClr>
                          </a:solidFill>
                          <a:latin typeface="+mn-lt"/>
                          <a:ea typeface="+mn-ea"/>
                          <a:cs typeface="+mn-cs"/>
                        </a:rPr>
                        <a:t>• Information</a:t>
                      </a:r>
                      <a:r>
                        <a:rPr lang="en-GB" sz="1100" b="0" kern="1200" baseline="0" dirty="0" smtClean="0">
                          <a:solidFill>
                            <a:schemeClr val="bg1">
                              <a:lumMod val="50000"/>
                            </a:schemeClr>
                          </a:solidFill>
                          <a:latin typeface="+mn-lt"/>
                          <a:ea typeface="+mn-ea"/>
                          <a:cs typeface="+mn-cs"/>
                        </a:rPr>
                        <a:t> flows informing MAPs of asset updates and Supplier changes</a:t>
                      </a:r>
                    </a:p>
                    <a:p>
                      <a:pPr lvl="1"/>
                      <a:r>
                        <a:rPr lang="en-GB" sz="1100" b="0" kern="1200" dirty="0" smtClean="0">
                          <a:solidFill>
                            <a:schemeClr val="bg1">
                              <a:lumMod val="50000"/>
                            </a:schemeClr>
                          </a:solidFill>
                          <a:latin typeface="+mn-lt"/>
                          <a:ea typeface="+mn-ea"/>
                          <a:cs typeface="+mn-cs"/>
                        </a:rPr>
                        <a:t>• Information flows</a:t>
                      </a:r>
                      <a:r>
                        <a:rPr lang="en-GB" sz="1100" b="0" kern="1200" baseline="0" dirty="0" smtClean="0">
                          <a:solidFill>
                            <a:schemeClr val="bg1">
                              <a:lumMod val="50000"/>
                            </a:schemeClr>
                          </a:solidFill>
                          <a:latin typeface="+mn-lt"/>
                          <a:ea typeface="+mn-ea"/>
                          <a:cs typeface="+mn-cs"/>
                        </a:rPr>
                        <a:t> informing Shippers of MAP amendments</a:t>
                      </a:r>
                      <a:endParaRPr lang="en-GB" sz="1100" b="0" kern="120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66655341"/>
              </p:ext>
            </p:extLst>
          </p:nvPr>
        </p:nvGraphicFramePr>
        <p:xfrm>
          <a:off x="395536" y="3363838"/>
          <a:ext cx="8345978" cy="1439272"/>
        </p:xfrm>
        <a:graphic>
          <a:graphicData uri="http://schemas.openxmlformats.org/drawingml/2006/table">
            <a:tbl>
              <a:tblPr firstRow="1" bandRow="1">
                <a:tableStyleId>{E8B1032C-EA38-4F05-BA0D-38AFFFC7BED3}</a:tableStyleId>
              </a:tblPr>
              <a:tblGrid>
                <a:gridCol w="8345978"/>
              </a:tblGrid>
              <a:tr h="388111">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051161">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6" name="Diagram 5"/>
          <p:cNvGraphicFramePr/>
          <p:nvPr>
            <p:extLst>
              <p:ext uri="{D42A27DB-BD31-4B8C-83A1-F6EECF244321}">
                <p14:modId xmlns:p14="http://schemas.microsoft.com/office/powerpoint/2010/main" val="3366692206"/>
              </p:ext>
            </p:extLst>
          </p:nvPr>
        </p:nvGraphicFramePr>
        <p:xfrm>
          <a:off x="1115616" y="3685480"/>
          <a:ext cx="7416824" cy="1190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019144179"/>
              </p:ext>
            </p:extLst>
          </p:nvPr>
        </p:nvGraphicFramePr>
        <p:xfrm>
          <a:off x="499410" y="2605360"/>
          <a:ext cx="544198" cy="22706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400" dirty="0" smtClean="0"/>
              <a:t>Change Overview</a:t>
            </a:r>
            <a:endParaRPr lang="en-GB" sz="2400" dirty="0"/>
          </a:p>
        </p:txBody>
      </p:sp>
    </p:spTree>
    <p:extLst>
      <p:ext uri="{BB962C8B-B14F-4D97-AF65-F5344CB8AC3E}">
        <p14:creationId xmlns:p14="http://schemas.microsoft.com/office/powerpoint/2010/main" val="1120978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a:t>
            </a:r>
            <a:r>
              <a:rPr lang="en-US" sz="2400" dirty="0" smtClean="0"/>
              <a:t>1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3016359049"/>
              </p:ext>
            </p:extLst>
          </p:nvPr>
        </p:nvGraphicFramePr>
        <p:xfrm>
          <a:off x="270711" y="555526"/>
          <a:ext cx="8733919" cy="1729200"/>
        </p:xfrm>
        <a:graphic>
          <a:graphicData uri="http://schemas.openxmlformats.org/drawingml/2006/table">
            <a:tbl>
              <a:tblPr firstRow="1" bandRow="1">
                <a:tableStyleId>{E8B1032C-EA38-4F05-BA0D-38AFFFC7BED3}</a:tableStyleId>
              </a:tblPr>
              <a:tblGrid>
                <a:gridCol w="8733919"/>
              </a:tblGrid>
              <a:tr h="25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rgbClr val="3E5AA8"/>
                          </a:solidFill>
                          <a:latin typeface="+mn-lt"/>
                          <a:ea typeface="+mn-ea"/>
                          <a:cs typeface="+mn-cs"/>
                        </a:rPr>
                        <a:t>1- MAP Updates and</a:t>
                      </a:r>
                      <a:r>
                        <a:rPr lang="en-GB" sz="1100" b="1" kern="1200" baseline="0" dirty="0" smtClean="0">
                          <a:solidFill>
                            <a:srgbClr val="3E5AA8"/>
                          </a:solidFill>
                          <a:latin typeface="+mn-lt"/>
                          <a:ea typeface="+mn-ea"/>
                          <a:cs typeface="+mn-cs"/>
                        </a:rPr>
                        <a:t> Notifications</a:t>
                      </a:r>
                      <a:endParaRPr lang="en-GB" sz="1100" b="1" kern="1200" dirty="0" smtClean="0">
                        <a:solidFill>
                          <a:srgbClr val="3E5AA8"/>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r>
              <a:tr h="147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baseline="0" dirty="0" smtClean="0">
                          <a:solidFill>
                            <a:schemeClr val="bg1">
                              <a:lumMod val="50000"/>
                            </a:schemeClr>
                          </a:solidFill>
                          <a:latin typeface="Arial" panose="020B0604020202020204" pitchFamily="34" charset="0"/>
                          <a:ea typeface="+mn-ea"/>
                          <a:cs typeface="Arial" panose="020B0604020202020204" pitchFamily="34" charset="0"/>
                        </a:rPr>
                        <a:t>As part of this change, </a:t>
                      </a:r>
                      <a:r>
                        <a:rPr lang="en-GB" sz="800" b="0" kern="1200" baseline="0" dirty="0" smtClean="0">
                          <a:solidFill>
                            <a:schemeClr val="bg1">
                              <a:lumMod val="50000"/>
                            </a:schemeClr>
                          </a:solidFill>
                          <a:latin typeface="Arial" panose="020B0604020202020204" pitchFamily="34" charset="0"/>
                          <a:ea typeface="+mn-ea"/>
                          <a:cs typeface="Arial" panose="020B0604020202020204" pitchFamily="34" charset="0"/>
                        </a:rPr>
                        <a:t>below system changes are anticipated:</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u="sng" kern="1200" baseline="0" dirty="0" smtClean="0">
                          <a:solidFill>
                            <a:schemeClr val="bg1">
                              <a:lumMod val="50000"/>
                            </a:schemeClr>
                          </a:solidFill>
                          <a:latin typeface="Arial" panose="020B0604020202020204" pitchFamily="34" charset="0"/>
                          <a:ea typeface="+mn-ea"/>
                          <a:cs typeface="Arial" panose="020B0604020202020204" pitchFamily="34" charset="0"/>
                        </a:rPr>
                        <a:t>SAP ISU:</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Arial" panose="020B0604020202020204" pitchFamily="34" charset="0"/>
                          <a:ea typeface="+mn-ea"/>
                          <a:cs typeface="Arial" panose="020B0604020202020204" pitchFamily="34" charset="0"/>
                        </a:rPr>
                        <a:t>Data cleansing and migration activities are required for the entire portfolio of UK Link in SAP ISU and SAP BW.</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Arial" panose="020B0604020202020204" pitchFamily="34" charset="0"/>
                          <a:ea typeface="+mn-ea"/>
                          <a:cs typeface="Arial" panose="020B0604020202020204" pitchFamily="34" charset="0"/>
                        </a:rPr>
                        <a:t>Exceptions management needs to be catered in order to capture the fallout MAP updates.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Arial" panose="020B0604020202020204" pitchFamily="34" charset="0"/>
                          <a:ea typeface="+mn-ea"/>
                          <a:cs typeface="Arial" panose="020B0604020202020204" pitchFamily="34" charset="0"/>
                        </a:rPr>
                        <a:t>Below new interfaces and their respective responses needs to be built in order to update the MAPs and Shippers/Suppliers for there portfolio.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kern="1200" baseline="0" dirty="0" smtClean="0">
                          <a:solidFill>
                            <a:schemeClr val="bg1">
                              <a:lumMod val="50000"/>
                            </a:schemeClr>
                          </a:solidFill>
                          <a:latin typeface="Arial" panose="020B0604020202020204" pitchFamily="34" charset="0"/>
                          <a:ea typeface="+mn-ea"/>
                          <a:cs typeface="Arial" panose="020B0604020202020204" pitchFamily="34" charset="0"/>
                        </a:rPr>
                        <a:t>      a. MAPs will update the UK Link system on the individual asset with the MAP details.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smtClean="0">
                          <a:solidFill>
                            <a:schemeClr val="bg1">
                              <a:lumMod val="50000"/>
                            </a:schemeClr>
                          </a:solidFill>
                          <a:latin typeface="Arial" panose="020B0604020202020204" pitchFamily="34" charset="0"/>
                          <a:ea typeface="+mn-ea"/>
                          <a:cs typeface="Arial" panose="020B0604020202020204" pitchFamily="34" charset="0"/>
                        </a:rPr>
                        <a:t>      b. MAPs to be notified for updated on assets due to RGMA Flows. Also if RGMA flow makes changes on the assigned MAP IDs on the asset; both the incoming and the outgoing    MAPs should be notified of the changes. Supplier Updates needs to be notified to the MAP stakeholder on the assets installed on the MPRN as well.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smtClean="0">
                          <a:solidFill>
                            <a:schemeClr val="bg1">
                              <a:lumMod val="50000"/>
                            </a:schemeClr>
                          </a:solidFill>
                          <a:latin typeface="Arial" panose="020B0604020202020204" pitchFamily="34" charset="0"/>
                          <a:ea typeface="+mn-ea"/>
                          <a:cs typeface="Arial" panose="020B0604020202020204" pitchFamily="34" charset="0"/>
                        </a:rPr>
                        <a:t>      c. Shippers will be notified of the MAP updates on their MPRN portfolio.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mn-lt"/>
                          <a:ea typeface="+mn-ea"/>
                          <a:cs typeface="+mn-cs"/>
                        </a:rPr>
                        <a:t>MAP updates received from MAPs for Prime and Sub, SSMP, Twin Stream, NTS and Special Metering sites will be handled via Exception Management (BAU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sng" kern="1200" baseline="0" dirty="0" smtClean="0">
                          <a:solidFill>
                            <a:schemeClr val="bg1">
                              <a:lumMod val="50000"/>
                            </a:schemeClr>
                          </a:solidFill>
                          <a:latin typeface="Arial" panose="020B0604020202020204" pitchFamily="34" charset="0"/>
                          <a:ea typeface="+mn-ea"/>
                          <a:cs typeface="Arial" panose="020B0604020202020204" pitchFamily="34" charset="0"/>
                        </a:rPr>
                        <a:t>SAP BW:</a:t>
                      </a:r>
                      <a:r>
                        <a:rPr lang="en-GB" sz="800" b="0" u="none" kern="1200" baseline="0" dirty="0" smtClean="0">
                          <a:solidFill>
                            <a:schemeClr val="bg1">
                              <a:lumMod val="50000"/>
                            </a:schemeClr>
                          </a:solidFill>
                          <a:latin typeface="Arial" panose="020B0604020202020204" pitchFamily="34" charset="0"/>
                          <a:ea typeface="+mn-ea"/>
                          <a:cs typeface="Arial" panose="020B0604020202020204" pitchFamily="34" charset="0"/>
                        </a:rPr>
                        <a:t> </a:t>
                      </a:r>
                      <a:r>
                        <a:rPr lang="en-GB" sz="800" b="0" u="none" kern="1200" baseline="0" dirty="0" smtClean="0">
                          <a:solidFill>
                            <a:schemeClr val="bg1">
                              <a:lumMod val="50000"/>
                            </a:schemeClr>
                          </a:solidFill>
                          <a:effectLst/>
                          <a:latin typeface="Arial" panose="020B0604020202020204" pitchFamily="34" charset="0"/>
                          <a:ea typeface="+mn-ea"/>
                          <a:cs typeface="Arial" panose="020B0604020202020204" pitchFamily="34" charset="0"/>
                        </a:rPr>
                        <a:t>MAP IDs pertaining to an Asset needs to be stored in BW in order to align systems.</a:t>
                      </a:r>
                      <a:endParaRPr lang="en-GB" sz="800" b="1" u="sng" kern="1200" baseline="0" dirty="0" smtClean="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32507815"/>
              </p:ext>
            </p:extLst>
          </p:nvPr>
        </p:nvGraphicFramePr>
        <p:xfrm>
          <a:off x="259589" y="2355726"/>
          <a:ext cx="5176507" cy="1967196"/>
        </p:xfrm>
        <a:graphic>
          <a:graphicData uri="http://schemas.openxmlformats.org/drawingml/2006/table">
            <a:tbl>
              <a:tblPr firstRow="1" bandRow="1">
                <a:tableStyleId>{E8B1032C-EA38-4F05-BA0D-38AFFFC7BED3}</a:tableStyleId>
              </a:tblPr>
              <a:tblGrid>
                <a:gridCol w="5176507"/>
              </a:tblGrid>
              <a:tr h="261452">
                <a:tc>
                  <a:txBody>
                    <a:bodyPr/>
                    <a:lstStyle/>
                    <a:p>
                      <a:pPr algn="l"/>
                      <a:r>
                        <a:rPr lang="en-GB" sz="1200" dirty="0" smtClean="0">
                          <a:solidFill>
                            <a:srgbClr val="3E5AA8"/>
                          </a:solidFill>
                        </a:rPr>
                        <a:t>Impacted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r>
              <a:tr h="1692876">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08955100"/>
              </p:ext>
            </p:extLst>
          </p:nvPr>
        </p:nvGraphicFramePr>
        <p:xfrm>
          <a:off x="5524079" y="2358472"/>
          <a:ext cx="3477334" cy="1970236"/>
        </p:xfrm>
        <a:graphic>
          <a:graphicData uri="http://schemas.openxmlformats.org/drawingml/2006/table">
            <a:tbl>
              <a:tblPr firstRow="1" bandRow="1">
                <a:tableStyleId>{E8B1032C-EA38-4F05-BA0D-38AFFFC7BED3}</a:tableStyleId>
              </a:tblPr>
              <a:tblGrid>
                <a:gridCol w="3477334"/>
              </a:tblGrid>
              <a:tr h="240426">
                <a:tc>
                  <a:txBody>
                    <a:bodyPr/>
                    <a:lstStyle/>
                    <a:p>
                      <a:pPr algn="l"/>
                      <a:r>
                        <a:rPr lang="en-GB" sz="1100" dirty="0" smtClean="0">
                          <a:solidFill>
                            <a:srgbClr val="3E5AA8"/>
                          </a:solidFill>
                        </a:rPr>
                        <a:t>Assumptions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r>
              <a:tr h="171115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bg1">
                              <a:lumMod val="50000"/>
                            </a:schemeClr>
                          </a:solidFill>
                          <a:latin typeface="+mn-lt"/>
                          <a:ea typeface="+mn-ea"/>
                          <a:cs typeface="+mn-cs"/>
                        </a:rPr>
                        <a:t>EFT</a:t>
                      </a:r>
                      <a:r>
                        <a:rPr lang="en-GB" sz="800" kern="1200" baseline="0" dirty="0" smtClean="0">
                          <a:solidFill>
                            <a:schemeClr val="bg1">
                              <a:lumMod val="50000"/>
                            </a:schemeClr>
                          </a:solidFill>
                          <a:latin typeface="+mn-lt"/>
                          <a:ea typeface="+mn-ea"/>
                          <a:cs typeface="+mn-cs"/>
                        </a:rPr>
                        <a:t> changes and </a:t>
                      </a:r>
                      <a:r>
                        <a:rPr lang="en-GB" sz="800" kern="1200" dirty="0" smtClean="0">
                          <a:solidFill>
                            <a:schemeClr val="bg1">
                              <a:lumMod val="50000"/>
                            </a:schemeClr>
                          </a:solidFill>
                          <a:latin typeface="+mn-lt"/>
                          <a:ea typeface="+mn-ea"/>
                          <a:cs typeface="+mn-cs"/>
                        </a:rPr>
                        <a:t>Market</a:t>
                      </a:r>
                      <a:r>
                        <a:rPr lang="en-GB" sz="800" kern="1200" baseline="0" dirty="0" smtClean="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bg1">
                              <a:lumMod val="50000"/>
                            </a:schemeClr>
                          </a:solidFill>
                          <a:latin typeface="+mn-lt"/>
                          <a:ea typeface="+mn-ea"/>
                          <a:cs typeface="+mn-cs"/>
                        </a:rPr>
                        <a:t>Bulk update of</a:t>
                      </a:r>
                      <a:r>
                        <a:rPr lang="en-GB" sz="800" b="0" kern="1200" baseline="0" dirty="0" smtClean="0">
                          <a:solidFill>
                            <a:schemeClr val="bg1">
                              <a:lumMod val="50000"/>
                            </a:schemeClr>
                          </a:solidFill>
                          <a:latin typeface="+mn-lt"/>
                          <a:ea typeface="+mn-ea"/>
                          <a:cs typeface="+mn-cs"/>
                        </a:rPr>
                        <a:t> MAPs will be handled with the same interface used to receive the updates from MAP.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bg1">
                              <a:lumMod val="50000"/>
                            </a:schemeClr>
                          </a:solidFill>
                          <a:latin typeface="+mn-lt"/>
                          <a:ea typeface="+mn-ea"/>
                          <a:cs typeface="+mn-cs"/>
                        </a:rPr>
                        <a:t>Performance Testing will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bg1">
                              <a:lumMod val="50000"/>
                            </a:schemeClr>
                          </a:solidFill>
                          <a:latin typeface="+mn-lt"/>
                          <a:ea typeface="+mn-ea"/>
                          <a:cs typeface="+mn-cs"/>
                        </a:rPr>
                        <a:t>DES is out of scope this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bg1">
                              <a:lumMod val="50000"/>
                            </a:schemeClr>
                          </a:solidFill>
                          <a:latin typeface="+mn-lt"/>
                          <a:ea typeface="+mn-ea"/>
                          <a:cs typeface="+mn-cs"/>
                        </a:rPr>
                        <a:t>New MAP IDs will be created by the customer life cycle team as per BAU.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mn-lt"/>
                          <a:ea typeface="+mn-ea"/>
                          <a:cs typeface="+mn-cs"/>
                        </a:rPr>
                        <a:t>RGMA Flows will not be rejected if incorrect MAP ID is received.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mn-lt"/>
                          <a:ea typeface="+mn-ea"/>
                          <a:cs typeface="+mn-cs"/>
                        </a:rPr>
                        <a:t>No Reporting required is considered for SAP BW as part of this change (Inc. MAP portfolio)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mn-lt"/>
                          <a:ea typeface="+mn-ea"/>
                          <a:cs typeface="+mn-cs"/>
                        </a:rPr>
                        <a:t>File Format have not yet been defined.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smtClean="0">
                          <a:solidFill>
                            <a:schemeClr val="bg1">
                              <a:lumMod val="50000"/>
                            </a:schemeClr>
                          </a:solidFill>
                          <a:latin typeface="+mn-lt"/>
                          <a:ea typeface="+mn-ea"/>
                          <a:cs typeface="+mn-cs"/>
                        </a:rPr>
                        <a:t>Asset updates will not be done by MAPs.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32693223"/>
              </p:ext>
            </p:extLst>
          </p:nvPr>
        </p:nvGraphicFramePr>
        <p:xfrm>
          <a:off x="251520" y="4371950"/>
          <a:ext cx="8753110" cy="559264"/>
        </p:xfrm>
        <a:graphic>
          <a:graphicData uri="http://schemas.openxmlformats.org/drawingml/2006/table">
            <a:tbl>
              <a:tblPr firstRow="1" bandRow="1">
                <a:tableStyleId>{E8B1032C-EA38-4F05-BA0D-38AFFFC7BED3}</a:tableStyleId>
              </a:tblPr>
              <a:tblGrid>
                <a:gridCol w="2924719"/>
                <a:gridCol w="2924719"/>
                <a:gridCol w="2903672"/>
              </a:tblGrid>
              <a:tr h="288000">
                <a:tc>
                  <a:txBody>
                    <a:bodyPr/>
                    <a:lstStyle/>
                    <a:p>
                      <a:pPr algn="ctr"/>
                      <a:r>
                        <a:rPr lang="en-GB" sz="1200" dirty="0" smtClean="0">
                          <a:solidFill>
                            <a:srgbClr val="3E5AA8"/>
                          </a:solidFill>
                        </a:rPr>
                        <a:t>Overall Impact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tr>
              <a:tr h="271264">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baseline="0" dirty="0" smtClean="0">
                          <a:solidFill>
                            <a:schemeClr val="bg1">
                              <a:lumMod val="50000"/>
                            </a:schemeClr>
                          </a:solidFill>
                          <a:latin typeface="Arial" panose="020B0604020202020204" pitchFamily="34" charset="0"/>
                          <a:cs typeface="Arial" panose="020B0604020202020204" pitchFamily="34" charset="0"/>
                        </a:rPr>
                        <a:t>Major</a:t>
                      </a:r>
                      <a:endParaRPr lang="en-GB" sz="1050" b="0" dirty="0" smtClean="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50,000 - 60,000 GBP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Rectangle 11">
            <a:extLst>
              <a:ext uri="{FF2B5EF4-FFF2-40B4-BE49-F238E27FC236}">
                <a16:creationId xmlns="" xmlns:a16="http://schemas.microsoft.com/office/drawing/2014/main" id="{A181D1D2-942F-43B0-9372-71DE2B5DD4D2}"/>
              </a:ext>
            </a:extLst>
          </p:cNvPr>
          <p:cNvSpPr/>
          <p:nvPr/>
        </p:nvSpPr>
        <p:spPr>
          <a:xfrm>
            <a:off x="424110" y="3242715"/>
            <a:ext cx="877189"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Marketflow</a:t>
            </a:r>
          </a:p>
        </p:txBody>
      </p:sp>
      <p:sp>
        <p:nvSpPr>
          <p:cNvPr id="13" name="Rectangle 12">
            <a:extLst>
              <a:ext uri="{FF2B5EF4-FFF2-40B4-BE49-F238E27FC236}">
                <a16:creationId xmlns="" xmlns:a16="http://schemas.microsoft.com/office/drawing/2014/main" id="{A181D1D2-942F-43B0-9372-71DE2B5DD4D2}"/>
              </a:ext>
            </a:extLst>
          </p:cNvPr>
          <p:cNvSpPr/>
          <p:nvPr/>
        </p:nvSpPr>
        <p:spPr>
          <a:xfrm>
            <a:off x="1720347" y="3232032"/>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PO</a:t>
            </a:r>
          </a:p>
        </p:txBody>
      </p:sp>
      <p:sp>
        <p:nvSpPr>
          <p:cNvPr id="14" name="Rectangle 13">
            <a:extLst>
              <a:ext uri="{FF2B5EF4-FFF2-40B4-BE49-F238E27FC236}">
                <a16:creationId xmlns="" xmlns:a16="http://schemas.microsoft.com/office/drawing/2014/main" id="{A181D1D2-942F-43B0-9372-71DE2B5DD4D2}"/>
              </a:ext>
            </a:extLst>
          </p:cNvPr>
          <p:cNvSpPr/>
          <p:nvPr/>
        </p:nvSpPr>
        <p:spPr>
          <a:xfrm>
            <a:off x="3016491" y="3232032"/>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ISU</a:t>
            </a:r>
          </a:p>
        </p:txBody>
      </p:sp>
      <p:sp>
        <p:nvSpPr>
          <p:cNvPr id="15" name="Rectangle 14">
            <a:extLst>
              <a:ext uri="{FF2B5EF4-FFF2-40B4-BE49-F238E27FC236}">
                <a16:creationId xmlns="" xmlns:a16="http://schemas.microsoft.com/office/drawing/2014/main" id="{A181D1D2-942F-43B0-9372-71DE2B5DD4D2}"/>
              </a:ext>
            </a:extLst>
          </p:cNvPr>
          <p:cNvSpPr/>
          <p:nvPr/>
        </p:nvSpPr>
        <p:spPr>
          <a:xfrm>
            <a:off x="3028712" y="2666651"/>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 xmlns:a16="http://schemas.microsoft.com/office/drawing/2014/main" id="{A181D1D2-942F-43B0-9372-71DE2B5DD4D2}"/>
              </a:ext>
            </a:extLst>
          </p:cNvPr>
          <p:cNvSpPr/>
          <p:nvPr/>
        </p:nvSpPr>
        <p:spPr>
          <a:xfrm>
            <a:off x="3028712" y="389078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 xmlns:a16="http://schemas.microsoft.com/office/drawing/2014/main" id="{A181D1D2-942F-43B0-9372-71DE2B5DD4D2}"/>
              </a:ext>
            </a:extLst>
          </p:cNvPr>
          <p:cNvSpPr/>
          <p:nvPr/>
        </p:nvSpPr>
        <p:spPr>
          <a:xfrm>
            <a:off x="4312635" y="32325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 xmlns:a16="http://schemas.microsoft.com/office/drawing/2014/main" id="{A181D1D2-942F-43B0-9372-71DE2B5DD4D2}"/>
              </a:ext>
            </a:extLst>
          </p:cNvPr>
          <p:cNvSpPr/>
          <p:nvPr/>
        </p:nvSpPr>
        <p:spPr>
          <a:xfrm>
            <a:off x="4312635" y="389078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01300" y="3333730"/>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334281"/>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334281"/>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4058776"/>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632615"/>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2992668"/>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 xmlns:a16="http://schemas.microsoft.com/office/drawing/2014/main" id="{A181D1D2-942F-43B0-9372-71DE2B5DD4D2}"/>
              </a:ext>
            </a:extLst>
          </p:cNvPr>
          <p:cNvSpPr/>
          <p:nvPr/>
        </p:nvSpPr>
        <p:spPr>
          <a:xfrm>
            <a:off x="1720347" y="388262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598606" y="4050611"/>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a16="http://schemas.microsoft.com/office/drawing/2014/main" xmlns="" id="{A181D1D2-942F-43B0-9372-71DE2B5DD4D2}"/>
              </a:ext>
            </a:extLst>
          </p:cNvPr>
          <p:cNvSpPr/>
          <p:nvPr/>
        </p:nvSpPr>
        <p:spPr>
          <a:xfrm>
            <a:off x="395536" y="2730650"/>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Impact</a:t>
            </a:r>
          </a:p>
        </p:txBody>
      </p:sp>
      <p:grpSp>
        <p:nvGrpSpPr>
          <p:cNvPr id="34" name="Group 33"/>
          <p:cNvGrpSpPr/>
          <p:nvPr/>
        </p:nvGrpSpPr>
        <p:grpSpPr>
          <a:xfrm>
            <a:off x="8460432" y="123478"/>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4249450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76030837"/>
              </p:ext>
            </p:extLst>
          </p:nvPr>
        </p:nvGraphicFramePr>
        <p:xfrm>
          <a:off x="179510" y="771550"/>
          <a:ext cx="8805929" cy="4145488"/>
        </p:xfrm>
        <a:graphic>
          <a:graphicData uri="http://schemas.openxmlformats.org/drawingml/2006/table">
            <a:tbl>
              <a:tblPr firstRow="1" bandRow="1">
                <a:tableStyleId>{5940675A-B579-460E-94D1-54222C63F5DA}</a:tableStyleId>
              </a:tblPr>
              <a:tblGrid>
                <a:gridCol w="1800202"/>
                <a:gridCol w="939097"/>
                <a:gridCol w="1011105"/>
                <a:gridCol w="1011105"/>
                <a:gridCol w="1011105"/>
                <a:gridCol w="1011105"/>
                <a:gridCol w="849131"/>
                <a:gridCol w="1173079"/>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smtClean="0">
                          <a:solidFill>
                            <a:srgbClr val="3E5AA8"/>
                          </a:solidFill>
                        </a:rPr>
                        <a:t>Interface</a:t>
                      </a:r>
                    </a:p>
                  </a:txBody>
                  <a:tcPr anchor="ctr">
                    <a:solidFill>
                      <a:srgbClr val="FCBC55"/>
                    </a:solidFill>
                  </a:tcPr>
                </a:tc>
                <a:tc>
                  <a:txBody>
                    <a:bodyPr/>
                    <a:lstStyle/>
                    <a:p>
                      <a:pPr algn="ctr"/>
                      <a:r>
                        <a:rPr lang="en-GB" sz="800" b="1" dirty="0" smtClean="0">
                          <a:solidFill>
                            <a:srgbClr val="3E5AA8"/>
                          </a:solidFill>
                        </a:rPr>
                        <a:t>Conversion</a:t>
                      </a:r>
                    </a:p>
                  </a:txBody>
                  <a:tcPr anchor="ctr">
                    <a:solidFill>
                      <a:srgbClr val="FCBC55"/>
                    </a:solidFill>
                  </a:tcPr>
                </a:tc>
                <a:tc>
                  <a:txBody>
                    <a:bodyPr/>
                    <a:lstStyle/>
                    <a:p>
                      <a:pPr algn="ctr"/>
                      <a:r>
                        <a:rPr lang="en-GB" sz="800" b="1" dirty="0" smtClean="0">
                          <a:solidFill>
                            <a:srgbClr val="3E5AA8"/>
                          </a:solidFill>
                        </a:rPr>
                        <a:t>Enhancements</a:t>
                      </a:r>
                    </a:p>
                  </a:txBody>
                  <a:tcPr anchor="ctr">
                    <a:solidFill>
                      <a:srgbClr val="FCBC55"/>
                    </a:solidFill>
                  </a:tcPr>
                </a:tc>
                <a:tc>
                  <a:txBody>
                    <a:bodyPr/>
                    <a:lstStyle/>
                    <a:p>
                      <a:pPr algn="ctr"/>
                      <a:r>
                        <a:rPr lang="en-GB" sz="800" b="1" dirty="0" smtClean="0">
                          <a:solidFill>
                            <a:srgbClr val="3E5AA8"/>
                          </a:solidFill>
                        </a:rPr>
                        <a:t>Forms</a:t>
                      </a:r>
                    </a:p>
                  </a:txBody>
                  <a:tcPr anchor="ctr">
                    <a:solidFill>
                      <a:srgbClr val="FCBC55"/>
                    </a:solidFill>
                  </a:tcPr>
                </a:tc>
                <a:tc>
                  <a:txBody>
                    <a:bodyPr/>
                    <a:lstStyle/>
                    <a:p>
                      <a:pPr algn="ctr"/>
                      <a:r>
                        <a:rPr lang="en-GB" sz="800" b="1" dirty="0" smtClean="0">
                          <a:solidFill>
                            <a:srgbClr val="3E5AA8"/>
                          </a:solidFill>
                        </a:rPr>
                        <a:t>Workflow</a:t>
                      </a:r>
                    </a:p>
                  </a:txBody>
                  <a:tcPr anchor="ctr">
                    <a:solidFill>
                      <a:srgbClr val="FCBC55"/>
                    </a:solidFill>
                  </a:tcPr>
                </a:tc>
                <a:tc>
                  <a:txBody>
                    <a:bodyPr/>
                    <a:lstStyle/>
                    <a:p>
                      <a:pPr algn="ctr"/>
                      <a:r>
                        <a:rPr lang="en-GB" sz="800" b="1" dirty="0" smtClean="0">
                          <a:solidFill>
                            <a:srgbClr val="3E5AA8"/>
                          </a:solidFill>
                        </a:rPr>
                        <a:t>Data Migration </a:t>
                      </a:r>
                    </a:p>
                  </a:txBody>
                  <a:tcPr anchor="ctr">
                    <a:solidFill>
                      <a:srgbClr val="FCBC55"/>
                    </a:solidFill>
                  </a:tcPr>
                </a:tc>
              </a:tr>
              <a:tr h="282857">
                <a:tc>
                  <a:txBody>
                    <a:bodyPr/>
                    <a:lstStyle/>
                    <a:p>
                      <a:pPr algn="r"/>
                      <a:r>
                        <a:rPr lang="en-GB" sz="800" b="1" dirty="0" smtClean="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smtClean="0"/>
                        <a:t>SAP ISU/SAP</a:t>
                      </a:r>
                      <a:r>
                        <a:rPr lang="en-GB" sz="800" baseline="0" dirty="0" smtClean="0"/>
                        <a:t> PO</a:t>
                      </a:r>
                      <a:endParaRPr lang="en-GB" sz="800" dirty="0"/>
                    </a:p>
                  </a:txBody>
                  <a:tcPr anchor="ctr"/>
                </a:tc>
                <a:tc>
                  <a:txBody>
                    <a:bodyPr/>
                    <a:lstStyle/>
                    <a:p>
                      <a:pPr algn="ctr"/>
                      <a:endParaRPr lang="en-GB" sz="800"/>
                    </a:p>
                  </a:txBody>
                  <a:tcPr anchor="ctr"/>
                </a:tc>
                <a:tc>
                  <a:txBody>
                    <a:bodyPr/>
                    <a:lstStyle/>
                    <a:p>
                      <a:pPr algn="ctr"/>
                      <a:r>
                        <a:rPr lang="en-GB" sz="800" dirty="0" smtClean="0"/>
                        <a:t>SAP BW</a:t>
                      </a: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dirty="0" smtClean="0"/>
                        <a:t>SAP ISU/SAP</a:t>
                      </a:r>
                      <a:r>
                        <a:rPr lang="en-GB" sz="800" baseline="0" dirty="0" smtClean="0"/>
                        <a:t> BW</a:t>
                      </a:r>
                      <a:endParaRPr lang="en-GB" sz="800" dirty="0"/>
                    </a:p>
                  </a:txBody>
                  <a:tcPr anchor="ctr"/>
                </a:tc>
              </a:tr>
              <a:tr h="282857">
                <a:tc>
                  <a:txBody>
                    <a:bodyPr/>
                    <a:lstStyle/>
                    <a:p>
                      <a:pPr algn="r"/>
                      <a:r>
                        <a:rPr lang="en-GB" sz="800" b="1" dirty="0" smtClean="0">
                          <a:solidFill>
                            <a:schemeClr val="accent1"/>
                          </a:solidFill>
                        </a:rPr>
                        <a:t>Impacted Process Areas:</a:t>
                      </a:r>
                    </a:p>
                  </a:txBody>
                  <a:tcPr anchor="ctr">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smtClean="0"/>
                        <a:t>SPA/RGMA</a:t>
                      </a:r>
                      <a:endParaRPr lang="en-GB" sz="800" dirty="0"/>
                    </a:p>
                  </a:txBody>
                  <a:tcPr anchor="ctr"/>
                </a:tc>
                <a:tc>
                  <a:txBody>
                    <a:bodyPr/>
                    <a:lstStyle/>
                    <a:p>
                      <a:pPr algn="ctr"/>
                      <a:endParaRPr lang="en-GB" sz="800"/>
                    </a:p>
                  </a:txBody>
                  <a:tcPr anchor="ctr"/>
                </a:tc>
                <a:tc>
                  <a:txBody>
                    <a:bodyPr/>
                    <a:lstStyle/>
                    <a:p>
                      <a:pPr algn="ctr"/>
                      <a:r>
                        <a:rPr lang="en-GB" sz="800" dirty="0" smtClean="0"/>
                        <a:t>RGMA</a:t>
                      </a: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dirty="0" smtClean="0"/>
                        <a:t>RGMA</a:t>
                      </a:r>
                      <a:endParaRPr lang="en-GB" sz="800" dirty="0"/>
                    </a:p>
                  </a:txBody>
                  <a:tcPr anchor="ctr"/>
                </a:tc>
              </a:tr>
              <a:tr h="282857">
                <a:tc>
                  <a:txBody>
                    <a:bodyPr/>
                    <a:lstStyle/>
                    <a:p>
                      <a:pPr algn="r"/>
                      <a:r>
                        <a:rPr lang="en-US" sz="800" b="1" dirty="0" smtClean="0">
                          <a:solidFill>
                            <a:schemeClr val="accent1"/>
                          </a:solidFill>
                        </a:rPr>
                        <a:t>Complexity Level (per RICEFW item):</a:t>
                      </a:r>
                    </a:p>
                  </a:txBody>
                  <a:tcPr anchor="ctr">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smtClean="0"/>
                        <a:t>Low</a:t>
                      </a:r>
                      <a:endParaRPr lang="en-GB" sz="800" dirty="0"/>
                    </a:p>
                  </a:txBody>
                  <a:tcPr anchor="ctr"/>
                </a:tc>
                <a:tc>
                  <a:txBody>
                    <a:bodyPr/>
                    <a:lstStyle/>
                    <a:p>
                      <a:pPr algn="ctr"/>
                      <a:endParaRPr lang="en-GB" sz="800"/>
                    </a:p>
                  </a:txBody>
                  <a:tcPr anchor="ctr"/>
                </a:tc>
                <a:tc>
                  <a:txBody>
                    <a:bodyPr/>
                    <a:lstStyle/>
                    <a:p>
                      <a:pPr algn="ctr"/>
                      <a:r>
                        <a:rPr lang="en-GB" sz="800" dirty="0" smtClean="0"/>
                        <a:t>Low</a:t>
                      </a: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dirty="0" smtClean="0"/>
                        <a:t>Medium</a:t>
                      </a:r>
                      <a:endParaRPr lang="en-GB" sz="800" dirty="0"/>
                    </a:p>
                  </a:txBody>
                  <a:tcPr anchor="ctr"/>
                </a:tc>
              </a:tr>
              <a:tr h="1048397">
                <a:tc>
                  <a:txBody>
                    <a:bodyPr/>
                    <a:lstStyle/>
                    <a:p>
                      <a:pPr algn="r"/>
                      <a:r>
                        <a:rPr lang="en-GB" sz="800" b="1" dirty="0" smtClean="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algn="ctr"/>
                      <a:endParaRPr lang="en-GB" sz="60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GB" sz="800" dirty="0" smtClean="0"/>
                        <a:t>6 New Interface needs to be developed with validations.</a:t>
                      </a: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r>
                        <a:rPr lang="en-GB" sz="800" dirty="0" smtClean="0"/>
                        <a:t>MAP ID needs to be stored in SAP BW.</a:t>
                      </a: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smtClean="0"/>
                        <a:t>D</a:t>
                      </a:r>
                      <a:r>
                        <a:rPr lang="en-GB" sz="800" kern="1200" baseline="0" dirty="0" smtClean="0">
                          <a:solidFill>
                            <a:schemeClr val="tx1"/>
                          </a:solidFill>
                          <a:latin typeface="+mn-lt"/>
                          <a:ea typeface="+mn-ea"/>
                          <a:cs typeface="+mn-cs"/>
                        </a:rPr>
                        <a:t>ata cleansing and migration is required to update the entire UK Link Portfolio with the MAP IDs. This data needs to flow to BW as well</a:t>
                      </a:r>
                    </a:p>
                  </a:txBody>
                  <a:tcPr anchor="ctr">
                    <a:lnB w="12700" cap="flat" cmpd="sng" algn="ctr">
                      <a:solidFill>
                        <a:schemeClr val="tx1"/>
                      </a:solidFill>
                      <a:prstDash val="solid"/>
                      <a:round/>
                      <a:headEnd type="none" w="med" len="med"/>
                      <a:tailEnd type="none" w="med" len="med"/>
                    </a:lnB>
                  </a:tcPr>
                </a:tc>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400">
                <a:tc>
                  <a:txBody>
                    <a:bodyPr/>
                    <a:lstStyle/>
                    <a:p>
                      <a:pPr algn="r"/>
                      <a:endParaRPr lang="en-GB" sz="800" b="1" dirty="0" smtClean="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BW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PO / 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DES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CMS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AMT</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API</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r>
              <a:tr h="216000">
                <a:tc>
                  <a:txBody>
                    <a:bodyPr/>
                    <a:lstStyle/>
                    <a:p>
                      <a:pPr algn="r"/>
                      <a:r>
                        <a:rPr lang="en-GB" sz="800" b="1" dirty="0" smtClean="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US" sz="800" b="1" dirty="0" smtClean="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bl>
          </a:graphicData>
        </a:graphic>
      </p:graphicFrame>
      <p:grpSp>
        <p:nvGrpSpPr>
          <p:cNvPr id="5" name="Group 4"/>
          <p:cNvGrpSpPr/>
          <p:nvPr/>
        </p:nvGrpSpPr>
        <p:grpSpPr>
          <a:xfrm>
            <a:off x="8460432" y="123478"/>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System Impact Assessment</a:t>
            </a:r>
            <a:endParaRPr lang="en-GB" sz="2400" dirty="0"/>
          </a:p>
        </p:txBody>
      </p:sp>
    </p:spTree>
    <p:extLst>
      <p:ext uri="{BB962C8B-B14F-4D97-AF65-F5344CB8AC3E}">
        <p14:creationId xmlns:p14="http://schemas.microsoft.com/office/powerpoint/2010/main" val="2519292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9328410"/>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Med</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Med</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123478"/>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Process Impact Assessment</a:t>
            </a:r>
            <a:endParaRPr lang="en-GB" sz="2400" dirty="0"/>
          </a:p>
        </p:txBody>
      </p:sp>
    </p:spTree>
    <p:extLst>
      <p:ext uri="{BB962C8B-B14F-4D97-AF65-F5344CB8AC3E}">
        <p14:creationId xmlns:p14="http://schemas.microsoft.com/office/powerpoint/2010/main" val="201594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dcmitype/"/>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10511</TotalTime>
  <Words>767</Words>
  <Application>Microsoft Office PowerPoint</Application>
  <PresentationFormat>On-screen Show (16:9)</PresentationFormat>
  <Paragraphs>217</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XRN4780 (Part B) - Inclusion of Meter Asset Provider Identity (MAP Id) in the UK Link system (CSS Consequential Change)</vt:lpstr>
      <vt:lpstr>PowerPoint Presentation</vt:lpstr>
      <vt:lpstr>Option 1 - High Level Impact Assessment</vt:lpstr>
      <vt:lpstr>PowerPoint Presentation</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180</cp:revision>
  <dcterms:created xsi:type="dcterms:W3CDTF">2018-09-02T17:12:15Z</dcterms:created>
  <dcterms:modified xsi:type="dcterms:W3CDTF">2019-06-10T15:43:43Z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-101219761</vt:i4>
  </property>
  <property fmtid="{D5CDD505-2E9C-101B-9397-08002B2CF9AE}" pid="3" name="_NewReviewCycle">
    <vt:lpwstr/>
  </property>
  <property fmtid="{D5CDD505-2E9C-101B-9397-08002B2CF9AE}" pid="4" name="_EmailSubject">
    <vt:lpwstr>HLSO update for ChMC</vt:lpwstr>
  </property>
  <property fmtid="{D5CDD505-2E9C-101B-9397-08002B2CF9AE}" pid="5" name="_AuthorEmail">
    <vt:lpwstr>Simon.Harris@xoserve.com</vt:lpwstr>
  </property>
  <property fmtid="{D5CDD505-2E9C-101B-9397-08002B2CF9AE}" pid="6" name="_AuthorEmailDisplayName">
    <vt:lpwstr>Harris, Simon</vt:lpwstr>
  </property>
  <property fmtid="{D5CDD505-2E9C-101B-9397-08002B2CF9AE}" pid="7" name="_PreviousAdHocReviewCycleID">
    <vt:i4>1054523477</vt:i4>
  </property>
  <property fmtid="{D5CDD505-2E9C-101B-9397-08002B2CF9AE}" pid="8" name="ContentTypeId">
    <vt:lpwstr>0x0101006E927B77B7F39148B9CB17AE711C8D35</vt:lpwstr>
  </property>
</Properties>
</file>