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88" r:id="rId5"/>
    <p:sldId id="298" r:id="rId6"/>
    <p:sldId id="305" r:id="rId7"/>
    <p:sldId id="308" r:id="rId8"/>
    <p:sldId id="307"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CF9E"/>
    <a:srgbClr val="FCBC55"/>
    <a:srgbClr val="1D3E61"/>
    <a:srgbClr val="6440A3"/>
    <a:srgbClr val="3E5AA8"/>
    <a:srgbClr val="40D1F5"/>
    <a:srgbClr val="D75733"/>
    <a:srgbClr val="84B8DA"/>
    <a:srgbClr val="2B80B1"/>
    <a:srgbClr val="B1D6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4245" autoAdjust="0"/>
  </p:normalViewPr>
  <p:slideViewPr>
    <p:cSldViewPr>
      <p:cViewPr>
        <p:scale>
          <a:sx n="100" d="100"/>
          <a:sy n="100" d="100"/>
        </p:scale>
        <p:origin x="-354" y="-18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GB"/>
        </a:p>
      </dgm:t>
    </dgm:pt>
    <dgm:pt modelId="{0EFAD0C0-CEEC-4718-AB0F-D7B916BB6518}">
      <dgm:prSet phldrT="[Text]" custT="1"/>
      <dgm:spPr>
        <a:solidFill>
          <a:srgbClr val="56CF9E"/>
        </a:solidFill>
        <a:ln w="12700">
          <a:solidFill>
            <a:srgbClr val="1D3E61"/>
          </a:solidFill>
        </a:ln>
      </dgm:spPr>
      <dgm:t>
        <a:bodyPr lIns="180000"/>
        <a:lstStyle/>
        <a:p>
          <a:pPr algn="l"/>
          <a:r>
            <a:rPr lang="en-GB" sz="1000" b="1" dirty="0" smtClean="0">
              <a:solidFill>
                <a:schemeClr val="bg1"/>
              </a:solidFill>
            </a:rPr>
            <a:t>Enable estimate reads created in UKL as a result of successful processing of RGMA ONUPD updates to trigger and be used in the Rolling AQ calculation process.</a:t>
          </a:r>
          <a:endParaRPr lang="en-GB" sz="1000" b="1" dirty="0">
            <a:solidFill>
              <a:schemeClr val="bg1"/>
            </a:solidFill>
          </a:endParaRPr>
        </a:p>
      </dgm:t>
    </dgm:pt>
    <dgm:pt modelId="{89DFBBA3-8D79-44BB-948D-83966ADCDFFE}" type="parTrans" cxnId="{233E8E64-99D9-44F3-8B4D-277FEEF09408}">
      <dgm:prSet/>
      <dgm:spPr/>
      <dgm:t>
        <a:bodyPr/>
        <a:lstStyle/>
        <a:p>
          <a:endParaRPr lang="en-GB"/>
        </a:p>
      </dgm:t>
    </dgm:pt>
    <dgm:pt modelId="{1E4BE9AA-2C4D-44F5-9E98-D9FD3B0241C1}" type="sibTrans" cxnId="{233E8E64-99D9-44F3-8B4D-277FEEF09408}">
      <dgm:prSet/>
      <dgm:spPr/>
      <dgm:t>
        <a:bodyPr/>
        <a:lstStyle/>
        <a:p>
          <a:endParaRPr lang="en-GB"/>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08C5BB07-B8E7-4B27-9614-A01EF7158C1A}" type="pres">
      <dgm:prSet presAssocID="{0EFAD0C0-CEEC-4718-AB0F-D7B916BB6518}" presName="parentText" presStyleLbl="node1" presStyleIdx="0" presStyleCnt="1" custScaleY="36632" custLinFactNeighborY="-8058">
        <dgm:presLayoutVars>
          <dgm:chMax val="0"/>
          <dgm:bulletEnabled val="1"/>
        </dgm:presLayoutVars>
      </dgm:prSet>
      <dgm:spPr/>
      <dgm:t>
        <a:bodyPr/>
        <a:lstStyle/>
        <a:p>
          <a:endParaRPr lang="en-GB"/>
        </a:p>
      </dgm:t>
    </dgm:pt>
  </dgm:ptLst>
  <dgm:cxnLst>
    <dgm:cxn modelId="{233E8E64-99D9-44F3-8B4D-277FEEF09408}" srcId="{42841D73-A78F-4002-AF71-D57A414FF688}" destId="{0EFAD0C0-CEEC-4718-AB0F-D7B916BB6518}" srcOrd="0" destOrd="0" parTransId="{89DFBBA3-8D79-44BB-948D-83966ADCDFFE}" sibTransId="{1E4BE9AA-2C4D-44F5-9E98-D9FD3B0241C1}"/>
    <dgm:cxn modelId="{67712D50-2BCA-4566-A65B-BB8E6BD04E55}" type="presOf" srcId="{42841D73-A78F-4002-AF71-D57A414FF688}" destId="{B8DC9AA9-E5F8-4B50-8C8C-C4B3DC9DD898}" srcOrd="0" destOrd="0" presId="urn:microsoft.com/office/officeart/2005/8/layout/vList2"/>
    <dgm:cxn modelId="{12246881-0B19-4D02-85F6-C1EE276BEEC8}" type="presOf" srcId="{0EFAD0C0-CEEC-4718-AB0F-D7B916BB6518}" destId="{08C5BB07-B8E7-4B27-9614-A01EF7158C1A}" srcOrd="0" destOrd="0" presId="urn:microsoft.com/office/officeart/2005/8/layout/vList2"/>
    <dgm:cxn modelId="{93734138-3BA6-4F12-8E18-0706E81CBD72}" type="presParOf" srcId="{B8DC9AA9-E5F8-4B50-8C8C-C4B3DC9DD898}" destId="{08C5BB07-B8E7-4B27-9614-A01EF7158C1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6AA5589C-27D6-46E8-A7FA-6384EB47F98C}">
      <dgm:prSet phldrT="[Text]" custT="1"/>
      <dgm:spPr>
        <a:solidFill>
          <a:srgbClr val="56CF9E"/>
        </a:solidFill>
        <a:ln w="12700">
          <a:solidFill>
            <a:srgbClr val="1D3E61"/>
          </a:solidFill>
        </a:ln>
      </dgm:spPr>
      <dgm:t>
        <a:bodyPr/>
        <a:lstStyle/>
        <a:p>
          <a:pPr algn="ctr"/>
          <a:r>
            <a:rPr lang="en-GB" sz="1000" b="1" u="none" dirty="0" smtClean="0">
              <a:solidFill>
                <a:schemeClr val="bg1"/>
              </a:solidFill>
            </a:rPr>
            <a:t>1</a:t>
          </a:r>
          <a:endParaRPr lang="en-GB" sz="1000" b="1" u="none" dirty="0">
            <a:solidFill>
              <a:schemeClr val="bg1"/>
            </a:solidFill>
          </a:endParaRPr>
        </a:p>
      </dgm:t>
    </dgm:pt>
    <dgm:pt modelId="{85946790-C94E-449B-8046-24FA2335861D}" type="parTrans" cxnId="{F5115AB6-0BA9-4A94-A9F3-EBBCFC4289D9}">
      <dgm:prSet/>
      <dgm:spPr/>
      <dgm:t>
        <a:bodyPr/>
        <a:lstStyle/>
        <a:p>
          <a:pPr algn="ctr"/>
          <a:endParaRPr lang="en-GB" sz="1200" b="1" u="none">
            <a:solidFill>
              <a:schemeClr val="bg1"/>
            </a:solidFill>
          </a:endParaRPr>
        </a:p>
      </dgm:t>
    </dgm:pt>
    <dgm:pt modelId="{CE8861E6-5D59-41DF-95FD-CDAA48B4C25D}" type="sibTrans" cxnId="{F5115AB6-0BA9-4A94-A9F3-EBBCFC4289D9}">
      <dgm:prSet/>
      <dgm:spPr/>
      <dgm:t>
        <a:bodyPr/>
        <a:lstStyle/>
        <a:p>
          <a:pPr algn="ctr"/>
          <a:endParaRPr lang="en-GB" sz="1200" b="1" u="none">
            <a:solidFill>
              <a:schemeClr val="bg1"/>
            </a:solidFill>
          </a:endParaRPr>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D7446E82-4703-4D3B-9782-9248EAB3A1B8}" type="pres">
      <dgm:prSet presAssocID="{6AA5589C-27D6-46E8-A7FA-6384EB47F98C}" presName="parentText" presStyleLbl="node1" presStyleIdx="0" presStyleCnt="1" custScaleY="36686" custLinFactNeighborX="-5856" custLinFactNeighborY="5033">
        <dgm:presLayoutVars>
          <dgm:chMax val="0"/>
          <dgm:bulletEnabled val="1"/>
        </dgm:presLayoutVars>
      </dgm:prSet>
      <dgm:spPr/>
      <dgm:t>
        <a:bodyPr/>
        <a:lstStyle/>
        <a:p>
          <a:endParaRPr lang="en-GB"/>
        </a:p>
      </dgm:t>
    </dgm:pt>
  </dgm:ptLst>
  <dgm:cxnLst>
    <dgm:cxn modelId="{E193028A-A177-4548-8A54-EE2AF67E1EFE}" type="presOf" srcId="{6AA5589C-27D6-46E8-A7FA-6384EB47F98C}" destId="{D7446E82-4703-4D3B-9782-9248EAB3A1B8}" srcOrd="0" destOrd="0" presId="urn:microsoft.com/office/officeart/2005/8/layout/vList2"/>
    <dgm:cxn modelId="{F5115AB6-0BA9-4A94-A9F3-EBBCFC4289D9}" srcId="{42841D73-A78F-4002-AF71-D57A414FF688}" destId="{6AA5589C-27D6-46E8-A7FA-6384EB47F98C}" srcOrd="0" destOrd="0" parTransId="{85946790-C94E-449B-8046-24FA2335861D}" sibTransId="{CE8861E6-5D59-41DF-95FD-CDAA48B4C25D}"/>
    <dgm:cxn modelId="{6444ED7C-10AB-43EB-8FE9-AC735BB9B192}" type="presOf" srcId="{42841D73-A78F-4002-AF71-D57A414FF688}" destId="{B8DC9AA9-E5F8-4B50-8C8C-C4B3DC9DD898}" srcOrd="0" destOrd="0" presId="urn:microsoft.com/office/officeart/2005/8/layout/vList2"/>
    <dgm:cxn modelId="{8671072B-261B-4CD6-95FB-B06987F386E8}" type="presParOf" srcId="{B8DC9AA9-E5F8-4B50-8C8C-C4B3DC9DD898}" destId="{D7446E82-4703-4D3B-9782-9248EAB3A1B8}"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5BB07-B8E7-4B27-9614-A01EF7158C1A}">
      <dsp:nvSpPr>
        <dsp:cNvPr id="0" name=""/>
        <dsp:cNvSpPr/>
      </dsp:nvSpPr>
      <dsp:spPr>
        <a:xfrm>
          <a:off x="0" y="274344"/>
          <a:ext cx="7416824" cy="445738"/>
        </a:xfrm>
        <a:prstGeom prst="roundRect">
          <a:avLst/>
        </a:prstGeom>
        <a:solidFill>
          <a:srgbClr val="56CF9E"/>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GB" sz="1000" b="1" kern="1200" dirty="0" smtClean="0">
              <a:solidFill>
                <a:schemeClr val="bg1"/>
              </a:solidFill>
            </a:rPr>
            <a:t>Enable estimate reads created in UKL as a result of successful processing of RGMA ONUPD updates to trigger and be used in the Rolling AQ calculation process.</a:t>
          </a:r>
          <a:endParaRPr lang="en-GB" sz="1000" b="1" kern="1200" dirty="0">
            <a:solidFill>
              <a:schemeClr val="bg1"/>
            </a:solidFill>
          </a:endParaRPr>
        </a:p>
      </dsp:txBody>
      <dsp:txXfrm>
        <a:off x="21759" y="296103"/>
        <a:ext cx="7373306" cy="4022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198083"/>
          <a:ext cx="544198" cy="446395"/>
        </a:xfrm>
        <a:prstGeom prst="roundRect">
          <a:avLst/>
        </a:prstGeom>
        <a:solidFill>
          <a:srgbClr val="56CF9E"/>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1</a:t>
          </a:r>
          <a:endParaRPr lang="en-GB" sz="1000" b="1" u="none" kern="1200" dirty="0">
            <a:solidFill>
              <a:schemeClr val="bg1"/>
            </a:solidFill>
          </a:endParaRPr>
        </a:p>
      </dsp:txBody>
      <dsp:txXfrm>
        <a:off x="21791" y="219874"/>
        <a:ext cx="500616" cy="40281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10/06/2019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824534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2824534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XRN4923 - AQ </a:t>
            </a:r>
            <a:r>
              <a:rPr lang="en-GB" dirty="0"/>
              <a:t>Calculation for RGMA (ONUPD) Estimate Reads</a:t>
            </a:r>
          </a:p>
        </p:txBody>
      </p:sp>
      <p:sp>
        <p:nvSpPr>
          <p:cNvPr id="3" name="Subtitle 2"/>
          <p:cNvSpPr>
            <a:spLocks noGrp="1"/>
          </p:cNvSpPr>
          <p:nvPr>
            <p:ph type="subTitle" idx="1"/>
          </p:nvPr>
        </p:nvSpPr>
        <p:spPr/>
        <p:txBody>
          <a:bodyPr/>
          <a:lstStyle/>
          <a:p>
            <a:r>
              <a:rPr lang="en-US" dirty="0">
                <a:solidFill>
                  <a:schemeClr val="bg1">
                    <a:lumMod val="50000"/>
                  </a:schemeClr>
                </a:solidFill>
              </a:rPr>
              <a:t>High Level System Solution </a:t>
            </a:r>
            <a:br>
              <a:rPr lang="en-US" dirty="0">
                <a:solidFill>
                  <a:schemeClr val="bg1">
                    <a:lumMod val="50000"/>
                  </a:schemeClr>
                </a:solidFill>
              </a:rPr>
            </a:br>
            <a:r>
              <a:rPr lang="en-US" dirty="0">
                <a:solidFill>
                  <a:schemeClr val="bg1">
                    <a:lumMod val="50000"/>
                  </a:schemeClr>
                </a:solidFill>
              </a:rPr>
              <a:t>Impact Assessment</a:t>
            </a:r>
            <a:endParaRPr lang="en-GB" dirty="0">
              <a:solidFill>
                <a:schemeClr val="bg1">
                  <a:lumMod val="50000"/>
                </a:schemeClr>
              </a:solidFill>
            </a:endParaRPr>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 Overview</a:t>
            </a:r>
          </a:p>
        </p:txBody>
      </p:sp>
      <p:graphicFrame>
        <p:nvGraphicFramePr>
          <p:cNvPr id="4" name="Table 3"/>
          <p:cNvGraphicFramePr>
            <a:graphicFrameLocks noGrp="1"/>
          </p:cNvGraphicFramePr>
          <p:nvPr>
            <p:extLst>
              <p:ext uri="{D42A27DB-BD31-4B8C-83A1-F6EECF244321}">
                <p14:modId xmlns:p14="http://schemas.microsoft.com/office/powerpoint/2010/main" val="4124633910"/>
              </p:ext>
            </p:extLst>
          </p:nvPr>
        </p:nvGraphicFramePr>
        <p:xfrm>
          <a:off x="354124" y="699542"/>
          <a:ext cx="8345978" cy="1699585"/>
        </p:xfrm>
        <a:graphic>
          <a:graphicData uri="http://schemas.openxmlformats.org/drawingml/2006/table">
            <a:tbl>
              <a:tblPr firstRow="1" bandRow="1">
                <a:tableStyleId>{E8B1032C-EA38-4F05-BA0D-38AFFFC7BED3}</a:tableStyleId>
              </a:tblPr>
              <a:tblGrid>
                <a:gridCol w="8345978"/>
              </a:tblGrid>
              <a:tr h="288032">
                <a:tc>
                  <a:txBody>
                    <a:bodyPr/>
                    <a:lstStyle/>
                    <a:p>
                      <a:pPr algn="l"/>
                      <a:r>
                        <a:rPr lang="en-GB" sz="1200" b="1" kern="1200" dirty="0" smtClean="0">
                          <a:solidFill>
                            <a:schemeClr val="accent1"/>
                          </a:solidFill>
                          <a:latin typeface="+mn-lt"/>
                          <a:ea typeface="+mn-ea"/>
                          <a:cs typeface="+mn-cs"/>
                        </a:rPr>
                        <a:t>XRN4923</a:t>
                      </a:r>
                      <a:r>
                        <a:rPr lang="en-GB" sz="1200" b="1" kern="1200" baseline="0" dirty="0" smtClean="0">
                          <a:solidFill>
                            <a:schemeClr val="accent1"/>
                          </a:solidFill>
                          <a:latin typeface="+mn-lt"/>
                          <a:ea typeface="+mn-ea"/>
                          <a:cs typeface="+mn-cs"/>
                        </a:rPr>
                        <a:t> - </a:t>
                      </a:r>
                      <a:r>
                        <a:rPr lang="en-GB" sz="1200" b="1" kern="1200" dirty="0" smtClean="0">
                          <a:solidFill>
                            <a:schemeClr val="accent1"/>
                          </a:solidFill>
                          <a:latin typeface="+mn-lt"/>
                          <a:ea typeface="+mn-ea"/>
                          <a:cs typeface="+mn-cs"/>
                        </a:rPr>
                        <a:t>AQ Calculation for RGMA (ONUPD) Estimate Reads</a:t>
                      </a:r>
                      <a:endParaRPr lang="en-US" sz="1200" b="1" kern="1200" dirty="0" smtClean="0">
                        <a:solidFill>
                          <a:schemeClr val="accent1"/>
                        </a:solidFill>
                        <a:latin typeface="+mn-lt"/>
                        <a:ea typeface="+mn-ea"/>
                        <a:cs typeface="+mn-cs"/>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4115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0" kern="1200" dirty="0" smtClean="0">
                          <a:solidFill>
                            <a:schemeClr val="bg1">
                              <a:lumMod val="50000"/>
                            </a:schemeClr>
                          </a:solidFill>
                          <a:latin typeface="+mn-lt"/>
                          <a:ea typeface="+mn-ea"/>
                          <a:cs typeface="+mn-cs"/>
                        </a:rPr>
                        <a:t>This change has been raised to look at utilising estimate readings that have been generated from successful RGMA ONUPD transactions to trigger and be considered for Rolling AQ Calculations.  When an RGMA ONUPD is submitted by the Shippers with no read record within them (DATASET_GROUP_READG), UK Link will generate an estimated read as per BAU logic.   This generated estimated read is then used in the Reconciliation process, </a:t>
                      </a:r>
                      <a:r>
                        <a:rPr lang="en-GB" sz="1050" b="0" kern="1200" dirty="0" smtClean="0">
                          <a:solidFill>
                            <a:schemeClr val="bg1">
                              <a:lumMod val="50000"/>
                            </a:schemeClr>
                          </a:solidFill>
                          <a:latin typeface="+mn-lt"/>
                          <a:ea typeface="+mn-ea"/>
                          <a:cs typeface="+mn-cs"/>
                        </a:rPr>
                        <a:t>however it </a:t>
                      </a:r>
                      <a:r>
                        <a:rPr lang="en-GB" sz="1050" b="0" kern="1200" dirty="0" smtClean="0">
                          <a:solidFill>
                            <a:schemeClr val="bg1">
                              <a:lumMod val="50000"/>
                            </a:schemeClr>
                          </a:solidFill>
                          <a:latin typeface="+mn-lt"/>
                          <a:ea typeface="+mn-ea"/>
                          <a:cs typeface="+mn-cs"/>
                        </a:rPr>
                        <a:t>is not currently used to trigger (or be used </a:t>
                      </a:r>
                      <a:r>
                        <a:rPr lang="en-GB" sz="1050" b="0" kern="1200" dirty="0" smtClean="0">
                          <a:solidFill>
                            <a:schemeClr val="bg1">
                              <a:lumMod val="50000"/>
                            </a:schemeClr>
                          </a:solidFill>
                          <a:latin typeface="+mn-lt"/>
                          <a:ea typeface="+mn-ea"/>
                          <a:cs typeface="+mn-cs"/>
                        </a:rPr>
                        <a:t>within) </a:t>
                      </a:r>
                      <a:r>
                        <a:rPr lang="en-GB" sz="1050" b="0" kern="1200" dirty="0" smtClean="0">
                          <a:solidFill>
                            <a:schemeClr val="bg1">
                              <a:lumMod val="50000"/>
                            </a:schemeClr>
                          </a:solidFill>
                          <a:latin typeface="+mn-lt"/>
                          <a:ea typeface="+mn-ea"/>
                          <a:cs typeface="+mn-cs"/>
                        </a:rPr>
                        <a:t>the Rolling AQ calculation process</a:t>
                      </a:r>
                      <a:r>
                        <a:rPr lang="en-GB" sz="1050" b="0" kern="1200" dirty="0" smtClean="0">
                          <a:solidFill>
                            <a:schemeClr val="bg1">
                              <a:lumMod val="50000"/>
                            </a:schemeClr>
                          </a:solidFill>
                          <a:latin typeface="+mn-lt"/>
                          <a:ea typeface="+mn-ea"/>
                          <a:cs typeface="+mn-cs"/>
                        </a:rPr>
                        <a:t>.</a:t>
                      </a:r>
                      <a:r>
                        <a:rPr lang="en-GB" sz="1050" b="0" kern="1200" baseline="0" dirty="0" smtClean="0">
                          <a:solidFill>
                            <a:schemeClr val="bg1">
                              <a:lumMod val="50000"/>
                            </a:schemeClr>
                          </a:solidFill>
                          <a:latin typeface="+mn-lt"/>
                          <a:ea typeface="+mn-ea"/>
                          <a:cs typeface="+mn-cs"/>
                        </a:rPr>
                        <a:t> </a:t>
                      </a:r>
                      <a:endParaRPr lang="en-GB" sz="1050" b="0" kern="1200" dirty="0" smtClean="0">
                        <a:solidFill>
                          <a:schemeClr val="bg1">
                            <a:lumMod val="50000"/>
                          </a:schemeClr>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52387891"/>
              </p:ext>
            </p:extLst>
          </p:nvPr>
        </p:nvGraphicFramePr>
        <p:xfrm>
          <a:off x="395536" y="2787774"/>
          <a:ext cx="8345978" cy="1511280"/>
        </p:xfrm>
        <a:graphic>
          <a:graphicData uri="http://schemas.openxmlformats.org/drawingml/2006/table">
            <a:tbl>
              <a:tblPr firstRow="1" bandRow="1">
                <a:tableStyleId>{E8B1032C-EA38-4F05-BA0D-38AFFFC7BED3}</a:tableStyleId>
              </a:tblPr>
              <a:tblGrid>
                <a:gridCol w="8345978"/>
              </a:tblGrid>
              <a:tr h="203200">
                <a:tc>
                  <a:txBody>
                    <a:bodyPr/>
                    <a:lstStyle/>
                    <a:p>
                      <a:pPr algn="l"/>
                      <a:r>
                        <a:rPr lang="en-GB" sz="1200" b="1" dirty="0" smtClean="0">
                          <a:solidFill>
                            <a:schemeClr val="accent1"/>
                          </a:solidFill>
                          <a:latin typeface="Arial" panose="020B0604020202020204" pitchFamily="34" charset="0"/>
                          <a:cs typeface="Arial" panose="020B0604020202020204" pitchFamily="34" charset="0"/>
                        </a:rPr>
                        <a:t>Solution</a:t>
                      </a:r>
                      <a:r>
                        <a:rPr lang="en-GB" sz="1200" b="1" baseline="0" dirty="0" smtClean="0">
                          <a:solidFill>
                            <a:schemeClr val="accent1"/>
                          </a:solidFill>
                          <a:latin typeface="Arial" panose="020B0604020202020204" pitchFamily="34" charset="0"/>
                          <a:cs typeface="Arial" panose="020B0604020202020204" pitchFamily="34" charset="0"/>
                        </a:rPr>
                        <a:t> Options</a:t>
                      </a:r>
                      <a:endParaRPr lang="en-GB" sz="1200" b="1" dirty="0">
                        <a:solidFill>
                          <a:schemeClr val="accent1"/>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236960">
                <a:tc>
                  <a:txBody>
                    <a:bodyPr/>
                    <a:lstStyle/>
                    <a:p>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6" name="Diagram 5"/>
          <p:cNvGraphicFramePr/>
          <p:nvPr>
            <p:extLst>
              <p:ext uri="{D42A27DB-BD31-4B8C-83A1-F6EECF244321}">
                <p14:modId xmlns:p14="http://schemas.microsoft.com/office/powerpoint/2010/main" val="3555560267"/>
              </p:ext>
            </p:extLst>
          </p:nvPr>
        </p:nvGraphicFramePr>
        <p:xfrm>
          <a:off x="1187624" y="3147814"/>
          <a:ext cx="7416824" cy="1190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2292853646"/>
              </p:ext>
            </p:extLst>
          </p:nvPr>
        </p:nvGraphicFramePr>
        <p:xfrm>
          <a:off x="539552" y="3219822"/>
          <a:ext cx="544198" cy="7200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432544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465128"/>
          </a:xfrm>
        </p:spPr>
        <p:txBody>
          <a:bodyPr>
            <a:normAutofit/>
          </a:bodyPr>
          <a:lstStyle/>
          <a:p>
            <a:r>
              <a:rPr lang="en-US" sz="2400" dirty="0"/>
              <a:t>Option </a:t>
            </a:r>
            <a:r>
              <a:rPr lang="en-US" sz="2400" dirty="0" smtClean="0"/>
              <a:t>1 </a:t>
            </a:r>
            <a:r>
              <a:rPr lang="en-US" sz="2400" dirty="0"/>
              <a:t>- High Level Impact Assessment</a:t>
            </a:r>
            <a:endParaRPr lang="en-GB" sz="2400" dirty="0"/>
          </a:p>
        </p:txBody>
      </p:sp>
      <p:graphicFrame>
        <p:nvGraphicFramePr>
          <p:cNvPr id="8" name="Table 7"/>
          <p:cNvGraphicFramePr>
            <a:graphicFrameLocks noGrp="1"/>
          </p:cNvGraphicFramePr>
          <p:nvPr>
            <p:extLst>
              <p:ext uri="{D42A27DB-BD31-4B8C-83A1-F6EECF244321}">
                <p14:modId xmlns:p14="http://schemas.microsoft.com/office/powerpoint/2010/main" val="3624824387"/>
              </p:ext>
            </p:extLst>
          </p:nvPr>
        </p:nvGraphicFramePr>
        <p:xfrm>
          <a:off x="251520" y="627535"/>
          <a:ext cx="8733919" cy="1440159"/>
        </p:xfrm>
        <a:graphic>
          <a:graphicData uri="http://schemas.openxmlformats.org/drawingml/2006/table">
            <a:tbl>
              <a:tblPr firstRow="1" bandRow="1">
                <a:tableStyleId>{E8B1032C-EA38-4F05-BA0D-38AFFFC7BED3}</a:tableStyleId>
              </a:tblPr>
              <a:tblGrid>
                <a:gridCol w="8733919"/>
              </a:tblGrid>
              <a:tr h="450393">
                <a:tc>
                  <a:txBody>
                    <a:bodyPr/>
                    <a:lstStyle/>
                    <a:p>
                      <a:pPr lvl="0" algn="l"/>
                      <a:r>
                        <a:rPr lang="en-GB" sz="1200" b="1" kern="1200" dirty="0" smtClean="0">
                          <a:solidFill>
                            <a:srgbClr val="3E5AA8"/>
                          </a:solidFill>
                          <a:latin typeface="+mn-lt"/>
                          <a:ea typeface="+mn-ea"/>
                          <a:cs typeface="+mn-cs"/>
                        </a:rPr>
                        <a:t>1 - Enable estimate reads created in UKL as a result of successful processing of RGMA ONUPD updates to trigger and be used in the Rolling AQ calculation process</a:t>
                      </a:r>
                      <a:endParaRPr lang="en-GB" sz="1200" b="1" kern="1200" dirty="0">
                        <a:solidFill>
                          <a:srgbClr val="3E5AA8"/>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9829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0" u="none" kern="1200" baseline="0" dirty="0" smtClean="0">
                          <a:solidFill>
                            <a:schemeClr val="bg1">
                              <a:lumMod val="50000"/>
                            </a:schemeClr>
                          </a:solidFill>
                          <a:latin typeface="Arial" panose="020B0604020202020204" pitchFamily="34" charset="0"/>
                          <a:ea typeface="+mn-ea"/>
                          <a:cs typeface="Arial" panose="020B0604020202020204" pitchFamily="34" charset="0"/>
                        </a:rPr>
                        <a:t>As part of this change, RGMA estimated reads will be used to create a trigger for AQ Rolling process. Currently it is used only in the Reconciliation Process whereas post this change, it will be used in AQ Rolling calculation as well. </a:t>
                      </a:r>
                      <a:endParaRPr lang="en-GB" sz="1050" b="0" kern="1200" baseline="0" dirty="0" smtClean="0">
                        <a:solidFill>
                          <a:schemeClr val="bg1">
                            <a:lumMod val="50000"/>
                          </a:schemeClr>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632666919"/>
              </p:ext>
            </p:extLst>
          </p:nvPr>
        </p:nvGraphicFramePr>
        <p:xfrm>
          <a:off x="259589" y="2139702"/>
          <a:ext cx="5104499" cy="2026336"/>
        </p:xfrm>
        <a:graphic>
          <a:graphicData uri="http://schemas.openxmlformats.org/drawingml/2006/table">
            <a:tbl>
              <a:tblPr firstRow="1" bandRow="1">
                <a:tableStyleId>{E8B1032C-EA38-4F05-BA0D-38AFFFC7BED3}</a:tableStyleId>
              </a:tblPr>
              <a:tblGrid>
                <a:gridCol w="5104499"/>
              </a:tblGrid>
              <a:tr h="282567">
                <a:tc>
                  <a:txBody>
                    <a:bodyPr/>
                    <a:lstStyle/>
                    <a:p>
                      <a:pPr algn="l"/>
                      <a:r>
                        <a:rPr lang="en-GB" sz="1200" dirty="0" smtClean="0">
                          <a:solidFill>
                            <a:srgbClr val="3E5AA8"/>
                          </a:solidFill>
                        </a:rPr>
                        <a:t>Impacted Systems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743769">
                <a:tc>
                  <a:txBody>
                    <a:bodyPr/>
                    <a:lstStyle/>
                    <a:p>
                      <a:pPr marL="285750" indent="-285750">
                        <a:buFont typeface="Arial" panose="020B0604020202020204" pitchFamily="34" charset="0"/>
                        <a:buChar char="•"/>
                      </a:pPr>
                      <a:endParaRPr lang="en-GB" sz="1600" b="0" dirty="0" smtClean="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134383364"/>
              </p:ext>
            </p:extLst>
          </p:nvPr>
        </p:nvGraphicFramePr>
        <p:xfrm>
          <a:off x="5524079" y="2142448"/>
          <a:ext cx="3461360" cy="2023032"/>
        </p:xfrm>
        <a:graphic>
          <a:graphicData uri="http://schemas.openxmlformats.org/drawingml/2006/table">
            <a:tbl>
              <a:tblPr firstRow="1" bandRow="1">
                <a:tableStyleId>{E8B1032C-EA38-4F05-BA0D-38AFFFC7BED3}</a:tableStyleId>
              </a:tblPr>
              <a:tblGrid>
                <a:gridCol w="3461360"/>
              </a:tblGrid>
              <a:tr h="264766">
                <a:tc>
                  <a:txBody>
                    <a:bodyPr/>
                    <a:lstStyle/>
                    <a:p>
                      <a:pPr algn="l"/>
                      <a:r>
                        <a:rPr lang="en-GB" sz="1200" dirty="0" smtClean="0">
                          <a:solidFill>
                            <a:srgbClr val="3E5AA8"/>
                          </a:solidFill>
                        </a:rPr>
                        <a:t>Assumptions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748712">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1200" dirty="0" smtClean="0">
                          <a:solidFill>
                            <a:schemeClr val="bg1">
                              <a:lumMod val="50000"/>
                            </a:schemeClr>
                          </a:solidFill>
                          <a:latin typeface="+mn-lt"/>
                          <a:ea typeface="+mn-ea"/>
                          <a:cs typeface="+mn-cs"/>
                        </a:rPr>
                        <a:t>Market</a:t>
                      </a:r>
                      <a:r>
                        <a:rPr lang="en-GB" sz="1050" kern="1200" baseline="0" dirty="0" smtClean="0">
                          <a:solidFill>
                            <a:schemeClr val="bg1">
                              <a:lumMod val="50000"/>
                            </a:schemeClr>
                          </a:solidFill>
                          <a:latin typeface="+mn-lt"/>
                          <a:ea typeface="+mn-ea"/>
                          <a:cs typeface="+mn-cs"/>
                        </a:rPr>
                        <a:t> Trials costs are not considered.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kern="1200" baseline="0" dirty="0" smtClean="0">
                          <a:solidFill>
                            <a:schemeClr val="bg1">
                              <a:lumMod val="50000"/>
                            </a:schemeClr>
                          </a:solidFill>
                          <a:latin typeface="+mn-lt"/>
                          <a:ea typeface="+mn-ea"/>
                          <a:cs typeface="+mn-cs"/>
                        </a:rPr>
                        <a:t>Performance Testing will not be required.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kern="1200" baseline="0" dirty="0" smtClean="0">
                          <a:solidFill>
                            <a:schemeClr val="bg1">
                              <a:lumMod val="50000"/>
                            </a:schemeClr>
                          </a:solidFill>
                          <a:latin typeface="+mn-lt"/>
                          <a:ea typeface="+mn-ea"/>
                          <a:cs typeface="+mn-cs"/>
                        </a:rPr>
                        <a:t>Estimate Reads created and loaded on the billable device as a result of successful processing of RGMA ONUPD updates are in scope of this change.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kern="1200" baseline="0" dirty="0" smtClean="0">
                          <a:solidFill>
                            <a:schemeClr val="bg1">
                              <a:lumMod val="50000"/>
                            </a:schemeClr>
                          </a:solidFill>
                          <a:latin typeface="+mn-lt"/>
                          <a:ea typeface="+mn-ea"/>
                          <a:cs typeface="+mn-cs"/>
                        </a:rPr>
                        <a:t>AQ Correction is not impacted.</a:t>
                      </a:r>
                      <a:endParaRPr lang="en-GB" sz="1050" b="0" kern="1200" baseline="0" dirty="0">
                        <a:solidFill>
                          <a:schemeClr val="bg1">
                            <a:lumMod val="50000"/>
                          </a:schemeClr>
                        </a:solidFill>
                        <a:latin typeface="+mn-lt"/>
                        <a:ea typeface="+mn-ea"/>
                        <a:cs typeface="+mn-cs"/>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900036481"/>
              </p:ext>
            </p:extLst>
          </p:nvPr>
        </p:nvGraphicFramePr>
        <p:xfrm>
          <a:off x="251520" y="4316742"/>
          <a:ext cx="8733918" cy="559264"/>
        </p:xfrm>
        <a:graphic>
          <a:graphicData uri="http://schemas.openxmlformats.org/drawingml/2006/table">
            <a:tbl>
              <a:tblPr firstRow="1" bandRow="1">
                <a:tableStyleId>{E8B1032C-EA38-4F05-BA0D-38AFFFC7BED3}</a:tableStyleId>
              </a:tblPr>
              <a:tblGrid>
                <a:gridCol w="2911306"/>
                <a:gridCol w="2911306"/>
                <a:gridCol w="2911306"/>
              </a:tblGrid>
              <a:tr h="288000">
                <a:tc>
                  <a:txBody>
                    <a:bodyPr/>
                    <a:lstStyle/>
                    <a:p>
                      <a:pPr algn="ctr"/>
                      <a:r>
                        <a:rPr lang="en-GB" sz="1200" dirty="0" smtClean="0">
                          <a:solidFill>
                            <a:srgbClr val="3E5AA8"/>
                          </a:solidFill>
                        </a:rPr>
                        <a:t>Overall Impact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Release Type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High Level</a:t>
                      </a:r>
                      <a:r>
                        <a:rPr lang="en-GB" sz="1200" baseline="0" dirty="0" smtClean="0">
                          <a:solidFill>
                            <a:srgbClr val="3E5AA8"/>
                          </a:solidFill>
                        </a:rPr>
                        <a:t> Cost Estimate</a:t>
                      </a:r>
                      <a:endParaRPr lang="en-GB" sz="1200" dirty="0" smtClean="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71264">
                <a:tc>
                  <a:txBody>
                    <a:bodyPr/>
                    <a:lstStyle/>
                    <a:p>
                      <a:pPr marL="0" indent="0" algn="ctr">
                        <a:buFont typeface="Arial" panose="020B0604020202020204" pitchFamily="34" charset="0"/>
                        <a:buNone/>
                      </a:pPr>
                      <a:r>
                        <a:rPr lang="en-GB" sz="1050" b="0" dirty="0" smtClean="0">
                          <a:solidFill>
                            <a:schemeClr val="bg1">
                              <a:lumMod val="50000"/>
                            </a:schemeClr>
                          </a:solidFill>
                          <a:latin typeface="Arial" panose="020B0604020202020204" pitchFamily="34" charset="0"/>
                          <a:cs typeface="Arial" panose="020B0604020202020204" pitchFamily="34" charset="0"/>
                        </a:rPr>
                        <a:t>Low</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baseline="0" dirty="0" smtClean="0">
                          <a:solidFill>
                            <a:schemeClr val="bg1">
                              <a:lumMod val="50000"/>
                            </a:schemeClr>
                          </a:solidFill>
                          <a:latin typeface="Arial" panose="020B0604020202020204" pitchFamily="34" charset="0"/>
                          <a:cs typeface="Arial" panose="020B0604020202020204" pitchFamily="34" charset="0"/>
                        </a:rPr>
                        <a:t>Minor</a:t>
                      </a:r>
                      <a:endParaRPr lang="en-GB" sz="1050" b="0" dirty="0" smtClean="0">
                        <a:solidFill>
                          <a:schemeClr val="bg1">
                            <a:lumMod val="50000"/>
                          </a:schemeClr>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dirty="0" smtClean="0">
                          <a:solidFill>
                            <a:schemeClr val="bg1">
                              <a:lumMod val="50000"/>
                            </a:schemeClr>
                          </a:solidFill>
                          <a:latin typeface="Arial" panose="020B0604020202020204" pitchFamily="34" charset="0"/>
                          <a:cs typeface="Arial" panose="020B0604020202020204" pitchFamily="34" charset="0"/>
                        </a:rPr>
                        <a:t>5,000 - 15,000 GBP</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
        <p:nvSpPr>
          <p:cNvPr id="12" name="Rectangle 11">
            <a:extLst>
              <a:ext uri="{FF2B5EF4-FFF2-40B4-BE49-F238E27FC236}">
                <a16:creationId xmlns:a16="http://schemas.microsoft.com/office/drawing/2014/main" xmlns="" id="{A181D1D2-942F-43B0-9372-71DE2B5DD4D2}"/>
              </a:ext>
            </a:extLst>
          </p:cNvPr>
          <p:cNvSpPr/>
          <p:nvPr/>
        </p:nvSpPr>
        <p:spPr>
          <a:xfrm>
            <a:off x="424110" y="3026691"/>
            <a:ext cx="877189"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Marketflow</a:t>
            </a:r>
          </a:p>
        </p:txBody>
      </p:sp>
      <p:sp>
        <p:nvSpPr>
          <p:cNvPr id="13" name="Rectangle 12">
            <a:extLst>
              <a:ext uri="{FF2B5EF4-FFF2-40B4-BE49-F238E27FC236}">
                <a16:creationId xmlns:a16="http://schemas.microsoft.com/office/drawing/2014/main" xmlns="" id="{A181D1D2-942F-43B0-9372-71DE2B5DD4D2}"/>
              </a:ext>
            </a:extLst>
          </p:cNvPr>
          <p:cNvSpPr/>
          <p:nvPr/>
        </p:nvSpPr>
        <p:spPr>
          <a:xfrm>
            <a:off x="1720347" y="3016008"/>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SAP PO</a:t>
            </a:r>
          </a:p>
        </p:txBody>
      </p:sp>
      <p:sp>
        <p:nvSpPr>
          <p:cNvPr id="14" name="Rectangle 13">
            <a:extLst>
              <a:ext uri="{FF2B5EF4-FFF2-40B4-BE49-F238E27FC236}">
                <a16:creationId xmlns:a16="http://schemas.microsoft.com/office/drawing/2014/main" xmlns="" id="{A181D1D2-942F-43B0-9372-71DE2B5DD4D2}"/>
              </a:ext>
            </a:extLst>
          </p:cNvPr>
          <p:cNvSpPr/>
          <p:nvPr/>
        </p:nvSpPr>
        <p:spPr>
          <a:xfrm>
            <a:off x="3016491" y="3016008"/>
            <a:ext cx="785455" cy="313186"/>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i="1" u="sng" dirty="0">
                <a:solidFill>
                  <a:srgbClr val="3E5AA8"/>
                </a:solidFill>
              </a:rPr>
              <a:t>SAP ISU</a:t>
            </a:r>
          </a:p>
        </p:txBody>
      </p:sp>
      <p:sp>
        <p:nvSpPr>
          <p:cNvPr id="15" name="Rectangle 14">
            <a:extLst>
              <a:ext uri="{FF2B5EF4-FFF2-40B4-BE49-F238E27FC236}">
                <a16:creationId xmlns:a16="http://schemas.microsoft.com/office/drawing/2014/main" xmlns="" id="{A181D1D2-942F-43B0-9372-71DE2B5DD4D2}"/>
              </a:ext>
            </a:extLst>
          </p:cNvPr>
          <p:cNvSpPr/>
          <p:nvPr/>
        </p:nvSpPr>
        <p:spPr>
          <a:xfrm>
            <a:off x="3028712" y="2450627"/>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Gemini</a:t>
            </a:r>
            <a:endParaRPr lang="en-GB" sz="1050" dirty="0">
              <a:solidFill>
                <a:srgbClr val="3E5AA8"/>
              </a:solidFill>
            </a:endParaRPr>
          </a:p>
        </p:txBody>
      </p:sp>
      <p:sp>
        <p:nvSpPr>
          <p:cNvPr id="16" name="Rectangle 15">
            <a:extLst>
              <a:ext uri="{FF2B5EF4-FFF2-40B4-BE49-F238E27FC236}">
                <a16:creationId xmlns:a16="http://schemas.microsoft.com/office/drawing/2014/main" xmlns="" id="{A181D1D2-942F-43B0-9372-71DE2B5DD4D2}"/>
              </a:ext>
            </a:extLst>
          </p:cNvPr>
          <p:cNvSpPr/>
          <p:nvPr/>
        </p:nvSpPr>
        <p:spPr>
          <a:xfrm>
            <a:off x="3028712" y="3674763"/>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SAP BW</a:t>
            </a:r>
          </a:p>
        </p:txBody>
      </p:sp>
      <p:sp>
        <p:nvSpPr>
          <p:cNvPr id="17" name="Rectangle 16">
            <a:extLst>
              <a:ext uri="{FF2B5EF4-FFF2-40B4-BE49-F238E27FC236}">
                <a16:creationId xmlns:a16="http://schemas.microsoft.com/office/drawing/2014/main" xmlns="" id="{A181D1D2-942F-43B0-9372-71DE2B5DD4D2}"/>
              </a:ext>
            </a:extLst>
          </p:cNvPr>
          <p:cNvSpPr/>
          <p:nvPr/>
        </p:nvSpPr>
        <p:spPr>
          <a:xfrm>
            <a:off x="4312635" y="3016559"/>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CMS</a:t>
            </a:r>
            <a:endParaRPr lang="en-GB" sz="1050" dirty="0">
              <a:solidFill>
                <a:srgbClr val="3E5AA8"/>
              </a:solidFill>
            </a:endParaRPr>
          </a:p>
        </p:txBody>
      </p:sp>
      <p:sp>
        <p:nvSpPr>
          <p:cNvPr id="18" name="Rectangle 17">
            <a:extLst>
              <a:ext uri="{FF2B5EF4-FFF2-40B4-BE49-F238E27FC236}">
                <a16:creationId xmlns:a16="http://schemas.microsoft.com/office/drawing/2014/main" xmlns="" id="{A181D1D2-942F-43B0-9372-71DE2B5DD4D2}"/>
              </a:ext>
            </a:extLst>
          </p:cNvPr>
          <p:cNvSpPr/>
          <p:nvPr/>
        </p:nvSpPr>
        <p:spPr>
          <a:xfrm>
            <a:off x="4312635" y="3674763"/>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DES</a:t>
            </a:r>
          </a:p>
        </p:txBody>
      </p:sp>
      <p:grpSp>
        <p:nvGrpSpPr>
          <p:cNvPr id="19" name="Group 18"/>
          <p:cNvGrpSpPr/>
          <p:nvPr/>
        </p:nvGrpSpPr>
        <p:grpSpPr>
          <a:xfrm>
            <a:off x="1301300" y="3117706"/>
            <a:ext cx="327309" cy="132583"/>
            <a:chOff x="4788024" y="3789241"/>
            <a:chExt cx="360040" cy="152400"/>
          </a:xfrm>
        </p:grpSpPr>
        <p:cxnSp>
          <p:nvCxnSpPr>
            <p:cNvPr id="20" name="Straight Arrow Connector 19"/>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 name="Group 21"/>
          <p:cNvGrpSpPr/>
          <p:nvPr/>
        </p:nvGrpSpPr>
        <p:grpSpPr>
          <a:xfrm>
            <a:off x="2598606" y="3118257"/>
            <a:ext cx="327309" cy="132583"/>
            <a:chOff x="4788024" y="3789241"/>
            <a:chExt cx="360040" cy="152400"/>
          </a:xfrm>
        </p:grpSpPr>
        <p:cxnSp>
          <p:nvCxnSpPr>
            <p:cNvPr id="23" name="Straight Arrow Connector 22"/>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5" name="Group 24"/>
          <p:cNvGrpSpPr/>
          <p:nvPr/>
        </p:nvGrpSpPr>
        <p:grpSpPr>
          <a:xfrm>
            <a:off x="3900806" y="3118257"/>
            <a:ext cx="327309" cy="132583"/>
            <a:chOff x="4788024" y="3789241"/>
            <a:chExt cx="360040" cy="152400"/>
          </a:xfrm>
        </p:grpSpPr>
        <p:cxnSp>
          <p:nvCxnSpPr>
            <p:cNvPr id="26" name="Straight Arrow Connector 25"/>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8" name="Straight Arrow Connector 27"/>
          <p:cNvCxnSpPr/>
          <p:nvPr/>
        </p:nvCxnSpPr>
        <p:spPr bwMode="auto">
          <a:xfrm>
            <a:off x="3900806" y="3842752"/>
            <a:ext cx="327309"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a:off x="3421439" y="3416591"/>
            <a:ext cx="0" cy="210842"/>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29"/>
          <p:cNvCxnSpPr/>
          <p:nvPr/>
        </p:nvCxnSpPr>
        <p:spPr bwMode="auto">
          <a:xfrm>
            <a:off x="3409218" y="2776644"/>
            <a:ext cx="0" cy="210842"/>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Rectangle 30">
            <a:extLst>
              <a:ext uri="{FF2B5EF4-FFF2-40B4-BE49-F238E27FC236}">
                <a16:creationId xmlns:a16="http://schemas.microsoft.com/office/drawing/2014/main" xmlns="" id="{A181D1D2-942F-43B0-9372-71DE2B5DD4D2}"/>
              </a:ext>
            </a:extLst>
          </p:cNvPr>
          <p:cNvSpPr/>
          <p:nvPr/>
        </p:nvSpPr>
        <p:spPr>
          <a:xfrm>
            <a:off x="1720347" y="3666598"/>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API</a:t>
            </a:r>
            <a:endParaRPr lang="en-GB" sz="1050" dirty="0">
              <a:solidFill>
                <a:srgbClr val="3E5AA8"/>
              </a:solidFill>
            </a:endParaRPr>
          </a:p>
        </p:txBody>
      </p:sp>
      <p:cxnSp>
        <p:nvCxnSpPr>
          <p:cNvPr id="32" name="Straight Arrow Connector 31"/>
          <p:cNvCxnSpPr/>
          <p:nvPr/>
        </p:nvCxnSpPr>
        <p:spPr bwMode="auto">
          <a:xfrm>
            <a:off x="2598606" y="3834587"/>
            <a:ext cx="327309" cy="0"/>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Rectangle 32">
            <a:extLst>
              <a:ext uri="{FF2B5EF4-FFF2-40B4-BE49-F238E27FC236}">
                <a16:creationId xmlns="" xmlns:a16="http://schemas.microsoft.com/office/drawing/2014/main" id="{A181D1D2-942F-43B0-9372-71DE2B5DD4D2}"/>
              </a:ext>
            </a:extLst>
          </p:cNvPr>
          <p:cNvSpPr/>
          <p:nvPr/>
        </p:nvSpPr>
        <p:spPr>
          <a:xfrm>
            <a:off x="323528" y="2499742"/>
            <a:ext cx="669776" cy="263404"/>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i="1" u="sng" dirty="0">
                <a:solidFill>
                  <a:srgbClr val="3E5AA8"/>
                </a:solidFill>
              </a:rPr>
              <a:t>Impact</a:t>
            </a:r>
            <a:endParaRPr lang="en-GB" sz="1050" i="1" u="sng" dirty="0">
              <a:solidFill>
                <a:srgbClr val="3E5AA8"/>
              </a:solidFill>
            </a:endParaRPr>
          </a:p>
        </p:txBody>
      </p:sp>
      <p:grpSp>
        <p:nvGrpSpPr>
          <p:cNvPr id="34" name="Group 33"/>
          <p:cNvGrpSpPr/>
          <p:nvPr/>
        </p:nvGrpSpPr>
        <p:grpSpPr>
          <a:xfrm>
            <a:off x="8460432" y="162406"/>
            <a:ext cx="544198" cy="393120"/>
            <a:chOff x="0" y="31563"/>
            <a:chExt cx="544198" cy="393120"/>
          </a:xfrm>
          <a:solidFill>
            <a:srgbClr val="56CF9E"/>
          </a:solidFill>
        </p:grpSpPr>
        <p:sp>
          <p:nvSpPr>
            <p:cNvPr id="35" name="Rounded Rectangle 34"/>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36"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1</a:t>
              </a:r>
              <a:endParaRPr lang="en-GB" sz="1000" b="1" u="none" kern="1200" dirty="0">
                <a:solidFill>
                  <a:schemeClr val="bg1"/>
                </a:solidFill>
              </a:endParaRPr>
            </a:p>
          </p:txBody>
        </p:sp>
      </p:grpSp>
    </p:spTree>
    <p:extLst>
      <p:ext uri="{BB962C8B-B14F-4D97-AF65-F5344CB8AC3E}">
        <p14:creationId xmlns:p14="http://schemas.microsoft.com/office/powerpoint/2010/main" val="2567594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58756558"/>
              </p:ext>
            </p:extLst>
          </p:nvPr>
        </p:nvGraphicFramePr>
        <p:xfrm>
          <a:off x="179510" y="771550"/>
          <a:ext cx="8805928" cy="4093065"/>
        </p:xfrm>
        <a:graphic>
          <a:graphicData uri="http://schemas.openxmlformats.org/drawingml/2006/table">
            <a:tbl>
              <a:tblPr firstRow="1" bandRow="1">
                <a:tableStyleId>{5940675A-B579-460E-94D1-54222C63F5DA}</a:tableStyleId>
              </a:tblPr>
              <a:tblGrid>
                <a:gridCol w="1800202"/>
                <a:gridCol w="1000818"/>
                <a:gridCol w="1000818"/>
                <a:gridCol w="1000818"/>
                <a:gridCol w="1000818"/>
                <a:gridCol w="1000818"/>
                <a:gridCol w="1000818"/>
                <a:gridCol w="1000818"/>
              </a:tblGrid>
              <a:tr h="282857">
                <a:tc>
                  <a:txBody>
                    <a:bodyPr/>
                    <a:lstStyle/>
                    <a:p>
                      <a:pPr algn="ctr"/>
                      <a:endParaRPr lang="en-GB" sz="8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smtClean="0">
                          <a:solidFill>
                            <a:srgbClr val="3E5AA8"/>
                          </a:solidFill>
                        </a:rPr>
                        <a:t>Reports</a:t>
                      </a:r>
                    </a:p>
                  </a:txBody>
                  <a:tcPr anchor="ctr">
                    <a:lnL w="12700" cap="flat" cmpd="sng" algn="ctr">
                      <a:solidFill>
                        <a:schemeClr val="tx1"/>
                      </a:solidFill>
                      <a:prstDash val="solid"/>
                      <a:round/>
                      <a:headEnd type="none" w="med" len="med"/>
                      <a:tailEnd type="none" w="med" len="med"/>
                    </a:lnL>
                    <a:solidFill>
                      <a:srgbClr val="FCBC55"/>
                    </a:solidFill>
                  </a:tcPr>
                </a:tc>
                <a:tc>
                  <a:txBody>
                    <a:bodyPr/>
                    <a:lstStyle/>
                    <a:p>
                      <a:pPr algn="ctr"/>
                      <a:r>
                        <a:rPr lang="en-GB" sz="800" b="1" dirty="0" smtClean="0">
                          <a:solidFill>
                            <a:srgbClr val="3E5AA8"/>
                          </a:solidFill>
                        </a:rPr>
                        <a:t>Interface</a:t>
                      </a:r>
                    </a:p>
                  </a:txBody>
                  <a:tcPr anchor="ctr">
                    <a:solidFill>
                      <a:srgbClr val="FCBC55"/>
                    </a:solidFill>
                  </a:tcPr>
                </a:tc>
                <a:tc>
                  <a:txBody>
                    <a:bodyPr/>
                    <a:lstStyle/>
                    <a:p>
                      <a:pPr algn="ctr"/>
                      <a:r>
                        <a:rPr lang="en-GB" sz="800" b="1" dirty="0" smtClean="0">
                          <a:solidFill>
                            <a:srgbClr val="3E5AA8"/>
                          </a:solidFill>
                        </a:rPr>
                        <a:t>Conversion</a:t>
                      </a:r>
                    </a:p>
                  </a:txBody>
                  <a:tcPr anchor="ctr">
                    <a:solidFill>
                      <a:srgbClr val="FCBC55"/>
                    </a:solidFill>
                  </a:tcPr>
                </a:tc>
                <a:tc>
                  <a:txBody>
                    <a:bodyPr/>
                    <a:lstStyle/>
                    <a:p>
                      <a:pPr algn="ctr"/>
                      <a:r>
                        <a:rPr lang="en-GB" sz="800" b="1" dirty="0" smtClean="0">
                          <a:solidFill>
                            <a:srgbClr val="3E5AA8"/>
                          </a:solidFill>
                        </a:rPr>
                        <a:t>Enhancements</a:t>
                      </a:r>
                    </a:p>
                  </a:txBody>
                  <a:tcPr anchor="ctr">
                    <a:solidFill>
                      <a:srgbClr val="FCBC55"/>
                    </a:solidFill>
                  </a:tcPr>
                </a:tc>
                <a:tc>
                  <a:txBody>
                    <a:bodyPr/>
                    <a:lstStyle/>
                    <a:p>
                      <a:pPr algn="ctr"/>
                      <a:r>
                        <a:rPr lang="en-GB" sz="800" b="1" dirty="0" smtClean="0">
                          <a:solidFill>
                            <a:srgbClr val="3E5AA8"/>
                          </a:solidFill>
                        </a:rPr>
                        <a:t>Forms</a:t>
                      </a:r>
                    </a:p>
                  </a:txBody>
                  <a:tcPr anchor="ctr">
                    <a:solidFill>
                      <a:srgbClr val="FCBC55"/>
                    </a:solidFill>
                  </a:tcPr>
                </a:tc>
                <a:tc>
                  <a:txBody>
                    <a:bodyPr/>
                    <a:lstStyle/>
                    <a:p>
                      <a:pPr algn="ctr"/>
                      <a:r>
                        <a:rPr lang="en-GB" sz="800" b="1" dirty="0" smtClean="0">
                          <a:solidFill>
                            <a:srgbClr val="3E5AA8"/>
                          </a:solidFill>
                        </a:rPr>
                        <a:t>Workflow</a:t>
                      </a:r>
                    </a:p>
                  </a:txBody>
                  <a:tcPr anchor="ctr">
                    <a:solidFill>
                      <a:srgbClr val="FCBC55"/>
                    </a:solidFill>
                  </a:tcPr>
                </a:tc>
                <a:tc>
                  <a:txBody>
                    <a:bodyPr/>
                    <a:lstStyle/>
                    <a:p>
                      <a:pPr algn="ctr"/>
                      <a:r>
                        <a:rPr lang="en-GB" sz="800" b="1" dirty="0" smtClean="0">
                          <a:solidFill>
                            <a:srgbClr val="3E5AA8"/>
                          </a:solidFill>
                        </a:rPr>
                        <a:t>Data Migration </a:t>
                      </a:r>
                    </a:p>
                  </a:txBody>
                  <a:tcPr anchor="ctr">
                    <a:solidFill>
                      <a:srgbClr val="FCBC55"/>
                    </a:solidFill>
                  </a:tcPr>
                </a:tc>
              </a:tr>
              <a:tr h="282857">
                <a:tc>
                  <a:txBody>
                    <a:bodyPr/>
                    <a:lstStyle/>
                    <a:p>
                      <a:pPr algn="r"/>
                      <a:r>
                        <a:rPr lang="en-GB" sz="800" b="1" dirty="0" smtClean="0">
                          <a:solidFill>
                            <a:schemeClr val="accent1"/>
                          </a:solidFill>
                        </a:rPr>
                        <a:t>System Component:</a:t>
                      </a:r>
                    </a:p>
                  </a:txBody>
                  <a:tcPr anchor="ctr">
                    <a:lnT w="12700" cap="flat" cmpd="sng" algn="ctr">
                      <a:solidFill>
                        <a:schemeClr val="tx1"/>
                      </a:solidFill>
                      <a:prstDash val="solid"/>
                      <a:round/>
                      <a:headEnd type="none" w="med" len="med"/>
                      <a:tailEnd type="none" w="med" len="med"/>
                    </a:lnT>
                    <a:solidFill>
                      <a:srgbClr val="84B8D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kern="1200" dirty="0" smtClean="0">
                          <a:solidFill>
                            <a:schemeClr val="tx1"/>
                          </a:solidFill>
                          <a:latin typeface="+mn-lt"/>
                          <a:ea typeface="+mn-ea"/>
                          <a:cs typeface="+mn-cs"/>
                        </a:rPr>
                        <a:t>SAP ISU</a:t>
                      </a:r>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a:p>
                  </a:txBody>
                  <a:tcPr anchor="ctr"/>
                </a:tc>
                <a:tc>
                  <a:txBody>
                    <a:bodyPr/>
                    <a:lstStyle/>
                    <a:p>
                      <a:pPr algn="ctr"/>
                      <a:endParaRPr lang="en-GB" sz="800" dirty="0"/>
                    </a:p>
                  </a:txBody>
                  <a:tcPr anchor="ctr"/>
                </a:tc>
              </a:tr>
              <a:tr h="282857">
                <a:tc>
                  <a:txBody>
                    <a:bodyPr/>
                    <a:lstStyle/>
                    <a:p>
                      <a:pPr algn="r"/>
                      <a:r>
                        <a:rPr lang="en-GB" sz="800" b="1" dirty="0" smtClean="0">
                          <a:solidFill>
                            <a:schemeClr val="accent1"/>
                          </a:solidFill>
                        </a:rPr>
                        <a:t>Impacted Process Areas:</a:t>
                      </a:r>
                    </a:p>
                  </a:txBody>
                  <a:tcPr anchor="ctr">
                    <a:solidFill>
                      <a:srgbClr val="84B8DA"/>
                    </a:solidFill>
                  </a:tcPr>
                </a:tc>
                <a:tc>
                  <a:txBody>
                    <a:bodyPr/>
                    <a:lstStyle/>
                    <a:p>
                      <a:pPr algn="ctr"/>
                      <a:r>
                        <a:rPr lang="en-GB" sz="800" dirty="0" smtClean="0"/>
                        <a:t>AQ</a:t>
                      </a:r>
                      <a:endParaRPr lang="en-GB" sz="800" dirty="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r>
              <a:tr h="282857">
                <a:tc>
                  <a:txBody>
                    <a:bodyPr/>
                    <a:lstStyle/>
                    <a:p>
                      <a:pPr algn="r"/>
                      <a:r>
                        <a:rPr lang="en-US" sz="800" b="1" dirty="0" smtClean="0">
                          <a:solidFill>
                            <a:schemeClr val="accent1"/>
                          </a:solidFill>
                        </a:rPr>
                        <a:t>Complexity Level (per RICEFW item):</a:t>
                      </a:r>
                    </a:p>
                  </a:txBody>
                  <a:tcPr anchor="ctr">
                    <a:solidFill>
                      <a:srgbClr val="84B8DA"/>
                    </a:solidFill>
                  </a:tcPr>
                </a:tc>
                <a:tc>
                  <a:txBody>
                    <a:bodyPr/>
                    <a:lstStyle/>
                    <a:p>
                      <a:pPr algn="ctr"/>
                      <a:r>
                        <a:rPr lang="en-GB" sz="800" dirty="0" smtClean="0"/>
                        <a:t>Low</a:t>
                      </a:r>
                      <a:endParaRPr lang="en-GB" sz="800" dirty="0"/>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dirty="0"/>
                    </a:p>
                  </a:txBody>
                  <a:tcPr anchor="ctr"/>
                </a:tc>
              </a:tr>
              <a:tr h="995974">
                <a:tc>
                  <a:txBody>
                    <a:bodyPr/>
                    <a:lstStyle/>
                    <a:p>
                      <a:pPr algn="r"/>
                      <a:r>
                        <a:rPr lang="en-GB" sz="800" b="1" dirty="0" smtClean="0">
                          <a:solidFill>
                            <a:schemeClr val="accent1"/>
                          </a:solidFill>
                        </a:rPr>
                        <a:t>Change Description:</a:t>
                      </a:r>
                    </a:p>
                  </a:txBody>
                  <a:tcPr anchor="ctr">
                    <a:lnB w="12700" cap="flat" cmpd="sng" algn="ctr">
                      <a:solidFill>
                        <a:schemeClr val="tx1"/>
                      </a:solidFill>
                      <a:prstDash val="solid"/>
                      <a:round/>
                      <a:headEnd type="none" w="med" len="med"/>
                      <a:tailEnd type="none" w="med" len="med"/>
                    </a:lnB>
                    <a:solidFill>
                      <a:srgbClr val="84B8DA"/>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baseline="0" dirty="0" smtClean="0">
                          <a:solidFill>
                            <a:schemeClr val="tx1"/>
                          </a:solidFill>
                          <a:latin typeface="+mn-lt"/>
                          <a:ea typeface="+mn-ea"/>
                          <a:cs typeface="+mn-cs"/>
                        </a:rPr>
                        <a:t>RGMA estimated reads will be used to create a trigger for AQ Rolling process</a:t>
                      </a:r>
                    </a:p>
                  </a:txBody>
                  <a:tcPr anchor="ctr">
                    <a:lnB w="12700" cap="flat" cmpd="sng" algn="ctr">
                      <a:solidFill>
                        <a:schemeClr val="tx1"/>
                      </a:solidFill>
                      <a:prstDash val="solid"/>
                      <a:round/>
                      <a:headEnd type="none" w="med" len="med"/>
                      <a:tailEnd type="none" w="med" len="med"/>
                    </a:lnB>
                  </a:tcPr>
                </a:tc>
                <a:tc>
                  <a:txBody>
                    <a:bodyPr/>
                    <a:lstStyle/>
                    <a:p>
                      <a:pPr marL="0" indent="0" algn="l">
                        <a:buFont typeface="Arial" panose="020B0604020202020204" pitchFamily="34" charset="0"/>
                        <a:buNone/>
                      </a:pPr>
                      <a:endParaRPr lang="en-GB" sz="800" kern="1200" baseline="0" dirty="0" smtClean="0">
                        <a:solidFill>
                          <a:schemeClr val="tx1"/>
                        </a:solidFill>
                        <a:latin typeface="+mn-lt"/>
                        <a:ea typeface="+mn-ea"/>
                        <a:cs typeface="+mn-cs"/>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r>
              <a:tr h="0">
                <a:tc>
                  <a:txBody>
                    <a:bodyPr/>
                    <a:lstStyle/>
                    <a:p>
                      <a:pPr algn="r"/>
                      <a:endParaRPr lang="en-GB" sz="100" b="1"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84400">
                <a:tc>
                  <a:txBody>
                    <a:bodyPr/>
                    <a:lstStyle/>
                    <a:p>
                      <a:pPr algn="r"/>
                      <a:endParaRPr lang="en-GB" sz="800" b="1" dirty="0" smtClean="0"/>
                    </a:p>
                  </a:txBody>
                  <a:tcPr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smtClean="0">
                          <a:solidFill>
                            <a:srgbClr val="3E5AA8"/>
                          </a:solidFill>
                        </a:rPr>
                        <a:t>ISU</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BW</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PO / Marketflow</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DES</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CMS</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AMT</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API</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r>
              <a:tr h="216000">
                <a:tc>
                  <a:txBody>
                    <a:bodyPr/>
                    <a:lstStyle/>
                    <a:p>
                      <a:pPr algn="r"/>
                      <a:r>
                        <a:rPr lang="en-GB" sz="800" b="1" dirty="0" smtClean="0">
                          <a:solidFill>
                            <a:srgbClr val="84B8DA"/>
                          </a:solidFill>
                        </a:rPr>
                        <a:t>Test Data Prep Complexity:</a:t>
                      </a:r>
                    </a:p>
                  </a:txBody>
                  <a:tcPr anchor="ctr">
                    <a:lnT w="12700" cap="flat" cmpd="sng" algn="ctr">
                      <a:solidFill>
                        <a:schemeClr val="tx1"/>
                      </a:solidFill>
                      <a:prstDash val="solid"/>
                      <a:round/>
                      <a:headEnd type="none" w="med" len="med"/>
                      <a:tailEnd type="none" w="med" len="med"/>
                    </a:lnT>
                    <a:solidFill>
                      <a:srgbClr val="3E5AA8"/>
                    </a:solidFill>
                  </a:tcP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US" sz="800" b="1" dirty="0" smtClean="0">
                          <a:solidFill>
                            <a:srgbClr val="84B8DA"/>
                          </a:solidFill>
                        </a:rPr>
                        <a:t>Unit and Sys Test Complexity:</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Pen Test Impact:</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No</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Regression Testing Coverage:</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Performance Test  Impact:</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No</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Market Trials:</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No</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UAT Complexity:</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bl>
          </a:graphicData>
        </a:graphic>
      </p:graphicFrame>
      <p:grpSp>
        <p:nvGrpSpPr>
          <p:cNvPr id="5" name="Group 4"/>
          <p:cNvGrpSpPr/>
          <p:nvPr/>
        </p:nvGrpSpPr>
        <p:grpSpPr>
          <a:xfrm>
            <a:off x="8460432" y="162406"/>
            <a:ext cx="544198" cy="393120"/>
            <a:chOff x="0" y="31563"/>
            <a:chExt cx="544198" cy="393120"/>
          </a:xfrm>
          <a:solidFill>
            <a:srgbClr val="56CF9E"/>
          </a:solidFill>
        </p:grpSpPr>
        <p:sp>
          <p:nvSpPr>
            <p:cNvPr id="6" name="Rounded Rectangle 5"/>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1</a:t>
              </a:r>
              <a:endParaRPr lang="en-GB" sz="1000" b="1" u="none" kern="1200" dirty="0">
                <a:solidFill>
                  <a:schemeClr val="bg1"/>
                </a:solidFill>
              </a:endParaRPr>
            </a:p>
          </p:txBody>
        </p:sp>
      </p:grpSp>
      <p:sp>
        <p:nvSpPr>
          <p:cNvPr id="8" name="Title 1"/>
          <p:cNvSpPr txBox="1">
            <a:spLocks/>
          </p:cNvSpPr>
          <p:nvPr/>
        </p:nvSpPr>
        <p:spPr>
          <a:xfrm>
            <a:off x="457200" y="123478"/>
            <a:ext cx="8229600" cy="4651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2400" dirty="0" smtClean="0"/>
              <a:t>Option 1 - System Impact Assessment</a:t>
            </a:r>
            <a:endParaRPr lang="en-GB" sz="2400" dirty="0"/>
          </a:p>
        </p:txBody>
      </p:sp>
    </p:spTree>
    <p:extLst>
      <p:ext uri="{BB962C8B-B14F-4D97-AF65-F5344CB8AC3E}">
        <p14:creationId xmlns:p14="http://schemas.microsoft.com/office/powerpoint/2010/main" val="3358540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21264777"/>
              </p:ext>
            </p:extLst>
          </p:nvPr>
        </p:nvGraphicFramePr>
        <p:xfrm>
          <a:off x="335533" y="764430"/>
          <a:ext cx="8340925" cy="4028520"/>
        </p:xfrm>
        <a:graphic>
          <a:graphicData uri="http://schemas.openxmlformats.org/drawingml/2006/table">
            <a:tbl>
              <a:tblPr firstRow="1" bandRow="1">
                <a:tableStyleId>{B301B821-A1FF-4177-AEE7-76D212191A09}</a:tableStyleId>
              </a:tblPr>
              <a:tblGrid>
                <a:gridCol w="1716187"/>
                <a:gridCol w="1104123"/>
                <a:gridCol w="984109"/>
                <a:gridCol w="1080120"/>
                <a:gridCol w="1080120"/>
                <a:gridCol w="1008112"/>
                <a:gridCol w="1368154"/>
              </a:tblGrid>
              <a:tr h="288000">
                <a:tc>
                  <a:txBody>
                    <a:bodyPr/>
                    <a:lstStyle/>
                    <a:p>
                      <a:pPr algn="r"/>
                      <a:r>
                        <a:rPr lang="en-GB" sz="1200" dirty="0" smtClean="0">
                          <a:solidFill>
                            <a:srgbClr val="3E5AA8"/>
                          </a:solidFill>
                        </a:rPr>
                        <a:t>Process Area</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Complexity</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File</a:t>
                      </a:r>
                    </a:p>
                    <a:p>
                      <a:pPr algn="ctr"/>
                      <a:r>
                        <a:rPr lang="en-GB" sz="1200" dirty="0" smtClean="0">
                          <a:solidFill>
                            <a:srgbClr val="3E5AA8"/>
                          </a:solidFill>
                        </a:rPr>
                        <a:t>Formats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Exceptions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External</a:t>
                      </a:r>
                    </a:p>
                    <a:p>
                      <a:pPr algn="ctr"/>
                      <a:r>
                        <a:rPr lang="en-GB" sz="1200" dirty="0" smtClean="0">
                          <a:solidFill>
                            <a:srgbClr val="3E5AA8"/>
                          </a:solidFill>
                        </a:rPr>
                        <a:t>Screens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Batch Jobs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Performance Test?</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97610">
                <a:tc>
                  <a:txBody>
                    <a:bodyPr/>
                    <a:lstStyle/>
                    <a:p>
                      <a:pPr marL="0" indent="0" algn="r">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SPA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05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05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05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05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05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05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Metering (Reads)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05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05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05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05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Reconciliation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Invoicing – Capacity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Invoicing – Commodity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Invoicing – Amendment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Invoicing – Other</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Rolling AQ</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Low</a:t>
                      </a:r>
                      <a:endParaRPr lang="en-GB" sz="1050" b="1" kern="1200" dirty="0" smtClean="0">
                        <a:solidFill>
                          <a:schemeClr val="tx1">
                            <a:lumMod val="65000"/>
                            <a:lumOff val="35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No</a:t>
                      </a:r>
                      <a:endParaRPr lang="en-GB" sz="1050" b="1" kern="1200" dirty="0" smtClean="0">
                        <a:solidFill>
                          <a:schemeClr val="tx1">
                            <a:lumMod val="65000"/>
                            <a:lumOff val="35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No</a:t>
                      </a:r>
                      <a:endParaRPr lang="en-GB" sz="1050" b="1" kern="1200" dirty="0" smtClean="0">
                        <a:solidFill>
                          <a:schemeClr val="tx1">
                            <a:lumMod val="65000"/>
                            <a:lumOff val="35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No</a:t>
                      </a:r>
                      <a:endParaRPr lang="en-GB" sz="1050" b="1" kern="1200" dirty="0" smtClean="0">
                        <a:solidFill>
                          <a:schemeClr val="tx1">
                            <a:lumMod val="65000"/>
                            <a:lumOff val="35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No</a:t>
                      </a:r>
                      <a:endParaRPr lang="en-GB" sz="1050" b="1" kern="1200" dirty="0" smtClean="0">
                        <a:solidFill>
                          <a:schemeClr val="tx1">
                            <a:lumMod val="65000"/>
                            <a:lumOff val="35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65000"/>
                              <a:lumOff val="35000"/>
                            </a:schemeClr>
                          </a:solidFill>
                          <a:latin typeface="+mn-lt"/>
                          <a:ea typeface="+mn-ea"/>
                          <a:cs typeface="+mn-cs"/>
                        </a:rPr>
                        <a:t>No</a:t>
                      </a:r>
                      <a:endParaRPr lang="en-GB" sz="1050" b="1" kern="1200" dirty="0" smtClean="0">
                        <a:solidFill>
                          <a:schemeClr val="tx1">
                            <a:lumMod val="65000"/>
                            <a:lumOff val="35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Formula Year AQ</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RGMA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DSC Service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75000"/>
                            </a:schemeClr>
                          </a:solidFill>
                          <a:latin typeface="Arial" panose="020B0604020202020204" pitchFamily="34" charset="0"/>
                          <a:ea typeface="+mn-ea"/>
                          <a:cs typeface="Arial" panose="020B0604020202020204" pitchFamily="34" charset="0"/>
                        </a:rPr>
                        <a:t>Other (Specify)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75000"/>
                            </a:schemeClr>
                          </a:solidFill>
                          <a:latin typeface="Arial" panose="020B0604020202020204" pitchFamily="34" charset="0"/>
                          <a:ea typeface="+mn-ea"/>
                          <a:cs typeface="Arial" panose="020B0604020202020204" pitchFamily="34" charset="0"/>
                        </a:rPr>
                        <a:t>n/a</a:t>
                      </a:r>
                      <a:endParaRPr lang="en-GB" sz="1100" b="0" kern="1200" dirty="0" smtClean="0">
                        <a:solidFill>
                          <a:schemeClr val="bg1">
                            <a:lumMod val="7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bl>
          </a:graphicData>
        </a:graphic>
      </p:graphicFrame>
      <p:grpSp>
        <p:nvGrpSpPr>
          <p:cNvPr id="5" name="Group 4"/>
          <p:cNvGrpSpPr/>
          <p:nvPr/>
        </p:nvGrpSpPr>
        <p:grpSpPr>
          <a:xfrm>
            <a:off x="8460432" y="162406"/>
            <a:ext cx="544198" cy="393120"/>
            <a:chOff x="0" y="31563"/>
            <a:chExt cx="544198" cy="393120"/>
          </a:xfrm>
          <a:solidFill>
            <a:srgbClr val="56CF9E"/>
          </a:solidFill>
        </p:grpSpPr>
        <p:sp>
          <p:nvSpPr>
            <p:cNvPr id="6" name="Rounded Rectangle 5"/>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1</a:t>
              </a:r>
              <a:endParaRPr lang="en-GB" sz="1000" b="1" u="none" kern="1200" dirty="0">
                <a:solidFill>
                  <a:schemeClr val="bg1"/>
                </a:solidFill>
              </a:endParaRPr>
            </a:p>
          </p:txBody>
        </p:sp>
      </p:grpSp>
      <p:sp>
        <p:nvSpPr>
          <p:cNvPr id="8" name="Title 1"/>
          <p:cNvSpPr txBox="1">
            <a:spLocks/>
          </p:cNvSpPr>
          <p:nvPr/>
        </p:nvSpPr>
        <p:spPr>
          <a:xfrm>
            <a:off x="457200" y="123478"/>
            <a:ext cx="8229600" cy="4651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2400" dirty="0" smtClean="0"/>
              <a:t>Option 1 - Process Impact Assessment</a:t>
            </a:r>
            <a:endParaRPr lang="en-GB" sz="2400" dirty="0"/>
          </a:p>
        </p:txBody>
      </p:sp>
    </p:spTree>
    <p:extLst>
      <p:ext uri="{BB962C8B-B14F-4D97-AF65-F5344CB8AC3E}">
        <p14:creationId xmlns:p14="http://schemas.microsoft.com/office/powerpoint/2010/main" val="2015947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www.w3.org/XML/1998/namespace"/>
    <ds:schemaRef ds:uri="http://purl.org/dc/terms/"/>
    <ds:schemaRef ds:uri="http://schemas.openxmlformats.org/package/2006/metadata/core-properties"/>
    <ds:schemaRef ds:uri="http://schemas.microsoft.com/office/2006/documentManagement/types"/>
    <ds:schemaRef ds:uri="http://purl.org/dc/elements/1.1/"/>
    <ds:schemaRef ds:uri="http://purl.org/dc/dcmityp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11895</TotalTime>
  <Words>528</Words>
  <Application>Microsoft Office PowerPoint</Application>
  <PresentationFormat>On-screen Show (16:9)</PresentationFormat>
  <Paragraphs>168</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XRN4923 - AQ Calculation for RGMA (ONUPD) Estimate Reads</vt:lpstr>
      <vt:lpstr>Change Overview</vt:lpstr>
      <vt:lpstr>Option 1 - High Level Impact Assessment</vt:lpstr>
      <vt:lpstr>PowerPoint Presentation</vt:lpstr>
      <vt:lpstr>PowerPoint Presentation</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Simon Harris</cp:lastModifiedBy>
  <cp:revision>218</cp:revision>
  <dcterms:created xsi:type="dcterms:W3CDTF">2018-09-02T17:12:15Z</dcterms:created>
  <dcterms:modified xsi:type="dcterms:W3CDTF">2019-06-10T09:51:00Z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801977109</vt:i4>
  </property>
  <property fmtid="{D5CDD505-2E9C-101B-9397-08002B2CF9AE}" pid="3" name="_NewReviewCycle">
    <vt:lpwstr/>
  </property>
  <property fmtid="{D5CDD505-2E9C-101B-9397-08002B2CF9AE}" pid="4" name="_EmailSubject">
    <vt:lpwstr>HLSO update for ChMC</vt:lpwstr>
  </property>
  <property fmtid="{D5CDD505-2E9C-101B-9397-08002B2CF9AE}" pid="5" name="_AuthorEmail">
    <vt:lpwstr>Simon.Harris@xoserve.com</vt:lpwstr>
  </property>
  <property fmtid="{D5CDD505-2E9C-101B-9397-08002B2CF9AE}" pid="6" name="_AuthorEmailDisplayName">
    <vt:lpwstr>Harris, Simon</vt:lpwstr>
  </property>
  <property fmtid="{D5CDD505-2E9C-101B-9397-08002B2CF9AE}" pid="7" name="_PreviousAdHocReviewCycleID">
    <vt:i4>1229239438</vt:i4>
  </property>
  <property fmtid="{D5CDD505-2E9C-101B-9397-08002B2CF9AE}" pid="8" name="ContentTypeId">
    <vt:lpwstr>0x0101006E927B77B7F39148B9CB17AE711C8D35</vt:lpwstr>
  </property>
</Properties>
</file>