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8" r:id="rId5"/>
    <p:sldId id="309" r:id="rId6"/>
    <p:sldId id="310" r:id="rId7"/>
    <p:sldId id="311" r:id="rId8"/>
    <p:sldId id="31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CF9E"/>
    <a:srgbClr val="FCBC55"/>
    <a:srgbClr val="1D3E61"/>
    <a:srgbClr val="6440A3"/>
    <a:srgbClr val="3E5AA8"/>
    <a:srgbClr val="40D1F5"/>
    <a:srgbClr val="D75733"/>
    <a:srgbClr val="84B8DA"/>
    <a:srgbClr val="2B80B1"/>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245" autoAdjust="0"/>
  </p:normalViewPr>
  <p:slideViewPr>
    <p:cSldViewPr>
      <p:cViewPr>
        <p:scale>
          <a:sx n="100" d="100"/>
          <a:sy n="100" d="100"/>
        </p:scale>
        <p:origin x="-702" y="-5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0EFAD0C0-CEEC-4718-AB0F-D7B916BB6518}">
      <dgm:prSet phldrT="[Text]" custT="1"/>
      <dgm:spPr>
        <a:solidFill>
          <a:srgbClr val="56CF9E"/>
        </a:solidFill>
        <a:ln w="12700">
          <a:solidFill>
            <a:srgbClr val="1D3E61"/>
          </a:solidFill>
        </a:ln>
      </dgm:spPr>
      <dgm:t>
        <a:bodyPr lIns="180000"/>
        <a:lstStyle/>
        <a:p>
          <a:pPr algn="l"/>
          <a:r>
            <a:rPr lang="en-GB" sz="1000" dirty="0" smtClean="0">
              <a:solidFill>
                <a:schemeClr val="bg1"/>
              </a:solidFill>
            </a:rPr>
            <a:t>Amend the Meter Read Frequency as part of a successful Rolling AQ calculation (Monthly or Correction) and Asset Updates.</a:t>
          </a:r>
          <a:endParaRPr lang="en-GB" sz="1000" b="0" dirty="0">
            <a:solidFill>
              <a:schemeClr val="bg1"/>
            </a:solidFill>
          </a:endParaRPr>
        </a:p>
      </dgm:t>
    </dgm:pt>
    <dgm:pt modelId="{89DFBBA3-8D79-44BB-948D-83966ADCDFFE}" type="parTrans" cxnId="{233E8E64-99D9-44F3-8B4D-277FEEF09408}">
      <dgm:prSet/>
      <dgm:spPr/>
      <dgm:t>
        <a:bodyPr/>
        <a:lstStyle/>
        <a:p>
          <a:endParaRPr lang="en-GB"/>
        </a:p>
      </dgm:t>
    </dgm:pt>
    <dgm:pt modelId="{1E4BE9AA-2C4D-44F5-9E98-D9FD3B0241C1}" type="sibTrans" cxnId="{233E8E64-99D9-44F3-8B4D-277FEEF09408}">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08C5BB07-B8E7-4B27-9614-A01EF7158C1A}" type="pres">
      <dgm:prSet presAssocID="{0EFAD0C0-CEEC-4718-AB0F-D7B916BB6518}" presName="parentText" presStyleLbl="node1" presStyleIdx="0" presStyleCnt="1" custScaleY="32249" custLinFactNeighborY="1332">
        <dgm:presLayoutVars>
          <dgm:chMax val="0"/>
          <dgm:bulletEnabled val="1"/>
        </dgm:presLayoutVars>
      </dgm:prSet>
      <dgm:spPr/>
      <dgm:t>
        <a:bodyPr/>
        <a:lstStyle/>
        <a:p>
          <a:endParaRPr lang="en-GB"/>
        </a:p>
      </dgm:t>
    </dgm:pt>
  </dgm:ptLst>
  <dgm:cxnLst>
    <dgm:cxn modelId="{233E8E64-99D9-44F3-8B4D-277FEEF09408}" srcId="{42841D73-A78F-4002-AF71-D57A414FF688}" destId="{0EFAD0C0-CEEC-4718-AB0F-D7B916BB6518}" srcOrd="0" destOrd="0" parTransId="{89DFBBA3-8D79-44BB-948D-83966ADCDFFE}" sibTransId="{1E4BE9AA-2C4D-44F5-9E98-D9FD3B0241C1}"/>
    <dgm:cxn modelId="{DA260677-9273-4D84-A24F-211D3214460C}" type="presOf" srcId="{0EFAD0C0-CEEC-4718-AB0F-D7B916BB6518}" destId="{08C5BB07-B8E7-4B27-9614-A01EF7158C1A}" srcOrd="0" destOrd="0" presId="urn:microsoft.com/office/officeart/2005/8/layout/vList2"/>
    <dgm:cxn modelId="{F898DA64-1295-4470-A078-D7234992AA32}" type="presOf" srcId="{42841D73-A78F-4002-AF71-D57A414FF688}" destId="{B8DC9AA9-E5F8-4B50-8C8C-C4B3DC9DD898}" srcOrd="0" destOrd="0" presId="urn:microsoft.com/office/officeart/2005/8/layout/vList2"/>
    <dgm:cxn modelId="{A218A773-574F-466F-98D5-9B64FA4FEED4}" type="presParOf" srcId="{B8DC9AA9-E5F8-4B50-8C8C-C4B3DC9DD898}" destId="{08C5BB07-B8E7-4B27-9614-A01EF7158C1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56CF9E"/>
        </a:solidFill>
        <a:ln w="12700">
          <a:solidFill>
            <a:srgbClr val="1D3E61"/>
          </a:solidFill>
        </a:ln>
      </dgm:spPr>
      <dgm:t>
        <a:bodyPr/>
        <a:lstStyle/>
        <a:p>
          <a:pPr algn="ctr"/>
          <a:r>
            <a:rPr lang="en-GB" sz="1000" b="1" u="none" dirty="0" smtClean="0">
              <a:solidFill>
                <a:schemeClr val="bg1"/>
              </a:solidFill>
            </a:rPr>
            <a:t>1</a:t>
          </a:r>
          <a:endParaRPr lang="en-GB" sz="1000" b="1" u="none" dirty="0">
            <a:solidFill>
              <a:schemeClr val="bg1"/>
            </a:solidFill>
          </a:endParaRP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1" custScaleY="32249" custLinFactNeighborX="-5856" custLinFactNeighborY="1330">
        <dgm:presLayoutVars>
          <dgm:chMax val="0"/>
          <dgm:bulletEnabled val="1"/>
        </dgm:presLayoutVars>
      </dgm:prSet>
      <dgm:spPr/>
      <dgm:t>
        <a:bodyPr/>
        <a:lstStyle/>
        <a:p>
          <a:endParaRPr lang="en-GB"/>
        </a:p>
      </dgm:t>
    </dgm:pt>
  </dgm:ptLst>
  <dgm:cxnLst>
    <dgm:cxn modelId="{F5115AB6-0BA9-4A94-A9F3-EBBCFC4289D9}" srcId="{42841D73-A78F-4002-AF71-D57A414FF688}" destId="{6AA5589C-27D6-46E8-A7FA-6384EB47F98C}" srcOrd="0" destOrd="0" parTransId="{85946790-C94E-449B-8046-24FA2335861D}" sibTransId="{CE8861E6-5D59-41DF-95FD-CDAA48B4C25D}"/>
    <dgm:cxn modelId="{49049E57-D8AD-4FC2-BF82-0A274EB5849F}" type="presOf" srcId="{42841D73-A78F-4002-AF71-D57A414FF688}" destId="{B8DC9AA9-E5F8-4B50-8C8C-C4B3DC9DD898}" srcOrd="0" destOrd="0" presId="urn:microsoft.com/office/officeart/2005/8/layout/vList2"/>
    <dgm:cxn modelId="{BE6AE35E-AA2D-4DFF-9051-A37D4589338B}" type="presOf" srcId="{6AA5589C-27D6-46E8-A7FA-6384EB47F98C}" destId="{D7446E82-4703-4D3B-9782-9248EAB3A1B8}" srcOrd="0" destOrd="0" presId="urn:microsoft.com/office/officeart/2005/8/layout/vList2"/>
    <dgm:cxn modelId="{74D432E9-62B1-4957-B2A1-C9ACDA18E685}" type="presParOf" srcId="{B8DC9AA9-E5F8-4B50-8C8C-C4B3DC9DD898}" destId="{D7446E82-4703-4D3B-9782-9248EAB3A1B8}"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5BB07-B8E7-4B27-9614-A01EF7158C1A}">
      <dsp:nvSpPr>
        <dsp:cNvPr id="0" name=""/>
        <dsp:cNvSpPr/>
      </dsp:nvSpPr>
      <dsp:spPr>
        <a:xfrm>
          <a:off x="0" y="72004"/>
          <a:ext cx="7416824" cy="392405"/>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GB" sz="1000" kern="1200" dirty="0" smtClean="0">
              <a:solidFill>
                <a:schemeClr val="bg1"/>
              </a:solidFill>
            </a:rPr>
            <a:t>Amend the Meter Read Frequency as part of a successful Rolling AQ calculation (Monthly or Correction) and Asset Updates.</a:t>
          </a:r>
          <a:endParaRPr lang="en-GB" sz="1000" b="0" kern="1200" dirty="0">
            <a:solidFill>
              <a:schemeClr val="bg1"/>
            </a:solidFill>
          </a:endParaRPr>
        </a:p>
      </dsp:txBody>
      <dsp:txXfrm>
        <a:off x="19156" y="91160"/>
        <a:ext cx="7378512" cy="3540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72008"/>
          <a:ext cx="544198" cy="392405"/>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dsp:txBody>
      <dsp:txXfrm>
        <a:off x="19156" y="91164"/>
        <a:ext cx="505886" cy="3540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10/06/2019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824534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solidFill>
                  <a:schemeClr val="bg1">
                    <a:lumMod val="50000"/>
                  </a:schemeClr>
                </a:solidFill>
              </a:rPr>
              <a:t>High Level System Solution </a:t>
            </a:r>
            <a:br>
              <a:rPr lang="en-US" dirty="0">
                <a:solidFill>
                  <a:schemeClr val="bg1">
                    <a:lumMod val="50000"/>
                  </a:schemeClr>
                </a:solidFill>
              </a:rPr>
            </a:br>
            <a:r>
              <a:rPr lang="en-US" dirty="0">
                <a:solidFill>
                  <a:schemeClr val="bg1">
                    <a:lumMod val="50000"/>
                  </a:schemeClr>
                </a:solidFill>
              </a:rPr>
              <a:t>Impact Assessment</a:t>
            </a:r>
            <a:endParaRPr lang="en-GB" dirty="0">
              <a:solidFill>
                <a:schemeClr val="bg1">
                  <a:lumMod val="50000"/>
                </a:schemeClr>
              </a:solidFill>
            </a:endParaRPr>
          </a:p>
        </p:txBody>
      </p:sp>
      <p:sp>
        <p:nvSpPr>
          <p:cNvPr id="6" name="Title 1"/>
          <p:cNvSpPr txBox="1">
            <a:spLocks/>
          </p:cNvSpPr>
          <p:nvPr/>
        </p:nvSpPr>
        <p:spPr>
          <a:xfrm>
            <a:off x="838200" y="1750219"/>
            <a:ext cx="7772400" cy="11025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mtClean="0"/>
              <a:t>XRN4941 - </a:t>
            </a:r>
            <a:r>
              <a:rPr lang="en-US" smtClean="0"/>
              <a:t>Modification 0692 - Auto Updates to Meter Read Frequency</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00313868"/>
              </p:ext>
            </p:extLst>
          </p:nvPr>
        </p:nvGraphicFramePr>
        <p:xfrm>
          <a:off x="354124" y="699542"/>
          <a:ext cx="8345978" cy="1979672"/>
        </p:xfrm>
        <a:graphic>
          <a:graphicData uri="http://schemas.openxmlformats.org/drawingml/2006/table">
            <a:tbl>
              <a:tblPr firstRow="1" bandRow="1">
                <a:tableStyleId>{E8B1032C-EA38-4F05-BA0D-38AFFFC7BED3}</a:tableStyleId>
              </a:tblPr>
              <a:tblGrid>
                <a:gridCol w="8345978"/>
              </a:tblGrid>
              <a:tr h="288032">
                <a:tc>
                  <a:txBody>
                    <a:bodyPr/>
                    <a:lstStyle/>
                    <a:p>
                      <a:pPr algn="l"/>
                      <a:r>
                        <a:rPr lang="en-GB" sz="1200" b="1" kern="1200" dirty="0" smtClean="0">
                          <a:solidFill>
                            <a:schemeClr val="accent1"/>
                          </a:solidFill>
                          <a:latin typeface="+mn-lt"/>
                          <a:ea typeface="+mn-ea"/>
                          <a:cs typeface="+mn-cs"/>
                        </a:rPr>
                        <a:t>XRN4941</a:t>
                      </a:r>
                      <a:r>
                        <a:rPr lang="en-GB" sz="1200" b="1" kern="1200" baseline="0" dirty="0" smtClean="0">
                          <a:solidFill>
                            <a:schemeClr val="accent1"/>
                          </a:solidFill>
                          <a:latin typeface="+mn-lt"/>
                          <a:ea typeface="+mn-ea"/>
                          <a:cs typeface="+mn-cs"/>
                        </a:rPr>
                        <a:t> - </a:t>
                      </a:r>
                      <a:r>
                        <a:rPr lang="en-US" sz="1200" b="1" kern="1200" dirty="0" smtClean="0">
                          <a:solidFill>
                            <a:schemeClr val="accent1"/>
                          </a:solidFill>
                          <a:latin typeface="+mn-lt"/>
                          <a:ea typeface="+mn-ea"/>
                          <a:cs typeface="+mn-cs"/>
                        </a:rPr>
                        <a:t>Modification</a:t>
                      </a:r>
                      <a:r>
                        <a:rPr lang="en-US" sz="1200" b="1" kern="1200" baseline="0" dirty="0" smtClean="0">
                          <a:solidFill>
                            <a:schemeClr val="accent1"/>
                          </a:solidFill>
                          <a:latin typeface="+mn-lt"/>
                          <a:ea typeface="+mn-ea"/>
                          <a:cs typeface="+mn-cs"/>
                        </a:rPr>
                        <a:t> </a:t>
                      </a:r>
                      <a:r>
                        <a:rPr lang="en-US" sz="1200" b="1" kern="1200" dirty="0" smtClean="0">
                          <a:solidFill>
                            <a:schemeClr val="accent1"/>
                          </a:solidFill>
                          <a:latin typeface="+mn-lt"/>
                          <a:ea typeface="+mn-ea"/>
                          <a:cs typeface="+mn-cs"/>
                        </a:rPr>
                        <a:t>0692 - Auto Updates to Meter Read Frequency</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411553">
                <a:tc>
                  <a:txBody>
                    <a:bodyPr/>
                    <a:lstStyle/>
                    <a:p>
                      <a:r>
                        <a:rPr lang="en-GB" sz="1050" b="0" kern="1200" dirty="0" smtClean="0">
                          <a:solidFill>
                            <a:schemeClr val="bg1">
                              <a:lumMod val="50000"/>
                            </a:schemeClr>
                          </a:solidFill>
                          <a:latin typeface="+mn-lt"/>
                          <a:ea typeface="+mn-ea"/>
                          <a:cs typeface="+mn-cs"/>
                        </a:rPr>
                        <a:t>This change has been raised in line with the ongoing development of MOD0692 which looks to grant the CDSP permission to update a Supply Meter Point’s (SMP) Meter Read Frequency (MRF) under the following circumstances:</a:t>
                      </a:r>
                    </a:p>
                    <a:p>
                      <a:r>
                        <a:rPr lang="en-GB" sz="1050" b="0" kern="1200" dirty="0" smtClean="0">
                          <a:solidFill>
                            <a:schemeClr val="bg1">
                              <a:lumMod val="50000"/>
                            </a:schemeClr>
                          </a:solidFill>
                          <a:latin typeface="+mn-lt"/>
                          <a:ea typeface="+mn-ea"/>
                          <a:cs typeface="+mn-cs"/>
                        </a:rPr>
                        <a:t> </a:t>
                      </a:r>
                    </a:p>
                    <a:p>
                      <a:pPr marL="228600" lvl="0" indent="-228600">
                        <a:buAutoNum type="arabicParenR"/>
                      </a:pPr>
                      <a:r>
                        <a:rPr lang="en-GB" sz="1050" b="0" kern="1200" dirty="0" smtClean="0">
                          <a:solidFill>
                            <a:schemeClr val="bg1">
                              <a:lumMod val="50000"/>
                            </a:schemeClr>
                          </a:solidFill>
                          <a:latin typeface="+mn-lt"/>
                          <a:ea typeface="+mn-ea"/>
                          <a:cs typeface="+mn-cs"/>
                        </a:rPr>
                        <a:t>Where a SMP AQ increases past the threshold of 293,000KWh and site is not on a monthly meter read frequency, the MRF should be set to Monthly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kern="1200" dirty="0" smtClean="0">
                          <a:solidFill>
                            <a:schemeClr val="bg1">
                              <a:lumMod val="50000"/>
                            </a:schemeClr>
                          </a:solidFill>
                          <a:latin typeface="+mn-lt"/>
                          <a:ea typeface="+mn-ea"/>
                          <a:cs typeface="+mn-cs"/>
                        </a:rPr>
                        <a:t>2)  Site has either a Smart or AMR meter installed and is not on a monthly meter read frequency, the MRF should be set to Monthly</a:t>
                      </a:r>
                    </a:p>
                    <a:p>
                      <a:endParaRPr lang="en-GB" sz="1050" b="0" kern="1200" dirty="0" smtClean="0">
                        <a:solidFill>
                          <a:schemeClr val="bg1">
                            <a:lumMod val="50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i="1" kern="1200" dirty="0" smtClean="0">
                          <a:solidFill>
                            <a:schemeClr val="bg1">
                              <a:lumMod val="50000"/>
                            </a:schemeClr>
                          </a:solidFill>
                          <a:latin typeface="+mn-lt"/>
                          <a:ea typeface="+mn-ea"/>
                          <a:cs typeface="+mn-cs"/>
                        </a:rPr>
                        <a:t>XRN is in</a:t>
                      </a:r>
                      <a:r>
                        <a:rPr lang="en-GB" sz="1050" b="0" i="1" kern="1200" baseline="0" dirty="0" smtClean="0">
                          <a:solidFill>
                            <a:schemeClr val="bg1">
                              <a:lumMod val="50000"/>
                            </a:schemeClr>
                          </a:solidFill>
                          <a:latin typeface="+mn-lt"/>
                          <a:ea typeface="+mn-ea"/>
                          <a:cs typeface="+mn-cs"/>
                        </a:rPr>
                        <a:t> development alongside Modification 0692, any fundamental changes to this Mod could amend the scope of this change and effect delivery timescales.</a:t>
                      </a:r>
                      <a:endParaRPr lang="en-GB" sz="1050" b="0" i="1" kern="1200" dirty="0" smtClean="0">
                        <a:solidFill>
                          <a:schemeClr val="bg1">
                            <a:lumMod val="50000"/>
                          </a:schemeClr>
                        </a:solidFill>
                        <a:latin typeface="+mn-lt"/>
                        <a:ea typeface="+mn-ea"/>
                        <a:cs typeface="+mn-cs"/>
                      </a:endParaRPr>
                    </a:p>
                    <a:p>
                      <a:endParaRPr lang="en-GB" sz="1050" b="0" kern="1200" dirty="0" smtClean="0">
                        <a:solidFill>
                          <a:schemeClr val="bg1">
                            <a:lumMod val="50000"/>
                          </a:schemeClr>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88235966"/>
              </p:ext>
            </p:extLst>
          </p:nvPr>
        </p:nvGraphicFramePr>
        <p:xfrm>
          <a:off x="395536" y="2787774"/>
          <a:ext cx="8345978" cy="1511280"/>
        </p:xfrm>
        <a:graphic>
          <a:graphicData uri="http://schemas.openxmlformats.org/drawingml/2006/table">
            <a:tbl>
              <a:tblPr firstRow="1" bandRow="1">
                <a:tableStyleId>{E8B1032C-EA38-4F05-BA0D-38AFFFC7BED3}</a:tableStyleId>
              </a:tblPr>
              <a:tblGrid>
                <a:gridCol w="8345978"/>
              </a:tblGrid>
              <a:tr h="203200">
                <a:tc>
                  <a:txBody>
                    <a:bodyPr/>
                    <a:lstStyle/>
                    <a:p>
                      <a:pPr algn="l"/>
                      <a:r>
                        <a:rPr lang="en-GB" sz="1200" b="1" dirty="0" smtClean="0">
                          <a:solidFill>
                            <a:schemeClr val="accent1"/>
                          </a:solidFill>
                          <a:latin typeface="Arial" panose="020B0604020202020204" pitchFamily="34" charset="0"/>
                          <a:cs typeface="Arial" panose="020B0604020202020204" pitchFamily="34" charset="0"/>
                        </a:rPr>
                        <a:t>Solution</a:t>
                      </a:r>
                      <a:r>
                        <a:rPr lang="en-GB" sz="1200" b="1" baseline="0" dirty="0" smtClean="0">
                          <a:solidFill>
                            <a:schemeClr val="accent1"/>
                          </a:solidFill>
                          <a:latin typeface="Arial" panose="020B0604020202020204" pitchFamily="34" charset="0"/>
                          <a:cs typeface="Arial" panose="020B0604020202020204" pitchFamily="34" charset="0"/>
                        </a:rPr>
                        <a:t> Options</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236960">
                <a:tc>
                  <a:txBody>
                    <a:bodyPr/>
                    <a:lstStyle/>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6" name="Diagram 5"/>
          <p:cNvGraphicFramePr/>
          <p:nvPr>
            <p:extLst>
              <p:ext uri="{D42A27DB-BD31-4B8C-83A1-F6EECF244321}">
                <p14:modId xmlns:p14="http://schemas.microsoft.com/office/powerpoint/2010/main" val="1103856024"/>
              </p:ext>
            </p:extLst>
          </p:nvPr>
        </p:nvGraphicFramePr>
        <p:xfrm>
          <a:off x="1187624" y="3363838"/>
          <a:ext cx="7416824" cy="50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2728617974"/>
              </p:ext>
            </p:extLst>
          </p:nvPr>
        </p:nvGraphicFramePr>
        <p:xfrm>
          <a:off x="571418" y="3363838"/>
          <a:ext cx="544198" cy="5040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itle 1"/>
          <p:cNvSpPr>
            <a:spLocks noGrp="1"/>
          </p:cNvSpPr>
          <p:nvPr>
            <p:ph type="title"/>
          </p:nvPr>
        </p:nvSpPr>
        <p:spPr>
          <a:xfrm>
            <a:off x="457200" y="123478"/>
            <a:ext cx="8229600" cy="465128"/>
          </a:xfrm>
        </p:spPr>
        <p:txBody>
          <a:bodyPr>
            <a:normAutofit/>
          </a:bodyPr>
          <a:lstStyle/>
          <a:p>
            <a:r>
              <a:rPr lang="en-US" sz="2400" dirty="0" smtClean="0"/>
              <a:t>Change Overview</a:t>
            </a:r>
            <a:endParaRPr lang="en-GB" sz="2400" dirty="0"/>
          </a:p>
        </p:txBody>
      </p:sp>
    </p:spTree>
    <p:extLst>
      <p:ext uri="{BB962C8B-B14F-4D97-AF65-F5344CB8AC3E}">
        <p14:creationId xmlns:p14="http://schemas.microsoft.com/office/powerpoint/2010/main" val="1824662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65128"/>
          </a:xfrm>
        </p:spPr>
        <p:txBody>
          <a:bodyPr>
            <a:normAutofit/>
          </a:bodyPr>
          <a:lstStyle/>
          <a:p>
            <a:r>
              <a:rPr lang="en-US" sz="2400" dirty="0"/>
              <a:t>Option </a:t>
            </a:r>
            <a:r>
              <a:rPr lang="en-US" sz="2400" dirty="0" smtClean="0"/>
              <a:t>1 </a:t>
            </a:r>
            <a:r>
              <a:rPr lang="en-US" sz="2400" dirty="0"/>
              <a:t>- High Level Impact Assessment</a:t>
            </a:r>
            <a:endParaRPr lang="en-GB" sz="2400" dirty="0"/>
          </a:p>
        </p:txBody>
      </p:sp>
      <p:graphicFrame>
        <p:nvGraphicFramePr>
          <p:cNvPr id="8" name="Table 7"/>
          <p:cNvGraphicFramePr>
            <a:graphicFrameLocks noGrp="1"/>
          </p:cNvGraphicFramePr>
          <p:nvPr>
            <p:extLst>
              <p:ext uri="{D42A27DB-BD31-4B8C-83A1-F6EECF244321}">
                <p14:modId xmlns:p14="http://schemas.microsoft.com/office/powerpoint/2010/main" val="1155678963"/>
              </p:ext>
            </p:extLst>
          </p:nvPr>
        </p:nvGraphicFramePr>
        <p:xfrm>
          <a:off x="251520" y="627534"/>
          <a:ext cx="8733919" cy="1512167"/>
        </p:xfrm>
        <a:graphic>
          <a:graphicData uri="http://schemas.openxmlformats.org/drawingml/2006/table">
            <a:tbl>
              <a:tblPr firstRow="1" bandRow="1">
                <a:tableStyleId>{E8B1032C-EA38-4F05-BA0D-38AFFFC7BED3}</a:tableStyleId>
              </a:tblPr>
              <a:tblGrid>
                <a:gridCol w="8733919"/>
              </a:tblGrid>
              <a:tr h="288031">
                <a:tc>
                  <a:txBody>
                    <a:bodyPr/>
                    <a:lstStyle/>
                    <a:p>
                      <a:pPr lvl="0" algn="l"/>
                      <a:r>
                        <a:rPr lang="en-GB" sz="1200" b="1" kern="1200" dirty="0" smtClean="0">
                          <a:solidFill>
                            <a:srgbClr val="3E5AA8"/>
                          </a:solidFill>
                          <a:latin typeface="+mn-lt"/>
                          <a:ea typeface="+mn-ea"/>
                          <a:cs typeface="+mn-cs"/>
                        </a:rPr>
                        <a:t>1 - Amend Meter Read Frequency as part of a successful Rolling AQ </a:t>
                      </a:r>
                      <a:r>
                        <a:rPr lang="en-GB" sz="1200" b="1" kern="1200" dirty="0" err="1" smtClean="0">
                          <a:solidFill>
                            <a:srgbClr val="3E5AA8"/>
                          </a:solidFill>
                          <a:latin typeface="+mn-lt"/>
                          <a:ea typeface="+mn-ea"/>
                          <a:cs typeface="+mn-cs"/>
                        </a:rPr>
                        <a:t>calc</a:t>
                      </a:r>
                      <a:r>
                        <a:rPr lang="en-GB" sz="1200" b="1" kern="1200" dirty="0" smtClean="0">
                          <a:solidFill>
                            <a:srgbClr val="3E5AA8"/>
                          </a:solidFill>
                          <a:latin typeface="+mn-lt"/>
                          <a:ea typeface="+mn-ea"/>
                          <a:cs typeface="+mn-cs"/>
                        </a:rPr>
                        <a:t> (Monthly/Correction) and Asset Updates</a:t>
                      </a:r>
                      <a:endParaRPr lang="en-GB" sz="1200" b="1" kern="1200" dirty="0">
                        <a:solidFill>
                          <a:srgbClr val="3E5AA8"/>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224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0" u="none" kern="1200" baseline="0" dirty="0" smtClean="0">
                          <a:solidFill>
                            <a:schemeClr val="bg1">
                              <a:lumMod val="50000"/>
                            </a:schemeClr>
                          </a:solidFill>
                          <a:latin typeface="Arial" panose="020B0604020202020204" pitchFamily="34" charset="0"/>
                          <a:ea typeface="+mn-ea"/>
                          <a:cs typeface="Arial" panose="020B0604020202020204" pitchFamily="34" charset="0"/>
                        </a:rPr>
                        <a:t>As part of this change, the Meter Read Frequency will be updated as part of AQ Updates above 293,000 kWh. Below are the list of changes: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kern="1200" baseline="0" dirty="0" smtClean="0">
                          <a:solidFill>
                            <a:schemeClr val="bg1">
                              <a:lumMod val="50000"/>
                            </a:schemeClr>
                          </a:solidFill>
                          <a:latin typeface="Arial" panose="020B0604020202020204" pitchFamily="34" charset="0"/>
                          <a:ea typeface="+mn-ea"/>
                          <a:cs typeface="Arial" panose="020B0604020202020204" pitchFamily="34" charset="0"/>
                        </a:rPr>
                        <a:t>Rolling AQ and AQ Correction needs to be updated to provide a trigger whenever there the AQ goes above the threshold value of 732,000 kWh.</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kern="1200" baseline="0" dirty="0" smtClean="0">
                          <a:solidFill>
                            <a:schemeClr val="bg1">
                              <a:lumMod val="50000"/>
                            </a:schemeClr>
                          </a:solidFill>
                          <a:latin typeface="Arial" panose="020B0604020202020204" pitchFamily="34" charset="0"/>
                          <a:ea typeface="+mn-ea"/>
                          <a:cs typeface="Arial" panose="020B0604020202020204" pitchFamily="34" charset="0"/>
                        </a:rPr>
                        <a:t>New report needs to be developed to update the Meter Read Frequency for AQ and asset updates. AQ updates can be checked from the trigger and asset changes will be scanned from the system. The updates will be done post AQ and Asset Live date.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kern="1200" baseline="0" dirty="0" smtClean="0">
                          <a:solidFill>
                            <a:schemeClr val="bg1">
                              <a:lumMod val="50000"/>
                            </a:schemeClr>
                          </a:solidFill>
                          <a:latin typeface="Arial" panose="020B0604020202020204" pitchFamily="34" charset="0"/>
                          <a:ea typeface="+mn-ea"/>
                          <a:cs typeface="Arial" panose="020B0604020202020204" pitchFamily="34" charset="0"/>
                        </a:rPr>
                        <a:t>New Report needs to be developed for the cutover in order to align all the Meter Read Frequency for the entire UK Link portfolio. MRF updates via SPA process will take precedence over the data cleansing activity during cutover.</a:t>
                      </a:r>
                      <a:endParaRPr lang="en-GB" sz="1050" b="0" kern="1200" baseline="0" dirty="0" smtClean="0">
                        <a:solidFill>
                          <a:schemeClr val="bg1">
                            <a:lumMod val="50000"/>
                          </a:schemeClr>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40380133"/>
              </p:ext>
            </p:extLst>
          </p:nvPr>
        </p:nvGraphicFramePr>
        <p:xfrm>
          <a:off x="259589" y="2211709"/>
          <a:ext cx="5176507" cy="2162034"/>
        </p:xfrm>
        <a:graphic>
          <a:graphicData uri="http://schemas.openxmlformats.org/drawingml/2006/table">
            <a:tbl>
              <a:tblPr firstRow="1" bandRow="1">
                <a:tableStyleId>{E8B1032C-EA38-4F05-BA0D-38AFFFC7BED3}</a:tableStyleId>
              </a:tblPr>
              <a:tblGrid>
                <a:gridCol w="5176507"/>
              </a:tblGrid>
              <a:tr h="303196">
                <a:tc>
                  <a:txBody>
                    <a:bodyPr/>
                    <a:lstStyle/>
                    <a:p>
                      <a:pPr algn="l"/>
                      <a:r>
                        <a:rPr lang="en-GB" sz="1200" dirty="0" smtClean="0">
                          <a:solidFill>
                            <a:srgbClr val="3E5AA8"/>
                          </a:solidFill>
                        </a:rPr>
                        <a:t>Impacted Systems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858838">
                <a:tc>
                  <a:txBody>
                    <a:bodyPr/>
                    <a:lstStyle/>
                    <a:p>
                      <a:pPr marL="285750" indent="-285750">
                        <a:buFont typeface="Arial" panose="020B0604020202020204" pitchFamily="34" charset="0"/>
                        <a:buChar char="•"/>
                      </a:pPr>
                      <a:endParaRPr lang="en-GB" sz="1600" b="0" dirty="0" smtClean="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43501198"/>
              </p:ext>
            </p:extLst>
          </p:nvPr>
        </p:nvGraphicFramePr>
        <p:xfrm>
          <a:off x="5524079" y="2211709"/>
          <a:ext cx="3461360" cy="2160241"/>
        </p:xfrm>
        <a:graphic>
          <a:graphicData uri="http://schemas.openxmlformats.org/drawingml/2006/table">
            <a:tbl>
              <a:tblPr firstRow="1" bandRow="1">
                <a:tableStyleId>{E8B1032C-EA38-4F05-BA0D-38AFFFC7BED3}</a:tableStyleId>
              </a:tblPr>
              <a:tblGrid>
                <a:gridCol w="3461360"/>
              </a:tblGrid>
              <a:tr h="284065">
                <a:tc>
                  <a:txBody>
                    <a:bodyPr/>
                    <a:lstStyle/>
                    <a:p>
                      <a:pPr algn="l"/>
                      <a:r>
                        <a:rPr lang="en-GB" sz="1100" dirty="0" smtClean="0">
                          <a:solidFill>
                            <a:srgbClr val="3E5AA8"/>
                          </a:solidFill>
                        </a:rPr>
                        <a:t>Assumptions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87617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bg1">
                              <a:lumMod val="50000"/>
                            </a:schemeClr>
                          </a:solidFill>
                          <a:latin typeface="+mn-lt"/>
                          <a:ea typeface="+mn-ea"/>
                          <a:cs typeface="+mn-cs"/>
                        </a:rPr>
                        <a:t>Market</a:t>
                      </a:r>
                      <a:r>
                        <a:rPr lang="en-GB" sz="900" kern="1200" baseline="0" dirty="0" smtClean="0">
                          <a:solidFill>
                            <a:schemeClr val="bg1">
                              <a:lumMod val="50000"/>
                            </a:schemeClr>
                          </a:solidFill>
                          <a:latin typeface="+mn-lt"/>
                          <a:ea typeface="+mn-ea"/>
                          <a:cs typeface="+mn-cs"/>
                        </a:rPr>
                        <a:t> Trials costs are not considered.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kern="1200" baseline="0" dirty="0" smtClean="0">
                          <a:solidFill>
                            <a:schemeClr val="bg1">
                              <a:lumMod val="50000"/>
                            </a:schemeClr>
                          </a:solidFill>
                          <a:latin typeface="+mn-lt"/>
                          <a:ea typeface="+mn-ea"/>
                          <a:cs typeface="+mn-cs"/>
                        </a:rPr>
                        <a:t>Performance Testing will be required.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kern="1200" baseline="0" dirty="0" smtClean="0">
                          <a:solidFill>
                            <a:schemeClr val="bg1">
                              <a:lumMod val="50000"/>
                            </a:schemeClr>
                          </a:solidFill>
                          <a:latin typeface="+mn-lt"/>
                          <a:ea typeface="+mn-ea"/>
                          <a:cs typeface="+mn-cs"/>
                        </a:rPr>
                        <a:t>Only Class 4 sites are in scope.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kern="1200" baseline="0" dirty="0" smtClean="0">
                          <a:solidFill>
                            <a:schemeClr val="bg1">
                              <a:lumMod val="50000"/>
                            </a:schemeClr>
                          </a:solidFill>
                          <a:latin typeface="+mn-lt"/>
                          <a:ea typeface="+mn-ea"/>
                          <a:cs typeface="+mn-cs"/>
                        </a:rPr>
                        <a:t>Shippers will be notified on M-7 via NRL for the AQ change where MRF needs an update.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kern="1200" baseline="0" dirty="0" smtClean="0">
                          <a:solidFill>
                            <a:schemeClr val="bg1">
                              <a:lumMod val="50000"/>
                            </a:schemeClr>
                          </a:solidFill>
                          <a:latin typeface="+mn-lt"/>
                          <a:ea typeface="+mn-ea"/>
                          <a:cs typeface="+mn-cs"/>
                        </a:rPr>
                        <a:t>Shippers will be notified with RGMA flow responses for the asset updates.</a:t>
                      </a:r>
                      <a:endParaRPr lang="en-GB" sz="900" b="0" kern="1200" dirty="0" smtClean="0">
                        <a:solidFill>
                          <a:schemeClr val="bg1">
                            <a:lumMod val="50000"/>
                          </a:schemeClr>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kern="1200" baseline="0" dirty="0" smtClean="0">
                          <a:solidFill>
                            <a:schemeClr val="bg1">
                              <a:lumMod val="50000"/>
                            </a:schemeClr>
                          </a:solidFill>
                          <a:latin typeface="+mn-lt"/>
                          <a:ea typeface="+mn-ea"/>
                          <a:cs typeface="+mn-cs"/>
                        </a:rPr>
                        <a:t>Sites which have a decrease in AQ from </a:t>
                      </a:r>
                      <a:r>
                        <a:rPr lang="en-GB" sz="900" b="0" u="none" kern="1200" baseline="0" dirty="0" smtClean="0">
                          <a:solidFill>
                            <a:schemeClr val="bg1">
                              <a:lumMod val="50000"/>
                            </a:schemeClr>
                          </a:solidFill>
                          <a:latin typeface="Arial" panose="020B0604020202020204" pitchFamily="34" charset="0"/>
                          <a:ea typeface="+mn-ea"/>
                          <a:cs typeface="Arial" panose="020B0604020202020204" pitchFamily="34" charset="0"/>
                        </a:rPr>
                        <a:t>293,000 kWh remain As 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u="none" kern="1200" baseline="0" dirty="0" smtClean="0">
                          <a:solidFill>
                            <a:schemeClr val="bg1">
                              <a:lumMod val="50000"/>
                            </a:schemeClr>
                          </a:solidFill>
                          <a:latin typeface="Arial" panose="020B0604020202020204" pitchFamily="34" charset="0"/>
                          <a:ea typeface="+mn-ea"/>
                          <a:cs typeface="Arial" panose="020B0604020202020204" pitchFamily="34" charset="0"/>
                        </a:rPr>
                        <a:t>Meter Read Estimation will not be done.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u="none" kern="1200" baseline="0" dirty="0" smtClean="0">
                          <a:solidFill>
                            <a:schemeClr val="bg1">
                              <a:lumMod val="50000"/>
                            </a:schemeClr>
                          </a:solidFill>
                          <a:latin typeface="Arial" panose="020B0604020202020204" pitchFamily="34" charset="0"/>
                          <a:ea typeface="+mn-ea"/>
                          <a:cs typeface="Arial" panose="020B0604020202020204" pitchFamily="34" charset="0"/>
                        </a:rPr>
                        <a:t>New Report to update the MRF needs to be aligned with Capacity/Commodity runs(in terms of batch timings).</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727925494"/>
              </p:ext>
            </p:extLst>
          </p:nvPr>
        </p:nvGraphicFramePr>
        <p:xfrm>
          <a:off x="251520" y="4443957"/>
          <a:ext cx="8733918" cy="559264"/>
        </p:xfrm>
        <a:graphic>
          <a:graphicData uri="http://schemas.openxmlformats.org/drawingml/2006/table">
            <a:tbl>
              <a:tblPr firstRow="1" bandRow="1">
                <a:tableStyleId>{E8B1032C-EA38-4F05-BA0D-38AFFFC7BED3}</a:tableStyleId>
              </a:tblPr>
              <a:tblGrid>
                <a:gridCol w="2911306"/>
                <a:gridCol w="2911306"/>
                <a:gridCol w="2911306"/>
              </a:tblGrid>
              <a:tr h="288000">
                <a:tc>
                  <a:txBody>
                    <a:bodyPr/>
                    <a:lstStyle/>
                    <a:p>
                      <a:pPr algn="ctr"/>
                      <a:r>
                        <a:rPr lang="en-GB" sz="1200" dirty="0" smtClean="0">
                          <a:solidFill>
                            <a:srgbClr val="3E5AA8"/>
                          </a:solidFill>
                        </a:rPr>
                        <a:t>Overall Impact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Release Type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High Level</a:t>
                      </a:r>
                      <a:r>
                        <a:rPr lang="en-GB" sz="1200" baseline="0" dirty="0" smtClean="0">
                          <a:solidFill>
                            <a:srgbClr val="3E5AA8"/>
                          </a:solidFill>
                        </a:rPr>
                        <a:t> Cost Estimate</a:t>
                      </a:r>
                      <a:endParaRPr lang="en-GB" sz="1200" dirty="0" smtClean="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71264">
                <a:tc>
                  <a:txBody>
                    <a:bodyPr/>
                    <a:lstStyle/>
                    <a:p>
                      <a:pPr marL="0" indent="0" algn="ctr">
                        <a:buFont typeface="Arial" panose="020B0604020202020204" pitchFamily="34" charset="0"/>
                        <a:buNone/>
                      </a:pPr>
                      <a:r>
                        <a:rPr lang="en-GB" sz="1050" b="0" dirty="0" smtClean="0">
                          <a:solidFill>
                            <a:schemeClr val="bg1">
                              <a:lumMod val="50000"/>
                            </a:schemeClr>
                          </a:solidFill>
                          <a:latin typeface="Arial" panose="020B0604020202020204" pitchFamily="34" charset="0"/>
                          <a:cs typeface="Arial" panose="020B0604020202020204" pitchFamily="34" charset="0"/>
                        </a:rPr>
                        <a:t>Medium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baseline="0" dirty="0" smtClean="0">
                          <a:solidFill>
                            <a:schemeClr val="bg1">
                              <a:lumMod val="50000"/>
                            </a:schemeClr>
                          </a:solidFill>
                          <a:latin typeface="Arial" panose="020B0604020202020204" pitchFamily="34" charset="0"/>
                          <a:cs typeface="Arial" panose="020B0604020202020204" pitchFamily="34" charset="0"/>
                        </a:rPr>
                        <a:t>Major</a:t>
                      </a:r>
                      <a:endParaRPr lang="en-GB" sz="1050" b="0" dirty="0" smtClean="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smtClean="0">
                          <a:solidFill>
                            <a:schemeClr val="bg1">
                              <a:lumMod val="50000"/>
                            </a:schemeClr>
                          </a:solidFill>
                          <a:latin typeface="Arial" panose="020B0604020202020204" pitchFamily="34" charset="0"/>
                          <a:cs typeface="Arial" panose="020B0604020202020204" pitchFamily="34" charset="0"/>
                        </a:rPr>
                        <a:t>20,000 - 30,000 GBP</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
        <p:nvSpPr>
          <p:cNvPr id="12" name="Rectangle 11">
            <a:extLst>
              <a:ext uri="{FF2B5EF4-FFF2-40B4-BE49-F238E27FC236}">
                <a16:creationId xmlns="" xmlns:a16="http://schemas.microsoft.com/office/drawing/2014/main" id="{A181D1D2-942F-43B0-9372-71DE2B5DD4D2}"/>
              </a:ext>
            </a:extLst>
          </p:cNvPr>
          <p:cNvSpPr/>
          <p:nvPr/>
        </p:nvSpPr>
        <p:spPr>
          <a:xfrm>
            <a:off x="424110" y="3304610"/>
            <a:ext cx="877189"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Marketflow</a:t>
            </a:r>
          </a:p>
        </p:txBody>
      </p:sp>
      <p:sp>
        <p:nvSpPr>
          <p:cNvPr id="13" name="Rectangle 12">
            <a:extLst>
              <a:ext uri="{FF2B5EF4-FFF2-40B4-BE49-F238E27FC236}">
                <a16:creationId xmlns="" xmlns:a16="http://schemas.microsoft.com/office/drawing/2014/main" id="{A181D1D2-942F-43B0-9372-71DE2B5DD4D2}"/>
              </a:ext>
            </a:extLst>
          </p:cNvPr>
          <p:cNvSpPr/>
          <p:nvPr/>
        </p:nvSpPr>
        <p:spPr>
          <a:xfrm>
            <a:off x="1720347" y="3293927"/>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SAP PO</a:t>
            </a:r>
          </a:p>
        </p:txBody>
      </p:sp>
      <p:sp>
        <p:nvSpPr>
          <p:cNvPr id="14" name="Rectangle 13">
            <a:extLst>
              <a:ext uri="{FF2B5EF4-FFF2-40B4-BE49-F238E27FC236}">
                <a16:creationId xmlns="" xmlns:a16="http://schemas.microsoft.com/office/drawing/2014/main" id="{A181D1D2-942F-43B0-9372-71DE2B5DD4D2}"/>
              </a:ext>
            </a:extLst>
          </p:cNvPr>
          <p:cNvSpPr/>
          <p:nvPr/>
        </p:nvSpPr>
        <p:spPr>
          <a:xfrm>
            <a:off x="3016491" y="3293927"/>
            <a:ext cx="785455"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SAP ISU</a:t>
            </a:r>
          </a:p>
        </p:txBody>
      </p:sp>
      <p:sp>
        <p:nvSpPr>
          <p:cNvPr id="15" name="Rectangle 14">
            <a:extLst>
              <a:ext uri="{FF2B5EF4-FFF2-40B4-BE49-F238E27FC236}">
                <a16:creationId xmlns="" xmlns:a16="http://schemas.microsoft.com/office/drawing/2014/main" id="{A181D1D2-942F-43B0-9372-71DE2B5DD4D2}"/>
              </a:ext>
            </a:extLst>
          </p:cNvPr>
          <p:cNvSpPr/>
          <p:nvPr/>
        </p:nvSpPr>
        <p:spPr>
          <a:xfrm>
            <a:off x="3028712" y="2728546"/>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Gemini</a:t>
            </a:r>
            <a:endParaRPr lang="en-GB" sz="1050" dirty="0">
              <a:solidFill>
                <a:srgbClr val="3E5AA8"/>
              </a:solidFill>
            </a:endParaRPr>
          </a:p>
        </p:txBody>
      </p:sp>
      <p:sp>
        <p:nvSpPr>
          <p:cNvPr id="16" name="Rectangle 15">
            <a:extLst>
              <a:ext uri="{FF2B5EF4-FFF2-40B4-BE49-F238E27FC236}">
                <a16:creationId xmlns="" xmlns:a16="http://schemas.microsoft.com/office/drawing/2014/main" id="{A181D1D2-942F-43B0-9372-71DE2B5DD4D2}"/>
              </a:ext>
            </a:extLst>
          </p:cNvPr>
          <p:cNvSpPr/>
          <p:nvPr/>
        </p:nvSpPr>
        <p:spPr>
          <a:xfrm>
            <a:off x="3028712" y="3952682"/>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SAP BW</a:t>
            </a:r>
          </a:p>
        </p:txBody>
      </p:sp>
      <p:sp>
        <p:nvSpPr>
          <p:cNvPr id="17" name="Rectangle 16">
            <a:extLst>
              <a:ext uri="{FF2B5EF4-FFF2-40B4-BE49-F238E27FC236}">
                <a16:creationId xmlns="" xmlns:a16="http://schemas.microsoft.com/office/drawing/2014/main" id="{A181D1D2-942F-43B0-9372-71DE2B5DD4D2}"/>
              </a:ext>
            </a:extLst>
          </p:cNvPr>
          <p:cNvSpPr/>
          <p:nvPr/>
        </p:nvSpPr>
        <p:spPr>
          <a:xfrm>
            <a:off x="4312635" y="3294478"/>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CMS</a:t>
            </a:r>
            <a:endParaRPr lang="en-GB" sz="1050" dirty="0">
              <a:solidFill>
                <a:srgbClr val="3E5AA8"/>
              </a:solidFill>
            </a:endParaRPr>
          </a:p>
        </p:txBody>
      </p:sp>
      <p:sp>
        <p:nvSpPr>
          <p:cNvPr id="18" name="Rectangle 17">
            <a:extLst>
              <a:ext uri="{FF2B5EF4-FFF2-40B4-BE49-F238E27FC236}">
                <a16:creationId xmlns="" xmlns:a16="http://schemas.microsoft.com/office/drawing/2014/main" id="{A181D1D2-942F-43B0-9372-71DE2B5DD4D2}"/>
              </a:ext>
            </a:extLst>
          </p:cNvPr>
          <p:cNvSpPr/>
          <p:nvPr/>
        </p:nvSpPr>
        <p:spPr>
          <a:xfrm>
            <a:off x="4312635" y="3952682"/>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DES</a:t>
            </a:r>
          </a:p>
        </p:txBody>
      </p:sp>
      <p:grpSp>
        <p:nvGrpSpPr>
          <p:cNvPr id="19" name="Group 18"/>
          <p:cNvGrpSpPr/>
          <p:nvPr/>
        </p:nvGrpSpPr>
        <p:grpSpPr>
          <a:xfrm>
            <a:off x="1364371" y="3395625"/>
            <a:ext cx="327309" cy="132583"/>
            <a:chOff x="4788024" y="3789241"/>
            <a:chExt cx="360040" cy="152400"/>
          </a:xfrm>
        </p:grpSpPr>
        <p:cxnSp>
          <p:nvCxnSpPr>
            <p:cNvPr id="20" name="Straight Arrow Connector 19"/>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Group 21"/>
          <p:cNvGrpSpPr/>
          <p:nvPr/>
        </p:nvGrpSpPr>
        <p:grpSpPr>
          <a:xfrm>
            <a:off x="2598606" y="3396176"/>
            <a:ext cx="327309" cy="132583"/>
            <a:chOff x="4788024" y="3789241"/>
            <a:chExt cx="360040" cy="152400"/>
          </a:xfrm>
        </p:grpSpPr>
        <p:cxnSp>
          <p:nvCxnSpPr>
            <p:cNvPr id="23" name="Straight Arrow Connector 22"/>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5" name="Group 24"/>
          <p:cNvGrpSpPr/>
          <p:nvPr/>
        </p:nvGrpSpPr>
        <p:grpSpPr>
          <a:xfrm>
            <a:off x="3900806" y="3396176"/>
            <a:ext cx="327309" cy="132583"/>
            <a:chOff x="4788024" y="3789241"/>
            <a:chExt cx="360040" cy="152400"/>
          </a:xfrm>
        </p:grpSpPr>
        <p:cxnSp>
          <p:nvCxnSpPr>
            <p:cNvPr id="26" name="Straight Arrow Connector 25"/>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 name="Straight Arrow Connector 27"/>
          <p:cNvCxnSpPr/>
          <p:nvPr/>
        </p:nvCxnSpPr>
        <p:spPr bwMode="auto">
          <a:xfrm>
            <a:off x="3900806" y="4120671"/>
            <a:ext cx="327309"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a:off x="3421439" y="3694510"/>
            <a:ext cx="0" cy="210842"/>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p:cNvCxnSpPr/>
          <p:nvPr/>
        </p:nvCxnSpPr>
        <p:spPr bwMode="auto">
          <a:xfrm>
            <a:off x="3409218" y="3054563"/>
            <a:ext cx="0" cy="210842"/>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30">
            <a:extLst>
              <a:ext uri="{FF2B5EF4-FFF2-40B4-BE49-F238E27FC236}">
                <a16:creationId xmlns="" xmlns:a16="http://schemas.microsoft.com/office/drawing/2014/main" id="{A181D1D2-942F-43B0-9372-71DE2B5DD4D2}"/>
              </a:ext>
            </a:extLst>
          </p:cNvPr>
          <p:cNvSpPr/>
          <p:nvPr/>
        </p:nvSpPr>
        <p:spPr>
          <a:xfrm>
            <a:off x="1720347" y="3944517"/>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API</a:t>
            </a:r>
            <a:endParaRPr lang="en-GB" sz="1050" dirty="0">
              <a:solidFill>
                <a:srgbClr val="3E5AA8"/>
              </a:solidFill>
            </a:endParaRPr>
          </a:p>
        </p:txBody>
      </p:sp>
      <p:cxnSp>
        <p:nvCxnSpPr>
          <p:cNvPr id="32" name="Straight Arrow Connector 31"/>
          <p:cNvCxnSpPr/>
          <p:nvPr/>
        </p:nvCxnSpPr>
        <p:spPr bwMode="auto">
          <a:xfrm>
            <a:off x="2598606" y="4112506"/>
            <a:ext cx="327309" cy="0"/>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32">
            <a:extLst>
              <a:ext uri="{FF2B5EF4-FFF2-40B4-BE49-F238E27FC236}">
                <a16:creationId xmlns:a16="http://schemas.microsoft.com/office/drawing/2014/main" xmlns="" id="{A181D1D2-942F-43B0-9372-71DE2B5DD4D2}"/>
              </a:ext>
            </a:extLst>
          </p:cNvPr>
          <p:cNvSpPr/>
          <p:nvPr/>
        </p:nvSpPr>
        <p:spPr>
          <a:xfrm>
            <a:off x="323528" y="2571749"/>
            <a:ext cx="669776" cy="263404"/>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Impact</a:t>
            </a:r>
          </a:p>
        </p:txBody>
      </p:sp>
      <p:grpSp>
        <p:nvGrpSpPr>
          <p:cNvPr id="34" name="Group 33"/>
          <p:cNvGrpSpPr/>
          <p:nvPr/>
        </p:nvGrpSpPr>
        <p:grpSpPr>
          <a:xfrm>
            <a:off x="8460432" y="162406"/>
            <a:ext cx="544198" cy="393120"/>
            <a:chOff x="0" y="31563"/>
            <a:chExt cx="544198" cy="393120"/>
          </a:xfrm>
          <a:solidFill>
            <a:srgbClr val="56CF9E"/>
          </a:solidFill>
        </p:grpSpPr>
        <p:sp>
          <p:nvSpPr>
            <p:cNvPr id="35" name="Rounded Rectangle 34"/>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36"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3670850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45042597"/>
              </p:ext>
            </p:extLst>
          </p:nvPr>
        </p:nvGraphicFramePr>
        <p:xfrm>
          <a:off x="179510" y="699542"/>
          <a:ext cx="8805927" cy="4196368"/>
        </p:xfrm>
        <a:graphic>
          <a:graphicData uri="http://schemas.openxmlformats.org/drawingml/2006/table">
            <a:tbl>
              <a:tblPr firstRow="1" bandRow="1">
                <a:tableStyleId>{5940675A-B579-460E-94D1-54222C63F5DA}</a:tableStyleId>
              </a:tblPr>
              <a:tblGrid>
                <a:gridCol w="1800202"/>
                <a:gridCol w="1368152"/>
                <a:gridCol w="1152128"/>
                <a:gridCol w="897089"/>
                <a:gridCol w="975119"/>
                <a:gridCol w="819059"/>
                <a:gridCol w="897089"/>
                <a:gridCol w="897089"/>
              </a:tblGrid>
              <a:tr h="282857">
                <a:tc>
                  <a:txBody>
                    <a:bodyPr/>
                    <a:lstStyle/>
                    <a:p>
                      <a:pPr algn="ctr"/>
                      <a:endParaRPr lang="en-GB" sz="8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smtClean="0">
                          <a:solidFill>
                            <a:srgbClr val="3E5AA8"/>
                          </a:solidFill>
                        </a:rPr>
                        <a:t>Reports</a:t>
                      </a:r>
                    </a:p>
                  </a:txBody>
                  <a:tcPr anchor="ctr">
                    <a:lnL w="12700" cap="flat" cmpd="sng" algn="ctr">
                      <a:solidFill>
                        <a:schemeClr val="tx1"/>
                      </a:solidFill>
                      <a:prstDash val="solid"/>
                      <a:round/>
                      <a:headEnd type="none" w="med" len="med"/>
                      <a:tailEnd type="none" w="med" len="med"/>
                    </a:lnL>
                    <a:solidFill>
                      <a:srgbClr val="FCBC55"/>
                    </a:solidFill>
                  </a:tcPr>
                </a:tc>
                <a:tc>
                  <a:txBody>
                    <a:bodyPr/>
                    <a:lstStyle/>
                    <a:p>
                      <a:pPr algn="ctr"/>
                      <a:r>
                        <a:rPr lang="en-GB" sz="800" b="1" dirty="0" smtClean="0">
                          <a:solidFill>
                            <a:srgbClr val="3E5AA8"/>
                          </a:solidFill>
                        </a:rPr>
                        <a:t>Interface</a:t>
                      </a:r>
                    </a:p>
                  </a:txBody>
                  <a:tcPr anchor="ctr">
                    <a:solidFill>
                      <a:srgbClr val="FCBC55"/>
                    </a:solidFill>
                  </a:tcPr>
                </a:tc>
                <a:tc>
                  <a:txBody>
                    <a:bodyPr/>
                    <a:lstStyle/>
                    <a:p>
                      <a:pPr algn="ctr"/>
                      <a:r>
                        <a:rPr lang="en-GB" sz="800" b="1" dirty="0" smtClean="0">
                          <a:solidFill>
                            <a:srgbClr val="3E5AA8"/>
                          </a:solidFill>
                        </a:rPr>
                        <a:t>Conversion</a:t>
                      </a:r>
                    </a:p>
                  </a:txBody>
                  <a:tcPr anchor="ctr">
                    <a:solidFill>
                      <a:srgbClr val="FCBC55"/>
                    </a:solidFill>
                  </a:tcPr>
                </a:tc>
                <a:tc>
                  <a:txBody>
                    <a:bodyPr/>
                    <a:lstStyle/>
                    <a:p>
                      <a:pPr algn="ctr"/>
                      <a:r>
                        <a:rPr lang="en-GB" sz="800" b="1" dirty="0" smtClean="0">
                          <a:solidFill>
                            <a:srgbClr val="3E5AA8"/>
                          </a:solidFill>
                        </a:rPr>
                        <a:t>Enhancements</a:t>
                      </a:r>
                    </a:p>
                  </a:txBody>
                  <a:tcPr anchor="ctr">
                    <a:solidFill>
                      <a:srgbClr val="FCBC55"/>
                    </a:solidFill>
                  </a:tcPr>
                </a:tc>
                <a:tc>
                  <a:txBody>
                    <a:bodyPr/>
                    <a:lstStyle/>
                    <a:p>
                      <a:pPr algn="ctr"/>
                      <a:r>
                        <a:rPr lang="en-GB" sz="800" b="1" dirty="0" smtClean="0">
                          <a:solidFill>
                            <a:srgbClr val="3E5AA8"/>
                          </a:solidFill>
                        </a:rPr>
                        <a:t>Forms</a:t>
                      </a:r>
                    </a:p>
                  </a:txBody>
                  <a:tcPr anchor="ctr">
                    <a:solidFill>
                      <a:srgbClr val="FCBC55"/>
                    </a:solidFill>
                  </a:tcPr>
                </a:tc>
                <a:tc>
                  <a:txBody>
                    <a:bodyPr/>
                    <a:lstStyle/>
                    <a:p>
                      <a:pPr algn="ctr"/>
                      <a:r>
                        <a:rPr lang="en-GB" sz="800" b="1" dirty="0" smtClean="0">
                          <a:solidFill>
                            <a:srgbClr val="3E5AA8"/>
                          </a:solidFill>
                        </a:rPr>
                        <a:t>Workflow</a:t>
                      </a:r>
                    </a:p>
                  </a:txBody>
                  <a:tcPr anchor="ctr">
                    <a:solidFill>
                      <a:srgbClr val="FCBC55"/>
                    </a:solidFill>
                  </a:tcPr>
                </a:tc>
                <a:tc>
                  <a:txBody>
                    <a:bodyPr/>
                    <a:lstStyle/>
                    <a:p>
                      <a:pPr algn="ctr"/>
                      <a:r>
                        <a:rPr lang="en-GB" sz="800" b="1" dirty="0" smtClean="0">
                          <a:solidFill>
                            <a:srgbClr val="3E5AA8"/>
                          </a:solidFill>
                        </a:rPr>
                        <a:t>Data Migration </a:t>
                      </a:r>
                    </a:p>
                  </a:txBody>
                  <a:tcPr anchor="ctr">
                    <a:solidFill>
                      <a:srgbClr val="FCBC55"/>
                    </a:solidFill>
                  </a:tcPr>
                </a:tc>
              </a:tr>
              <a:tr h="282857">
                <a:tc>
                  <a:txBody>
                    <a:bodyPr/>
                    <a:lstStyle/>
                    <a:p>
                      <a:pPr algn="r"/>
                      <a:r>
                        <a:rPr lang="en-GB" sz="800" b="1" dirty="0" smtClean="0">
                          <a:solidFill>
                            <a:schemeClr val="accent1"/>
                          </a:solidFill>
                        </a:rPr>
                        <a:t>System Component:</a:t>
                      </a:r>
                    </a:p>
                  </a:txBody>
                  <a:tcPr anchor="ctr">
                    <a:lnT w="12700" cap="flat" cmpd="sng" algn="ctr">
                      <a:solidFill>
                        <a:schemeClr val="tx1"/>
                      </a:solidFill>
                      <a:prstDash val="solid"/>
                      <a:round/>
                      <a:headEnd type="none" w="med" len="med"/>
                      <a:tailEnd type="none" w="med" len="med"/>
                    </a:lnT>
                    <a:solidFill>
                      <a:srgbClr val="84B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tx1"/>
                          </a:solidFill>
                          <a:latin typeface="+mn-lt"/>
                          <a:ea typeface="+mn-ea"/>
                          <a:cs typeface="+mn-cs"/>
                        </a:rPr>
                        <a:t>SAP ISU</a:t>
                      </a:r>
                    </a:p>
                  </a:txBody>
                  <a:tcPr anchor="ctr"/>
                </a:tc>
                <a:tc>
                  <a:txBody>
                    <a:bodyPr/>
                    <a:lstStyle/>
                    <a:p>
                      <a:pPr algn="ctr"/>
                      <a:r>
                        <a:rPr lang="en-GB" sz="800" dirty="0" smtClean="0"/>
                        <a:t>SAP ISU</a:t>
                      </a: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endParaRPr lang="en-GB" sz="800" dirty="0"/>
                    </a:p>
                  </a:txBody>
                  <a:tcPr anchor="ctr"/>
                </a:tc>
              </a:tr>
              <a:tr h="282857">
                <a:tc>
                  <a:txBody>
                    <a:bodyPr/>
                    <a:lstStyle/>
                    <a:p>
                      <a:pPr algn="r"/>
                      <a:r>
                        <a:rPr lang="en-GB" sz="800" b="1" dirty="0" smtClean="0">
                          <a:solidFill>
                            <a:schemeClr val="accent1"/>
                          </a:solidFill>
                        </a:rPr>
                        <a:t>Impacted Process Areas:</a:t>
                      </a:r>
                    </a:p>
                  </a:txBody>
                  <a:tcPr anchor="ctr">
                    <a:solidFill>
                      <a:srgbClr val="84B8DA"/>
                    </a:solidFill>
                  </a:tcPr>
                </a:tc>
                <a:tc>
                  <a:txBody>
                    <a:bodyPr/>
                    <a:lstStyle/>
                    <a:p>
                      <a:pPr algn="ctr"/>
                      <a:r>
                        <a:rPr lang="en-GB" sz="800" dirty="0" smtClean="0"/>
                        <a:t>RGMA</a:t>
                      </a:r>
                      <a:endParaRPr lang="en-GB" sz="800" dirty="0"/>
                    </a:p>
                  </a:txBody>
                  <a:tcPr anchor="ctr"/>
                </a:tc>
                <a:tc>
                  <a:txBody>
                    <a:bodyPr/>
                    <a:lstStyle/>
                    <a:p>
                      <a:pPr algn="ctr"/>
                      <a:r>
                        <a:rPr lang="en-GB" sz="800" dirty="0" smtClean="0"/>
                        <a:t>SPA/AQ</a:t>
                      </a: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r>
              <a:tr h="282857">
                <a:tc>
                  <a:txBody>
                    <a:bodyPr/>
                    <a:lstStyle/>
                    <a:p>
                      <a:pPr algn="r"/>
                      <a:r>
                        <a:rPr lang="en-US" sz="800" b="1" dirty="0" smtClean="0">
                          <a:solidFill>
                            <a:schemeClr val="accent1"/>
                          </a:solidFill>
                        </a:rPr>
                        <a:t>Complexity Level (per RICEFW item):</a:t>
                      </a:r>
                    </a:p>
                  </a:txBody>
                  <a:tcPr anchor="ctr">
                    <a:solidFill>
                      <a:srgbClr val="84B8DA"/>
                    </a:solidFill>
                  </a:tcPr>
                </a:tc>
                <a:tc>
                  <a:txBody>
                    <a:bodyPr/>
                    <a:lstStyle/>
                    <a:p>
                      <a:pPr algn="ctr"/>
                      <a:r>
                        <a:rPr lang="en-GB" sz="800" dirty="0" smtClean="0"/>
                        <a:t>Low</a:t>
                      </a:r>
                      <a:endParaRPr lang="en-GB" sz="800" dirty="0"/>
                    </a:p>
                  </a:txBody>
                  <a:tcPr anchor="ctr"/>
                </a:tc>
                <a:tc>
                  <a:txBody>
                    <a:bodyPr/>
                    <a:lstStyle/>
                    <a:p>
                      <a:pPr algn="ctr"/>
                      <a:r>
                        <a:rPr lang="en-GB" sz="800" dirty="0" smtClean="0"/>
                        <a:t>Medium</a:t>
                      </a: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r>
              <a:tr h="1048397">
                <a:tc>
                  <a:txBody>
                    <a:bodyPr/>
                    <a:lstStyle/>
                    <a:p>
                      <a:pPr algn="r"/>
                      <a:r>
                        <a:rPr lang="en-GB" sz="800" b="1" dirty="0" smtClean="0">
                          <a:solidFill>
                            <a:schemeClr val="accent1"/>
                          </a:solidFill>
                        </a:rPr>
                        <a:t>Change Description:</a:t>
                      </a:r>
                    </a:p>
                  </a:txBody>
                  <a:tcPr anchor="ctr">
                    <a:lnB w="12700" cap="flat" cmpd="sng" algn="ctr">
                      <a:solidFill>
                        <a:schemeClr val="tx1"/>
                      </a:solidFill>
                      <a:prstDash val="solid"/>
                      <a:round/>
                      <a:headEnd type="none" w="med" len="med"/>
                      <a:tailEnd type="none" w="med" len="med"/>
                    </a:lnB>
                    <a:solidFill>
                      <a:srgbClr val="84B8DA"/>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baseline="0" dirty="0" smtClean="0">
                          <a:solidFill>
                            <a:schemeClr val="tx1"/>
                          </a:solidFill>
                          <a:latin typeface="+mn-lt"/>
                          <a:ea typeface="+mn-ea"/>
                          <a:cs typeface="+mn-cs"/>
                        </a:rPr>
                        <a:t>New report to update the MRF for the AQ and asset Updates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baseline="0" dirty="0" smtClean="0">
                          <a:solidFill>
                            <a:schemeClr val="tx1"/>
                          </a:solidFill>
                          <a:latin typeface="+mn-lt"/>
                          <a:ea typeface="+mn-ea"/>
                          <a:cs typeface="+mn-cs"/>
                        </a:rPr>
                        <a:t>New report to be developed for data cleansing during cutover</a:t>
                      </a:r>
                    </a:p>
                  </a:txBody>
                  <a:tcPr anchor="ctr">
                    <a:lnB w="12700" cap="flat" cmpd="sng" algn="ctr">
                      <a:solidFill>
                        <a:schemeClr val="tx1"/>
                      </a:solidFill>
                      <a:prstDash val="solid"/>
                      <a:round/>
                      <a:headEnd type="none" w="med" len="med"/>
                      <a:tailEnd type="none" w="med" len="med"/>
                    </a:lnB>
                  </a:tcPr>
                </a:tc>
                <a:tc>
                  <a:txBody>
                    <a:bodyPr/>
                    <a:lstStyle/>
                    <a:p>
                      <a:pPr marL="0" indent="0" algn="l">
                        <a:buFont typeface="Arial" panose="020B0604020202020204" pitchFamily="34" charset="0"/>
                        <a:buNone/>
                      </a:pPr>
                      <a:r>
                        <a:rPr lang="en-GB" sz="800" kern="1200" baseline="0" dirty="0" smtClean="0">
                          <a:solidFill>
                            <a:schemeClr val="tx1"/>
                          </a:solidFill>
                          <a:latin typeface="+mn-lt"/>
                          <a:ea typeface="+mn-ea"/>
                          <a:cs typeface="+mn-cs"/>
                        </a:rPr>
                        <a:t>Trigger to be created from below processes.</a:t>
                      </a:r>
                    </a:p>
                    <a:p>
                      <a:pPr marL="171450" indent="-171450" algn="l">
                        <a:buFont typeface="Arial" panose="020B0604020202020204" pitchFamily="34" charset="0"/>
                        <a:buChar char="•"/>
                      </a:pPr>
                      <a:r>
                        <a:rPr lang="en-GB" sz="800" kern="1200" baseline="0" dirty="0" smtClean="0">
                          <a:solidFill>
                            <a:schemeClr val="tx1"/>
                          </a:solidFill>
                          <a:latin typeface="+mn-lt"/>
                          <a:ea typeface="+mn-ea"/>
                          <a:cs typeface="+mn-cs"/>
                        </a:rPr>
                        <a:t>Rolling AQ</a:t>
                      </a:r>
                    </a:p>
                    <a:p>
                      <a:pPr marL="171450" indent="-171450" algn="l">
                        <a:buFont typeface="Arial" panose="020B0604020202020204" pitchFamily="34" charset="0"/>
                        <a:buChar char="•"/>
                      </a:pPr>
                      <a:r>
                        <a:rPr lang="en-GB" sz="800" kern="1200" baseline="0" dirty="0" smtClean="0">
                          <a:solidFill>
                            <a:schemeClr val="tx1"/>
                          </a:solidFill>
                          <a:latin typeface="+mn-lt"/>
                          <a:ea typeface="+mn-ea"/>
                          <a:cs typeface="+mn-cs"/>
                        </a:rPr>
                        <a:t>AQ Correction</a:t>
                      </a:r>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r>
              <a:tr h="0">
                <a:tc>
                  <a:txBody>
                    <a:bodyPr/>
                    <a:lstStyle/>
                    <a:p>
                      <a:pPr algn="r"/>
                      <a:endParaRPr lang="en-GB" sz="100" b="1"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4400">
                <a:tc>
                  <a:txBody>
                    <a:bodyPr/>
                    <a:lstStyle/>
                    <a:p>
                      <a:pPr algn="r"/>
                      <a:endParaRPr lang="en-GB" sz="800" b="1" dirty="0" smtClean="0"/>
                    </a:p>
                  </a:txBody>
                  <a:tcPr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smtClean="0">
                          <a:solidFill>
                            <a:srgbClr val="3E5AA8"/>
                          </a:solidFill>
                        </a:rPr>
                        <a:t>ISU</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BW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PO / Marketflow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DES</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CMS</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AMT</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API</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r>
              <a:tr h="216000">
                <a:tc>
                  <a:txBody>
                    <a:bodyPr/>
                    <a:lstStyle/>
                    <a:p>
                      <a:pPr algn="r"/>
                      <a:r>
                        <a:rPr lang="en-GB" sz="800" b="1" dirty="0" smtClean="0">
                          <a:solidFill>
                            <a:srgbClr val="84B8DA"/>
                          </a:solidFill>
                        </a:rPr>
                        <a:t>Test Data Prep Complexity:</a:t>
                      </a:r>
                    </a:p>
                  </a:txBody>
                  <a:tcPr anchor="ctr">
                    <a:lnT w="12700" cap="flat" cmpd="sng" algn="ctr">
                      <a:solidFill>
                        <a:schemeClr val="tx1"/>
                      </a:solidFill>
                      <a:prstDash val="solid"/>
                      <a:round/>
                      <a:headEnd type="none" w="med" len="med"/>
                      <a:tailEnd type="none" w="med" len="med"/>
                    </a:lnT>
                    <a:solidFill>
                      <a:srgbClr val="3E5AA8"/>
                    </a:solidFill>
                  </a:tcP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US" sz="800" b="1" dirty="0" smtClean="0">
                          <a:solidFill>
                            <a:srgbClr val="84B8DA"/>
                          </a:solidFill>
                        </a:rPr>
                        <a:t>Unit and Sys Test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Pen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Regression Testing Coverage:</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Performance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Yes</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Market Trials:</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UAT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bl>
          </a:graphicData>
        </a:graphic>
      </p:graphicFrame>
      <p:grpSp>
        <p:nvGrpSpPr>
          <p:cNvPr id="5" name="Group 4"/>
          <p:cNvGrpSpPr/>
          <p:nvPr/>
        </p:nvGrpSpPr>
        <p:grpSpPr>
          <a:xfrm>
            <a:off x="8460432" y="162406"/>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400" dirty="0" smtClean="0"/>
              <a:t>Option 1 - System Impact Assessment</a:t>
            </a:r>
            <a:endParaRPr lang="en-GB" sz="2400" dirty="0"/>
          </a:p>
        </p:txBody>
      </p:sp>
    </p:spTree>
    <p:extLst>
      <p:ext uri="{BB962C8B-B14F-4D97-AF65-F5344CB8AC3E}">
        <p14:creationId xmlns:p14="http://schemas.microsoft.com/office/powerpoint/2010/main" val="1606717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37041603"/>
              </p:ext>
            </p:extLst>
          </p:nvPr>
        </p:nvGraphicFramePr>
        <p:xfrm>
          <a:off x="335533" y="764430"/>
          <a:ext cx="8340925" cy="4028520"/>
        </p:xfrm>
        <a:graphic>
          <a:graphicData uri="http://schemas.openxmlformats.org/drawingml/2006/table">
            <a:tbl>
              <a:tblPr firstRow="1" bandRow="1">
                <a:tableStyleId>{B301B821-A1FF-4177-AEE7-76D212191A09}</a:tableStyleId>
              </a:tblPr>
              <a:tblGrid>
                <a:gridCol w="1716187"/>
                <a:gridCol w="1104123"/>
                <a:gridCol w="984109"/>
                <a:gridCol w="1080120"/>
                <a:gridCol w="1080120"/>
                <a:gridCol w="1008112"/>
                <a:gridCol w="1368154"/>
              </a:tblGrid>
              <a:tr h="288000">
                <a:tc>
                  <a:txBody>
                    <a:bodyPr/>
                    <a:lstStyle/>
                    <a:p>
                      <a:pPr algn="r"/>
                      <a:r>
                        <a:rPr lang="en-GB" sz="1200" dirty="0" smtClean="0">
                          <a:solidFill>
                            <a:srgbClr val="3E5AA8"/>
                          </a:solidFill>
                        </a:rPr>
                        <a:t>Process Area</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Complexity</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File</a:t>
                      </a:r>
                    </a:p>
                    <a:p>
                      <a:pPr algn="ctr"/>
                      <a:r>
                        <a:rPr lang="en-GB" sz="1200" dirty="0" smtClean="0">
                          <a:solidFill>
                            <a:srgbClr val="3E5AA8"/>
                          </a:solidFill>
                        </a:rPr>
                        <a:t>Formats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Exceptions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External</a:t>
                      </a:r>
                    </a:p>
                    <a:p>
                      <a:pPr algn="ctr"/>
                      <a:r>
                        <a:rPr lang="en-GB" sz="1200" dirty="0" smtClean="0">
                          <a:solidFill>
                            <a:srgbClr val="3E5AA8"/>
                          </a:solidFill>
                        </a:rPr>
                        <a:t>Screens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Batch Jobs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Performance Test?</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97610">
                <a:tc>
                  <a:txBody>
                    <a:bodyPr/>
                    <a:lstStyle/>
                    <a:p>
                      <a:pPr marL="0" indent="0" algn="r">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SPA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Med</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Metering (Reads)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Reconciliation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Invoicing – Capacity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Invoicing – Commodity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Invoicing – Amendment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Invoicing – Other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Rolling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Med</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Yes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Formula Year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RGMA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DSC Service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Other (Specify)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bl>
          </a:graphicData>
        </a:graphic>
      </p:graphicFrame>
      <p:grpSp>
        <p:nvGrpSpPr>
          <p:cNvPr id="5" name="Group 4"/>
          <p:cNvGrpSpPr/>
          <p:nvPr/>
        </p:nvGrpSpPr>
        <p:grpSpPr>
          <a:xfrm>
            <a:off x="8460432" y="162406"/>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p:txBody>
        </p:sp>
      </p:grpSp>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400" dirty="0" smtClean="0"/>
              <a:t>Option 1 - Process Impact Assessment</a:t>
            </a:r>
            <a:endParaRPr lang="en-GB" sz="2400" dirty="0"/>
          </a:p>
        </p:txBody>
      </p:sp>
    </p:spTree>
    <p:extLst>
      <p:ext uri="{BB962C8B-B14F-4D97-AF65-F5344CB8AC3E}">
        <p14:creationId xmlns:p14="http://schemas.microsoft.com/office/powerpoint/2010/main" val="2542708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11746</TotalTime>
  <Words>629</Words>
  <Application>Microsoft Office PowerPoint</Application>
  <PresentationFormat>On-screen Show (16:9)</PresentationFormat>
  <Paragraphs>187</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Change Overview</vt:lpstr>
      <vt:lpstr>Option 1 - High Level Impact Assessment</vt:lpstr>
      <vt:lpstr>PowerPoint Presentation</vt:lpstr>
      <vt:lpstr>PowerPoint Presentation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213</cp:revision>
  <dcterms:created xsi:type="dcterms:W3CDTF">2018-09-02T17:12:15Z</dcterms:created>
  <dcterms:modified xsi:type="dcterms:W3CDTF">2019-06-10T15:57:12Z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-1918817175</vt:i4>
  </property>
  <property fmtid="{D5CDD505-2E9C-101B-9397-08002B2CF9AE}" pid="3" name="_NewReviewCycle">
    <vt:lpwstr/>
  </property>
  <property fmtid="{D5CDD505-2E9C-101B-9397-08002B2CF9AE}" pid="4" name="_EmailSubject">
    <vt:lpwstr>HLSO update for ChMC</vt:lpwstr>
  </property>
  <property fmtid="{D5CDD505-2E9C-101B-9397-08002B2CF9AE}" pid="5" name="_AuthorEmail">
    <vt:lpwstr>Simon.Harris@xoserve.com</vt:lpwstr>
  </property>
  <property fmtid="{D5CDD505-2E9C-101B-9397-08002B2CF9AE}" pid="6" name="_AuthorEmailDisplayName">
    <vt:lpwstr>Harris, Simon</vt:lpwstr>
  </property>
  <property fmtid="{D5CDD505-2E9C-101B-9397-08002B2CF9AE}" pid="7" name="_PreviousAdHocReviewCycleID">
    <vt:i4>1799355948</vt:i4>
  </property>
  <property fmtid="{D5CDD505-2E9C-101B-9397-08002B2CF9AE}" pid="8" name="ContentTypeId">
    <vt:lpwstr>0x0101006E927B77B7F39148B9CB17AE711C8D35</vt:lpwstr>
  </property>
</Properties>
</file>