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88" r:id="rId5"/>
    <p:sldId id="289" r:id="rId6"/>
    <p:sldId id="290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291" r:id="rId17"/>
    <p:sldId id="293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5BAA93-2E79-46BC-A0F2-B690EA0912C1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EF60EC0-E537-4B6E-90CB-0D5232BDC7F6}">
      <dgm:prSet phldrT="[Text]" custT="1"/>
      <dgm:spPr/>
      <dgm:t>
        <a:bodyPr/>
        <a:lstStyle/>
        <a:p>
          <a:r>
            <a:rPr lang="en-GB" altLang="en-US" sz="1400" dirty="0" smtClean="0">
              <a:cs typeface="Arial" charset="0"/>
            </a:rPr>
            <a:t>Accelerated</a:t>
          </a:r>
          <a:r>
            <a:rPr lang="en-GB" sz="1400" dirty="0" smtClean="0"/>
            <a:t> Change Proposal </a:t>
          </a:r>
          <a:r>
            <a:rPr lang="en-GB" sz="1400" dirty="0"/>
            <a:t>comes into Xoserve</a:t>
          </a:r>
        </a:p>
      </dgm:t>
    </dgm:pt>
    <dgm:pt modelId="{E199FFE3-DA14-4493-8FA2-3DC52AC4E5D1}" type="parTrans" cxnId="{087225B6-B76A-4219-A24C-50AFB2C98AA3}">
      <dgm:prSet/>
      <dgm:spPr/>
      <dgm:t>
        <a:bodyPr/>
        <a:lstStyle/>
        <a:p>
          <a:endParaRPr lang="en-GB" sz="1000"/>
        </a:p>
      </dgm:t>
    </dgm:pt>
    <dgm:pt modelId="{D2BA6411-FFE1-41BA-9CB6-FD492ECEEFEC}" type="sibTrans" cxnId="{087225B6-B76A-4219-A24C-50AFB2C98AA3}">
      <dgm:prSet/>
      <dgm:spPr/>
      <dgm:t>
        <a:bodyPr/>
        <a:lstStyle/>
        <a:p>
          <a:endParaRPr lang="en-GB" sz="1000"/>
        </a:p>
      </dgm:t>
    </dgm:pt>
    <dgm:pt modelId="{FDD0884A-4614-4B14-B982-AAB041DAAAC0}">
      <dgm:prSet phldrT="[Text]" custT="1"/>
      <dgm:spPr/>
      <dgm:t>
        <a:bodyPr/>
        <a:lstStyle/>
        <a:p>
          <a:r>
            <a:rPr lang="en-GB" sz="1100" dirty="0"/>
            <a:t>Xoserve assesses </a:t>
          </a:r>
          <a:r>
            <a:rPr lang="en-GB" sz="1100" dirty="0" smtClean="0"/>
            <a:t>accelerated request against criteria</a:t>
          </a:r>
          <a:r>
            <a:rPr lang="en-GB" sz="1100" dirty="0"/>
            <a:t>, assures the CP for completeness and content and, if deemed </a:t>
          </a:r>
          <a:r>
            <a:rPr lang="en-GB" sz="1100" dirty="0" smtClean="0"/>
            <a:t>to fit accelerated process, </a:t>
          </a:r>
          <a:r>
            <a:rPr lang="en-GB" sz="1100" dirty="0"/>
            <a:t>contacts </a:t>
          </a:r>
          <a:r>
            <a:rPr lang="en-GB" sz="1100" dirty="0" smtClean="0"/>
            <a:t>Joint Office </a:t>
          </a:r>
          <a:r>
            <a:rPr lang="en-GB" sz="1100" dirty="0"/>
            <a:t>for </a:t>
          </a:r>
          <a:r>
            <a:rPr lang="en-GB" sz="1100" dirty="0" smtClean="0"/>
            <a:t>Extra </a:t>
          </a:r>
          <a:r>
            <a:rPr lang="en-GB" sz="1100" dirty="0" err="1"/>
            <a:t>ChMC</a:t>
          </a:r>
          <a:r>
            <a:rPr lang="en-GB" sz="1100" dirty="0"/>
            <a:t> </a:t>
          </a:r>
        </a:p>
      </dgm:t>
    </dgm:pt>
    <dgm:pt modelId="{86C05A61-0F43-4867-91CE-AFAAC8D16BB0}" type="parTrans" cxnId="{6CA646F9-2926-46B3-ABAA-45E2855F9D07}">
      <dgm:prSet/>
      <dgm:spPr/>
      <dgm:t>
        <a:bodyPr/>
        <a:lstStyle/>
        <a:p>
          <a:endParaRPr lang="en-GB" sz="1000"/>
        </a:p>
      </dgm:t>
    </dgm:pt>
    <dgm:pt modelId="{2073C5D6-E55D-498D-B205-B2100DEDE64C}" type="sibTrans" cxnId="{6CA646F9-2926-46B3-ABAA-45E2855F9D07}">
      <dgm:prSet/>
      <dgm:spPr/>
      <dgm:t>
        <a:bodyPr/>
        <a:lstStyle/>
        <a:p>
          <a:endParaRPr lang="en-GB" sz="1000"/>
        </a:p>
      </dgm:t>
    </dgm:pt>
    <dgm:pt modelId="{40FE39DE-D386-44C0-9E24-49F9C09458A5}">
      <dgm:prSet phldrT="[Text]" custT="1"/>
      <dgm:spPr/>
      <dgm:t>
        <a:bodyPr/>
        <a:lstStyle/>
        <a:p>
          <a:r>
            <a:rPr lang="en-GB" sz="1400" dirty="0" smtClean="0"/>
            <a:t>Extra </a:t>
          </a:r>
          <a:r>
            <a:rPr lang="en-GB" sz="1400" dirty="0"/>
            <a:t>CHMC scheduled by </a:t>
          </a:r>
          <a:r>
            <a:rPr lang="en-GB" sz="1400" dirty="0" smtClean="0"/>
            <a:t>Joint Office </a:t>
          </a:r>
          <a:r>
            <a:rPr lang="en-GB" sz="1400" dirty="0"/>
            <a:t>for vote </a:t>
          </a:r>
          <a:r>
            <a:rPr lang="en-GB" sz="1400" dirty="0" smtClean="0"/>
            <a:t> </a:t>
          </a:r>
          <a:r>
            <a:rPr lang="en-GB" sz="1400" dirty="0"/>
            <a:t>- 10 min </a:t>
          </a:r>
          <a:r>
            <a:rPr lang="en-GB" sz="1400" dirty="0" smtClean="0"/>
            <a:t>WebEx </a:t>
          </a:r>
          <a:r>
            <a:rPr lang="en-GB" sz="1400" dirty="0"/>
            <a:t>(yes/no/consult vote)?</a:t>
          </a:r>
        </a:p>
      </dgm:t>
    </dgm:pt>
    <dgm:pt modelId="{C89DD811-EA2B-446A-8901-D6D274F76EB2}" type="parTrans" cxnId="{3040DBB0-78B8-4058-9F03-4A872AC0649B}">
      <dgm:prSet/>
      <dgm:spPr/>
      <dgm:t>
        <a:bodyPr/>
        <a:lstStyle/>
        <a:p>
          <a:endParaRPr lang="en-GB" sz="1000"/>
        </a:p>
      </dgm:t>
    </dgm:pt>
    <dgm:pt modelId="{EEB7BBE0-93F4-4A86-96B4-9EC4903BD035}" type="sibTrans" cxnId="{3040DBB0-78B8-4058-9F03-4A872AC0649B}">
      <dgm:prSet/>
      <dgm:spPr/>
      <dgm:t>
        <a:bodyPr/>
        <a:lstStyle/>
        <a:p>
          <a:endParaRPr lang="en-GB" sz="1000"/>
        </a:p>
      </dgm:t>
    </dgm:pt>
    <dgm:pt modelId="{F9CAD972-F1B3-45CD-BB75-625AC71FB097}">
      <dgm:prSet phldrT="[Text]" custT="1"/>
      <dgm:spPr/>
      <dgm:t>
        <a:bodyPr/>
        <a:lstStyle/>
        <a:p>
          <a:r>
            <a:rPr lang="en-GB" sz="1100" dirty="0"/>
            <a:t>ALL </a:t>
          </a:r>
          <a:r>
            <a:rPr lang="en-GB" sz="1100" dirty="0" err="1"/>
            <a:t>ChMC</a:t>
          </a:r>
          <a:r>
            <a:rPr lang="en-GB" sz="1100" dirty="0"/>
            <a:t> to vote </a:t>
          </a:r>
          <a:r>
            <a:rPr lang="en-GB" sz="1100" dirty="0" smtClean="0"/>
            <a:t>on use of Accelerated process – make an </a:t>
          </a:r>
          <a:r>
            <a:rPr lang="en-GB" sz="1100" dirty="0"/>
            <a:t>informed decision </a:t>
          </a:r>
          <a:r>
            <a:rPr lang="en-GB" sz="1100" dirty="0" smtClean="0"/>
            <a:t>as Xoserve already completed  initial impact assessment on what </a:t>
          </a:r>
          <a:r>
            <a:rPr lang="en-GB" sz="1100" dirty="0"/>
            <a:t>needs to be </a:t>
          </a:r>
          <a:r>
            <a:rPr lang="en-GB" sz="1100" dirty="0" smtClean="0"/>
            <a:t>dropped or bumped  </a:t>
          </a:r>
          <a:r>
            <a:rPr lang="en-GB" sz="1100" dirty="0"/>
            <a:t>to deliver change</a:t>
          </a:r>
        </a:p>
      </dgm:t>
    </dgm:pt>
    <dgm:pt modelId="{A6886EB1-FAF2-44CA-8205-459351F9FB29}" type="parTrans" cxnId="{7C997DCA-89C4-4354-9877-8CE24E5F841A}">
      <dgm:prSet/>
      <dgm:spPr/>
      <dgm:t>
        <a:bodyPr/>
        <a:lstStyle/>
        <a:p>
          <a:endParaRPr lang="en-GB" sz="1000"/>
        </a:p>
      </dgm:t>
    </dgm:pt>
    <dgm:pt modelId="{23B1691A-AAEE-4D49-AED6-B733B823B182}" type="sibTrans" cxnId="{7C997DCA-89C4-4354-9877-8CE24E5F841A}">
      <dgm:prSet/>
      <dgm:spPr/>
      <dgm:t>
        <a:bodyPr/>
        <a:lstStyle/>
        <a:p>
          <a:endParaRPr lang="en-GB" sz="1000"/>
        </a:p>
      </dgm:t>
    </dgm:pt>
    <dgm:pt modelId="{C0F7737B-4E24-410C-A54D-54FF40FA1A95}">
      <dgm:prSet phldrT="[Text]" custT="1"/>
      <dgm:spPr/>
      <dgm:t>
        <a:bodyPr/>
        <a:lstStyle/>
        <a:p>
          <a:r>
            <a:rPr lang="en-GB" sz="1400" dirty="0"/>
            <a:t>Initial </a:t>
          </a:r>
          <a:r>
            <a:rPr lang="en-GB" sz="1400" dirty="0" smtClean="0"/>
            <a:t>consultation -  </a:t>
          </a:r>
          <a:r>
            <a:rPr lang="en-GB" sz="1400" dirty="0"/>
            <a:t>if required</a:t>
          </a:r>
        </a:p>
      </dgm:t>
    </dgm:pt>
    <dgm:pt modelId="{7A6D20F2-E057-4453-A5DA-E7A0E9D1240F}" type="parTrans" cxnId="{1E3821F4-6D9D-478D-B1E5-CCC81D64B6E9}">
      <dgm:prSet/>
      <dgm:spPr/>
      <dgm:t>
        <a:bodyPr/>
        <a:lstStyle/>
        <a:p>
          <a:endParaRPr lang="en-GB" sz="1000"/>
        </a:p>
      </dgm:t>
    </dgm:pt>
    <dgm:pt modelId="{BAB1CFA7-BB34-4C30-9A08-3E44025FE73B}" type="sibTrans" cxnId="{1E3821F4-6D9D-478D-B1E5-CCC81D64B6E9}">
      <dgm:prSet/>
      <dgm:spPr/>
      <dgm:t>
        <a:bodyPr/>
        <a:lstStyle/>
        <a:p>
          <a:endParaRPr lang="en-GB" sz="1000"/>
        </a:p>
      </dgm:t>
    </dgm:pt>
    <dgm:pt modelId="{31209188-2ED6-44DE-87F5-3622138F1EC3}">
      <dgm:prSet phldrT="[Text]" custT="1"/>
      <dgm:spPr/>
      <dgm:t>
        <a:bodyPr/>
        <a:lstStyle/>
        <a:p>
          <a:r>
            <a:rPr lang="en-GB" sz="1050" dirty="0"/>
            <a:t>5 day </a:t>
          </a:r>
          <a:r>
            <a:rPr lang="en-GB" sz="1050" dirty="0" smtClean="0"/>
            <a:t>consultation </a:t>
          </a:r>
          <a:r>
            <a:rPr lang="en-GB" sz="1050" dirty="0"/>
            <a:t>period </a:t>
          </a:r>
          <a:r>
            <a:rPr lang="en-GB" sz="1050" dirty="0" smtClean="0"/>
            <a:t>– using an  </a:t>
          </a:r>
          <a:r>
            <a:rPr lang="en-GB" sz="1050" dirty="0"/>
            <a:t>on-line Change pack. </a:t>
          </a:r>
          <a:r>
            <a:rPr lang="en-GB" sz="1050" dirty="0" err="1"/>
            <a:t>ChMC</a:t>
          </a:r>
          <a:r>
            <a:rPr lang="en-GB" sz="1050" dirty="0"/>
            <a:t> encouraged to review responses throughout period so not to delay decision</a:t>
          </a:r>
        </a:p>
      </dgm:t>
    </dgm:pt>
    <dgm:pt modelId="{82338403-0695-4BE2-8384-ED0490613976}" type="parTrans" cxnId="{219BC58A-AA4F-4FC3-970F-676EE25838D1}">
      <dgm:prSet/>
      <dgm:spPr/>
      <dgm:t>
        <a:bodyPr/>
        <a:lstStyle/>
        <a:p>
          <a:endParaRPr lang="en-GB" sz="1000"/>
        </a:p>
      </dgm:t>
    </dgm:pt>
    <dgm:pt modelId="{1EC053AC-BF27-4A6A-8885-515C856D3E9D}" type="sibTrans" cxnId="{219BC58A-AA4F-4FC3-970F-676EE25838D1}">
      <dgm:prSet/>
      <dgm:spPr/>
      <dgm:t>
        <a:bodyPr/>
        <a:lstStyle/>
        <a:p>
          <a:endParaRPr lang="en-GB" sz="1000"/>
        </a:p>
      </dgm:t>
    </dgm:pt>
    <dgm:pt modelId="{FF63C450-F5A4-4D5C-9591-99CAFE6FCA91}">
      <dgm:prSet phldrT="[Text]" custT="1"/>
      <dgm:spPr/>
      <dgm:t>
        <a:bodyPr/>
        <a:lstStyle/>
        <a:p>
          <a:r>
            <a:rPr lang="en-GB" sz="1400" dirty="0" smtClean="0"/>
            <a:t>Extra </a:t>
          </a:r>
          <a:r>
            <a:rPr lang="en-GB" sz="1400" dirty="0"/>
            <a:t>CHMC scheduled by </a:t>
          </a:r>
          <a:r>
            <a:rPr lang="en-GB" sz="1400" dirty="0" smtClean="0"/>
            <a:t>Joint Office </a:t>
          </a:r>
          <a:r>
            <a:rPr lang="en-GB" sz="1400" dirty="0"/>
            <a:t>for </a:t>
          </a:r>
          <a:r>
            <a:rPr lang="en-GB" sz="1400" dirty="0" smtClean="0"/>
            <a:t>vote </a:t>
          </a:r>
          <a:r>
            <a:rPr lang="en-GB" sz="1400" dirty="0"/>
            <a:t>- 10 min </a:t>
          </a:r>
          <a:r>
            <a:rPr lang="en-GB" sz="1400" dirty="0" smtClean="0"/>
            <a:t>WebEx </a:t>
          </a:r>
          <a:r>
            <a:rPr lang="en-GB" sz="1400" dirty="0"/>
            <a:t>(yes/no vote)?</a:t>
          </a:r>
        </a:p>
      </dgm:t>
    </dgm:pt>
    <dgm:pt modelId="{480933AF-72DE-471C-B1C5-B1DF9C3A873F}" type="parTrans" cxnId="{2C89560F-B317-489E-9618-20D277D4A551}">
      <dgm:prSet/>
      <dgm:spPr/>
      <dgm:t>
        <a:bodyPr/>
        <a:lstStyle/>
        <a:p>
          <a:endParaRPr lang="en-GB" sz="1000"/>
        </a:p>
      </dgm:t>
    </dgm:pt>
    <dgm:pt modelId="{F753CB30-1F75-43A7-9551-9BC5DA7B2F9B}" type="sibTrans" cxnId="{2C89560F-B317-489E-9618-20D277D4A551}">
      <dgm:prSet/>
      <dgm:spPr/>
      <dgm:t>
        <a:bodyPr/>
        <a:lstStyle/>
        <a:p>
          <a:endParaRPr lang="en-GB" sz="1000"/>
        </a:p>
      </dgm:t>
    </dgm:pt>
    <dgm:pt modelId="{367B468D-6FC5-4018-B51D-F65F4FF92205}">
      <dgm:prSet phldrT="[Text]" custT="1"/>
      <dgm:spPr/>
      <dgm:t>
        <a:bodyPr/>
        <a:lstStyle/>
        <a:p>
          <a:r>
            <a:rPr lang="en-GB" sz="1100" dirty="0" smtClean="0"/>
            <a:t>Accelerated Change Proposal decision made</a:t>
          </a:r>
          <a:endParaRPr lang="en-GB" sz="1100" dirty="0"/>
        </a:p>
      </dgm:t>
    </dgm:pt>
    <dgm:pt modelId="{F8417444-DAAB-4012-86FC-A58210F2C2A4}" type="parTrans" cxnId="{A84EF0F7-1FFC-48F6-8BD1-BCEBB5748027}">
      <dgm:prSet/>
      <dgm:spPr/>
      <dgm:t>
        <a:bodyPr/>
        <a:lstStyle/>
        <a:p>
          <a:endParaRPr lang="en-GB" sz="1000"/>
        </a:p>
      </dgm:t>
    </dgm:pt>
    <dgm:pt modelId="{AC6F152F-1DA8-4A54-BBB5-7CDFB1F43A26}" type="sibTrans" cxnId="{A84EF0F7-1FFC-48F6-8BD1-BCEBB5748027}">
      <dgm:prSet/>
      <dgm:spPr/>
      <dgm:t>
        <a:bodyPr/>
        <a:lstStyle/>
        <a:p>
          <a:endParaRPr lang="en-GB" sz="1000"/>
        </a:p>
      </dgm:t>
    </dgm:pt>
    <dgm:pt modelId="{621693CD-B8BA-452D-87D9-BDBC05B93D68}" type="pres">
      <dgm:prSet presAssocID="{DA5BAA93-2E79-46BC-A0F2-B690EA0912C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2A327D3-7495-4A46-8974-6335EFBF109A}" type="pres">
      <dgm:prSet presAssocID="{FF63C450-F5A4-4D5C-9591-99CAFE6FCA91}" presName="boxAndChildren" presStyleCnt="0"/>
      <dgm:spPr/>
    </dgm:pt>
    <dgm:pt modelId="{88F16A8B-3ADD-4229-A4DD-39B6FE79E995}" type="pres">
      <dgm:prSet presAssocID="{FF63C450-F5A4-4D5C-9591-99CAFE6FCA91}" presName="parentTextBox" presStyleLbl="node1" presStyleIdx="0" presStyleCnt="4"/>
      <dgm:spPr/>
      <dgm:t>
        <a:bodyPr/>
        <a:lstStyle/>
        <a:p>
          <a:endParaRPr lang="en-GB"/>
        </a:p>
      </dgm:t>
    </dgm:pt>
    <dgm:pt modelId="{1335D964-64AF-4E46-95C9-4E24E2D597E2}" type="pres">
      <dgm:prSet presAssocID="{FF63C450-F5A4-4D5C-9591-99CAFE6FCA91}" presName="entireBox" presStyleLbl="node1" presStyleIdx="0" presStyleCnt="4"/>
      <dgm:spPr/>
      <dgm:t>
        <a:bodyPr/>
        <a:lstStyle/>
        <a:p>
          <a:endParaRPr lang="en-GB"/>
        </a:p>
      </dgm:t>
    </dgm:pt>
    <dgm:pt modelId="{0BD8C19F-6782-4CF6-B291-1E868AE8CAB2}" type="pres">
      <dgm:prSet presAssocID="{FF63C450-F5A4-4D5C-9591-99CAFE6FCA91}" presName="descendantBox" presStyleCnt="0"/>
      <dgm:spPr/>
    </dgm:pt>
    <dgm:pt modelId="{35649794-ABA1-45FF-8950-3871A644DA78}" type="pres">
      <dgm:prSet presAssocID="{367B468D-6FC5-4018-B51D-F65F4FF92205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B09D30-ED1F-498D-B2FE-7DB65FB28495}" type="pres">
      <dgm:prSet presAssocID="{BAB1CFA7-BB34-4C30-9A08-3E44025FE73B}" presName="sp" presStyleCnt="0"/>
      <dgm:spPr/>
    </dgm:pt>
    <dgm:pt modelId="{5983C491-7AEE-4AD5-8267-E6E61D152ABF}" type="pres">
      <dgm:prSet presAssocID="{C0F7737B-4E24-410C-A54D-54FF40FA1A95}" presName="arrowAndChildren" presStyleCnt="0"/>
      <dgm:spPr/>
    </dgm:pt>
    <dgm:pt modelId="{5DDADB20-E1C2-4758-B5CB-DEEA74A29336}" type="pres">
      <dgm:prSet presAssocID="{C0F7737B-4E24-410C-A54D-54FF40FA1A95}" presName="parentTextArrow" presStyleLbl="node1" presStyleIdx="0" presStyleCnt="4"/>
      <dgm:spPr/>
      <dgm:t>
        <a:bodyPr/>
        <a:lstStyle/>
        <a:p>
          <a:endParaRPr lang="en-GB"/>
        </a:p>
      </dgm:t>
    </dgm:pt>
    <dgm:pt modelId="{28A434E0-2525-4A3D-9DD5-426AD8D63341}" type="pres">
      <dgm:prSet presAssocID="{C0F7737B-4E24-410C-A54D-54FF40FA1A95}" presName="arrow" presStyleLbl="node1" presStyleIdx="1" presStyleCnt="4"/>
      <dgm:spPr/>
      <dgm:t>
        <a:bodyPr/>
        <a:lstStyle/>
        <a:p>
          <a:endParaRPr lang="en-GB"/>
        </a:p>
      </dgm:t>
    </dgm:pt>
    <dgm:pt modelId="{15FE5346-B31D-4A25-A3C1-EE1B4391DBFE}" type="pres">
      <dgm:prSet presAssocID="{C0F7737B-4E24-410C-A54D-54FF40FA1A95}" presName="descendantArrow" presStyleCnt="0"/>
      <dgm:spPr/>
    </dgm:pt>
    <dgm:pt modelId="{711170B9-044B-41CD-BBF5-5CBBCBC69079}" type="pres">
      <dgm:prSet presAssocID="{31209188-2ED6-44DE-87F5-3622138F1EC3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C91F64-A093-41FF-9AB4-2C58D2F55B45}" type="pres">
      <dgm:prSet presAssocID="{EEB7BBE0-93F4-4A86-96B4-9EC4903BD035}" presName="sp" presStyleCnt="0"/>
      <dgm:spPr/>
    </dgm:pt>
    <dgm:pt modelId="{266AE78B-7BE5-4741-ACAC-C4D3A65962EB}" type="pres">
      <dgm:prSet presAssocID="{40FE39DE-D386-44C0-9E24-49F9C09458A5}" presName="arrowAndChildren" presStyleCnt="0"/>
      <dgm:spPr/>
    </dgm:pt>
    <dgm:pt modelId="{74B0E25C-2F42-4688-A854-D5EDE758070B}" type="pres">
      <dgm:prSet presAssocID="{40FE39DE-D386-44C0-9E24-49F9C09458A5}" presName="parentTextArrow" presStyleLbl="node1" presStyleIdx="1" presStyleCnt="4"/>
      <dgm:spPr/>
      <dgm:t>
        <a:bodyPr/>
        <a:lstStyle/>
        <a:p>
          <a:endParaRPr lang="en-GB"/>
        </a:p>
      </dgm:t>
    </dgm:pt>
    <dgm:pt modelId="{02285825-B773-4D75-8445-40C7A36757A9}" type="pres">
      <dgm:prSet presAssocID="{40FE39DE-D386-44C0-9E24-49F9C09458A5}" presName="arrow" presStyleLbl="node1" presStyleIdx="2" presStyleCnt="4"/>
      <dgm:spPr/>
      <dgm:t>
        <a:bodyPr/>
        <a:lstStyle/>
        <a:p>
          <a:endParaRPr lang="en-GB"/>
        </a:p>
      </dgm:t>
    </dgm:pt>
    <dgm:pt modelId="{544F7EA9-FDE2-497C-A074-9C01D2AE3F9B}" type="pres">
      <dgm:prSet presAssocID="{40FE39DE-D386-44C0-9E24-49F9C09458A5}" presName="descendantArrow" presStyleCnt="0"/>
      <dgm:spPr/>
    </dgm:pt>
    <dgm:pt modelId="{3A240DE8-3F4C-4E6C-B239-0F6EE348AFD6}" type="pres">
      <dgm:prSet presAssocID="{F9CAD972-F1B3-45CD-BB75-625AC71FB097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192493-61D3-49AA-8EED-A27A10E1FC97}" type="pres">
      <dgm:prSet presAssocID="{D2BA6411-FFE1-41BA-9CB6-FD492ECEEFEC}" presName="sp" presStyleCnt="0"/>
      <dgm:spPr/>
    </dgm:pt>
    <dgm:pt modelId="{BED30105-598E-4685-87EE-C811BE6BD648}" type="pres">
      <dgm:prSet presAssocID="{2EF60EC0-E537-4B6E-90CB-0D5232BDC7F6}" presName="arrowAndChildren" presStyleCnt="0"/>
      <dgm:spPr/>
    </dgm:pt>
    <dgm:pt modelId="{C3EE8C08-EE18-4919-909E-61950D3C4132}" type="pres">
      <dgm:prSet presAssocID="{2EF60EC0-E537-4B6E-90CB-0D5232BDC7F6}" presName="parentTextArrow" presStyleLbl="node1" presStyleIdx="2" presStyleCnt="4"/>
      <dgm:spPr/>
      <dgm:t>
        <a:bodyPr/>
        <a:lstStyle/>
        <a:p>
          <a:endParaRPr lang="en-GB"/>
        </a:p>
      </dgm:t>
    </dgm:pt>
    <dgm:pt modelId="{F77056E3-9610-4398-A11C-53EDE48DABAD}" type="pres">
      <dgm:prSet presAssocID="{2EF60EC0-E537-4B6E-90CB-0D5232BDC7F6}" presName="arrow" presStyleLbl="node1" presStyleIdx="3" presStyleCnt="4"/>
      <dgm:spPr/>
      <dgm:t>
        <a:bodyPr/>
        <a:lstStyle/>
        <a:p>
          <a:endParaRPr lang="en-GB"/>
        </a:p>
      </dgm:t>
    </dgm:pt>
    <dgm:pt modelId="{F02C2AB6-6CD7-4A9F-852E-41808DD7B711}" type="pres">
      <dgm:prSet presAssocID="{2EF60EC0-E537-4B6E-90CB-0D5232BDC7F6}" presName="descendantArrow" presStyleCnt="0"/>
      <dgm:spPr/>
    </dgm:pt>
    <dgm:pt modelId="{602F75D7-39BD-42AD-A190-2D48E867D06C}" type="pres">
      <dgm:prSet presAssocID="{FDD0884A-4614-4B14-B982-AAB041DAAAC0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06BDDE7-2B55-40CF-9487-3E6BB6DE845A}" type="presOf" srcId="{DA5BAA93-2E79-46BC-A0F2-B690EA0912C1}" destId="{621693CD-B8BA-452D-87D9-BDBC05B93D68}" srcOrd="0" destOrd="0" presId="urn:microsoft.com/office/officeart/2005/8/layout/process4"/>
    <dgm:cxn modelId="{7C997DCA-89C4-4354-9877-8CE24E5F841A}" srcId="{40FE39DE-D386-44C0-9E24-49F9C09458A5}" destId="{F9CAD972-F1B3-45CD-BB75-625AC71FB097}" srcOrd="0" destOrd="0" parTransId="{A6886EB1-FAF2-44CA-8205-459351F9FB29}" sibTransId="{23B1691A-AAEE-4D49-AED6-B733B823B182}"/>
    <dgm:cxn modelId="{03051534-C71E-490A-9B3A-3D9519280A4E}" type="presOf" srcId="{367B468D-6FC5-4018-B51D-F65F4FF92205}" destId="{35649794-ABA1-45FF-8950-3871A644DA78}" srcOrd="0" destOrd="0" presId="urn:microsoft.com/office/officeart/2005/8/layout/process4"/>
    <dgm:cxn modelId="{219BC58A-AA4F-4FC3-970F-676EE25838D1}" srcId="{C0F7737B-4E24-410C-A54D-54FF40FA1A95}" destId="{31209188-2ED6-44DE-87F5-3622138F1EC3}" srcOrd="0" destOrd="0" parTransId="{82338403-0695-4BE2-8384-ED0490613976}" sibTransId="{1EC053AC-BF27-4A6A-8885-515C856D3E9D}"/>
    <dgm:cxn modelId="{62814422-B1CD-4502-8B5E-313DE302B3D3}" type="presOf" srcId="{40FE39DE-D386-44C0-9E24-49F9C09458A5}" destId="{02285825-B773-4D75-8445-40C7A36757A9}" srcOrd="1" destOrd="0" presId="urn:microsoft.com/office/officeart/2005/8/layout/process4"/>
    <dgm:cxn modelId="{2C018246-E368-429D-9ED9-42323DB4B96A}" type="presOf" srcId="{FF63C450-F5A4-4D5C-9591-99CAFE6FCA91}" destId="{1335D964-64AF-4E46-95C9-4E24E2D597E2}" srcOrd="1" destOrd="0" presId="urn:microsoft.com/office/officeart/2005/8/layout/process4"/>
    <dgm:cxn modelId="{D46E8F0F-BBBB-456C-8966-EE6CCF9B6E33}" type="presOf" srcId="{2EF60EC0-E537-4B6E-90CB-0D5232BDC7F6}" destId="{F77056E3-9610-4398-A11C-53EDE48DABAD}" srcOrd="1" destOrd="0" presId="urn:microsoft.com/office/officeart/2005/8/layout/process4"/>
    <dgm:cxn modelId="{809BC37F-3484-4807-9405-0DA6403B206C}" type="presOf" srcId="{2EF60EC0-E537-4B6E-90CB-0D5232BDC7F6}" destId="{C3EE8C08-EE18-4919-909E-61950D3C4132}" srcOrd="0" destOrd="0" presId="urn:microsoft.com/office/officeart/2005/8/layout/process4"/>
    <dgm:cxn modelId="{A234FBC2-AB94-4C4E-9E30-DD73C857F783}" type="presOf" srcId="{40FE39DE-D386-44C0-9E24-49F9C09458A5}" destId="{74B0E25C-2F42-4688-A854-D5EDE758070B}" srcOrd="0" destOrd="0" presId="urn:microsoft.com/office/officeart/2005/8/layout/process4"/>
    <dgm:cxn modelId="{184BD075-1775-4443-AC12-03FCC9AEEBB8}" type="presOf" srcId="{C0F7737B-4E24-410C-A54D-54FF40FA1A95}" destId="{28A434E0-2525-4A3D-9DD5-426AD8D63341}" srcOrd="1" destOrd="0" presId="urn:microsoft.com/office/officeart/2005/8/layout/process4"/>
    <dgm:cxn modelId="{A84EF0F7-1FFC-48F6-8BD1-BCEBB5748027}" srcId="{FF63C450-F5A4-4D5C-9591-99CAFE6FCA91}" destId="{367B468D-6FC5-4018-B51D-F65F4FF92205}" srcOrd="0" destOrd="0" parTransId="{F8417444-DAAB-4012-86FC-A58210F2C2A4}" sibTransId="{AC6F152F-1DA8-4A54-BBB5-7CDFB1F43A26}"/>
    <dgm:cxn modelId="{A7265CBE-F01A-4145-8C5E-078488CACAFF}" type="presOf" srcId="{31209188-2ED6-44DE-87F5-3622138F1EC3}" destId="{711170B9-044B-41CD-BBF5-5CBBCBC69079}" srcOrd="0" destOrd="0" presId="urn:microsoft.com/office/officeart/2005/8/layout/process4"/>
    <dgm:cxn modelId="{087225B6-B76A-4219-A24C-50AFB2C98AA3}" srcId="{DA5BAA93-2E79-46BC-A0F2-B690EA0912C1}" destId="{2EF60EC0-E537-4B6E-90CB-0D5232BDC7F6}" srcOrd="0" destOrd="0" parTransId="{E199FFE3-DA14-4493-8FA2-3DC52AC4E5D1}" sibTransId="{D2BA6411-FFE1-41BA-9CB6-FD492ECEEFEC}"/>
    <dgm:cxn modelId="{4652CDCA-5C70-4112-9429-3C555CCB3FCB}" type="presOf" srcId="{C0F7737B-4E24-410C-A54D-54FF40FA1A95}" destId="{5DDADB20-E1C2-4758-B5CB-DEEA74A29336}" srcOrd="0" destOrd="0" presId="urn:microsoft.com/office/officeart/2005/8/layout/process4"/>
    <dgm:cxn modelId="{1E3821F4-6D9D-478D-B1E5-CCC81D64B6E9}" srcId="{DA5BAA93-2E79-46BC-A0F2-B690EA0912C1}" destId="{C0F7737B-4E24-410C-A54D-54FF40FA1A95}" srcOrd="2" destOrd="0" parTransId="{7A6D20F2-E057-4453-A5DA-E7A0E9D1240F}" sibTransId="{BAB1CFA7-BB34-4C30-9A08-3E44025FE73B}"/>
    <dgm:cxn modelId="{6EC371E7-7FBF-4956-8766-C15022CEB31F}" type="presOf" srcId="{FF63C450-F5A4-4D5C-9591-99CAFE6FCA91}" destId="{88F16A8B-3ADD-4229-A4DD-39B6FE79E995}" srcOrd="0" destOrd="0" presId="urn:microsoft.com/office/officeart/2005/8/layout/process4"/>
    <dgm:cxn modelId="{3DDC9E01-7EC7-423E-B733-6A6451C8D51F}" type="presOf" srcId="{FDD0884A-4614-4B14-B982-AAB041DAAAC0}" destId="{602F75D7-39BD-42AD-A190-2D48E867D06C}" srcOrd="0" destOrd="0" presId="urn:microsoft.com/office/officeart/2005/8/layout/process4"/>
    <dgm:cxn modelId="{6CA646F9-2926-46B3-ABAA-45E2855F9D07}" srcId="{2EF60EC0-E537-4B6E-90CB-0D5232BDC7F6}" destId="{FDD0884A-4614-4B14-B982-AAB041DAAAC0}" srcOrd="0" destOrd="0" parTransId="{86C05A61-0F43-4867-91CE-AFAAC8D16BB0}" sibTransId="{2073C5D6-E55D-498D-B205-B2100DEDE64C}"/>
    <dgm:cxn modelId="{2C89560F-B317-489E-9618-20D277D4A551}" srcId="{DA5BAA93-2E79-46BC-A0F2-B690EA0912C1}" destId="{FF63C450-F5A4-4D5C-9591-99CAFE6FCA91}" srcOrd="3" destOrd="0" parTransId="{480933AF-72DE-471C-B1C5-B1DF9C3A873F}" sibTransId="{F753CB30-1F75-43A7-9551-9BC5DA7B2F9B}"/>
    <dgm:cxn modelId="{3040DBB0-78B8-4058-9F03-4A872AC0649B}" srcId="{DA5BAA93-2E79-46BC-A0F2-B690EA0912C1}" destId="{40FE39DE-D386-44C0-9E24-49F9C09458A5}" srcOrd="1" destOrd="0" parTransId="{C89DD811-EA2B-446A-8901-D6D274F76EB2}" sibTransId="{EEB7BBE0-93F4-4A86-96B4-9EC4903BD035}"/>
    <dgm:cxn modelId="{0CB371CE-4E53-48C7-980B-1C5AAC336E8F}" type="presOf" srcId="{F9CAD972-F1B3-45CD-BB75-625AC71FB097}" destId="{3A240DE8-3F4C-4E6C-B239-0F6EE348AFD6}" srcOrd="0" destOrd="0" presId="urn:microsoft.com/office/officeart/2005/8/layout/process4"/>
    <dgm:cxn modelId="{0352A91B-0A16-4FC1-901F-1DB12DE19DF2}" type="presParOf" srcId="{621693CD-B8BA-452D-87D9-BDBC05B93D68}" destId="{92A327D3-7495-4A46-8974-6335EFBF109A}" srcOrd="0" destOrd="0" presId="urn:microsoft.com/office/officeart/2005/8/layout/process4"/>
    <dgm:cxn modelId="{0A6F3C4F-9D15-4937-8C7B-0B94F86520AB}" type="presParOf" srcId="{92A327D3-7495-4A46-8974-6335EFBF109A}" destId="{88F16A8B-3ADD-4229-A4DD-39B6FE79E995}" srcOrd="0" destOrd="0" presId="urn:microsoft.com/office/officeart/2005/8/layout/process4"/>
    <dgm:cxn modelId="{361B6548-11D8-4F91-967A-9324A2EE3AA4}" type="presParOf" srcId="{92A327D3-7495-4A46-8974-6335EFBF109A}" destId="{1335D964-64AF-4E46-95C9-4E24E2D597E2}" srcOrd="1" destOrd="0" presId="urn:microsoft.com/office/officeart/2005/8/layout/process4"/>
    <dgm:cxn modelId="{8BAEE574-8FA1-4C80-BFBF-33B417D73B13}" type="presParOf" srcId="{92A327D3-7495-4A46-8974-6335EFBF109A}" destId="{0BD8C19F-6782-4CF6-B291-1E868AE8CAB2}" srcOrd="2" destOrd="0" presId="urn:microsoft.com/office/officeart/2005/8/layout/process4"/>
    <dgm:cxn modelId="{7E92DC0C-AF35-429A-B0F6-200418018FAE}" type="presParOf" srcId="{0BD8C19F-6782-4CF6-B291-1E868AE8CAB2}" destId="{35649794-ABA1-45FF-8950-3871A644DA78}" srcOrd="0" destOrd="0" presId="urn:microsoft.com/office/officeart/2005/8/layout/process4"/>
    <dgm:cxn modelId="{DAB4B6C9-3F89-4EBE-A4AF-D63465A61D33}" type="presParOf" srcId="{621693CD-B8BA-452D-87D9-BDBC05B93D68}" destId="{F3B09D30-ED1F-498D-B2FE-7DB65FB28495}" srcOrd="1" destOrd="0" presId="urn:microsoft.com/office/officeart/2005/8/layout/process4"/>
    <dgm:cxn modelId="{A9592776-02AD-4365-B389-6B6CCED12115}" type="presParOf" srcId="{621693CD-B8BA-452D-87D9-BDBC05B93D68}" destId="{5983C491-7AEE-4AD5-8267-E6E61D152ABF}" srcOrd="2" destOrd="0" presId="urn:microsoft.com/office/officeart/2005/8/layout/process4"/>
    <dgm:cxn modelId="{E4020567-BF3B-429F-82D8-728B9AB2F59D}" type="presParOf" srcId="{5983C491-7AEE-4AD5-8267-E6E61D152ABF}" destId="{5DDADB20-E1C2-4758-B5CB-DEEA74A29336}" srcOrd="0" destOrd="0" presId="urn:microsoft.com/office/officeart/2005/8/layout/process4"/>
    <dgm:cxn modelId="{7B074F70-3E46-4C86-AFAE-1AFDDD90DF3C}" type="presParOf" srcId="{5983C491-7AEE-4AD5-8267-E6E61D152ABF}" destId="{28A434E0-2525-4A3D-9DD5-426AD8D63341}" srcOrd="1" destOrd="0" presId="urn:microsoft.com/office/officeart/2005/8/layout/process4"/>
    <dgm:cxn modelId="{0261FF0C-CB13-471F-8131-6C8EF2479046}" type="presParOf" srcId="{5983C491-7AEE-4AD5-8267-E6E61D152ABF}" destId="{15FE5346-B31D-4A25-A3C1-EE1B4391DBFE}" srcOrd="2" destOrd="0" presId="urn:microsoft.com/office/officeart/2005/8/layout/process4"/>
    <dgm:cxn modelId="{1AE361FD-987D-407C-BF2A-6319620791C4}" type="presParOf" srcId="{15FE5346-B31D-4A25-A3C1-EE1B4391DBFE}" destId="{711170B9-044B-41CD-BBF5-5CBBCBC69079}" srcOrd="0" destOrd="0" presId="urn:microsoft.com/office/officeart/2005/8/layout/process4"/>
    <dgm:cxn modelId="{0E2E284A-937D-4B52-A77D-06E8AB4824D6}" type="presParOf" srcId="{621693CD-B8BA-452D-87D9-BDBC05B93D68}" destId="{BAC91F64-A093-41FF-9AB4-2C58D2F55B45}" srcOrd="3" destOrd="0" presId="urn:microsoft.com/office/officeart/2005/8/layout/process4"/>
    <dgm:cxn modelId="{24F31174-7A51-4FE2-B22B-24996838C421}" type="presParOf" srcId="{621693CD-B8BA-452D-87D9-BDBC05B93D68}" destId="{266AE78B-7BE5-4741-ACAC-C4D3A65962EB}" srcOrd="4" destOrd="0" presId="urn:microsoft.com/office/officeart/2005/8/layout/process4"/>
    <dgm:cxn modelId="{9F996202-5CA2-4397-A934-C1EB58CAF88E}" type="presParOf" srcId="{266AE78B-7BE5-4741-ACAC-C4D3A65962EB}" destId="{74B0E25C-2F42-4688-A854-D5EDE758070B}" srcOrd="0" destOrd="0" presId="urn:microsoft.com/office/officeart/2005/8/layout/process4"/>
    <dgm:cxn modelId="{992B3E47-1FCA-486A-951C-BC36F766C6F1}" type="presParOf" srcId="{266AE78B-7BE5-4741-ACAC-C4D3A65962EB}" destId="{02285825-B773-4D75-8445-40C7A36757A9}" srcOrd="1" destOrd="0" presId="urn:microsoft.com/office/officeart/2005/8/layout/process4"/>
    <dgm:cxn modelId="{FC71158C-6154-4B12-B41B-29C224AF2CDB}" type="presParOf" srcId="{266AE78B-7BE5-4741-ACAC-C4D3A65962EB}" destId="{544F7EA9-FDE2-497C-A074-9C01D2AE3F9B}" srcOrd="2" destOrd="0" presId="urn:microsoft.com/office/officeart/2005/8/layout/process4"/>
    <dgm:cxn modelId="{B12E866C-092D-4E37-A449-9D4B9263839B}" type="presParOf" srcId="{544F7EA9-FDE2-497C-A074-9C01D2AE3F9B}" destId="{3A240DE8-3F4C-4E6C-B239-0F6EE348AFD6}" srcOrd="0" destOrd="0" presId="urn:microsoft.com/office/officeart/2005/8/layout/process4"/>
    <dgm:cxn modelId="{73659751-428E-48B5-A2CD-97CDBCD63F19}" type="presParOf" srcId="{621693CD-B8BA-452D-87D9-BDBC05B93D68}" destId="{FF192493-61D3-49AA-8EED-A27A10E1FC97}" srcOrd="5" destOrd="0" presId="urn:microsoft.com/office/officeart/2005/8/layout/process4"/>
    <dgm:cxn modelId="{2E4D1C3B-844D-464A-A205-D07404C0A625}" type="presParOf" srcId="{621693CD-B8BA-452D-87D9-BDBC05B93D68}" destId="{BED30105-598E-4685-87EE-C811BE6BD648}" srcOrd="6" destOrd="0" presId="urn:microsoft.com/office/officeart/2005/8/layout/process4"/>
    <dgm:cxn modelId="{A8AD9848-B5EF-49B9-BDD0-F1929AD20692}" type="presParOf" srcId="{BED30105-598E-4685-87EE-C811BE6BD648}" destId="{C3EE8C08-EE18-4919-909E-61950D3C4132}" srcOrd="0" destOrd="0" presId="urn:microsoft.com/office/officeart/2005/8/layout/process4"/>
    <dgm:cxn modelId="{F1C4CB69-80C8-457E-8CA8-132182565453}" type="presParOf" srcId="{BED30105-598E-4685-87EE-C811BE6BD648}" destId="{F77056E3-9610-4398-A11C-53EDE48DABAD}" srcOrd="1" destOrd="0" presId="urn:microsoft.com/office/officeart/2005/8/layout/process4"/>
    <dgm:cxn modelId="{2671E05C-B778-4D69-9EE9-B1828819E551}" type="presParOf" srcId="{BED30105-598E-4685-87EE-C811BE6BD648}" destId="{F02C2AB6-6CD7-4A9F-852E-41808DD7B711}" srcOrd="2" destOrd="0" presId="urn:microsoft.com/office/officeart/2005/8/layout/process4"/>
    <dgm:cxn modelId="{429DBDD3-E33A-497F-9089-EDC6BC04DAF6}" type="presParOf" srcId="{F02C2AB6-6CD7-4A9F-852E-41808DD7B711}" destId="{602F75D7-39BD-42AD-A190-2D48E867D06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35D964-64AF-4E46-95C9-4E24E2D597E2}">
      <dsp:nvSpPr>
        <dsp:cNvPr id="0" name=""/>
        <dsp:cNvSpPr/>
      </dsp:nvSpPr>
      <dsp:spPr>
        <a:xfrm>
          <a:off x="0" y="3307318"/>
          <a:ext cx="8229600" cy="723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Extra </a:t>
          </a:r>
          <a:r>
            <a:rPr lang="en-GB" sz="1400" kern="1200" dirty="0"/>
            <a:t>CHMC scheduled by </a:t>
          </a:r>
          <a:r>
            <a:rPr lang="en-GB" sz="1400" kern="1200" dirty="0" smtClean="0"/>
            <a:t>Joint Office </a:t>
          </a:r>
          <a:r>
            <a:rPr lang="en-GB" sz="1400" kern="1200" dirty="0"/>
            <a:t>for </a:t>
          </a:r>
          <a:r>
            <a:rPr lang="en-GB" sz="1400" kern="1200" dirty="0" smtClean="0"/>
            <a:t>vote </a:t>
          </a:r>
          <a:r>
            <a:rPr lang="en-GB" sz="1400" kern="1200" dirty="0"/>
            <a:t>- 10 min </a:t>
          </a:r>
          <a:r>
            <a:rPr lang="en-GB" sz="1400" kern="1200" dirty="0" smtClean="0"/>
            <a:t>WebEx </a:t>
          </a:r>
          <a:r>
            <a:rPr lang="en-GB" sz="1400" kern="1200" dirty="0"/>
            <a:t>(yes/no vote)?</a:t>
          </a:r>
        </a:p>
      </dsp:txBody>
      <dsp:txXfrm>
        <a:off x="0" y="3307318"/>
        <a:ext cx="8229600" cy="390722"/>
      </dsp:txXfrm>
    </dsp:sp>
    <dsp:sp modelId="{35649794-ABA1-45FF-8950-3871A644DA78}">
      <dsp:nvSpPr>
        <dsp:cNvPr id="0" name=""/>
        <dsp:cNvSpPr/>
      </dsp:nvSpPr>
      <dsp:spPr>
        <a:xfrm>
          <a:off x="0" y="3683570"/>
          <a:ext cx="8229600" cy="3328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Accelerated Change Proposal decision made</a:t>
          </a:r>
          <a:endParaRPr lang="en-GB" sz="1100" kern="1200" dirty="0"/>
        </a:p>
      </dsp:txBody>
      <dsp:txXfrm>
        <a:off x="0" y="3683570"/>
        <a:ext cx="8229600" cy="332837"/>
      </dsp:txXfrm>
    </dsp:sp>
    <dsp:sp modelId="{28A434E0-2525-4A3D-9DD5-426AD8D63341}">
      <dsp:nvSpPr>
        <dsp:cNvPr id="0" name=""/>
        <dsp:cNvSpPr/>
      </dsp:nvSpPr>
      <dsp:spPr>
        <a:xfrm rot="10800000">
          <a:off x="0" y="2205336"/>
          <a:ext cx="8229600" cy="111283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Initial </a:t>
          </a:r>
          <a:r>
            <a:rPr lang="en-GB" sz="1400" kern="1200" dirty="0" smtClean="0"/>
            <a:t>consultation -  </a:t>
          </a:r>
          <a:r>
            <a:rPr lang="en-GB" sz="1400" kern="1200" dirty="0"/>
            <a:t>if required</a:t>
          </a:r>
        </a:p>
      </dsp:txBody>
      <dsp:txXfrm rot="-10800000">
        <a:off x="0" y="2205336"/>
        <a:ext cx="8229600" cy="390605"/>
      </dsp:txXfrm>
    </dsp:sp>
    <dsp:sp modelId="{711170B9-044B-41CD-BBF5-5CBBCBC69079}">
      <dsp:nvSpPr>
        <dsp:cNvPr id="0" name=""/>
        <dsp:cNvSpPr/>
      </dsp:nvSpPr>
      <dsp:spPr>
        <a:xfrm>
          <a:off x="0" y="2595941"/>
          <a:ext cx="8229600" cy="3327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/>
            <a:t>5 day </a:t>
          </a:r>
          <a:r>
            <a:rPr lang="en-GB" sz="1050" kern="1200" dirty="0" smtClean="0"/>
            <a:t>consultation </a:t>
          </a:r>
          <a:r>
            <a:rPr lang="en-GB" sz="1050" kern="1200" dirty="0"/>
            <a:t>period </a:t>
          </a:r>
          <a:r>
            <a:rPr lang="en-GB" sz="1050" kern="1200" dirty="0" smtClean="0"/>
            <a:t>– using an  </a:t>
          </a:r>
          <a:r>
            <a:rPr lang="en-GB" sz="1050" kern="1200" dirty="0"/>
            <a:t>on-line Change pack. </a:t>
          </a:r>
          <a:r>
            <a:rPr lang="en-GB" sz="1050" kern="1200" dirty="0" err="1"/>
            <a:t>ChMC</a:t>
          </a:r>
          <a:r>
            <a:rPr lang="en-GB" sz="1050" kern="1200" dirty="0"/>
            <a:t> encouraged to review responses throughout period so not to delay decision</a:t>
          </a:r>
        </a:p>
      </dsp:txBody>
      <dsp:txXfrm>
        <a:off x="0" y="2595941"/>
        <a:ext cx="8229600" cy="332737"/>
      </dsp:txXfrm>
    </dsp:sp>
    <dsp:sp modelId="{02285825-B773-4D75-8445-40C7A36757A9}">
      <dsp:nvSpPr>
        <dsp:cNvPr id="0" name=""/>
        <dsp:cNvSpPr/>
      </dsp:nvSpPr>
      <dsp:spPr>
        <a:xfrm rot="10800000">
          <a:off x="0" y="1103353"/>
          <a:ext cx="8229600" cy="111283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Extra </a:t>
          </a:r>
          <a:r>
            <a:rPr lang="en-GB" sz="1400" kern="1200" dirty="0"/>
            <a:t>CHMC scheduled by </a:t>
          </a:r>
          <a:r>
            <a:rPr lang="en-GB" sz="1400" kern="1200" dirty="0" smtClean="0"/>
            <a:t>Joint Office </a:t>
          </a:r>
          <a:r>
            <a:rPr lang="en-GB" sz="1400" kern="1200" dirty="0"/>
            <a:t>for vote </a:t>
          </a:r>
          <a:r>
            <a:rPr lang="en-GB" sz="1400" kern="1200" dirty="0" smtClean="0"/>
            <a:t> </a:t>
          </a:r>
          <a:r>
            <a:rPr lang="en-GB" sz="1400" kern="1200" dirty="0"/>
            <a:t>- 10 min </a:t>
          </a:r>
          <a:r>
            <a:rPr lang="en-GB" sz="1400" kern="1200" dirty="0" smtClean="0"/>
            <a:t>WebEx </a:t>
          </a:r>
          <a:r>
            <a:rPr lang="en-GB" sz="1400" kern="1200" dirty="0"/>
            <a:t>(yes/no/consult vote)?</a:t>
          </a:r>
        </a:p>
      </dsp:txBody>
      <dsp:txXfrm rot="-10800000">
        <a:off x="0" y="1103353"/>
        <a:ext cx="8229600" cy="390605"/>
      </dsp:txXfrm>
    </dsp:sp>
    <dsp:sp modelId="{3A240DE8-3F4C-4E6C-B239-0F6EE348AFD6}">
      <dsp:nvSpPr>
        <dsp:cNvPr id="0" name=""/>
        <dsp:cNvSpPr/>
      </dsp:nvSpPr>
      <dsp:spPr>
        <a:xfrm>
          <a:off x="0" y="1493958"/>
          <a:ext cx="8229600" cy="3327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ALL </a:t>
          </a:r>
          <a:r>
            <a:rPr lang="en-GB" sz="1100" kern="1200" dirty="0" err="1"/>
            <a:t>ChMC</a:t>
          </a:r>
          <a:r>
            <a:rPr lang="en-GB" sz="1100" kern="1200" dirty="0"/>
            <a:t> to vote </a:t>
          </a:r>
          <a:r>
            <a:rPr lang="en-GB" sz="1100" kern="1200" dirty="0" smtClean="0"/>
            <a:t>on use of Accelerated process – make an </a:t>
          </a:r>
          <a:r>
            <a:rPr lang="en-GB" sz="1100" kern="1200" dirty="0"/>
            <a:t>informed decision </a:t>
          </a:r>
          <a:r>
            <a:rPr lang="en-GB" sz="1100" kern="1200" dirty="0" smtClean="0"/>
            <a:t>as Xoserve already completed  initial impact assessment on what </a:t>
          </a:r>
          <a:r>
            <a:rPr lang="en-GB" sz="1100" kern="1200" dirty="0"/>
            <a:t>needs to be </a:t>
          </a:r>
          <a:r>
            <a:rPr lang="en-GB" sz="1100" kern="1200" dirty="0" smtClean="0"/>
            <a:t>dropped or bumped  </a:t>
          </a:r>
          <a:r>
            <a:rPr lang="en-GB" sz="1100" kern="1200" dirty="0"/>
            <a:t>to deliver change</a:t>
          </a:r>
        </a:p>
      </dsp:txBody>
      <dsp:txXfrm>
        <a:off x="0" y="1493958"/>
        <a:ext cx="8229600" cy="332737"/>
      </dsp:txXfrm>
    </dsp:sp>
    <dsp:sp modelId="{F77056E3-9610-4398-A11C-53EDE48DABAD}">
      <dsp:nvSpPr>
        <dsp:cNvPr id="0" name=""/>
        <dsp:cNvSpPr/>
      </dsp:nvSpPr>
      <dsp:spPr>
        <a:xfrm rot="10800000">
          <a:off x="0" y="1370"/>
          <a:ext cx="8229600" cy="111283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altLang="en-US" sz="1400" kern="1200" dirty="0" smtClean="0">
              <a:cs typeface="Arial" charset="0"/>
            </a:rPr>
            <a:t>Accelerated</a:t>
          </a:r>
          <a:r>
            <a:rPr lang="en-GB" sz="1400" kern="1200" dirty="0" smtClean="0"/>
            <a:t> Change Proposal </a:t>
          </a:r>
          <a:r>
            <a:rPr lang="en-GB" sz="1400" kern="1200" dirty="0"/>
            <a:t>comes into Xoserve</a:t>
          </a:r>
        </a:p>
      </dsp:txBody>
      <dsp:txXfrm rot="-10800000">
        <a:off x="0" y="1370"/>
        <a:ext cx="8229600" cy="390605"/>
      </dsp:txXfrm>
    </dsp:sp>
    <dsp:sp modelId="{602F75D7-39BD-42AD-A190-2D48E867D06C}">
      <dsp:nvSpPr>
        <dsp:cNvPr id="0" name=""/>
        <dsp:cNvSpPr/>
      </dsp:nvSpPr>
      <dsp:spPr>
        <a:xfrm>
          <a:off x="0" y="391976"/>
          <a:ext cx="8229600" cy="3327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13970" rIns="78232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Xoserve assesses </a:t>
          </a:r>
          <a:r>
            <a:rPr lang="en-GB" sz="1100" kern="1200" dirty="0" smtClean="0"/>
            <a:t>accelerated request against criteria</a:t>
          </a:r>
          <a:r>
            <a:rPr lang="en-GB" sz="1100" kern="1200" dirty="0"/>
            <a:t>, assures the CP for completeness and content and, if deemed </a:t>
          </a:r>
          <a:r>
            <a:rPr lang="en-GB" sz="1100" kern="1200" dirty="0" smtClean="0"/>
            <a:t>to fit accelerated process, </a:t>
          </a:r>
          <a:r>
            <a:rPr lang="en-GB" sz="1100" kern="1200" dirty="0"/>
            <a:t>contacts </a:t>
          </a:r>
          <a:r>
            <a:rPr lang="en-GB" sz="1100" kern="1200" dirty="0" smtClean="0"/>
            <a:t>Joint Office </a:t>
          </a:r>
          <a:r>
            <a:rPr lang="en-GB" sz="1100" kern="1200" dirty="0"/>
            <a:t>for </a:t>
          </a:r>
          <a:r>
            <a:rPr lang="en-GB" sz="1100" kern="1200" dirty="0" smtClean="0"/>
            <a:t>Extra </a:t>
          </a:r>
          <a:r>
            <a:rPr lang="en-GB" sz="1100" kern="1200" dirty="0" err="1"/>
            <a:t>ChMC</a:t>
          </a:r>
          <a:r>
            <a:rPr lang="en-GB" sz="1100" kern="1200" dirty="0"/>
            <a:t> </a:t>
          </a:r>
        </a:p>
      </dsp:txBody>
      <dsp:txXfrm>
        <a:off x="0" y="391976"/>
        <a:ext cx="8229600" cy="3327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686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asgov-mst-files.s3.eu-west-1.amazonaws.com/s3fs-public/ggf/ApprovedUrgentProposalsGuidelines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DSG Governance Group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579296" cy="6375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Accelerated Change Proposal Governance &amp; Delivery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7534"/>
            <a:ext cx="9144000" cy="4680520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Once Accelerated status approved for system changes:</a:t>
            </a:r>
          </a:p>
          <a:p>
            <a:pPr marL="0" indent="0">
              <a:buNone/>
            </a:pPr>
            <a:endParaRPr lang="en-GB" sz="1000" dirty="0" smtClean="0"/>
          </a:p>
          <a:p>
            <a:pPr lvl="1"/>
            <a:r>
              <a:rPr lang="en-GB" dirty="0" smtClean="0"/>
              <a:t>Delivery options to be included in Solution Option assessment – e.g. next Major/Minor Release (as a separate track), ad hoc release.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The Accelerated change can switch tracks to normal Governance route and vice versa with approval from </a:t>
            </a:r>
            <a:r>
              <a:rPr lang="en-GB" dirty="0" err="1" smtClean="0"/>
              <a:t>ChMC</a:t>
            </a:r>
            <a:r>
              <a:rPr lang="en-GB" dirty="0" smtClean="0"/>
              <a:t> at any point in delivery of the change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Extra DSG to be held within 2-3 working days of Solution Options being available for review to recommend Solution Option and delivery timescales to next </a:t>
            </a:r>
            <a:r>
              <a:rPr lang="en-GB" dirty="0" err="1" smtClean="0"/>
              <a:t>ChMC</a:t>
            </a:r>
            <a:r>
              <a:rPr lang="en-GB" dirty="0" smtClean="0"/>
              <a:t> 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BER for delivery to be taken to next </a:t>
            </a:r>
            <a:r>
              <a:rPr lang="en-GB" dirty="0" err="1" smtClean="0"/>
              <a:t>ChMC</a:t>
            </a:r>
            <a:r>
              <a:rPr lang="en-GB" dirty="0" smtClean="0"/>
              <a:t>  alongside solution option and delivery timescale for final approval, if needed,  before implementation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Design change pack issued following detailed design with best endeavours to meet the 6 months notice period. Suggested minimum timescales are:</a:t>
            </a:r>
          </a:p>
          <a:p>
            <a:pPr lvl="2"/>
            <a:r>
              <a:rPr lang="en-GB" dirty="0" smtClean="0"/>
              <a:t>3 months notice where impacts to Customer systems</a:t>
            </a:r>
          </a:p>
          <a:p>
            <a:pPr lvl="2"/>
            <a:r>
              <a:rPr lang="en-GB" dirty="0" smtClean="0"/>
              <a:t>1 months notice where no impact to customer systems</a:t>
            </a:r>
          </a:p>
          <a:p>
            <a:pPr lvl="2"/>
            <a:endParaRPr lang="en-GB" dirty="0" smtClean="0"/>
          </a:p>
          <a:p>
            <a:pPr lvl="1"/>
            <a:r>
              <a:rPr lang="en-GB" dirty="0" smtClean="0"/>
              <a:t>Note: any reporting requirements may need to be de-scoped from an accelerated delivery to be implemented at a later date.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US" dirty="0" smtClean="0"/>
          </a:p>
          <a:p>
            <a:pPr marL="800100"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13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80" y="123478"/>
            <a:ext cx="8229600" cy="637580"/>
          </a:xfrm>
        </p:spPr>
        <p:txBody>
          <a:bodyPr/>
          <a:lstStyle/>
          <a:p>
            <a:r>
              <a:rPr lang="en-GB" dirty="0" smtClean="0"/>
              <a:t>Draft Accelerated Change proposal process</a:t>
            </a:r>
            <a:endParaRPr lang="en-GB" dirty="0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860" y="1822461"/>
            <a:ext cx="11049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50" y="3526869"/>
            <a:ext cx="7429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662" y="3511127"/>
            <a:ext cx="11049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712619" y="1140619"/>
            <a:ext cx="0" cy="704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3082" idx="1"/>
          </p:cNvCxnSpPr>
          <p:nvPr/>
        </p:nvCxnSpPr>
        <p:spPr>
          <a:xfrm>
            <a:off x="731962" y="2103448"/>
            <a:ext cx="193789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3084" idx="0"/>
          </p:cNvCxnSpPr>
          <p:nvPr/>
        </p:nvCxnSpPr>
        <p:spPr>
          <a:xfrm flipH="1">
            <a:off x="3300425" y="2340108"/>
            <a:ext cx="1" cy="11867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951533" y="2340108"/>
            <a:ext cx="977418" cy="1984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084" idx="3"/>
          </p:cNvCxnSpPr>
          <p:nvPr/>
        </p:nvCxnSpPr>
        <p:spPr>
          <a:xfrm flipV="1">
            <a:off x="3671900" y="3776373"/>
            <a:ext cx="1848015" cy="31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3774760" y="2125613"/>
            <a:ext cx="2021376" cy="146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5" idx="0"/>
          </p:cNvCxnSpPr>
          <p:nvPr/>
        </p:nvCxnSpPr>
        <p:spPr>
          <a:xfrm flipV="1">
            <a:off x="6018112" y="2362272"/>
            <a:ext cx="95545" cy="11488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Terminator 35"/>
          <p:cNvSpPr/>
          <p:nvPr/>
        </p:nvSpPr>
        <p:spPr>
          <a:xfrm>
            <a:off x="1363941" y="4398300"/>
            <a:ext cx="1367700" cy="569189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1392961" y="4382813"/>
            <a:ext cx="13385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XRN returned to </a:t>
            </a:r>
            <a:r>
              <a:rPr lang="en-GB" sz="1100" dirty="0" err="1" smtClean="0"/>
              <a:t>ChMC</a:t>
            </a:r>
            <a:r>
              <a:rPr lang="en-GB" sz="1100" dirty="0" smtClean="0"/>
              <a:t> to follow standard process</a:t>
            </a:r>
            <a:endParaRPr lang="en-GB" sz="1100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795559" y="4088844"/>
            <a:ext cx="3000577" cy="530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49" idx="3"/>
          </p:cNvCxnSpPr>
          <p:nvPr/>
        </p:nvCxnSpPr>
        <p:spPr>
          <a:xfrm>
            <a:off x="6345000" y="2037756"/>
            <a:ext cx="45372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ular Callout 44"/>
          <p:cNvSpPr/>
          <p:nvPr/>
        </p:nvSpPr>
        <p:spPr>
          <a:xfrm>
            <a:off x="1038514" y="1059582"/>
            <a:ext cx="1826039" cy="752847"/>
          </a:xfrm>
          <a:prstGeom prst="wedgeRectCallout">
            <a:avLst>
              <a:gd name="adj1" fmla="val -60186"/>
              <a:gd name="adj2" fmla="val -70891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Accelerated Change Proposal (CP) raised with criteria completed and clear requirements</a:t>
            </a:r>
            <a:endParaRPr lang="en-GB" sz="1000" dirty="0"/>
          </a:p>
        </p:txBody>
      </p:sp>
      <p:sp>
        <p:nvSpPr>
          <p:cNvPr id="63" name="Rectangular Callout 62"/>
          <p:cNvSpPr/>
          <p:nvPr/>
        </p:nvSpPr>
        <p:spPr>
          <a:xfrm>
            <a:off x="179513" y="2763531"/>
            <a:ext cx="1213448" cy="1713903"/>
          </a:xfrm>
          <a:prstGeom prst="wedgeRectCallout">
            <a:avLst>
              <a:gd name="adj1" fmla="val -18118"/>
              <a:gd name="adj2" fmla="val -69305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CP </a:t>
            </a:r>
            <a:r>
              <a:rPr lang="en-GB" sz="1000" dirty="0"/>
              <a:t>s</a:t>
            </a:r>
            <a:r>
              <a:rPr lang="en-GB" sz="1000" dirty="0" smtClean="0"/>
              <a:t>ent to Xoserve for initial processing and Xoserve Reference number (XRN). Joint Office notified and Extra CHMC scheduled via WebEx</a:t>
            </a:r>
          </a:p>
          <a:p>
            <a:pPr algn="ctr"/>
            <a:endParaRPr lang="en-GB" sz="1000" dirty="0"/>
          </a:p>
        </p:txBody>
      </p:sp>
      <p:sp>
        <p:nvSpPr>
          <p:cNvPr id="64" name="Rectangular Callout 63"/>
          <p:cNvSpPr/>
          <p:nvPr/>
        </p:nvSpPr>
        <p:spPr>
          <a:xfrm>
            <a:off x="3134433" y="982746"/>
            <a:ext cx="1826039" cy="520941"/>
          </a:xfrm>
          <a:prstGeom prst="wedgeRectCallout">
            <a:avLst>
              <a:gd name="adj1" fmla="val -41795"/>
              <a:gd name="adj2" fmla="val 104712"/>
            </a:avLst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Extra </a:t>
            </a:r>
            <a:r>
              <a:rPr lang="en-GB" sz="1000" dirty="0" err="1" smtClean="0"/>
              <a:t>ChMC</a:t>
            </a:r>
            <a:r>
              <a:rPr lang="en-GB" sz="1000" dirty="0" smtClean="0"/>
              <a:t> Vote on Accelerated Criteria</a:t>
            </a:r>
            <a:endParaRPr lang="en-GB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4295846" y="1863255"/>
            <a:ext cx="995683" cy="55399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Accelerated status Approved</a:t>
            </a:r>
            <a:endParaRPr lang="en-GB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2864552" y="2730055"/>
            <a:ext cx="910207" cy="55399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Sent for 5 day consultation</a:t>
            </a:r>
            <a:endParaRPr lang="en-GB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1964453" y="3069516"/>
            <a:ext cx="964497" cy="55399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Accelerated status Rejected</a:t>
            </a:r>
            <a:endParaRPr lang="en-GB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4157223" y="3611800"/>
            <a:ext cx="994959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Review Responses</a:t>
            </a:r>
            <a:endParaRPr lang="en-GB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5796136" y="2736644"/>
            <a:ext cx="936104" cy="55399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Accelerated status Approved</a:t>
            </a:r>
            <a:endParaRPr lang="en-GB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3924563" y="4200435"/>
            <a:ext cx="869124" cy="55399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Accelerated status Rejected</a:t>
            </a:r>
            <a:endParaRPr lang="en-GB" sz="1000" dirty="0"/>
          </a:p>
        </p:txBody>
      </p:sp>
      <p:sp>
        <p:nvSpPr>
          <p:cNvPr id="72" name="Rectangular Callout 71"/>
          <p:cNvSpPr/>
          <p:nvPr/>
        </p:nvSpPr>
        <p:spPr>
          <a:xfrm>
            <a:off x="3731582" y="2884848"/>
            <a:ext cx="1346104" cy="695014"/>
          </a:xfrm>
          <a:prstGeom prst="wedgeRectCallout">
            <a:avLst>
              <a:gd name="adj1" fmla="val -63553"/>
              <a:gd name="adj2" fmla="val 49188"/>
            </a:avLst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Extra Consultation Change pack issued on Accelerated Status – 5 days </a:t>
            </a:r>
            <a:endParaRPr lang="en-GB" sz="1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87" y="1844625"/>
            <a:ext cx="4381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62" y="370091"/>
            <a:ext cx="798513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ectangular Callout 37"/>
          <p:cNvSpPr/>
          <p:nvPr/>
        </p:nvSpPr>
        <p:spPr>
          <a:xfrm>
            <a:off x="5194115" y="741671"/>
            <a:ext cx="1615532" cy="501828"/>
          </a:xfrm>
          <a:prstGeom prst="wedgeRectCallout">
            <a:avLst>
              <a:gd name="adj1" fmla="val -6542"/>
              <a:gd name="adj2" fmla="val 150200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Xoserve priorities Accelerated change over those already in flight</a:t>
            </a:r>
            <a:endParaRPr lang="en-GB" sz="1000" dirty="0"/>
          </a:p>
        </p:txBody>
      </p:sp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850" y="1756768"/>
            <a:ext cx="4381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Flowchart: Document 50"/>
          <p:cNvSpPr/>
          <p:nvPr/>
        </p:nvSpPr>
        <p:spPr>
          <a:xfrm>
            <a:off x="6809647" y="1635646"/>
            <a:ext cx="828092" cy="576064"/>
          </a:xfrm>
          <a:prstGeom prst="flowChartDocument">
            <a:avLst/>
          </a:prstGeom>
          <a:solidFill>
            <a:srgbClr val="FFFFFF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6798726" y="1734117"/>
            <a:ext cx="923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Requirements ratified</a:t>
            </a:r>
            <a:endParaRPr lang="en-GB" sz="900" dirty="0"/>
          </a:p>
        </p:txBody>
      </p:sp>
      <p:sp>
        <p:nvSpPr>
          <p:cNvPr id="56" name="Rectangular Callout 55"/>
          <p:cNvSpPr/>
          <p:nvPr/>
        </p:nvSpPr>
        <p:spPr>
          <a:xfrm>
            <a:off x="7092280" y="959085"/>
            <a:ext cx="1584706" cy="363068"/>
          </a:xfrm>
          <a:prstGeom prst="wedgeRectCallout">
            <a:avLst>
              <a:gd name="adj1" fmla="val -36397"/>
              <a:gd name="adj2" fmla="val 124276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Requirements ratified with CP’s proposer</a:t>
            </a:r>
            <a:endParaRPr lang="en-GB" sz="1000" dirty="0"/>
          </a:p>
        </p:txBody>
      </p:sp>
      <p:sp>
        <p:nvSpPr>
          <p:cNvPr id="59" name="Round Diagonal Corner Rectangle 58"/>
          <p:cNvSpPr/>
          <p:nvPr/>
        </p:nvSpPr>
        <p:spPr>
          <a:xfrm>
            <a:off x="7117060" y="2819132"/>
            <a:ext cx="1152128" cy="472698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7092280" y="286575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Capture session</a:t>
            </a:r>
          </a:p>
          <a:p>
            <a:r>
              <a:rPr lang="en-GB" sz="900" dirty="0" smtClean="0"/>
              <a:t>Solution Options</a:t>
            </a:r>
            <a:endParaRPr lang="en-GB" sz="900" dirty="0"/>
          </a:p>
        </p:txBody>
      </p:sp>
      <p:cxnSp>
        <p:nvCxnSpPr>
          <p:cNvPr id="62" name="Straight Arrow Connector 61"/>
          <p:cNvCxnSpPr>
            <a:stCxn id="51" idx="2"/>
          </p:cNvCxnSpPr>
          <p:nvPr/>
        </p:nvCxnSpPr>
        <p:spPr>
          <a:xfrm>
            <a:off x="7223693" y="2173626"/>
            <a:ext cx="156619" cy="645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7575574" y="3332556"/>
            <a:ext cx="1" cy="231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10219109" y="2546364"/>
            <a:ext cx="401563" cy="1818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ular Callout 73"/>
          <p:cNvSpPr/>
          <p:nvPr/>
        </p:nvSpPr>
        <p:spPr>
          <a:xfrm>
            <a:off x="7884633" y="1885594"/>
            <a:ext cx="1151863" cy="660770"/>
          </a:xfrm>
          <a:prstGeom prst="wedgeRectCallout">
            <a:avLst>
              <a:gd name="adj1" fmla="val -51360"/>
              <a:gd name="adj2" fmla="val 88855"/>
            </a:avLst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One or more capture sessions to evolve solution options</a:t>
            </a:r>
            <a:endParaRPr lang="en-GB" sz="1000" dirty="0"/>
          </a:p>
        </p:txBody>
      </p:sp>
      <p:pic>
        <p:nvPicPr>
          <p:cNvPr id="80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873" y="3646681"/>
            <a:ext cx="3905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" name="Rectangular Callout 80"/>
          <p:cNvSpPr/>
          <p:nvPr/>
        </p:nvSpPr>
        <p:spPr>
          <a:xfrm>
            <a:off x="5291529" y="4353908"/>
            <a:ext cx="2106941" cy="735656"/>
          </a:xfrm>
          <a:prstGeom prst="wedgeRectCallout">
            <a:avLst>
              <a:gd name="adj1" fmla="val 48672"/>
              <a:gd name="adj2" fmla="val -86376"/>
            </a:avLst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The proposed Solution options go into Solution Option Assessment which will provide costs and delivery timescales </a:t>
            </a:r>
            <a:endParaRPr lang="en-GB" sz="1000" dirty="0"/>
          </a:p>
        </p:txBody>
      </p:sp>
      <p:cxnSp>
        <p:nvCxnSpPr>
          <p:cNvPr id="82" name="Straight Arrow Connector 81"/>
          <p:cNvCxnSpPr>
            <a:stCxn id="80" idx="3"/>
          </p:cNvCxnSpPr>
          <p:nvPr/>
        </p:nvCxnSpPr>
        <p:spPr>
          <a:xfrm flipV="1">
            <a:off x="7765398" y="3984818"/>
            <a:ext cx="137860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3476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40" y="67615"/>
            <a:ext cx="8229600" cy="637580"/>
          </a:xfrm>
        </p:spPr>
        <p:txBody>
          <a:bodyPr/>
          <a:lstStyle/>
          <a:p>
            <a:r>
              <a:rPr lang="en-GB" dirty="0"/>
              <a:t>Draft </a:t>
            </a:r>
            <a:r>
              <a:rPr lang="en-GB" dirty="0" smtClean="0"/>
              <a:t>Accelerated </a:t>
            </a:r>
            <a:r>
              <a:rPr lang="en-GB" dirty="0"/>
              <a:t>Change proposal process</a:t>
            </a: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02" y="2170781"/>
            <a:ext cx="11049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Flowchart: Terminator 22"/>
          <p:cNvSpPr/>
          <p:nvPr/>
        </p:nvSpPr>
        <p:spPr>
          <a:xfrm>
            <a:off x="35496" y="4477434"/>
            <a:ext cx="1224136" cy="398572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154203" y="4542388"/>
            <a:ext cx="9867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XRN Closed</a:t>
            </a:r>
            <a:endParaRPr lang="en-GB" sz="1100" dirty="0"/>
          </a:p>
        </p:txBody>
      </p:sp>
      <p:cxnSp>
        <p:nvCxnSpPr>
          <p:cNvPr id="2060" name="Straight Arrow Connector 2059"/>
          <p:cNvCxnSpPr>
            <a:stCxn id="60" idx="2"/>
          </p:cNvCxnSpPr>
          <p:nvPr/>
        </p:nvCxnSpPr>
        <p:spPr>
          <a:xfrm>
            <a:off x="1316192" y="1687157"/>
            <a:ext cx="0" cy="4734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2" name="Straight Arrow Connector 2061"/>
          <p:cNvCxnSpPr/>
          <p:nvPr/>
        </p:nvCxnSpPr>
        <p:spPr>
          <a:xfrm flipH="1">
            <a:off x="242369" y="2732756"/>
            <a:ext cx="729231" cy="1749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5496" y="3939902"/>
            <a:ext cx="8173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900" dirty="0" smtClean="0"/>
              <a:t>Change Rejected</a:t>
            </a:r>
            <a:endParaRPr lang="en-GB" sz="900" dirty="0"/>
          </a:p>
        </p:txBody>
      </p:sp>
      <p:sp>
        <p:nvSpPr>
          <p:cNvPr id="51" name="Rectangular Callout 50"/>
          <p:cNvSpPr/>
          <p:nvPr/>
        </p:nvSpPr>
        <p:spPr>
          <a:xfrm>
            <a:off x="2267744" y="701741"/>
            <a:ext cx="1296469" cy="782796"/>
          </a:xfrm>
          <a:prstGeom prst="wedgeRectCallout">
            <a:avLst>
              <a:gd name="adj1" fmla="val -80079"/>
              <a:gd name="adj2" fmla="val 32792"/>
            </a:avLst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Solution options reviewed and evaluated at extra DSG meeting</a:t>
            </a:r>
            <a:endParaRPr lang="en-GB" sz="1000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19723" y="1261517"/>
            <a:ext cx="64823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42" y="1010882"/>
            <a:ext cx="11049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Rectangular Callout 62"/>
          <p:cNvSpPr/>
          <p:nvPr/>
        </p:nvSpPr>
        <p:spPr>
          <a:xfrm>
            <a:off x="2176137" y="1883029"/>
            <a:ext cx="1652860" cy="838855"/>
          </a:xfrm>
          <a:prstGeom prst="wedgeRectCallout">
            <a:avLst>
              <a:gd name="adj1" fmla="val -73262"/>
              <a:gd name="adj2" fmla="val 21764"/>
            </a:avLst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BER, Solution Option and delivery timescales presented at </a:t>
            </a:r>
            <a:r>
              <a:rPr lang="en-GB" sz="1000" dirty="0" err="1" smtClean="0"/>
              <a:t>ChMC</a:t>
            </a:r>
            <a:r>
              <a:rPr lang="en-GB" sz="1000" dirty="0" smtClean="0"/>
              <a:t> for Approval</a:t>
            </a:r>
            <a:endParaRPr lang="en-GB" sz="1000" dirty="0"/>
          </a:p>
        </p:txBody>
      </p:sp>
      <p:cxnSp>
        <p:nvCxnSpPr>
          <p:cNvPr id="71" name="Straight Arrow Connector 70"/>
          <p:cNvCxnSpPr>
            <a:stCxn id="2057" idx="2"/>
          </p:cNvCxnSpPr>
          <p:nvPr/>
        </p:nvCxnSpPr>
        <p:spPr>
          <a:xfrm>
            <a:off x="1194652" y="2732756"/>
            <a:ext cx="0" cy="6876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975477" y="2931330"/>
            <a:ext cx="8173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900" dirty="0" smtClean="0"/>
              <a:t>Urgency Rejected</a:t>
            </a:r>
            <a:endParaRPr lang="en-GB" sz="900" dirty="0"/>
          </a:p>
        </p:txBody>
      </p:sp>
      <p:sp>
        <p:nvSpPr>
          <p:cNvPr id="76" name="Flowchart: Terminator 75"/>
          <p:cNvSpPr/>
          <p:nvPr/>
        </p:nvSpPr>
        <p:spPr>
          <a:xfrm>
            <a:off x="683568" y="3489731"/>
            <a:ext cx="1367700" cy="569189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/>
          <p:cNvSpPr txBox="1"/>
          <p:nvPr/>
        </p:nvSpPr>
        <p:spPr>
          <a:xfrm>
            <a:off x="742133" y="3458756"/>
            <a:ext cx="163763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XRN returned to standard Change process</a:t>
            </a:r>
            <a:endParaRPr lang="en-GB" sz="1100" dirty="0"/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1619672" y="2721884"/>
            <a:ext cx="1696918" cy="13245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718727" y="2931330"/>
            <a:ext cx="81739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900" dirty="0" smtClean="0"/>
              <a:t>Change approved</a:t>
            </a:r>
            <a:endParaRPr lang="en-GB" sz="900" dirty="0"/>
          </a:p>
        </p:txBody>
      </p:sp>
      <p:sp>
        <p:nvSpPr>
          <p:cNvPr id="83" name="Round Diagonal Corner Rectangle 82"/>
          <p:cNvSpPr/>
          <p:nvPr/>
        </p:nvSpPr>
        <p:spPr>
          <a:xfrm>
            <a:off x="4716016" y="1739012"/>
            <a:ext cx="1152128" cy="472698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4716016" y="1883154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Detailed Design</a:t>
            </a:r>
            <a:endParaRPr lang="en-GB" sz="900" dirty="0"/>
          </a:p>
        </p:txBody>
      </p:sp>
      <p:pic>
        <p:nvPicPr>
          <p:cNvPr id="85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418" y="812151"/>
            <a:ext cx="7429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Rectangular Callout 85"/>
          <p:cNvSpPr/>
          <p:nvPr/>
        </p:nvSpPr>
        <p:spPr>
          <a:xfrm>
            <a:off x="6876256" y="705195"/>
            <a:ext cx="1440160" cy="795070"/>
          </a:xfrm>
          <a:prstGeom prst="wedgeRectCallout">
            <a:avLst>
              <a:gd name="adj1" fmla="val -79291"/>
              <a:gd name="adj2" fmla="val -20715"/>
            </a:avLst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Design consultation</a:t>
            </a:r>
          </a:p>
          <a:p>
            <a:pPr algn="ctr"/>
            <a:r>
              <a:rPr lang="en-GB" sz="1000" dirty="0" smtClean="0"/>
              <a:t>10 working days</a:t>
            </a:r>
          </a:p>
          <a:p>
            <a:pPr algn="ctr"/>
            <a:r>
              <a:rPr lang="en-GB" sz="1000" dirty="0" smtClean="0"/>
              <a:t>6 month notice period at best endeavours </a:t>
            </a:r>
          </a:p>
        </p:txBody>
      </p:sp>
      <p:cxnSp>
        <p:nvCxnSpPr>
          <p:cNvPr id="87" name="Straight Arrow Connector 86"/>
          <p:cNvCxnSpPr>
            <a:stCxn id="83" idx="3"/>
          </p:cNvCxnSpPr>
          <p:nvPr/>
        </p:nvCxnSpPr>
        <p:spPr>
          <a:xfrm flipV="1">
            <a:off x="5292080" y="1261518"/>
            <a:ext cx="472782" cy="4774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00" idx="3"/>
          </p:cNvCxnSpPr>
          <p:nvPr/>
        </p:nvCxnSpPr>
        <p:spPr>
          <a:xfrm flipV="1">
            <a:off x="5116790" y="2211710"/>
            <a:ext cx="0" cy="378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5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898" y="3692520"/>
            <a:ext cx="4381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Rectangular Callout 95"/>
          <p:cNvSpPr/>
          <p:nvPr/>
        </p:nvSpPr>
        <p:spPr>
          <a:xfrm>
            <a:off x="2915978" y="4497428"/>
            <a:ext cx="1826039" cy="479018"/>
          </a:xfrm>
          <a:prstGeom prst="wedgeRectCallout">
            <a:avLst>
              <a:gd name="adj1" fmla="val -14453"/>
              <a:gd name="adj2" fmla="val -107288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CP handed to Xoserve project team for delivery</a:t>
            </a:r>
            <a:endParaRPr lang="en-GB" sz="1000" dirty="0"/>
          </a:p>
        </p:txBody>
      </p:sp>
      <p:sp>
        <p:nvSpPr>
          <p:cNvPr id="97" name="Round Diagonal Corner Rectangle 96"/>
          <p:cNvSpPr/>
          <p:nvPr/>
        </p:nvSpPr>
        <p:spPr>
          <a:xfrm>
            <a:off x="4427984" y="3723878"/>
            <a:ext cx="1152128" cy="472698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97"/>
          <p:cNvSpPr txBox="1"/>
          <p:nvPr/>
        </p:nvSpPr>
        <p:spPr>
          <a:xfrm>
            <a:off x="4468718" y="3880243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Project Start up</a:t>
            </a:r>
            <a:endParaRPr lang="en-GB" sz="900" dirty="0"/>
          </a:p>
        </p:txBody>
      </p:sp>
      <p:cxnSp>
        <p:nvCxnSpPr>
          <p:cNvPr id="99" name="Straight Arrow Connector 98"/>
          <p:cNvCxnSpPr>
            <a:stCxn id="95" idx="3"/>
            <a:endCxn id="97" idx="2"/>
          </p:cNvCxnSpPr>
          <p:nvPr/>
        </p:nvCxnSpPr>
        <p:spPr>
          <a:xfrm flipV="1">
            <a:off x="3970048" y="3960227"/>
            <a:ext cx="457936" cy="132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ound Diagonal Corner Rectangle 99"/>
          <p:cNvSpPr/>
          <p:nvPr/>
        </p:nvSpPr>
        <p:spPr>
          <a:xfrm>
            <a:off x="4540726" y="2589946"/>
            <a:ext cx="1152128" cy="472698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extBox 100"/>
          <p:cNvSpPr txBox="1"/>
          <p:nvPr/>
        </p:nvSpPr>
        <p:spPr>
          <a:xfrm>
            <a:off x="4577210" y="2641629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Initiation and  </a:t>
            </a:r>
          </a:p>
          <a:p>
            <a:r>
              <a:rPr lang="en-GB" sz="900" dirty="0" smtClean="0"/>
              <a:t>Design</a:t>
            </a:r>
            <a:endParaRPr lang="en-GB" sz="900" dirty="0"/>
          </a:p>
        </p:txBody>
      </p:sp>
      <p:cxnSp>
        <p:nvCxnSpPr>
          <p:cNvPr id="102" name="Straight Arrow Connector 101"/>
          <p:cNvCxnSpPr>
            <a:stCxn id="97" idx="3"/>
          </p:cNvCxnSpPr>
          <p:nvPr/>
        </p:nvCxnSpPr>
        <p:spPr>
          <a:xfrm flipV="1">
            <a:off x="5004048" y="3076592"/>
            <a:ext cx="0" cy="6472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ound Diagonal Corner Rectangle 120"/>
          <p:cNvSpPr/>
          <p:nvPr/>
        </p:nvSpPr>
        <p:spPr>
          <a:xfrm>
            <a:off x="6417881" y="1779662"/>
            <a:ext cx="1152128" cy="472698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TextBox 121"/>
          <p:cNvSpPr txBox="1"/>
          <p:nvPr/>
        </p:nvSpPr>
        <p:spPr>
          <a:xfrm>
            <a:off x="6431251" y="1883029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Build, and Test</a:t>
            </a:r>
            <a:endParaRPr lang="en-GB" sz="900" dirty="0"/>
          </a:p>
        </p:txBody>
      </p:sp>
      <p:cxnSp>
        <p:nvCxnSpPr>
          <p:cNvPr id="123" name="Straight Arrow Connector 122"/>
          <p:cNvCxnSpPr>
            <a:stCxn id="121" idx="1"/>
            <a:endCxn id="124" idx="3"/>
          </p:cNvCxnSpPr>
          <p:nvPr/>
        </p:nvCxnSpPr>
        <p:spPr>
          <a:xfrm>
            <a:off x="6993945" y="2252360"/>
            <a:ext cx="13370" cy="463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ound Diagonal Corner Rectangle 123"/>
          <p:cNvSpPr/>
          <p:nvPr/>
        </p:nvSpPr>
        <p:spPr>
          <a:xfrm>
            <a:off x="6431251" y="2715766"/>
            <a:ext cx="1152128" cy="472698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TextBox 124"/>
          <p:cNvSpPr txBox="1"/>
          <p:nvPr/>
        </p:nvSpPr>
        <p:spPr>
          <a:xfrm>
            <a:off x="6413989" y="2761932"/>
            <a:ext cx="1169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Awareness session, if required</a:t>
            </a:r>
            <a:endParaRPr lang="en-GB" sz="900" dirty="0"/>
          </a:p>
        </p:txBody>
      </p:sp>
      <p:sp>
        <p:nvSpPr>
          <p:cNvPr id="126" name="Round Diagonal Corner Rectangle 125"/>
          <p:cNvSpPr/>
          <p:nvPr/>
        </p:nvSpPr>
        <p:spPr>
          <a:xfrm>
            <a:off x="6413989" y="3579862"/>
            <a:ext cx="1152128" cy="472698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TextBox 126"/>
          <p:cNvSpPr txBox="1"/>
          <p:nvPr/>
        </p:nvSpPr>
        <p:spPr>
          <a:xfrm>
            <a:off x="6444208" y="3727379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/>
              <a:t>implementation</a:t>
            </a:r>
            <a:endParaRPr lang="en-GB" sz="900" dirty="0"/>
          </a:p>
        </p:txBody>
      </p:sp>
      <p:pic>
        <p:nvPicPr>
          <p:cNvPr id="12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251" y="4402711"/>
            <a:ext cx="11049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9" name="Straight Arrow Connector 128"/>
          <p:cNvCxnSpPr>
            <a:stCxn id="124" idx="1"/>
            <a:endCxn id="126" idx="3"/>
          </p:cNvCxnSpPr>
          <p:nvPr/>
        </p:nvCxnSpPr>
        <p:spPr>
          <a:xfrm flipH="1">
            <a:off x="6990053" y="3188464"/>
            <a:ext cx="17262" cy="3913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>
            <a:stCxn id="126" idx="1"/>
            <a:endCxn id="128" idx="0"/>
          </p:cNvCxnSpPr>
          <p:nvPr/>
        </p:nvCxnSpPr>
        <p:spPr>
          <a:xfrm flipH="1">
            <a:off x="6983701" y="4052560"/>
            <a:ext cx="6352" cy="3501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6642368" y="1484537"/>
            <a:ext cx="233888" cy="254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ular Callout 134"/>
          <p:cNvSpPr/>
          <p:nvPr/>
        </p:nvSpPr>
        <p:spPr>
          <a:xfrm>
            <a:off x="7794748" y="4283270"/>
            <a:ext cx="1300115" cy="520728"/>
          </a:xfrm>
          <a:prstGeom prst="wedgeRectCallout">
            <a:avLst>
              <a:gd name="adj1" fmla="val -71579"/>
              <a:gd name="adj2" fmla="val 38059"/>
            </a:avLst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Closedown report approved at </a:t>
            </a:r>
            <a:r>
              <a:rPr lang="en-GB" sz="1000" dirty="0" err="1" smtClean="0"/>
              <a:t>ChMC</a:t>
            </a:r>
            <a:endParaRPr lang="en-GB" sz="1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365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Business Plan Deliverables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Provide business plan initiative updates via a separate process (that are directly customer impacted)</a:t>
            </a:r>
          </a:p>
          <a:p>
            <a:pPr lvl="1"/>
            <a:r>
              <a:rPr lang="en-GB" dirty="0" smtClean="0"/>
              <a:t>Why?</a:t>
            </a:r>
          </a:p>
          <a:p>
            <a:pPr lvl="2"/>
            <a:r>
              <a:rPr lang="en-GB" dirty="0" smtClean="0"/>
              <a:t>In the past have used the Change Proposal process to communicate but has caused confusion</a:t>
            </a:r>
          </a:p>
          <a:p>
            <a:pPr lvl="2"/>
            <a:r>
              <a:rPr lang="en-GB" dirty="0" smtClean="0"/>
              <a:t>Funding already agreed for business plan initiatives</a:t>
            </a:r>
          </a:p>
          <a:p>
            <a:pPr marL="914400" lvl="2" indent="0">
              <a:buNone/>
            </a:pPr>
            <a:endParaRPr lang="en-GB" dirty="0" smtClean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749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Example of update – Business Plan Deliverables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427822"/>
              </p:ext>
            </p:extLst>
          </p:nvPr>
        </p:nvGraphicFramePr>
        <p:xfrm>
          <a:off x="457200" y="1058863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Initiative</a:t>
                      </a:r>
                      <a:r>
                        <a:rPr lang="en-GB" baseline="0" dirty="0" smtClean="0"/>
                        <a:t> title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Description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Impacted</a:t>
                      </a:r>
                      <a:r>
                        <a:rPr lang="en-GB" baseline="0" dirty="0" smtClean="0"/>
                        <a:t> Parties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Importan</a:t>
                      </a:r>
                      <a:r>
                        <a:rPr lang="en-GB" baseline="0" dirty="0" smtClean="0"/>
                        <a:t>t dates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22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On-Line Change Pack Recommendation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Change pack information to be shared by 2pm on a Monday.</a:t>
            </a:r>
          </a:p>
          <a:p>
            <a:pPr lvl="1"/>
            <a:r>
              <a:rPr lang="en-GB" dirty="0" smtClean="0"/>
              <a:t>Why?</a:t>
            </a:r>
          </a:p>
          <a:p>
            <a:pPr lvl="2"/>
            <a:r>
              <a:rPr lang="en-GB" dirty="0" smtClean="0"/>
              <a:t>More often than not issued after 4.30pm on a Friday</a:t>
            </a:r>
          </a:p>
          <a:p>
            <a:pPr lvl="2"/>
            <a:r>
              <a:rPr lang="en-GB" dirty="0" err="1" smtClean="0"/>
              <a:t>Xoserve</a:t>
            </a:r>
            <a:r>
              <a:rPr lang="en-GB" dirty="0" smtClean="0"/>
              <a:t> often working late to get change pack issued</a:t>
            </a:r>
          </a:p>
          <a:p>
            <a:pPr lvl="2"/>
            <a:r>
              <a:rPr lang="en-GB" dirty="0" smtClean="0"/>
              <a:t>Difficult to sort issues that may arise after hours</a:t>
            </a:r>
          </a:p>
          <a:p>
            <a:r>
              <a:rPr lang="en-GB" dirty="0" smtClean="0"/>
              <a:t>Process to include longer (or accelerated) consultation period</a:t>
            </a:r>
          </a:p>
          <a:p>
            <a:pPr lvl="1"/>
            <a:r>
              <a:rPr lang="en-GB" dirty="0" smtClean="0"/>
              <a:t>Why</a:t>
            </a:r>
          </a:p>
          <a:p>
            <a:pPr lvl="2"/>
            <a:r>
              <a:rPr lang="en-GB" dirty="0" smtClean="0"/>
              <a:t>May be some instances where a change needs longer than the standard 10 days (or accelerated)</a:t>
            </a:r>
          </a:p>
          <a:p>
            <a:pPr lvl="2"/>
            <a:r>
              <a:rPr lang="en-GB" dirty="0" smtClean="0"/>
              <a:t>Would be submitted as part of the change request or agreed at </a:t>
            </a:r>
            <a:r>
              <a:rPr lang="en-GB" dirty="0" err="1" smtClean="0"/>
              <a:t>ChMC</a:t>
            </a:r>
            <a:r>
              <a:rPr lang="en-GB" dirty="0" smtClean="0"/>
              <a:t> where longer/accelerated period is needed</a:t>
            </a:r>
          </a:p>
        </p:txBody>
      </p:sp>
    </p:spTree>
    <p:extLst>
      <p:ext uri="{BB962C8B-B14F-4D97-AF65-F5344CB8AC3E}">
        <p14:creationId xmlns:p14="http://schemas.microsoft.com/office/powerpoint/2010/main" val="99372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Initial Review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Remove the initial review process for change</a:t>
            </a:r>
          </a:p>
          <a:p>
            <a:pPr lvl="1"/>
            <a:r>
              <a:rPr lang="en-GB" dirty="0" smtClean="0"/>
              <a:t>Why?</a:t>
            </a:r>
          </a:p>
          <a:p>
            <a:pPr lvl="2"/>
            <a:r>
              <a:rPr lang="en-GB" dirty="0" smtClean="0"/>
              <a:t>Stats showed limited responses to initial review stage</a:t>
            </a:r>
          </a:p>
          <a:p>
            <a:pPr lvl="2"/>
            <a:r>
              <a:rPr lang="en-GB" dirty="0" smtClean="0"/>
              <a:t>Majority (1 exception) supported the change to progress in capture</a:t>
            </a:r>
          </a:p>
          <a:p>
            <a:pPr lvl="2"/>
            <a:r>
              <a:rPr lang="en-GB" dirty="0" smtClean="0"/>
              <a:t>Removes 1 month from the process that is currently lost with initial review stage</a:t>
            </a:r>
          </a:p>
          <a:p>
            <a:r>
              <a:rPr lang="en-GB" dirty="0" smtClean="0"/>
              <a:t>Recommend that the process can be initiated when required but ordinarily changes will progress straight into capture/DSG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618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3478"/>
            <a:ext cx="8507288" cy="6375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Recommend an Accelerated Change Proposal process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843558"/>
            <a:ext cx="8229600" cy="367240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Why? </a:t>
            </a:r>
          </a:p>
          <a:p>
            <a:pPr lvl="1"/>
            <a:r>
              <a:rPr lang="en-GB" dirty="0" smtClean="0"/>
              <a:t>Current DSC Change Management process does not cater for urgency in the delivery of a Change Proposal</a:t>
            </a:r>
          </a:p>
          <a:p>
            <a:pPr lvl="1"/>
            <a:r>
              <a:rPr lang="en-GB" dirty="0" smtClean="0"/>
              <a:t>There is an existing UNC &amp; IGT UNC Urgent Modification (MOD) process that has previously been used as a way to get an Urgent change discussed and approved where the UNC itself has not been impacted</a:t>
            </a:r>
          </a:p>
          <a:p>
            <a:pPr lvl="1"/>
            <a:r>
              <a:rPr lang="en-GB" dirty="0" smtClean="0"/>
              <a:t>The approved Urgent MOD process can be found </a:t>
            </a:r>
            <a:r>
              <a:rPr lang="en-GB" dirty="0" smtClean="0">
                <a:hlinkClick r:id="rId2"/>
              </a:rPr>
              <a:t>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46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568952" cy="637580"/>
          </a:xfrm>
        </p:spPr>
        <p:txBody>
          <a:bodyPr>
            <a:normAutofit fontScale="90000"/>
          </a:bodyPr>
          <a:lstStyle/>
          <a:p>
            <a:r>
              <a:rPr lang="en-GB" dirty="0"/>
              <a:t>Proposed Definition of ‘Accelerated Change Proposal’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88024" y="995958"/>
            <a:ext cx="4032448" cy="38884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500" dirty="0"/>
              <a:t>An Accelerated Change Proposal is not</a:t>
            </a:r>
            <a:r>
              <a:rPr lang="en-GB" sz="2000" dirty="0"/>
              <a:t>: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3500" dirty="0"/>
              <a:t>A Priority Service Change defined as below in DSC Change Management procedures (as these already take priority over non- priority Service changes):</a:t>
            </a:r>
          </a:p>
          <a:p>
            <a:pPr marL="0" lvl="1" indent="0">
              <a:buNone/>
            </a:pPr>
            <a:r>
              <a:rPr lang="en-US" sz="3500" dirty="0"/>
              <a:t>	(i) a Modification Service Change; </a:t>
            </a:r>
          </a:p>
          <a:p>
            <a:pPr marL="0" lvl="1" indent="0">
              <a:buNone/>
            </a:pPr>
            <a:r>
              <a:rPr lang="en-US" sz="3500" dirty="0" smtClean="0"/>
              <a:t>	or </a:t>
            </a:r>
            <a:r>
              <a:rPr lang="en-US" sz="3500" dirty="0"/>
              <a:t>(ii) a Service Change in respect of </a:t>
            </a:r>
            <a:r>
              <a:rPr lang="en-US" sz="3500" dirty="0" smtClean="0"/>
              <a:t>	a </a:t>
            </a:r>
            <a:r>
              <a:rPr lang="en-US" sz="3500" dirty="0"/>
              <a:t>Service which allows or facilitates </a:t>
            </a:r>
            <a:r>
              <a:rPr lang="en-US" sz="3500" dirty="0" smtClean="0"/>
              <a:t>	compliance </a:t>
            </a:r>
            <a:r>
              <a:rPr lang="en-US" sz="3500" dirty="0"/>
              <a:t>by a Customer or </a:t>
            </a:r>
            <a:r>
              <a:rPr lang="en-US" sz="3500" dirty="0" smtClean="0"/>
              <a:t>	Customers </a:t>
            </a:r>
            <a:r>
              <a:rPr lang="en-US" sz="3500" dirty="0"/>
              <a:t>with Law or with any </a:t>
            </a:r>
            <a:r>
              <a:rPr lang="en-US" sz="3500" dirty="0" smtClean="0"/>
              <a:t>	document </a:t>
            </a:r>
            <a:r>
              <a:rPr lang="en-US" sz="3500" dirty="0"/>
              <a:t>designated for the </a:t>
            </a:r>
            <a:r>
              <a:rPr lang="en-US" sz="3500" dirty="0" smtClean="0"/>
              <a:t>	purposes </a:t>
            </a:r>
            <a:r>
              <a:rPr lang="en-US" sz="3500" dirty="0"/>
              <a:t>of Section 173 of the </a:t>
            </a:r>
            <a:r>
              <a:rPr lang="en-US" sz="3500" dirty="0" smtClean="0"/>
              <a:t>	Energy </a:t>
            </a:r>
            <a:r>
              <a:rPr lang="en-US" sz="3500" dirty="0"/>
              <a:t>Act 2004 (including any such </a:t>
            </a:r>
            <a:r>
              <a:rPr lang="en-US" sz="3500" dirty="0" smtClean="0"/>
              <a:t>	Law </a:t>
            </a:r>
            <a:r>
              <a:rPr lang="en-US" sz="3500" dirty="0"/>
              <a:t>or document or change thereto </a:t>
            </a:r>
            <a:r>
              <a:rPr lang="en-US" sz="3500" dirty="0" smtClean="0"/>
              <a:t>	which </a:t>
            </a:r>
            <a:r>
              <a:rPr lang="en-US" sz="3500" dirty="0"/>
              <a:t>has been announced but not </a:t>
            </a:r>
            <a:r>
              <a:rPr lang="en-US" sz="3500" dirty="0" smtClean="0"/>
              <a:t>	yet </a:t>
            </a:r>
            <a:r>
              <a:rPr lang="en-US" sz="3500" dirty="0"/>
              <a:t>made);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500" dirty="0"/>
          </a:p>
          <a:p>
            <a:r>
              <a:rPr lang="en-GB" sz="3500" dirty="0"/>
              <a:t>Any Change proposal that does not fulfil Accelerated  Criteria as approved within the Accelerated Change Proposal process. 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5536" y="995958"/>
            <a:ext cx="3818384" cy="388843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400" dirty="0" smtClean="0"/>
              <a:t>An Accelerated Change Proposal is</a:t>
            </a:r>
            <a:r>
              <a:rPr lang="en-GB" sz="4200" dirty="0" smtClean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3400" dirty="0" smtClean="0"/>
          </a:p>
          <a:p>
            <a:r>
              <a:rPr lang="en-GB" sz="3400" dirty="0" smtClean="0"/>
              <a:t>A Change Proposal that meets the agreed Accelerated  Change proposal criteria as approved by DSC Change Management committee and is a technical systems change to SAP ISU or Gemini;</a:t>
            </a:r>
          </a:p>
          <a:p>
            <a:endParaRPr lang="en-GB" sz="3400" dirty="0" smtClean="0"/>
          </a:p>
          <a:p>
            <a:r>
              <a:rPr lang="en-GB" sz="3400" dirty="0" smtClean="0"/>
              <a:t>Where customers are willing to forego the 6 months notice period for change implementation if necessary;</a:t>
            </a:r>
          </a:p>
          <a:p>
            <a:endParaRPr lang="en-GB" sz="3400" dirty="0" smtClean="0"/>
          </a:p>
          <a:p>
            <a:r>
              <a:rPr lang="en-GB" sz="3400" dirty="0" smtClean="0"/>
              <a:t>approved to progress as an Accelerated  Change proposal by DSC Change Management Committee</a:t>
            </a:r>
            <a:r>
              <a:rPr lang="en-GB" sz="2800" dirty="0" smtClean="0"/>
              <a:t>.</a:t>
            </a:r>
          </a:p>
          <a:p>
            <a:endParaRPr lang="en-GB" sz="3000" dirty="0"/>
          </a:p>
          <a:p>
            <a:r>
              <a:rPr lang="en-GB" sz="3500" dirty="0" smtClean="0"/>
              <a:t>Can be raised by Xoserve or any DSC Customer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04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cs typeface="Arial" charset="0"/>
              </a:rPr>
              <a:t>Accelerated</a:t>
            </a:r>
            <a:r>
              <a:rPr lang="en-GB" dirty="0" smtClean="0"/>
              <a:t> Change Proposal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79004"/>
            <a:ext cx="8373616" cy="4464496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The Change Proposal template will need to be updated to add:</a:t>
            </a:r>
          </a:p>
          <a:p>
            <a:pPr lvl="1"/>
            <a:r>
              <a:rPr lang="en-GB" dirty="0" smtClean="0"/>
              <a:t>Accelerated change indicator</a:t>
            </a:r>
          </a:p>
          <a:p>
            <a:pPr lvl="1"/>
            <a:r>
              <a:rPr lang="en-GB" dirty="0" smtClean="0"/>
              <a:t>Criteria for using Accelerated Change Proposal process</a:t>
            </a:r>
          </a:p>
          <a:p>
            <a:pPr lvl="1"/>
            <a:r>
              <a:rPr lang="en-GB" dirty="0" smtClean="0"/>
              <a:t>Text field for Change proposer to provide clear indication why Accelerated status is being requested.</a:t>
            </a:r>
          </a:p>
          <a:p>
            <a:endParaRPr lang="en-GB" dirty="0"/>
          </a:p>
          <a:p>
            <a:r>
              <a:rPr lang="en-GB" dirty="0" smtClean="0"/>
              <a:t>Suggested Accelerated Criteria:</a:t>
            </a:r>
            <a:endParaRPr lang="en-GB" sz="1100" dirty="0" smtClean="0"/>
          </a:p>
          <a:p>
            <a:pPr marL="800100" lvl="2" indent="0">
              <a:buNone/>
            </a:pPr>
            <a:r>
              <a:rPr lang="en-US" dirty="0" smtClean="0"/>
              <a:t>1. There is a real likelihood of significant commercial impact upon DSC Customers if a proposed change is not </a:t>
            </a:r>
            <a:r>
              <a:rPr lang="en-GB" dirty="0" smtClean="0"/>
              <a:t>accelerated;</a:t>
            </a:r>
          </a:p>
          <a:p>
            <a:pPr marL="800100" lvl="2" indent="0">
              <a:buNone/>
            </a:pPr>
            <a:r>
              <a:rPr lang="en-US" dirty="0" smtClean="0"/>
              <a:t>2. Safety and security of the network is likely to be impacted if a proposed change is not accelerated; and</a:t>
            </a:r>
          </a:p>
          <a:p>
            <a:pPr marL="800100" lvl="2" indent="0">
              <a:buNone/>
            </a:pPr>
            <a:r>
              <a:rPr lang="en-US" dirty="0" smtClean="0"/>
              <a:t>3. The change is linked to an imminent date related event.</a:t>
            </a:r>
          </a:p>
          <a:p>
            <a:pPr marL="800100" lvl="2" indent="0">
              <a:buNone/>
            </a:pPr>
            <a:r>
              <a:rPr lang="en-US" dirty="0" smtClean="0"/>
              <a:t>4. There is only one mechanism for delivery of the change</a:t>
            </a:r>
          </a:p>
          <a:p>
            <a:pPr marL="800100" lvl="2" indent="0">
              <a:buNone/>
            </a:pPr>
            <a:endParaRPr lang="en-US" dirty="0" smtClean="0"/>
          </a:p>
          <a:p>
            <a:r>
              <a:rPr lang="en-US" dirty="0" smtClean="0"/>
              <a:t>Change requirements and benefit/impact need to be clear and complete</a:t>
            </a:r>
          </a:p>
          <a:p>
            <a:endParaRPr lang="en-US" dirty="0" smtClean="0"/>
          </a:p>
          <a:p>
            <a:r>
              <a:rPr lang="en-US" dirty="0" smtClean="0"/>
              <a:t>Clear ‘Need by’ date will need to be articulated by proposer and a governance timetable with pre-agreed dates produced as part of the change description</a:t>
            </a:r>
          </a:p>
          <a:p>
            <a:endParaRPr lang="en-US" dirty="0" smtClean="0"/>
          </a:p>
          <a:p>
            <a:pPr marL="800100"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26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Accelerated Change Proposal Approval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9542"/>
            <a:ext cx="8229600" cy="4320480"/>
          </a:xfrm>
        </p:spPr>
        <p:txBody>
          <a:bodyPr>
            <a:normAutofit fontScale="62500" lnSpcReduction="20000"/>
          </a:bodyPr>
          <a:lstStyle/>
          <a:p>
            <a:r>
              <a:rPr lang="en-GB" sz="2900" dirty="0" smtClean="0"/>
              <a:t>Accelerated status will need to be approved by </a:t>
            </a:r>
            <a:r>
              <a:rPr lang="en-GB" sz="2900" dirty="0" err="1" smtClean="0"/>
              <a:t>ChMC</a:t>
            </a:r>
            <a:r>
              <a:rPr lang="en-GB" sz="2900" dirty="0" smtClean="0"/>
              <a:t>:	</a:t>
            </a:r>
          </a:p>
          <a:p>
            <a:pPr lvl="1"/>
            <a:r>
              <a:rPr lang="en-GB" sz="2600" dirty="0" smtClean="0"/>
              <a:t>Extra </a:t>
            </a:r>
            <a:r>
              <a:rPr lang="en-GB" sz="2600" dirty="0" err="1" smtClean="0"/>
              <a:t>ChMC</a:t>
            </a:r>
            <a:r>
              <a:rPr lang="en-GB" sz="2600" dirty="0" smtClean="0"/>
              <a:t> to approve Accelerated status – Yes/No/Consultation vote via </a:t>
            </a:r>
            <a:r>
              <a:rPr lang="en-GB" sz="2600" dirty="0" err="1" smtClean="0"/>
              <a:t>WebEX</a:t>
            </a:r>
            <a:endParaRPr lang="en-GB" sz="2600" dirty="0" smtClean="0"/>
          </a:p>
          <a:p>
            <a:pPr lvl="1"/>
            <a:r>
              <a:rPr lang="en-GB" sz="2600" dirty="0" smtClean="0"/>
              <a:t>5 Day Accelerated status consultation review if required</a:t>
            </a:r>
          </a:p>
          <a:p>
            <a:pPr lvl="1"/>
            <a:r>
              <a:rPr lang="en-GB" sz="2600" dirty="0" smtClean="0"/>
              <a:t>Extra </a:t>
            </a:r>
            <a:r>
              <a:rPr lang="en-GB" sz="2600" dirty="0" err="1" smtClean="0"/>
              <a:t>ChMC</a:t>
            </a:r>
            <a:r>
              <a:rPr lang="en-GB" sz="2600" dirty="0" smtClean="0"/>
              <a:t> to approve Accelerated status if sent for review – Yes/No vote via WebEx</a:t>
            </a:r>
          </a:p>
          <a:p>
            <a:endParaRPr lang="en-GB" sz="2900" dirty="0" smtClean="0"/>
          </a:p>
          <a:p>
            <a:r>
              <a:rPr lang="en-GB" sz="2900" dirty="0" smtClean="0"/>
              <a:t>Proposer or proposers representative must present change at </a:t>
            </a:r>
            <a:r>
              <a:rPr lang="en-GB" sz="2900" dirty="0" err="1" smtClean="0"/>
              <a:t>ChMC</a:t>
            </a:r>
            <a:r>
              <a:rPr lang="en-GB" sz="2900" dirty="0" smtClean="0"/>
              <a:t> to request agreement of Accelerated status</a:t>
            </a:r>
          </a:p>
          <a:p>
            <a:endParaRPr lang="en-US" sz="2900" dirty="0" smtClean="0"/>
          </a:p>
          <a:p>
            <a:r>
              <a:rPr lang="en-US" sz="2900" dirty="0" smtClean="0"/>
              <a:t>Early engagement with Xoserve is vital to allow for initial very high level assessment on impacts to changes in capture or in-flight if Accelerated status is approved</a:t>
            </a:r>
          </a:p>
          <a:p>
            <a:endParaRPr lang="en-US" sz="2900" dirty="0"/>
          </a:p>
          <a:p>
            <a:r>
              <a:rPr lang="en-US" sz="2900" dirty="0" smtClean="0"/>
              <a:t>Don’t need to wait for Urgent MOD approval to raise an Accelerated Change Proposal</a:t>
            </a:r>
          </a:p>
          <a:p>
            <a:endParaRPr lang="en-US" sz="29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600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Impacts to in-flight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617" y="843558"/>
            <a:ext cx="8928992" cy="40324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Xoserve would need to assess and communicate: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What would need to be dropped to be able to impact assess the </a:t>
            </a:r>
            <a:r>
              <a:rPr lang="en-GB" dirty="0"/>
              <a:t>a</a:t>
            </a:r>
            <a:r>
              <a:rPr lang="en-GB" dirty="0" smtClean="0"/>
              <a:t>ccelerated change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What would need to be ‘bumped’ in respect of change development and implementation to deliver the </a:t>
            </a:r>
            <a:r>
              <a:rPr lang="en-GB" dirty="0"/>
              <a:t>a</a:t>
            </a:r>
            <a:r>
              <a:rPr lang="en-GB" dirty="0" smtClean="0"/>
              <a:t>ccelerated change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The risks on these impacts to enable effective decision making on </a:t>
            </a:r>
            <a:r>
              <a:rPr lang="en-GB" dirty="0"/>
              <a:t>a</a:t>
            </a:r>
            <a:r>
              <a:rPr lang="en-GB" dirty="0" smtClean="0"/>
              <a:t>ccelerated change priority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Decision- making remains with the DSC Change Management committee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2062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Draft </a:t>
            </a:r>
            <a:r>
              <a:rPr lang="en-GB" altLang="en-US" dirty="0">
                <a:cs typeface="Arial" charset="0"/>
              </a:rPr>
              <a:t>Accelerated</a:t>
            </a:r>
            <a:r>
              <a:rPr lang="en-GB" dirty="0" smtClean="0"/>
              <a:t> Approval process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731773"/>
              </p:ext>
            </p:extLst>
          </p:nvPr>
        </p:nvGraphicFramePr>
        <p:xfrm>
          <a:off x="457200" y="771525"/>
          <a:ext cx="8229600" cy="403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264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Tags xmlns="2a985eae-c12e-416e-9833-85f34b1ee04e">
      <Url>http://infonet2/sites/XOServe/Pages/Our_Business_CorporateIdentity.aspx</Url>
      <Description>http://infonet2/sites/XOServe/Pages/Our_Business_CorporateIdentity.aspx</Description>
    </Tags>
    <Image_x0020_Group xmlns="2a985eae-c12e-416e-9833-85f34b1ee04e">Document</Image_x0020_Group>
    <Department xmlns="2a985eae-c12e-416e-9833-85f34b1ee04e">Other</Department>
  </documentManagement>
</p:properties>
</file>

<file path=customXml/itemProps1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BD8620-4094-442C-8DED-0A140BB7C2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2a985eae-c12e-416e-9833-85f34b1ee04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1166</Words>
  <Application>Microsoft Office PowerPoint</Application>
  <PresentationFormat>On-screen Show (16:9)</PresentationFormat>
  <Paragraphs>154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DSG Governance Group</vt:lpstr>
      <vt:lpstr>On-Line Change Pack Recommendation</vt:lpstr>
      <vt:lpstr>Initial Review Process</vt:lpstr>
      <vt:lpstr>Recommend an Accelerated Change Proposal process</vt:lpstr>
      <vt:lpstr>Proposed Definition of ‘Accelerated Change Proposal’</vt:lpstr>
      <vt:lpstr>Accelerated Change Proposal Criteria</vt:lpstr>
      <vt:lpstr>Accelerated Change Proposal Approval</vt:lpstr>
      <vt:lpstr>Impacts to in-flight changes</vt:lpstr>
      <vt:lpstr>Draft Accelerated Approval process</vt:lpstr>
      <vt:lpstr>Accelerated Change Proposal Governance &amp; Delivery</vt:lpstr>
      <vt:lpstr>Draft Accelerated Change proposal process</vt:lpstr>
      <vt:lpstr>Draft Accelerated Change proposal process</vt:lpstr>
      <vt:lpstr>Business Plan Deliverables</vt:lpstr>
      <vt:lpstr>Example of update – Business Plan Deliverables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62</cp:revision>
  <dcterms:created xsi:type="dcterms:W3CDTF">2018-09-02T17:12:15Z</dcterms:created>
  <dcterms:modified xsi:type="dcterms:W3CDTF">2019-07-30T18:56:08Z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1696637420</vt:i4>
  </property>
  <property fmtid="{D5CDD505-2E9C-101B-9397-08002B2CF9AE}" pid="3" name="_NewReviewCycle">
    <vt:lpwstr/>
  </property>
  <property fmtid="{D5CDD505-2E9C-101B-9397-08002B2CF9AE}" pid="4" name="_EmailSubject">
    <vt:lpwstr>UPDATED DCC PRESENTATION - use this as the latest version and add in any changes - thanks</vt:lpwstr>
  </property>
  <property fmtid="{D5CDD505-2E9C-101B-9397-08002B2CF9AE}" pid="5" name="_AuthorEmail">
    <vt:lpwstr>andy.j.miller@xoserve.com</vt:lpwstr>
  </property>
  <property fmtid="{D5CDD505-2E9C-101B-9397-08002B2CF9AE}" pid="6" name="_AuthorEmailDisplayName">
    <vt:lpwstr>Miller, Andy J</vt:lpwstr>
  </property>
  <property fmtid="{D5CDD505-2E9C-101B-9397-08002B2CF9AE}" pid="7" name="_PreviousAdHocReviewCycleID">
    <vt:i4>-531432254</vt:i4>
  </property>
  <property fmtid="{D5CDD505-2E9C-101B-9397-08002B2CF9AE}" pid="8" name="ContentTypeId">
    <vt:lpwstr>0x010100EC027A3842200A4881B078E78C741B39</vt:lpwstr>
  </property>
</Properties>
</file>