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8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FF99"/>
    <a:srgbClr val="FFFF99"/>
    <a:srgbClr val="FFFF66"/>
    <a:srgbClr val="FF99FF"/>
    <a:srgbClr val="FFCCFF"/>
    <a:srgbClr val="40D1F5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10" d="100"/>
          <a:sy n="110" d="100"/>
        </p:scale>
        <p:origin x="-7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 txBox="1">
            <a:spLocks/>
          </p:cNvSpPr>
          <p:nvPr/>
        </p:nvSpPr>
        <p:spPr>
          <a:xfrm>
            <a:off x="28329" y="-20538"/>
            <a:ext cx="8688388" cy="5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 smtClean="0"/>
              <a:t>Proposed </a:t>
            </a:r>
            <a:r>
              <a:rPr lang="en-GB" sz="1400" dirty="0" err="1" smtClean="0"/>
              <a:t>MiR</a:t>
            </a:r>
            <a:r>
              <a:rPr lang="en-GB" sz="1400" dirty="0" smtClean="0"/>
              <a:t> Drop 5 Scope / Governance Timeline </a:t>
            </a:r>
            <a:endParaRPr lang="en-GB" sz="1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724128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32849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5093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86142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6681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296568" y="2988719"/>
            <a:ext cx="0" cy="10951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49333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7631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9757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10806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31345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527941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73997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228184" y="2931790"/>
            <a:ext cx="8874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2007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72932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228507" y="3003798"/>
            <a:ext cx="2662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73779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229228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4814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231740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760705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259632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55576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1520" y="2859782"/>
            <a:ext cx="0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6928"/>
              </p:ext>
            </p:extLst>
          </p:nvPr>
        </p:nvGraphicFramePr>
        <p:xfrm>
          <a:off x="251520" y="2410452"/>
          <a:ext cx="8496944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36951"/>
              </p:ext>
            </p:extLst>
          </p:nvPr>
        </p:nvGraphicFramePr>
        <p:xfrm>
          <a:off x="251520" y="2715766"/>
          <a:ext cx="597666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11332"/>
              </p:ext>
            </p:extLst>
          </p:nvPr>
        </p:nvGraphicFramePr>
        <p:xfrm>
          <a:off x="6228184" y="2715766"/>
          <a:ext cx="249936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8" name="Rectangle 147"/>
          <p:cNvSpPr/>
          <p:nvPr/>
        </p:nvSpPr>
        <p:spPr>
          <a:xfrm>
            <a:off x="2546648" y="3331320"/>
            <a:ext cx="31490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861556" y="3331320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437619" y="3331320"/>
            <a:ext cx="790887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7" name="5-Point Star 156"/>
          <p:cNvSpPr/>
          <p:nvPr/>
        </p:nvSpPr>
        <p:spPr>
          <a:xfrm>
            <a:off x="3347864" y="3316859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915816" y="3529340"/>
            <a:ext cx="112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SCOPE / BER Approval</a:t>
            </a:r>
          </a:p>
          <a:p>
            <a:pPr algn="ctr"/>
            <a:r>
              <a:rPr lang="en-GB" sz="800" b="1" dirty="0" smtClean="0"/>
              <a:t>Jul-19</a:t>
            </a:r>
            <a:endParaRPr lang="en-GB" sz="800" b="1" dirty="0"/>
          </a:p>
        </p:txBody>
      </p:sp>
      <p:sp>
        <p:nvSpPr>
          <p:cNvPr id="188" name="TextBox 187"/>
          <p:cNvSpPr txBox="1"/>
          <p:nvPr/>
        </p:nvSpPr>
        <p:spPr>
          <a:xfrm>
            <a:off x="280072" y="538995"/>
            <a:ext cx="8352928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504" y="570185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Awaiting solution decision: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1050" dirty="0" smtClean="0">
                <a:solidFill>
                  <a:schemeClr val="tx2"/>
                </a:solidFill>
                <a:latin typeface="Calibri" panose="020F0502020204030204" pitchFamily="34" charset="0"/>
              </a:rPr>
              <a:t>XRN4871 (A) - </a:t>
            </a:r>
            <a:r>
              <a:rPr lang="en-US" sz="1050" dirty="0">
                <a:latin typeface="Calibri" panose="020F0502020204030204" pitchFamily="34" charset="0"/>
              </a:rPr>
              <a:t>Modification 0665 - Changes to Ratchet </a:t>
            </a:r>
            <a:r>
              <a:rPr lang="en-US" sz="1050" dirty="0" smtClean="0">
                <a:latin typeface="Calibri" panose="020F0502020204030204" pitchFamily="34" charset="0"/>
              </a:rPr>
              <a:t>Regime</a:t>
            </a: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GB" sz="105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tx2"/>
                </a:solidFill>
                <a:latin typeface="Calibri" panose="020F0502020204030204" pitchFamily="34" charset="0"/>
              </a:rPr>
              <a:t>Awaiting </a:t>
            </a:r>
            <a:r>
              <a:rPr lang="en-GB" sz="10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timeline </a:t>
            </a:r>
            <a:r>
              <a:rPr lang="en-GB" sz="1050" b="1" dirty="0">
                <a:solidFill>
                  <a:schemeClr val="tx2"/>
                </a:solidFill>
                <a:latin typeface="Calibri" panose="020F0502020204030204" pitchFamily="34" charset="0"/>
              </a:rPr>
              <a:t>decision: </a:t>
            </a:r>
            <a:endParaRPr lang="en-GB" sz="105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1050" dirty="0" smtClean="0">
                <a:latin typeface="Calibri" panose="020F0502020204030204" pitchFamily="34" charset="0"/>
              </a:rPr>
              <a:t>Minor Release Drop 5 Implementation date – 31/08/2019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endParaRPr lang="en-GB" sz="105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solidFill>
                  <a:schemeClr val="tx2"/>
                </a:solidFill>
                <a:latin typeface="Calibri" panose="020F0502020204030204" pitchFamily="34" charset="0"/>
              </a:rPr>
              <a:t>Associated Risk around 31/08/2019 Implementation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1050" dirty="0" smtClean="0">
                <a:latin typeface="Calibri" panose="020F0502020204030204" pitchFamily="34" charset="0"/>
              </a:rPr>
              <a:t>EUC code conflict management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1050" dirty="0" smtClean="0">
                <a:latin typeface="Calibri" panose="020F0502020204030204" pitchFamily="34" charset="0"/>
              </a:rPr>
              <a:t>Pre Prod may not be available </a:t>
            </a:r>
          </a:p>
          <a:p>
            <a:endParaRPr lang="en-GB" sz="1050" dirty="0" smtClean="0">
              <a:latin typeface="Calibri" panose="020F0502020204030204" pitchFamily="34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endParaRPr lang="en-GB" sz="105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GB" sz="1050" dirty="0" smtClean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5-Point Star 90"/>
          <p:cNvSpPr/>
          <p:nvPr/>
        </p:nvSpPr>
        <p:spPr>
          <a:xfrm>
            <a:off x="4067944" y="3306291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283968" y="3364418"/>
            <a:ext cx="11298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GO LIVE – 31/08/19</a:t>
            </a:r>
          </a:p>
        </p:txBody>
      </p:sp>
    </p:spTree>
    <p:extLst>
      <p:ext uri="{BB962C8B-B14F-4D97-AF65-F5344CB8AC3E}">
        <p14:creationId xmlns:p14="http://schemas.microsoft.com/office/powerpoint/2010/main" val="604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10875</TotalTime>
  <Words>86</Words>
  <Application>Microsoft Office PowerPoint</Application>
  <PresentationFormat>On-screen Show (16:9)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372</cp:revision>
  <dcterms:created xsi:type="dcterms:W3CDTF">2018-09-02T17:12:15Z</dcterms:created>
  <dcterms:modified xsi:type="dcterms:W3CDTF">2019-07-02T15:39:19Z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-1871242614</vt:i4>
  </property>
  <property fmtid="{D5CDD505-2E9C-101B-9397-08002B2CF9AE}" pid="3" name="_NewReviewCycle">
    <vt:lpwstr/>
  </property>
  <property fmtid="{D5CDD505-2E9C-101B-9397-08002B2CF9AE}" pid="4" name="_EmailSubject">
    <vt:lpwstr>June</vt:lpwstr>
  </property>
  <property fmtid="{D5CDD505-2E9C-101B-9397-08002B2CF9AE}" pid="5" name="_AuthorEmail">
    <vt:lpwstr>Richard.Hadfield@xoserve.com</vt:lpwstr>
  </property>
  <property fmtid="{D5CDD505-2E9C-101B-9397-08002B2CF9AE}" pid="6" name="_AuthorEmailDisplayName">
    <vt:lpwstr>Hadfield, Richard</vt:lpwstr>
  </property>
  <property fmtid="{D5CDD505-2E9C-101B-9397-08002B2CF9AE}" pid="7" name="_PreviousAdHocReviewCycleID">
    <vt:i4>-450741806</vt:i4>
  </property>
  <property fmtid="{D5CDD505-2E9C-101B-9397-08002B2CF9AE}" pid="8" name="ContentTypeId">
    <vt:lpwstr>0x0101006E927B77B7F39148B9CB17AE711C8D35</vt:lpwstr>
  </property>
</Properties>
</file>