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74" r:id="rId10"/>
    <p:sldId id="879" r:id="rId11"/>
    <p:sldId id="89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864" y="-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8" y="739775"/>
            <a:ext cx="6583362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0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27584" y="1923678"/>
            <a:ext cx="756084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GB" i="1" dirty="0" smtClean="0">
                <a:solidFill>
                  <a:schemeClr val="tx2"/>
                </a:solidFill>
              </a:rPr>
              <a:t>XRN4914 </a:t>
            </a:r>
            <a:r>
              <a:rPr lang="en-GB" i="1" dirty="0">
                <a:solidFill>
                  <a:schemeClr val="tx2"/>
                </a:solidFill>
              </a:rPr>
              <a:t>MOD 0651- Retrospective Data Update Provision</a:t>
            </a:r>
            <a:endParaRPr lang="en-GB" kern="1200" dirty="0">
              <a:solidFill>
                <a:schemeClr val="tx2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79027" y="3147814"/>
            <a:ext cx="8957469" cy="648072"/>
          </a:xfrm>
        </p:spPr>
        <p:txBody>
          <a:bodyPr/>
          <a:lstStyle/>
          <a:p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ChMC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 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– 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7</a:t>
            </a:r>
            <a:r>
              <a:rPr lang="en-GB" sz="2800" b="1" baseline="30000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th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 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August </a:t>
            </a:r>
            <a:r>
              <a:rPr lang="en-GB" sz="2800" b="1" kern="1200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2019</a:t>
            </a:r>
            <a:endParaRPr lang="en-GB" sz="2800" b="1" kern="1200" dirty="0">
              <a:solidFill>
                <a:srgbClr val="1D3E61"/>
              </a:solidFill>
              <a:latin typeface="+mj-lt"/>
              <a:ea typeface="+mj-ea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8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 anchor="t"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Proof of Concept: Progress update</a:t>
            </a:r>
            <a:endParaRPr lang="en-GB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532298"/>
              </p:ext>
            </p:extLst>
          </p:nvPr>
        </p:nvGraphicFramePr>
        <p:xfrm>
          <a:off x="225860" y="868930"/>
          <a:ext cx="8594612" cy="3863060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39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6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GB" sz="10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July 2019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Capture Progress update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Procurement: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NDA contract issued to 3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parties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Request for Quote (RFQ) reviewed by procurement and issued to 3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parties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RFQ updated and re-issued with Stage 2 requirements; deadline extended by 2 days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Review of response templates and agreement on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Agreement on selection criteria for assessing RFQ responses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RFQ responses due back by 10am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Stage 2 requirements: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&amp; 18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Capture of requirements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SME approval received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105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Aug: outstanding approval being sought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is behind original draft plan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data team / security team resources not allocated to project; options being discussed internally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Risk: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that cost required to deliver project is greater than project funding (2017 day rates used)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availability of resources (environments/people) may impact plan for Retro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cost: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be re-confirmed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funding: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£1.5 mill; £700k for 2019 and £800k for 2020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mobilising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Engaged with other programmes of work for consequential impacts / synergies (CSSC, AML/ASP,UIG)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SI agreed for data cleanse / enduring solution of project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Engagement approach to be agreed with Customers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 txBox="1">
            <a:spLocks/>
          </p:cNvSpPr>
          <p:nvPr/>
        </p:nvSpPr>
        <p:spPr>
          <a:xfrm>
            <a:off x="107504" y="4803998"/>
            <a:ext cx="82296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800" i="1" dirty="0" smtClean="0">
                <a:solidFill>
                  <a:schemeClr val="accent1"/>
                </a:solidFill>
              </a:rPr>
              <a:t>XRN4914 MOD 0651 - Retrospective Data Update Provision</a:t>
            </a:r>
            <a:r>
              <a:rPr lang="en-GB" sz="800" dirty="0" smtClean="0">
                <a:solidFill>
                  <a:schemeClr val="accent1"/>
                </a:solidFill>
              </a:rPr>
              <a:t>  - DSG Update 5</a:t>
            </a:r>
            <a:r>
              <a:rPr lang="en-GB" sz="800" baseline="30000" dirty="0" smtClean="0">
                <a:solidFill>
                  <a:schemeClr val="accent1"/>
                </a:solidFill>
              </a:rPr>
              <a:t>th</a:t>
            </a:r>
            <a:r>
              <a:rPr lang="en-GB" sz="800" dirty="0" smtClean="0">
                <a:solidFill>
                  <a:schemeClr val="accent1"/>
                </a:solidFill>
              </a:rPr>
              <a:t> August</a:t>
            </a:r>
            <a:endParaRPr lang="en-GB" sz="800" b="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7348" y="4804578"/>
            <a:ext cx="23952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i="1" dirty="0" smtClean="0"/>
              <a:t>Key: </a:t>
            </a:r>
            <a:r>
              <a:rPr lang="en-GB" sz="800" b="1" i="1" dirty="0" smtClean="0">
                <a:solidFill>
                  <a:schemeClr val="tx2"/>
                </a:solidFill>
              </a:rPr>
              <a:t>highlighted text </a:t>
            </a:r>
            <a:r>
              <a:rPr lang="en-GB" sz="800" i="1" dirty="0" smtClean="0">
                <a:solidFill>
                  <a:schemeClr val="tx2"/>
                </a:solidFill>
              </a:rPr>
              <a:t>:</a:t>
            </a:r>
            <a:r>
              <a:rPr lang="en-GB" sz="800" i="1" dirty="0" smtClean="0"/>
              <a:t>update from last meeting</a:t>
            </a:r>
            <a:endParaRPr lang="en-GB" sz="800" i="1" dirty="0"/>
          </a:p>
        </p:txBody>
      </p:sp>
    </p:spTree>
    <p:extLst>
      <p:ext uri="{BB962C8B-B14F-4D97-AF65-F5344CB8AC3E}">
        <p14:creationId xmlns:p14="http://schemas.microsoft.com/office/powerpoint/2010/main" val="31122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 txBox="1">
            <a:spLocks/>
          </p:cNvSpPr>
          <p:nvPr/>
        </p:nvSpPr>
        <p:spPr>
          <a:xfrm>
            <a:off x="107504" y="4803998"/>
            <a:ext cx="82296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800" i="1" dirty="0" smtClean="0">
                <a:solidFill>
                  <a:schemeClr val="accent1"/>
                </a:solidFill>
              </a:rPr>
              <a:t>XRN4914 MOD 0651 - Retrospective Data Update Provision</a:t>
            </a:r>
            <a:r>
              <a:rPr lang="en-GB" sz="800" dirty="0" smtClean="0">
                <a:solidFill>
                  <a:schemeClr val="accent1"/>
                </a:solidFill>
              </a:rPr>
              <a:t>   DSG Update 5</a:t>
            </a:r>
            <a:r>
              <a:rPr lang="en-GB" sz="800" baseline="30000" dirty="0" smtClean="0">
                <a:solidFill>
                  <a:schemeClr val="accent1"/>
                </a:solidFill>
              </a:rPr>
              <a:t>th</a:t>
            </a:r>
            <a:r>
              <a:rPr lang="en-GB" sz="800" dirty="0" smtClean="0">
                <a:solidFill>
                  <a:schemeClr val="accent1"/>
                </a:solidFill>
              </a:rPr>
              <a:t> August</a:t>
            </a:r>
            <a:endParaRPr lang="en-GB" sz="800" b="0" dirty="0">
              <a:solidFill>
                <a:srgbClr val="FFC000"/>
              </a:solidFill>
            </a:endParaRPr>
          </a:p>
        </p:txBody>
      </p:sp>
      <p:graphicFrame>
        <p:nvGraphicFramePr>
          <p:cNvPr id="10" name="Tabelle 80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6752"/>
              </p:ext>
            </p:extLst>
          </p:nvPr>
        </p:nvGraphicFramePr>
        <p:xfrm>
          <a:off x="539552" y="1053902"/>
          <a:ext cx="7776863" cy="336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9777"/>
                <a:gridCol w="845311"/>
                <a:gridCol w="8453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By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Done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Stage 2 requirements - detailed</a:t>
                      </a:r>
                      <a:r>
                        <a:rPr lang="en-US" sz="1200" baseline="0" dirty="0" smtClean="0">
                          <a:latin typeface="+mn-lt"/>
                        </a:rPr>
                        <a:t> requirement workshops to draft business rules to help derive the meaning of the data mismatches</a:t>
                      </a:r>
                      <a:endParaRPr lang="en-US" sz="1200" i="1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baseline="0" dirty="0" smtClean="0">
                          <a:latin typeface="+mn-lt"/>
                        </a:rPr>
                        <a:t>postponed to 1</a:t>
                      </a:r>
                      <a:r>
                        <a:rPr lang="en-US" sz="1200" i="1" baseline="30000" dirty="0" smtClean="0">
                          <a:latin typeface="+mn-lt"/>
                        </a:rPr>
                        <a:t>st</a:t>
                      </a:r>
                      <a:r>
                        <a:rPr lang="en-US" sz="1200" i="1" baseline="0" dirty="0" smtClean="0">
                          <a:latin typeface="+mn-lt"/>
                        </a:rPr>
                        <a:t> August</a:t>
                      </a:r>
                      <a:endParaRPr lang="en-US" sz="1200" i="1" dirty="0" smtClean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July 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Continue engagement with 3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parties for the RFQ and receive responses</a:t>
                      </a:r>
                      <a:endParaRPr lang="en-US" sz="12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extended to 31</a:t>
                      </a:r>
                      <a:r>
                        <a:rPr lang="en-US" sz="1200" i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July 10am</a:t>
                      </a: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July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Prepare assessment criteria </a:t>
                      </a:r>
                      <a:endParaRPr lang="en-US" sz="1200" i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Review</a:t>
                      </a:r>
                      <a:r>
                        <a:rPr lang="en-US" sz="1200" baseline="0" dirty="0" smtClean="0">
                          <a:latin typeface="+mn-lt"/>
                        </a:rPr>
                        <a:t> and assess responses from RFQ; including review from Solution Architect</a:t>
                      </a:r>
                      <a:endParaRPr lang="en-US" sz="1200" i="1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Completed</a:t>
                      </a:r>
                    </a:p>
                    <a:p>
                      <a:pPr algn="l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Scheduled for 1</a:t>
                      </a:r>
                      <a:r>
                        <a:rPr lang="en-US" sz="1200" i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 August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Aug 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Prepare</a:t>
                      </a:r>
                      <a:r>
                        <a:rPr lang="en-US" sz="1200" baseline="0" dirty="0" smtClean="0">
                          <a:latin typeface="+mn-lt"/>
                        </a:rPr>
                        <a:t> Business Case for IRC (14</a:t>
                      </a:r>
                      <a:r>
                        <a:rPr lang="en-US" sz="1200" baseline="30000" dirty="0" smtClean="0">
                          <a:latin typeface="+mn-lt"/>
                        </a:rPr>
                        <a:t>th</a:t>
                      </a:r>
                      <a:r>
                        <a:rPr lang="en-US" sz="1200" baseline="0" dirty="0" smtClean="0">
                          <a:latin typeface="+mn-lt"/>
                        </a:rPr>
                        <a:t> August)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Aug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Identify an internal recommendation and take to DSG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Aug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Agree Customer</a:t>
                      </a:r>
                      <a:r>
                        <a:rPr lang="en-US" sz="1200" baseline="0" dirty="0" smtClean="0">
                          <a:latin typeface="+mn-lt"/>
                        </a:rPr>
                        <a:t> engagement approach and take to DSG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r>
                        <a:rPr lang="en-US" sz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Aug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3" name="Rechteck 4"/>
          <p:cNvSpPr/>
          <p:nvPr/>
        </p:nvSpPr>
        <p:spPr bwMode="gray">
          <a:xfrm>
            <a:off x="528886" y="1033314"/>
            <a:ext cx="7776864" cy="3410644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buClr>
                <a:srgbClr val="3C3732"/>
              </a:buClr>
            </a:pPr>
            <a:endParaRPr lang="en-GB" sz="90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I6kE1ty90in0JwvfCqEjA"/>
  <p:tag name="VCTCREATESHAPEHANDLED" val="0"/>
</p:tagLst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9369</TotalTime>
  <Words>386</Words>
  <Application>Microsoft Office PowerPoint</Application>
  <PresentationFormat>On-screen Show (16:9)</PresentationFormat>
  <Paragraphs>58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XRN4914 MOD 0651- Retrospective Data Update Provision</vt:lpstr>
      <vt:lpstr>Proof of Concept: Progress update</vt:lpstr>
      <vt:lpstr>Next Steps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411</cp:revision>
  <dcterms:created xsi:type="dcterms:W3CDTF">2018-09-02T17:12:15Z</dcterms:created>
  <dcterms:modified xsi:type="dcterms:W3CDTF">2019-07-30T18:31:32Z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-1562736912</vt:i4>
  </property>
  <property fmtid="{D5CDD505-2E9C-101B-9397-08002B2CF9AE}" pid="3" name="_NewReviewCycle">
    <vt:lpwstr/>
  </property>
  <property fmtid="{D5CDD505-2E9C-101B-9397-08002B2CF9AE}" pid="4" name="_EmailSubject">
    <vt:lpwstr>ChMC / DSG Slides</vt:lpwstr>
  </property>
  <property fmtid="{D5CDD505-2E9C-101B-9397-08002B2CF9AE}" pid="5" name="_AuthorEmail">
    <vt:lpwstr>tracy.oconnor@xoserve.com</vt:lpwstr>
  </property>
  <property fmtid="{D5CDD505-2E9C-101B-9397-08002B2CF9AE}" pid="6" name="_AuthorEmailDisplayName">
    <vt:lpwstr>OConnor, Tracy</vt:lpwstr>
  </property>
  <property fmtid="{D5CDD505-2E9C-101B-9397-08002B2CF9AE}" pid="7" name="_PreviousAdHocReviewCycleID">
    <vt:i4>-1944070578</vt:i4>
  </property>
  <property fmtid="{D5CDD505-2E9C-101B-9397-08002B2CF9AE}" pid="8" name="ContentTypeId">
    <vt:lpwstr>0x0101006E927B77B7F39148B9CB17AE711C8D35</vt:lpwstr>
  </property>
</Properties>
</file>