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4"/>
  </p:notesMasterIdLst>
  <p:sldIdLst>
    <p:sldId id="883" r:id="rId10"/>
    <p:sldId id="869" r:id="rId11"/>
    <p:sldId id="870" r:id="rId12"/>
    <p:sldId id="871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99FF99"/>
    <a:srgbClr val="FFFF66"/>
    <a:srgbClr val="FFFF99"/>
    <a:srgbClr val="9999FF"/>
    <a:srgbClr val="FFCCFF"/>
    <a:srgbClr val="FF99FF"/>
    <a:srgbClr val="FFFFFF"/>
    <a:srgbClr val="B1D6E8"/>
    <a:srgbClr val="D8F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72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/>
          <p:cNvCxnSpPr/>
          <p:nvPr/>
        </p:nvCxnSpPr>
        <p:spPr>
          <a:xfrm>
            <a:off x="8892480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460432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028384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 smtClean="0"/>
              <a:t>2019 / 2020 UK Link Delivery Timeline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43470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5597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16016" y="126052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48064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80112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12160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72200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0424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3629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68344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38762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30650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39900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41747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7565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26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871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57682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54386" y="1347614"/>
            <a:ext cx="539245" cy="20156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8442" y="1347614"/>
            <a:ext cx="535432" cy="201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30450" y="1650106"/>
            <a:ext cx="598566" cy="222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 #1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06514" y="1650107"/>
            <a:ext cx="376198" cy="222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66554" y="1650107"/>
            <a:ext cx="576064" cy="222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 #2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42618" y="1650106"/>
            <a:ext cx="432048" cy="222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4386" y="1989608"/>
            <a:ext cx="385420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26" y="1989609"/>
            <a:ext cx="411732" cy="22817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 &amp; UT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23972" y="1989609"/>
            <a:ext cx="382542" cy="22817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ST &amp; SIT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06514" y="1989608"/>
            <a:ext cx="360040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UAT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66554" y="1989608"/>
            <a:ext cx="216024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RT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98603" y="1989608"/>
            <a:ext cx="288031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Test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86634" y="1989607"/>
            <a:ext cx="288032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IDR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82578" y="1989608"/>
            <a:ext cx="216024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flipH="1">
            <a:off x="1951174" y="4583248"/>
            <a:ext cx="3628938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 / Testing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 flipH="1">
            <a:off x="5580112" y="4583248"/>
            <a:ext cx="1584176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SIT / </a:t>
            </a:r>
            <a:r>
              <a:rPr lang="en-GB" sz="700" b="1" dirty="0" err="1" smtClean="0">
                <a:solidFill>
                  <a:schemeClr val="bg1"/>
                </a:solidFill>
              </a:rPr>
              <a:t>Reg</a:t>
            </a:r>
            <a:r>
              <a:rPr lang="en-GB" sz="700" b="1" dirty="0" smtClean="0">
                <a:solidFill>
                  <a:schemeClr val="bg1"/>
                </a:solidFill>
              </a:rPr>
              <a:t> Test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 flipH="1">
            <a:off x="7164288" y="4583248"/>
            <a:ext cx="1197132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MT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 flipH="1">
            <a:off x="8327668" y="4583248"/>
            <a:ext cx="348788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76370" y="3723879"/>
            <a:ext cx="7905122" cy="201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Retro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4385" y="4010209"/>
            <a:ext cx="368099" cy="2160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SUPT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14426" y="4010210"/>
            <a:ext cx="648072" cy="2160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UKL PT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30450" y="4249420"/>
            <a:ext cx="576064" cy="2226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UT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23998" y="4162951"/>
            <a:ext cx="449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chemeClr val="bg1"/>
                </a:solidFill>
              </a:rPr>
              <a:t>UKL RT</a:t>
            </a:r>
            <a:endParaRPr lang="en-GB" sz="7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4384" y="4249419"/>
            <a:ext cx="576066" cy="2259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UAT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706514" y="4249419"/>
            <a:ext cx="733386" cy="22264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IDR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438583" y="4249419"/>
            <a:ext cx="204035" cy="2259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642618" y="4249419"/>
            <a:ext cx="1296144" cy="2259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074666" y="1989608"/>
            <a:ext cx="535432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70837" y="2571750"/>
            <a:ext cx="1592893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>
                <a:solidFill>
                  <a:schemeClr val="bg1"/>
                </a:solidFill>
              </a:rPr>
              <a:t>MiR</a:t>
            </a:r>
            <a:r>
              <a:rPr lang="en-GB" sz="700" b="1" dirty="0" smtClean="0">
                <a:solidFill>
                  <a:schemeClr val="bg1"/>
                </a:solidFill>
              </a:rPr>
              <a:t> 5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771800" y="2859782"/>
            <a:ext cx="1974103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Documentation Release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81673" y="3421386"/>
            <a:ext cx="5790527" cy="201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June 2020 </a:t>
            </a:r>
            <a:endParaRPr lang="en-GB" sz="700" b="1" dirty="0">
              <a:solidFill>
                <a:schemeClr val="bg1"/>
              </a:solidFill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047838"/>
              </p:ext>
            </p:extLst>
          </p:nvPr>
        </p:nvGraphicFramePr>
        <p:xfrm>
          <a:off x="467544" y="987574"/>
          <a:ext cx="3486390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Jul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Aug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Sep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Oct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Nov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Dec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9" name="Rectangle 58"/>
          <p:cNvSpPr/>
          <p:nvPr/>
        </p:nvSpPr>
        <p:spPr>
          <a:xfrm>
            <a:off x="98630" y="1347615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Jun-19</a:t>
            </a:r>
            <a:endParaRPr lang="en-GB" sz="700" b="1" dirty="0"/>
          </a:p>
        </p:txBody>
      </p:sp>
      <p:sp>
        <p:nvSpPr>
          <p:cNvPr id="60" name="Rectangle 59"/>
          <p:cNvSpPr/>
          <p:nvPr/>
        </p:nvSpPr>
        <p:spPr>
          <a:xfrm>
            <a:off x="107504" y="1656645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EUC</a:t>
            </a:r>
            <a:endParaRPr lang="en-GB" sz="700" b="1" dirty="0"/>
          </a:p>
        </p:txBody>
      </p:sp>
      <p:sp>
        <p:nvSpPr>
          <p:cNvPr id="61" name="Rectangle 60"/>
          <p:cNvSpPr/>
          <p:nvPr/>
        </p:nvSpPr>
        <p:spPr>
          <a:xfrm>
            <a:off x="107504" y="1995686"/>
            <a:ext cx="360040" cy="2221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Nov-19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07504" y="2298179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/>
              <a:t>MiR</a:t>
            </a:r>
            <a:r>
              <a:rPr lang="en-GB" sz="700" b="1" dirty="0" smtClean="0"/>
              <a:t> 4</a:t>
            </a:r>
            <a:endParaRPr lang="en-GB" sz="700" b="1" dirty="0"/>
          </a:p>
        </p:txBody>
      </p:sp>
      <p:sp>
        <p:nvSpPr>
          <p:cNvPr id="63" name="Rectangle 62"/>
          <p:cNvSpPr/>
          <p:nvPr/>
        </p:nvSpPr>
        <p:spPr>
          <a:xfrm>
            <a:off x="107504" y="4583248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CSS</a:t>
            </a:r>
            <a:endParaRPr lang="en-GB" sz="600" b="1" dirty="0"/>
          </a:p>
        </p:txBody>
      </p:sp>
      <p:sp>
        <p:nvSpPr>
          <p:cNvPr id="64" name="Rectangle 63"/>
          <p:cNvSpPr/>
          <p:nvPr/>
        </p:nvSpPr>
        <p:spPr>
          <a:xfrm>
            <a:off x="107504" y="3723878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Retro</a:t>
            </a:r>
            <a:endParaRPr lang="en-GB" sz="700" b="1" dirty="0"/>
          </a:p>
        </p:txBody>
      </p:sp>
      <p:sp>
        <p:nvSpPr>
          <p:cNvPr id="66" name="Rectangle 65"/>
          <p:cNvSpPr/>
          <p:nvPr/>
        </p:nvSpPr>
        <p:spPr>
          <a:xfrm>
            <a:off x="107504" y="3997449"/>
            <a:ext cx="360040" cy="5185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700" b="1" dirty="0" smtClean="0"/>
              <a:t>Mod678 – </a:t>
            </a:r>
            <a:r>
              <a:rPr lang="en-GB" sz="700" b="1" dirty="0" err="1" smtClean="0"/>
              <a:t>Uk</a:t>
            </a:r>
            <a:r>
              <a:rPr lang="en-GB" sz="700" b="1" dirty="0" smtClean="0"/>
              <a:t> Link Impacts</a:t>
            </a:r>
            <a:endParaRPr lang="en-GB" sz="700" b="1" dirty="0"/>
          </a:p>
        </p:txBody>
      </p:sp>
      <p:sp>
        <p:nvSpPr>
          <p:cNvPr id="67" name="Rectangle 66"/>
          <p:cNvSpPr/>
          <p:nvPr/>
        </p:nvSpPr>
        <p:spPr>
          <a:xfrm>
            <a:off x="107504" y="2586211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/>
              <a:t>MiR</a:t>
            </a:r>
            <a:r>
              <a:rPr lang="en-GB" sz="700" b="1" dirty="0" smtClean="0"/>
              <a:t> 5</a:t>
            </a:r>
            <a:endParaRPr lang="en-GB" sz="700" b="1" dirty="0"/>
          </a:p>
        </p:txBody>
      </p:sp>
      <p:sp>
        <p:nvSpPr>
          <p:cNvPr id="68" name="Rectangle 67"/>
          <p:cNvSpPr/>
          <p:nvPr/>
        </p:nvSpPr>
        <p:spPr>
          <a:xfrm>
            <a:off x="107504" y="2859782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Feb - 20</a:t>
            </a:r>
            <a:endParaRPr lang="en-GB" sz="700" b="1" dirty="0"/>
          </a:p>
        </p:txBody>
      </p:sp>
      <p:sp>
        <p:nvSpPr>
          <p:cNvPr id="69" name="Rectangle 68"/>
          <p:cNvSpPr/>
          <p:nvPr/>
        </p:nvSpPr>
        <p:spPr>
          <a:xfrm>
            <a:off x="107504" y="3421386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Jun-20</a:t>
            </a:r>
            <a:endParaRPr lang="en-GB" sz="700" b="1" dirty="0"/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35324"/>
              </p:ext>
            </p:extLst>
          </p:nvPr>
        </p:nvGraphicFramePr>
        <p:xfrm>
          <a:off x="3923928" y="987574"/>
          <a:ext cx="4968548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"/>
                <a:gridCol w="414045"/>
                <a:gridCol w="414046"/>
                <a:gridCol w="414046"/>
                <a:gridCol w="414045"/>
                <a:gridCol w="414046"/>
                <a:gridCol w="414046"/>
                <a:gridCol w="414045"/>
                <a:gridCol w="414046"/>
                <a:gridCol w="414046"/>
                <a:gridCol w="414045"/>
                <a:gridCol w="414046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Jan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Feb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Apr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May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Jul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Aug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Sep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Oct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Nov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Dec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1" name="Rectangle 70"/>
          <p:cNvSpPr/>
          <p:nvPr/>
        </p:nvSpPr>
        <p:spPr>
          <a:xfrm>
            <a:off x="576371" y="1650106"/>
            <a:ext cx="539245" cy="22256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Testing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76370" y="2287812"/>
            <a:ext cx="647147" cy="222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 flipH="1">
            <a:off x="554383" y="4583248"/>
            <a:ext cx="1425327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7504" y="3147815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/>
              <a:t>MiR</a:t>
            </a:r>
            <a:r>
              <a:rPr lang="en-GB" sz="700" b="1" dirty="0" smtClean="0"/>
              <a:t> 6</a:t>
            </a:r>
            <a:endParaRPr lang="en-GB" sz="700" b="1" dirty="0"/>
          </a:p>
        </p:txBody>
      </p:sp>
      <p:sp>
        <p:nvSpPr>
          <p:cNvPr id="78" name="Rectangle 77"/>
          <p:cNvSpPr/>
          <p:nvPr/>
        </p:nvSpPr>
        <p:spPr>
          <a:xfrm>
            <a:off x="3195131" y="3147814"/>
            <a:ext cx="1592893" cy="20156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>
                <a:solidFill>
                  <a:schemeClr val="bg1"/>
                </a:solidFill>
              </a:rPr>
              <a:t>MiR</a:t>
            </a:r>
            <a:r>
              <a:rPr lang="en-GB" sz="700" b="1" dirty="0" smtClean="0">
                <a:solidFill>
                  <a:schemeClr val="bg1"/>
                </a:solidFill>
              </a:rPr>
              <a:t> 6 – Potential Activity</a:t>
            </a:r>
            <a:endParaRPr lang="en-GB" sz="700" b="1" dirty="0">
              <a:solidFill>
                <a:schemeClr val="bg1"/>
              </a:solidFill>
            </a:endParaRPr>
          </a:p>
        </p:txBody>
      </p:sp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099739"/>
              </p:ext>
            </p:extLst>
          </p:nvPr>
        </p:nvGraphicFramePr>
        <p:xfrm>
          <a:off x="467544" y="682260"/>
          <a:ext cx="8424936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4968552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51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>
            <a:off x="1484021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35696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195736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552265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43808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214193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56388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923928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28396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72000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32040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004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65212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01216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7220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66023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0202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416316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74035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10039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6043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8204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37373" y="125832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99767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75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2019 / 2020 UK Link Governance Timeline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614967"/>
              </p:ext>
            </p:extLst>
          </p:nvPr>
        </p:nvGraphicFramePr>
        <p:xfrm>
          <a:off x="467544" y="1059582"/>
          <a:ext cx="9000992" cy="25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</a:tblGrid>
              <a:tr h="257038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03608"/>
              </p:ext>
            </p:extLst>
          </p:nvPr>
        </p:nvGraphicFramePr>
        <p:xfrm>
          <a:off x="395536" y="682260"/>
          <a:ext cx="8280920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032448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35496" y="458797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RETRO will be Nov 2020 Major Release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includes potential activity within UK Link over the next 24 months</a:t>
            </a:r>
            <a:endParaRPr lang="en-GB" sz="800" b="1" dirty="0"/>
          </a:p>
        </p:txBody>
      </p:sp>
      <p:sp>
        <p:nvSpPr>
          <p:cNvPr id="82" name="Rectangle 81"/>
          <p:cNvSpPr/>
          <p:nvPr/>
        </p:nvSpPr>
        <p:spPr>
          <a:xfrm>
            <a:off x="107504" y="1546670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Sep-19 / EUC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67544" y="154667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691680" y="1546670"/>
            <a:ext cx="187220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01936" y="154667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6" name="5-Point Star 85"/>
          <p:cNvSpPr/>
          <p:nvPr/>
        </p:nvSpPr>
        <p:spPr>
          <a:xfrm>
            <a:off x="517265" y="1584543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87" name="TextBox 86"/>
          <p:cNvSpPr txBox="1"/>
          <p:nvPr/>
        </p:nvSpPr>
        <p:spPr>
          <a:xfrm>
            <a:off x="603195" y="1536364"/>
            <a:ext cx="800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solidFill>
                  <a:schemeClr val="bg1"/>
                </a:solidFill>
              </a:rPr>
              <a:t> </a:t>
            </a:r>
            <a:r>
              <a:rPr lang="en-GB" sz="600" dirty="0" smtClean="0">
                <a:solidFill>
                  <a:schemeClr val="bg1"/>
                </a:solidFill>
              </a:rPr>
              <a:t>BER Approval 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09/01/19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07504" y="1890741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Nov-19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41884" y="1870996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10/04/18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67544" y="1890741"/>
            <a:ext cx="136815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33847" y="1862703"/>
            <a:ext cx="112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>
                    <a:lumMod val="95000"/>
                  </a:schemeClr>
                </a:solidFill>
              </a:rPr>
              <a:t>EQR Approval</a:t>
            </a:r>
          </a:p>
          <a:p>
            <a:pPr algn="ctr"/>
            <a:r>
              <a:rPr lang="en-GB" sz="600" dirty="0" smtClean="0">
                <a:solidFill>
                  <a:schemeClr val="bg1">
                    <a:lumMod val="95000"/>
                  </a:schemeClr>
                </a:solidFill>
              </a:rPr>
              <a:t>06/02/19 </a:t>
            </a:r>
            <a:endParaRPr lang="en-GB" sz="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835696" y="1890741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059832" y="189074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635896" y="189074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211960" y="189074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788024" y="189074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364088" y="1890741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156176" y="1890741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07504" y="2250781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err="1" smtClean="0">
                <a:solidFill>
                  <a:prstClr val="white"/>
                </a:solidFill>
              </a:rPr>
              <a:t>MiR</a:t>
            </a:r>
            <a:r>
              <a:rPr lang="en-GB" sz="600" b="1" dirty="0" smtClean="0">
                <a:solidFill>
                  <a:prstClr val="white"/>
                </a:solidFill>
              </a:rPr>
              <a:t> 4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484020" y="2250781"/>
            <a:ext cx="1431795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423516" y="2216575"/>
            <a:ext cx="1492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err="1" smtClean="0">
                <a:solidFill>
                  <a:schemeClr val="bg1"/>
                </a:solidFill>
              </a:rPr>
              <a:t>ChMC</a:t>
            </a:r>
            <a:r>
              <a:rPr lang="en-GB" sz="600" dirty="0" smtClean="0">
                <a:solidFill>
                  <a:schemeClr val="bg1"/>
                </a:solidFill>
              </a:rPr>
              <a:t> Scope Approval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10/04/19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07504" y="4083918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RETRO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199916" y="4083917"/>
            <a:ext cx="6260515" cy="23199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231828" y="4315911"/>
            <a:ext cx="14923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Governance Approval dates tbc</a:t>
            </a:r>
          </a:p>
        </p:txBody>
      </p:sp>
      <p:sp>
        <p:nvSpPr>
          <p:cNvPr id="121" name="5-Point Star 120"/>
          <p:cNvSpPr/>
          <p:nvPr/>
        </p:nvSpPr>
        <p:spPr>
          <a:xfrm>
            <a:off x="7544540" y="1650107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5-Point Star 121"/>
          <p:cNvSpPr/>
          <p:nvPr/>
        </p:nvSpPr>
        <p:spPr>
          <a:xfrm>
            <a:off x="7544540" y="2355726"/>
            <a:ext cx="288032" cy="20156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7544540" y="2010147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7959084" y="1708234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On track</a:t>
            </a:r>
            <a:endParaRPr lang="en-GB" sz="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7965494" y="2428314"/>
            <a:ext cx="5583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At risk</a:t>
            </a:r>
            <a:endParaRPr lang="en-GB" sz="8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308304" y="1461433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Key</a:t>
            </a:r>
            <a:endParaRPr lang="en-GB" sz="10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7950282" y="2068274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Complete</a:t>
            </a:r>
            <a:endParaRPr lang="en-GB" sz="800" dirty="0"/>
          </a:p>
        </p:txBody>
      </p:sp>
      <p:sp>
        <p:nvSpPr>
          <p:cNvPr id="129" name="Rectangle 128"/>
          <p:cNvSpPr/>
          <p:nvPr/>
        </p:nvSpPr>
        <p:spPr>
          <a:xfrm>
            <a:off x="107504" y="3407954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Feb-20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932293" y="3460456"/>
            <a:ext cx="1431795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47664" y="1862703"/>
            <a:ext cx="1656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>
                    <a:lumMod val="95000"/>
                  </a:schemeClr>
                </a:solidFill>
              </a:rPr>
              <a:t>BER Approval / Change Pack Issue</a:t>
            </a:r>
          </a:p>
          <a:p>
            <a:pPr algn="ctr"/>
            <a:r>
              <a:rPr lang="en-GB" sz="600" dirty="0" smtClean="0">
                <a:solidFill>
                  <a:schemeClr val="bg1">
                    <a:lumMod val="95000"/>
                  </a:schemeClr>
                </a:solidFill>
              </a:rPr>
              <a:t>10/04/19 </a:t>
            </a:r>
            <a:endParaRPr lang="en-GB" sz="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07504" y="3010112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Jun - 20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781436" y="3010112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005572" y="301011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581636" y="301011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157700" y="301011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733764" y="301011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309828" y="3010112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101916" y="3010112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378635" y="2979623"/>
            <a:ext cx="112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Change Pack Issue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Dec-19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707904" y="2979624"/>
            <a:ext cx="856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BER Approval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Oct-19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691680" y="2984053"/>
            <a:ext cx="112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Scope Approval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10/07/19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7504" y="2596360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err="1" smtClean="0">
                <a:solidFill>
                  <a:prstClr val="white"/>
                </a:solidFill>
              </a:rPr>
              <a:t>MiR</a:t>
            </a:r>
            <a:r>
              <a:rPr lang="en-GB" sz="600" b="1" dirty="0" smtClean="0">
                <a:solidFill>
                  <a:prstClr val="white"/>
                </a:solidFill>
              </a:rPr>
              <a:t> 5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195736" y="2524352"/>
            <a:ext cx="1431795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411760" y="2499742"/>
            <a:ext cx="1492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err="1" smtClean="0">
                <a:solidFill>
                  <a:schemeClr val="bg1"/>
                </a:solidFill>
              </a:rPr>
              <a:t>ChMC</a:t>
            </a:r>
            <a:r>
              <a:rPr lang="en-GB" sz="600" dirty="0" smtClean="0">
                <a:solidFill>
                  <a:schemeClr val="bg1"/>
                </a:solidFill>
              </a:rPr>
              <a:t> Scope Approval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10/07/19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794087" y="2984053"/>
            <a:ext cx="112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EQR Approval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Aug-19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555776" y="3460456"/>
            <a:ext cx="112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Scope Approval</a:t>
            </a:r>
          </a:p>
          <a:p>
            <a:pPr algn="ctr"/>
            <a:r>
              <a:rPr lang="en-GB" sz="600" dirty="0" smtClean="0"/>
              <a:t>10/07/19</a:t>
            </a:r>
            <a:endParaRPr lang="en-GB" sz="600" dirty="0"/>
          </a:p>
        </p:txBody>
      </p:sp>
      <p:sp>
        <p:nvSpPr>
          <p:cNvPr id="131" name="5-Point Star 130"/>
          <p:cNvSpPr/>
          <p:nvPr/>
        </p:nvSpPr>
        <p:spPr>
          <a:xfrm>
            <a:off x="733289" y="1918465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34" name="5-Point Star 133"/>
          <p:cNvSpPr/>
          <p:nvPr/>
        </p:nvSpPr>
        <p:spPr>
          <a:xfrm>
            <a:off x="1547664" y="1923678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44" name="5-Point Star 143"/>
          <p:cNvSpPr/>
          <p:nvPr/>
        </p:nvSpPr>
        <p:spPr>
          <a:xfrm>
            <a:off x="1547664" y="2278505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45" name="5-Point Star 144"/>
          <p:cNvSpPr/>
          <p:nvPr/>
        </p:nvSpPr>
        <p:spPr>
          <a:xfrm>
            <a:off x="2533489" y="2547912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46" name="5-Point Star 145"/>
          <p:cNvSpPr/>
          <p:nvPr/>
        </p:nvSpPr>
        <p:spPr>
          <a:xfrm>
            <a:off x="2555776" y="3022772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47" name="5-Point Star 146"/>
          <p:cNvSpPr/>
          <p:nvPr/>
        </p:nvSpPr>
        <p:spPr>
          <a:xfrm>
            <a:off x="2911633" y="3022772"/>
            <a:ext cx="166303" cy="14922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48" name="5-Point Star 147"/>
          <p:cNvSpPr/>
          <p:nvPr/>
        </p:nvSpPr>
        <p:spPr>
          <a:xfrm>
            <a:off x="3685617" y="3019913"/>
            <a:ext cx="166303" cy="14922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49" name="5-Point Star 148"/>
          <p:cNvSpPr/>
          <p:nvPr/>
        </p:nvSpPr>
        <p:spPr>
          <a:xfrm>
            <a:off x="4427984" y="3018009"/>
            <a:ext cx="166303" cy="14922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50" name="5-Point Star 149"/>
          <p:cNvSpPr/>
          <p:nvPr/>
        </p:nvSpPr>
        <p:spPr>
          <a:xfrm>
            <a:off x="2605497" y="3502641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89" name="Rectangle 88"/>
          <p:cNvSpPr/>
          <p:nvPr/>
        </p:nvSpPr>
        <p:spPr>
          <a:xfrm>
            <a:off x="107504" y="3723878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err="1" smtClean="0">
                <a:solidFill>
                  <a:prstClr val="white"/>
                </a:solidFill>
              </a:rPr>
              <a:t>MiR</a:t>
            </a:r>
            <a:r>
              <a:rPr lang="en-GB" sz="600" b="1" dirty="0" smtClean="0">
                <a:solidFill>
                  <a:prstClr val="white"/>
                </a:solidFill>
              </a:rPr>
              <a:t> 6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932293" y="3776380"/>
            <a:ext cx="1431795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707904" y="3734911"/>
            <a:ext cx="112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Scope Approval</a:t>
            </a:r>
            <a:endParaRPr lang="en-GB" sz="600" dirty="0">
              <a:solidFill>
                <a:schemeClr val="bg1"/>
              </a:solidFill>
            </a:endParaRP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Oct-19</a:t>
            </a:r>
          </a:p>
        </p:txBody>
      </p:sp>
      <p:sp>
        <p:nvSpPr>
          <p:cNvPr id="113" name="5-Point Star 112"/>
          <p:cNvSpPr/>
          <p:nvPr/>
        </p:nvSpPr>
        <p:spPr>
          <a:xfrm>
            <a:off x="3757625" y="3777096"/>
            <a:ext cx="166303" cy="14922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72307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226045"/>
              </p:ext>
            </p:extLst>
          </p:nvPr>
        </p:nvGraphicFramePr>
        <p:xfrm>
          <a:off x="35496" y="469190"/>
          <a:ext cx="8928993" cy="4574060"/>
        </p:xfrm>
        <a:graphic>
          <a:graphicData uri="http://schemas.openxmlformats.org/drawingml/2006/table">
            <a:tbl>
              <a:tblPr/>
              <a:tblGrid>
                <a:gridCol w="549709">
                  <a:extLst>
                    <a:ext uri="{9D8B030D-6E8A-4147-A177-3AD203B41FA5}">
                      <a16:colId xmlns:a16="http://schemas.microsoft.com/office/drawing/2014/main" xmlns="" val="594677324"/>
                    </a:ext>
                  </a:extLst>
                </a:gridCol>
                <a:gridCol w="475411">
                  <a:extLst>
                    <a:ext uri="{9D8B030D-6E8A-4147-A177-3AD203B41FA5}">
                      <a16:colId xmlns:a16="http://schemas.microsoft.com/office/drawing/2014/main" xmlns="" val="1212485833"/>
                    </a:ext>
                  </a:extLst>
                </a:gridCol>
                <a:gridCol w="4015440">
                  <a:extLst>
                    <a:ext uri="{9D8B030D-6E8A-4147-A177-3AD203B41FA5}">
                      <a16:colId xmlns:a16="http://schemas.microsoft.com/office/drawing/2014/main" xmlns="" val="2588561940"/>
                    </a:ext>
                  </a:extLst>
                </a:gridCol>
                <a:gridCol w="13072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2742">
                  <a:extLst>
                    <a:ext uri="{9D8B030D-6E8A-4147-A177-3AD203B41FA5}">
                      <a16:colId xmlns:a16="http://schemas.microsoft.com/office/drawing/2014/main" xmlns="" val="198435945"/>
                    </a:ext>
                  </a:extLst>
                </a:gridCol>
                <a:gridCol w="939289">
                  <a:extLst>
                    <a:ext uri="{9D8B030D-6E8A-4147-A177-3AD203B41FA5}">
                      <a16:colId xmlns:a16="http://schemas.microsoft.com/office/drawing/2014/main" xmlns="" val="2619778090"/>
                    </a:ext>
                  </a:extLst>
                </a:gridCol>
                <a:gridCol w="859197">
                  <a:extLst>
                    <a:ext uri="{9D8B030D-6E8A-4147-A177-3AD203B41FA5}">
                      <a16:colId xmlns:a16="http://schemas.microsoft.com/office/drawing/2014/main" xmlns="" val="1022559495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  <a:endParaRPr lang="en-GB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UK Link </a:t>
                      </a:r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720419"/>
                  </a:ext>
                </a:extLst>
              </a:tr>
              <a:tr h="225764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Reject a replacement read, where the read provided is identical to that already held in UK Link for the same read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9357169"/>
                  </a:ext>
                </a:extLst>
              </a:tr>
              <a:tr h="174276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PSR updates for large domestic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GB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PIS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0296342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Reconciliation issues with reads recorded between D-1 to D-5.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lang="en-GB" sz="8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4777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Acceptance of Contact Details Updates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4803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Removal of validation for AQ Correction Reason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4780 (A)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Meter Asset Provider Identity (MAP Id) in the UK Link system (CSS Consequential Change)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lang="en-GB" sz="8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4871 (A)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0665 - Changes to Ratchet Regime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 / Medium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DNs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  <a:r>
                        <a:rPr lang="en-GB" sz="800" b="1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GB Charging &amp; Incremental (IP PARCA) Capacity Allocation Change Delivery (2019)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September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0523622"/>
                  </a:ext>
                </a:extLst>
              </a:tr>
              <a:tr h="208772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Creation of new End User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Categories (EUC)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June/Sep-2019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1021043"/>
                  </a:ext>
                </a:extLst>
              </a:tr>
              <a:tr h="208772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Nov-19</a:t>
                      </a:r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Requiring a Meter Reading following a change of Local Distribution Zone or Exit 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4725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read reason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type for LIS estimate readings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</a:t>
                      </a:r>
                      <a:r>
                        <a:rPr lang="en-GB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4621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Suspension of the validation between  meter index and  unconverted index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4866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UIG Recommendation – removal of validation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uncorrected read 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</a:t>
                      </a:r>
                      <a:r>
                        <a:rPr lang="en-GB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Low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87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Feb-20</a:t>
                      </a:r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4955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Amendments of MDD PSR needs code descriptions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Project Start-Up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February - 2020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Low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GT/IGTs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row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Jun-20</a:t>
                      </a:r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to Treatment and Reporting of CYCL Reads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Project Start-Up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7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4691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CSEPs: IGT and GT File Formats (CGI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Project Start-Up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DNs</a:t>
                      </a:r>
                      <a:r>
                        <a:rPr lang="en-GB" sz="7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/ IGTs</a:t>
                      </a:r>
                      <a:endParaRPr lang="en-GB" sz="700" b="0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4692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CSEPs: IGT and GT File Formats (CIN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Project Start-Up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DNs</a:t>
                      </a:r>
                      <a:r>
                        <a:rPr lang="en-GB" sz="7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/ IGTs</a:t>
                      </a:r>
                      <a:endParaRPr lang="en-GB" sz="700" b="0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 Weather Variable (CWV) Improvements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Project Start-Up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 – B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Meter Asset Provider Identity (MAP Id) in the UK Link system (CSS Consequential Change)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Project Start-Up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to Inform Shipper of Meter Link Code Change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Project Start-Up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4932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the quality of the Conversion Factor values held on the Supply Point Register (MOD0681S)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Project Start-Up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</a:t>
                      </a:r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en-GB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GB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  <a:endParaRPr lang="en-GB" sz="7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-20538"/>
            <a:ext cx="8688388" cy="525878"/>
          </a:xfrm>
        </p:spPr>
        <p:txBody>
          <a:bodyPr>
            <a:normAutofit/>
          </a:bodyPr>
          <a:lstStyle/>
          <a:p>
            <a:pPr algn="l"/>
            <a:r>
              <a:rPr lang="en-GB" sz="2400" dirty="0"/>
              <a:t>Change </a:t>
            </a:r>
            <a:r>
              <a:rPr lang="en-GB" sz="2400" dirty="0" smtClean="0"/>
              <a:t>Index – UK Link Allocated Change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542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940947"/>
              </p:ext>
            </p:extLst>
          </p:nvPr>
        </p:nvGraphicFramePr>
        <p:xfrm>
          <a:off x="97211" y="555526"/>
          <a:ext cx="8723261" cy="3239377"/>
        </p:xfrm>
        <a:graphic>
          <a:graphicData uri="http://schemas.openxmlformats.org/drawingml/2006/table">
            <a:tbl>
              <a:tblPr/>
              <a:tblGrid>
                <a:gridCol w="468867">
                  <a:extLst>
                    <a:ext uri="{9D8B030D-6E8A-4147-A177-3AD203B41FA5}">
                      <a16:colId xmlns:a16="http://schemas.microsoft.com/office/drawing/2014/main" xmlns="" val="1212485833"/>
                    </a:ext>
                  </a:extLst>
                </a:gridCol>
                <a:gridCol w="4307362">
                  <a:extLst>
                    <a:ext uri="{9D8B030D-6E8A-4147-A177-3AD203B41FA5}">
                      <a16:colId xmlns:a16="http://schemas.microsoft.com/office/drawing/2014/main" xmlns="" val="2588561940"/>
                    </a:ext>
                  </a:extLst>
                </a:gridCol>
                <a:gridCol w="19263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8475">
                  <a:extLst>
                    <a:ext uri="{9D8B030D-6E8A-4147-A177-3AD203B41FA5}">
                      <a16:colId xmlns:a16="http://schemas.microsoft.com/office/drawing/2014/main" xmlns="" val="198435945"/>
                    </a:ext>
                  </a:extLst>
                </a:gridCol>
                <a:gridCol w="1102171">
                  <a:extLst>
                    <a:ext uri="{9D8B030D-6E8A-4147-A177-3AD203B41FA5}">
                      <a16:colId xmlns:a16="http://schemas.microsoft.com/office/drawing/2014/main" xmlns="" val="2619778090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Indicative </a:t>
                      </a:r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R&amp;N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720419"/>
                  </a:ext>
                </a:extLst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Market Participant Ownership from SPAA to UNC/DSC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Capture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4645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rejection of incrementing reads submitted for an Isolated Supply Meter Point (RGMA flows)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 in Capture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information to be made viewable on 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progress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Customer Contact Details to Transporters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review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4871 – B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0665 – Changes to Ratchet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Regime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progress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4888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Duplicate Address Update Validation for IGT Supply Meter Points via Contact Management Service (CMS)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progress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 of Space in Mandatory Data on Multiple SPA Files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Capture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 updates to meter read frequency (MOD0692)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4978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Rolling AQ value (following transfer of ownership between M5 and M)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Mod647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Opening Class 1 Reads to Competition 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- Med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4914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651 -  Retrospective Data Update Provisions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Capture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4896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Failure to Supply Gas System and Template Amendment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review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 Release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4923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 Calculation for RGMA (ONUPD) Estimate Reads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4716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Field Length – ‘Updated by’ data item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approved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NDM sampling obligations from Distribution Network Operators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the CDSP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Capture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 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Mod700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3 – Emergency MOD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Capture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29648"/>
            <a:ext cx="8688388" cy="525878"/>
          </a:xfrm>
        </p:spPr>
        <p:txBody>
          <a:bodyPr>
            <a:noAutofit/>
          </a:bodyPr>
          <a:lstStyle/>
          <a:p>
            <a:pPr algn="l"/>
            <a:r>
              <a:rPr lang="en-GB" sz="1800" dirty="0"/>
              <a:t>Change </a:t>
            </a:r>
            <a:r>
              <a:rPr lang="en-GB" sz="1800" dirty="0" smtClean="0"/>
              <a:t>Index – UK Link Unallocated External Impacting Changes  </a:t>
            </a:r>
            <a:endParaRPr lang="en-GB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354284"/>
              </p:ext>
            </p:extLst>
          </p:nvPr>
        </p:nvGraphicFramePr>
        <p:xfrm>
          <a:off x="8148736" y="3867892"/>
          <a:ext cx="887760" cy="1152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</a:tblGrid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Feb 2020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Major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Release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Retro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2020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Release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0D1F5"/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Unallocated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96336" y="4269745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KEY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17345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12338</TotalTime>
  <Words>970</Words>
  <Application>Microsoft Office PowerPoint</Application>
  <PresentationFormat>On-screen Show (16:9)</PresentationFormat>
  <Paragraphs>377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2019 / 2020 UK Link Delivery Timeline</vt:lpstr>
      <vt:lpstr>2019 / 2020 UK Link Governance Timeline</vt:lpstr>
      <vt:lpstr>Change Index – UK Link Allocated Change</vt:lpstr>
      <vt:lpstr>Change Index – UK Link Unallocated External Impacting Changes 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376</cp:revision>
  <dcterms:created xsi:type="dcterms:W3CDTF">2018-09-02T17:12:15Z</dcterms:created>
  <dcterms:modified xsi:type="dcterms:W3CDTF">2019-07-30T18:48:08Z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231547909</vt:i4>
  </property>
  <property fmtid="{D5CDD505-2E9C-101B-9397-08002B2CF9AE}" pid="3" name="_NewReviewCycle">
    <vt:lpwstr/>
  </property>
  <property fmtid="{D5CDD505-2E9C-101B-9397-08002B2CF9AE}" pid="4" name="_EmailSubject">
    <vt:lpwstr>R&amp;N DSG updates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315906719</vt:i4>
  </property>
  <property fmtid="{D5CDD505-2E9C-101B-9397-08002B2CF9AE}" pid="8" name="ContentTypeId">
    <vt:lpwstr>0x0101006E927B77B7F39148B9CB17AE711C8D35</vt:lpwstr>
  </property>
</Properties>
</file>