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52" r:id="rId10"/>
    <p:sldId id="362" r:id="rId11"/>
    <p:sldId id="357" r:id="rId12"/>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B6EAA5-6115-4EFD-86C0-21CE9CB1E663}" v="2" dt="2019-07-30T08:49:05.5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37" autoAdjust="0"/>
  </p:normalViewPr>
  <p:slideViewPr>
    <p:cSldViewPr>
      <p:cViewPr varScale="1">
        <p:scale>
          <a:sx n="68" d="100"/>
          <a:sy n="68" d="100"/>
        </p:scale>
        <p:origin x="-108" y="-2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Lst>
  <pc:docChgLst>
    <pc:chgData name="Leanne Jackson" userId="S::leanne.jackson@xoserve.com::4fc50b8f-0f04-40c7-b5ef-9b7faaa6da53" providerId="AD" clId="Web-{48F9BBEA-0821-4D72-BA5A-713C15023510}"/>
  </pc:docChgLst>
  <pc:docChgLst>
    <pc:chgData name="Hallam-Jones, James" userId="ac0d5edf-cbe7-49e6-89a6-71a61e40ecb3" providerId="ADAL" clId="{2FB6EAA5-6115-4EFD-86C0-21CE9CB1E663}"/>
    <pc:docChg chg="custSel modSld">
      <pc:chgData name="Hallam-Jones, James" userId="ac0d5edf-cbe7-49e6-89a6-71a61e40ecb3" providerId="ADAL" clId="{2FB6EAA5-6115-4EFD-86C0-21CE9CB1E663}" dt="2019-07-30T08:49:11.619" v="6" actId="1076"/>
      <pc:docMkLst>
        <pc:docMk/>
      </pc:docMkLst>
      <pc:sldChg chg="delSp modSp">
        <pc:chgData name="Hallam-Jones, James" userId="ac0d5edf-cbe7-49e6-89a6-71a61e40ecb3" providerId="ADAL" clId="{2FB6EAA5-6115-4EFD-86C0-21CE9CB1E663}" dt="2019-07-30T08:49:11.619" v="6" actId="1076"/>
        <pc:sldMkLst>
          <pc:docMk/>
          <pc:sldMk cId="981284674" sldId="352"/>
        </pc:sldMkLst>
        <pc:picChg chg="del mod">
          <ac:chgData name="Hallam-Jones, James" userId="ac0d5edf-cbe7-49e6-89a6-71a61e40ecb3" providerId="ADAL" clId="{2FB6EAA5-6115-4EFD-86C0-21CE9CB1E663}" dt="2019-07-30T08:48:16.539" v="4" actId="478"/>
          <ac:picMkLst>
            <pc:docMk/>
            <pc:sldMk cId="981284674" sldId="352"/>
            <ac:picMk id="3" creationId="{C402CDCB-1571-4AA9-9B26-9F4E70807993}"/>
          </ac:picMkLst>
        </pc:picChg>
        <pc:picChg chg="mod">
          <ac:chgData name="Hallam-Jones, James" userId="ac0d5edf-cbe7-49e6-89a6-71a61e40ecb3" providerId="ADAL" clId="{2FB6EAA5-6115-4EFD-86C0-21CE9CB1E663}" dt="2019-07-30T08:49:11.619" v="6" actId="1076"/>
          <ac:picMkLst>
            <pc:docMk/>
            <pc:sldMk cId="981284674" sldId="352"/>
            <ac:picMk id="4" creationId="{43F0A1CB-D471-4165-9AD3-4BE2FAA16ADE}"/>
          </ac:picMkLst>
        </pc:picChg>
        <pc:picChg chg="del">
          <ac:chgData name="Hallam-Jones, James" userId="ac0d5edf-cbe7-49e6-89a6-71a61e40ecb3" providerId="ADAL" clId="{2FB6EAA5-6115-4EFD-86C0-21CE9CB1E663}" dt="2019-07-29T08:37:09.774" v="0" actId="478"/>
          <ac:picMkLst>
            <pc:docMk/>
            <pc:sldMk cId="981284674" sldId="352"/>
            <ac:picMk id="1026" creationId="{00000000-0000-0000-0000-000000000000}"/>
          </ac:picMkLst>
        </pc:picChg>
      </pc:sldChg>
    </pc:docChg>
  </pc:docChgLst>
  <pc:docChgLst>
    <pc:chgData name="Fiona Cottam" userId="S::fiona.cottam@xoserve.com::4a9a0019-769b-4ad5-a76b-ecc693a74d4a" providerId="AD" clId="Web-{D081FA4E-6511-1A1D-DE8A-C24E7D222634}"/>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30/07/2019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07/08/19</a:t>
            </a:r>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7" name="Table 6">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667601389"/>
              </p:ext>
            </p:extLst>
          </p:nvPr>
        </p:nvGraphicFramePr>
        <p:xfrm>
          <a:off x="251519" y="2376671"/>
          <a:ext cx="3469743" cy="2258923"/>
        </p:xfrm>
        <a:graphic>
          <a:graphicData uri="http://schemas.openxmlformats.org/drawingml/2006/table">
            <a:tbl>
              <a:tblPr firstRow="1" bandRow="1">
                <a:tableStyleId>{5C22544A-7EE6-4342-B048-85BDC9FD1C3A}</a:tableStyleId>
              </a:tblPr>
              <a:tblGrid>
                <a:gridCol w="2232249">
                  <a:extLst>
                    <a:ext uri="{9D8B030D-6E8A-4147-A177-3AD203B41FA5}">
                      <a16:colId xmlns="" xmlns:a16="http://schemas.microsoft.com/office/drawing/2014/main" val="20000"/>
                    </a:ext>
                  </a:extLst>
                </a:gridCol>
                <a:gridCol w="733439">
                  <a:extLst>
                    <a:ext uri="{9D8B030D-6E8A-4147-A177-3AD203B41FA5}">
                      <a16:colId xmlns="" xmlns:a16="http://schemas.microsoft.com/office/drawing/2014/main" val="20002"/>
                    </a:ext>
                  </a:extLst>
                </a:gridCol>
                <a:gridCol w="504055">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12/06/19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10/07/19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17/07/19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UIG Work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23/07/19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DESC</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Work Group 674</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26/06/19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AUGE Introductory</a:t>
                      </a:r>
                      <a:r>
                        <a:rPr lang="en-GB" sz="800" kern="1200" baseline="0" dirty="0">
                          <a:solidFill>
                            <a:schemeClr val="tx2"/>
                          </a:solidFill>
                          <a:latin typeface="+mj-lt"/>
                          <a:ea typeface="Calibri" panose="020F0502020204030204" pitchFamily="34" charset="0"/>
                          <a:cs typeface="Times New Roman" panose="02020603050405020304" pitchFamily="18" charset="0"/>
                        </a:rPr>
                        <a:t> Meeting</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24/07/19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bl>
          </a:graphicData>
        </a:graphic>
      </p:graphicFrame>
      <p:graphicFrame>
        <p:nvGraphicFramePr>
          <p:cNvPr id="8" name="Table 7">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 xmlns:a16="http://schemas.microsoft.com/office/drawing/2014/main" val="20000"/>
                    </a:ext>
                  </a:extLst>
                </a:gridCol>
                <a:gridCol w="720080">
                  <a:extLst>
                    <a:ext uri="{9D8B030D-6E8A-4147-A177-3AD203B41FA5}">
                      <a16:colId xmlns="" xmlns:a16="http://schemas.microsoft.com/office/drawing/2014/main" val="20002"/>
                    </a:ext>
                  </a:extLst>
                </a:gridCol>
                <a:gridCol w="504056">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sp>
        <p:nvSpPr>
          <p:cNvPr id="9" name="TextBox 8">
            <a:extLst>
              <a:ext uri="{FF2B5EF4-FFF2-40B4-BE49-F238E27FC236}">
                <a16:creationId xmlns=""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02369442"/>
              </p:ext>
            </p:extLst>
          </p:nvPr>
        </p:nvGraphicFramePr>
        <p:xfrm>
          <a:off x="4355976" y="2646030"/>
          <a:ext cx="3528392" cy="1930896"/>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693360">
                  <a:extLst>
                    <a:ext uri="{9D8B030D-6E8A-4147-A177-3AD203B41FA5}">
                      <a16:colId xmlns="" xmlns:a16="http://schemas.microsoft.com/office/drawing/2014/main" val="20001"/>
                    </a:ext>
                  </a:extLst>
                </a:gridCol>
                <a:gridCol w="504056">
                  <a:extLst>
                    <a:ext uri="{9D8B030D-6E8A-4147-A177-3AD203B41FA5}">
                      <a16:colId xmlns="" xmlns:a16="http://schemas.microsoft.com/office/drawing/2014/main"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Support</a:t>
                      </a:r>
                      <a:r>
                        <a:rPr lang="en-GB" sz="800" b="0" kern="1200" baseline="0" dirty="0">
                          <a:solidFill>
                            <a:schemeClr val="tx2"/>
                          </a:solidFill>
                          <a:latin typeface="+mj-lt"/>
                          <a:ea typeface="Calibri" panose="020F0502020204030204" pitchFamily="34" charset="0"/>
                          <a:cs typeface="Times New Roman" panose="02020603050405020304" pitchFamily="18" charset="0"/>
                        </a:rPr>
                        <a:t> Mod development (All)</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01/03/19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Ongoing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Development of automated UIG reporting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End of June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0000"/>
                          </a:solidFill>
                          <a:effectLst/>
                          <a:latin typeface="+mn-lt"/>
                          <a:ea typeface="+mn-ea"/>
                          <a:cs typeface="+mn-cs"/>
                        </a:rPr>
                        <a:t>R</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05/08/19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August</a:t>
                      </a:r>
                      <a:r>
                        <a:rPr lang="en-GB" sz="800" kern="1200" baseline="0" dirty="0">
                          <a:solidFill>
                            <a:schemeClr val="tx2"/>
                          </a:solidFill>
                          <a:latin typeface="+mj-lt"/>
                          <a:ea typeface="Calibri" panose="020F0502020204030204" pitchFamily="34" charset="0"/>
                          <a:cs typeface="Times New Roman" panose="02020603050405020304" pitchFamily="18" charset="0"/>
                        </a:rPr>
                        <a:t>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August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August Contract</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14/08/19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Commence UIG Task Force close down/extension</a:t>
                      </a:r>
                      <a:r>
                        <a:rPr lang="en-GB" sz="800" kern="1200" baseline="0" dirty="0">
                          <a:solidFill>
                            <a:schemeClr val="tx2"/>
                          </a:solidFill>
                          <a:latin typeface="+mj-lt"/>
                          <a:ea typeface="Calibri" panose="020F0502020204030204" pitchFamily="34" charset="0"/>
                          <a:cs typeface="Times New Roman" panose="02020603050405020304" pitchFamily="18" charset="0"/>
                        </a:rPr>
                        <a:t> options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Ongoing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346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 new</a:t>
            </a:r>
          </a:p>
        </p:txBody>
      </p:sp>
      <p:sp>
        <p:nvSpPr>
          <p:cNvPr id="15" name="Rectangle 14">
            <a:extLst>
              <a:ext uri="{FF2B5EF4-FFF2-40B4-BE49-F238E27FC236}">
                <a16:creationId xmlns="" xmlns:a16="http://schemas.microsoft.com/office/drawing/2014/main"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 xmlns:a16="http://schemas.microsoft.com/office/drawing/2014/main"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a:t>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2853345470"/>
              </p:ext>
            </p:extLst>
          </p:nvPr>
        </p:nvGraphicFramePr>
        <p:xfrm>
          <a:off x="138006" y="722977"/>
          <a:ext cx="7818370" cy="4010600"/>
        </p:xfrm>
        <a:graphic>
          <a:graphicData uri="http://schemas.openxmlformats.org/drawingml/2006/table">
            <a:tbl>
              <a:tblPr firstRow="1" bandRow="1">
                <a:tableStyleId>{69CF1AB2-1976-4502-BF36-3FF5EA218861}</a:tableStyleId>
              </a:tblPr>
              <a:tblGrid>
                <a:gridCol w="154142">
                  <a:extLst>
                    <a:ext uri="{9D8B030D-6E8A-4147-A177-3AD203B41FA5}">
                      <a16:colId xmlns="" xmlns:a16="http://schemas.microsoft.com/office/drawing/2014/main" val="4177888447"/>
                    </a:ext>
                  </a:extLst>
                </a:gridCol>
                <a:gridCol w="292543">
                  <a:extLst>
                    <a:ext uri="{9D8B030D-6E8A-4147-A177-3AD203B41FA5}">
                      <a16:colId xmlns="" xmlns:a16="http://schemas.microsoft.com/office/drawing/2014/main" val="3013069579"/>
                    </a:ext>
                  </a:extLst>
                </a:gridCol>
                <a:gridCol w="292543">
                  <a:extLst>
                    <a:ext uri="{9D8B030D-6E8A-4147-A177-3AD203B41FA5}">
                      <a16:colId xmlns="" xmlns:a16="http://schemas.microsoft.com/office/drawing/2014/main" val="1475387405"/>
                    </a:ext>
                  </a:extLst>
                </a:gridCol>
                <a:gridCol w="292543">
                  <a:extLst>
                    <a:ext uri="{9D8B030D-6E8A-4147-A177-3AD203B41FA5}">
                      <a16:colId xmlns="" xmlns:a16="http://schemas.microsoft.com/office/drawing/2014/main" val="4167404248"/>
                    </a:ext>
                  </a:extLst>
                </a:gridCol>
                <a:gridCol w="292543">
                  <a:extLst>
                    <a:ext uri="{9D8B030D-6E8A-4147-A177-3AD203B41FA5}">
                      <a16:colId xmlns="" xmlns:a16="http://schemas.microsoft.com/office/drawing/2014/main" val="1882720330"/>
                    </a:ext>
                  </a:extLst>
                </a:gridCol>
                <a:gridCol w="292543">
                  <a:extLst>
                    <a:ext uri="{9D8B030D-6E8A-4147-A177-3AD203B41FA5}">
                      <a16:colId xmlns="" xmlns:a16="http://schemas.microsoft.com/office/drawing/2014/main" val="20006"/>
                    </a:ext>
                  </a:extLst>
                </a:gridCol>
                <a:gridCol w="292543">
                  <a:extLst>
                    <a:ext uri="{9D8B030D-6E8A-4147-A177-3AD203B41FA5}">
                      <a16:colId xmlns="" xmlns:a16="http://schemas.microsoft.com/office/drawing/2014/main" val="20007"/>
                    </a:ext>
                  </a:extLst>
                </a:gridCol>
                <a:gridCol w="292543">
                  <a:extLst>
                    <a:ext uri="{9D8B030D-6E8A-4147-A177-3AD203B41FA5}">
                      <a16:colId xmlns="" xmlns:a16="http://schemas.microsoft.com/office/drawing/2014/main" val="20008"/>
                    </a:ext>
                  </a:extLst>
                </a:gridCol>
                <a:gridCol w="292543">
                  <a:extLst>
                    <a:ext uri="{9D8B030D-6E8A-4147-A177-3AD203B41FA5}">
                      <a16:colId xmlns="" xmlns:a16="http://schemas.microsoft.com/office/drawing/2014/main" val="20009"/>
                    </a:ext>
                  </a:extLst>
                </a:gridCol>
                <a:gridCol w="304165">
                  <a:extLst>
                    <a:ext uri="{9D8B030D-6E8A-4147-A177-3AD203B41FA5}">
                      <a16:colId xmlns="" xmlns:a16="http://schemas.microsoft.com/office/drawing/2014/main" val="20010"/>
                    </a:ext>
                  </a:extLst>
                </a:gridCol>
                <a:gridCol w="292543">
                  <a:extLst>
                    <a:ext uri="{9D8B030D-6E8A-4147-A177-3AD203B41FA5}">
                      <a16:colId xmlns="" xmlns:a16="http://schemas.microsoft.com/office/drawing/2014/main" val="20011"/>
                    </a:ext>
                  </a:extLst>
                </a:gridCol>
                <a:gridCol w="292543">
                  <a:extLst>
                    <a:ext uri="{9D8B030D-6E8A-4147-A177-3AD203B41FA5}">
                      <a16:colId xmlns="" xmlns:a16="http://schemas.microsoft.com/office/drawing/2014/main" val="20012"/>
                    </a:ext>
                  </a:extLst>
                </a:gridCol>
                <a:gridCol w="292543">
                  <a:extLst>
                    <a:ext uri="{9D8B030D-6E8A-4147-A177-3AD203B41FA5}">
                      <a16:colId xmlns="" xmlns:a16="http://schemas.microsoft.com/office/drawing/2014/main" val="20013"/>
                    </a:ext>
                  </a:extLst>
                </a:gridCol>
                <a:gridCol w="292543">
                  <a:extLst>
                    <a:ext uri="{9D8B030D-6E8A-4147-A177-3AD203B41FA5}">
                      <a16:colId xmlns="" xmlns:a16="http://schemas.microsoft.com/office/drawing/2014/main" val="20014"/>
                    </a:ext>
                  </a:extLst>
                </a:gridCol>
                <a:gridCol w="292543">
                  <a:extLst>
                    <a:ext uri="{9D8B030D-6E8A-4147-A177-3AD203B41FA5}">
                      <a16:colId xmlns="" xmlns:a16="http://schemas.microsoft.com/office/drawing/2014/main" val="20015"/>
                    </a:ext>
                  </a:extLst>
                </a:gridCol>
                <a:gridCol w="292543">
                  <a:extLst>
                    <a:ext uri="{9D8B030D-6E8A-4147-A177-3AD203B41FA5}">
                      <a16:colId xmlns="" xmlns:a16="http://schemas.microsoft.com/office/drawing/2014/main" val="20016"/>
                    </a:ext>
                  </a:extLst>
                </a:gridCol>
                <a:gridCol w="292543">
                  <a:extLst>
                    <a:ext uri="{9D8B030D-6E8A-4147-A177-3AD203B41FA5}">
                      <a16:colId xmlns="" xmlns:a16="http://schemas.microsoft.com/office/drawing/2014/main" val="20017"/>
                    </a:ext>
                  </a:extLst>
                </a:gridCol>
                <a:gridCol w="292543">
                  <a:extLst>
                    <a:ext uri="{9D8B030D-6E8A-4147-A177-3AD203B41FA5}">
                      <a16:colId xmlns="" xmlns:a16="http://schemas.microsoft.com/office/drawing/2014/main" val="20023"/>
                    </a:ext>
                  </a:extLst>
                </a:gridCol>
                <a:gridCol w="292543">
                  <a:extLst>
                    <a:ext uri="{9D8B030D-6E8A-4147-A177-3AD203B41FA5}">
                      <a16:colId xmlns="" xmlns:a16="http://schemas.microsoft.com/office/drawing/2014/main" val="20019"/>
                    </a:ext>
                  </a:extLst>
                </a:gridCol>
                <a:gridCol w="292543">
                  <a:extLst>
                    <a:ext uri="{9D8B030D-6E8A-4147-A177-3AD203B41FA5}">
                      <a16:colId xmlns="" xmlns:a16="http://schemas.microsoft.com/office/drawing/2014/main" val="20020"/>
                    </a:ext>
                  </a:extLst>
                </a:gridCol>
                <a:gridCol w="292543">
                  <a:extLst>
                    <a:ext uri="{9D8B030D-6E8A-4147-A177-3AD203B41FA5}">
                      <a16:colId xmlns="" xmlns:a16="http://schemas.microsoft.com/office/drawing/2014/main" val="20021"/>
                    </a:ext>
                  </a:extLst>
                </a:gridCol>
                <a:gridCol w="292543">
                  <a:extLst>
                    <a:ext uri="{9D8B030D-6E8A-4147-A177-3AD203B41FA5}">
                      <a16:colId xmlns="" xmlns:a16="http://schemas.microsoft.com/office/drawing/2014/main" val="20022"/>
                    </a:ext>
                  </a:extLst>
                </a:gridCol>
                <a:gridCol w="292543">
                  <a:extLst>
                    <a:ext uri="{9D8B030D-6E8A-4147-A177-3AD203B41FA5}">
                      <a16:colId xmlns="" xmlns:a16="http://schemas.microsoft.com/office/drawing/2014/main" val="20027"/>
                    </a:ext>
                  </a:extLst>
                </a:gridCol>
                <a:gridCol w="304165">
                  <a:extLst>
                    <a:ext uri="{9D8B030D-6E8A-4147-A177-3AD203B41FA5}">
                      <a16:colId xmlns="" xmlns:a16="http://schemas.microsoft.com/office/drawing/2014/main" val="20024"/>
                    </a:ext>
                  </a:extLst>
                </a:gridCol>
                <a:gridCol w="304165">
                  <a:extLst>
                    <a:ext uri="{9D8B030D-6E8A-4147-A177-3AD203B41FA5}">
                      <a16:colId xmlns="" xmlns:a16="http://schemas.microsoft.com/office/drawing/2014/main" val="20025"/>
                    </a:ext>
                  </a:extLst>
                </a:gridCol>
                <a:gridCol w="304165">
                  <a:extLst>
                    <a:ext uri="{9D8B030D-6E8A-4147-A177-3AD203B41FA5}">
                      <a16:colId xmlns="" xmlns:a16="http://schemas.microsoft.com/office/drawing/2014/main" val="20026"/>
                    </a:ext>
                  </a:extLst>
                </a:gridCol>
                <a:gridCol w="304165">
                  <a:extLst>
                    <a:ext uri="{9D8B030D-6E8A-4147-A177-3AD203B41FA5}">
                      <a16:colId xmlns="" xmlns:a16="http://schemas.microsoft.com/office/drawing/2014/main" val="20028"/>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May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June</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July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August</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06/05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13/05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20/05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27/05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01/07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02/09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09/09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16/09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23/09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30/09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1149007"/>
                  </a:ext>
                </a:extLst>
              </a:tr>
            </a:tbl>
          </a:graphicData>
        </a:graphic>
      </p:graphicFrame>
      <p:sp>
        <p:nvSpPr>
          <p:cNvPr id="29" name="Rectangle 28">
            <a:extLst>
              <a:ext uri="{FF2B5EF4-FFF2-40B4-BE49-F238E27FC236}">
                <a16:creationId xmlns="" xmlns:a16="http://schemas.microsoft.com/office/drawing/2014/main" id="{F3EB2757-1D02-F943-B54B-ECECCBAAC990}"/>
              </a:ext>
            </a:extLst>
          </p:cNvPr>
          <p:cNvSpPr/>
          <p:nvPr/>
        </p:nvSpPr>
        <p:spPr>
          <a:xfrm>
            <a:off x="323528" y="3291830"/>
            <a:ext cx="7031550"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 xmlns:a16="http://schemas.microsoft.com/office/drawing/2014/main" id="{8B803917-08C4-B347-AB2A-57446C6406BD}"/>
              </a:ext>
            </a:extLst>
          </p:cNvPr>
          <p:cNvSpPr/>
          <p:nvPr/>
        </p:nvSpPr>
        <p:spPr>
          <a:xfrm>
            <a:off x="332650" y="2475317"/>
            <a:ext cx="6993650"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 xmlns:a16="http://schemas.microsoft.com/office/drawing/2014/main" id="{72FAFA24-C1FC-B24F-9807-690D8DF306C9}"/>
              </a:ext>
            </a:extLst>
          </p:cNvPr>
          <p:cNvSpPr/>
          <p:nvPr/>
        </p:nvSpPr>
        <p:spPr>
          <a:xfrm>
            <a:off x="323527" y="2715765"/>
            <a:ext cx="7031551"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 xmlns:a16="http://schemas.microsoft.com/office/drawing/2014/main" id="{8B803917-08C4-B347-AB2A-57446C6406BD}"/>
              </a:ext>
            </a:extLst>
          </p:cNvPr>
          <p:cNvSpPr/>
          <p:nvPr/>
        </p:nvSpPr>
        <p:spPr>
          <a:xfrm>
            <a:off x="323528" y="2094954"/>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47" name="Rectangle 46">
            <a:extLst>
              <a:ext uri="{FF2B5EF4-FFF2-40B4-BE49-F238E27FC236}">
                <a16:creationId xmlns="" xmlns:a16="http://schemas.microsoft.com/office/drawing/2014/main" id="{8B803917-08C4-B347-AB2A-57446C6406BD}"/>
              </a:ext>
            </a:extLst>
          </p:cNvPr>
          <p:cNvSpPr/>
          <p:nvPr/>
        </p:nvSpPr>
        <p:spPr>
          <a:xfrm>
            <a:off x="323528" y="3003798"/>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54" name="Triangle 123">
            <a:extLst>
              <a:ext uri="{FF2B5EF4-FFF2-40B4-BE49-F238E27FC236}">
                <a16:creationId xmlns="" xmlns:a16="http://schemas.microsoft.com/office/drawing/2014/main" id="{6F9210BC-760F-B640-8FBC-6D5BC3A96AFB}"/>
              </a:ext>
            </a:extLst>
          </p:cNvPr>
          <p:cNvSpPr/>
          <p:nvPr/>
        </p:nvSpPr>
        <p:spPr>
          <a:xfrm>
            <a:off x="42009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 xmlns:a16="http://schemas.microsoft.com/office/drawing/2014/main" id="{6ECF800B-C755-FD4C-8704-BB42D910CD1F}"/>
              </a:ext>
            </a:extLst>
          </p:cNvPr>
          <p:cNvSpPr txBox="1"/>
          <p:nvPr/>
        </p:nvSpPr>
        <p:spPr>
          <a:xfrm>
            <a:off x="10750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 xmlns:a16="http://schemas.microsoft.com/office/drawing/2014/main" id="{6F9210BC-760F-B640-8FBC-6D5BC3A96AFB}"/>
              </a:ext>
            </a:extLst>
          </p:cNvPr>
          <p:cNvSpPr/>
          <p:nvPr/>
        </p:nvSpPr>
        <p:spPr>
          <a:xfrm>
            <a:off x="186025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 xmlns:a16="http://schemas.microsoft.com/office/drawing/2014/main" id="{6ECF800B-C755-FD4C-8704-BB42D910CD1F}"/>
              </a:ext>
            </a:extLst>
          </p:cNvPr>
          <p:cNvSpPr txBox="1"/>
          <p:nvPr/>
        </p:nvSpPr>
        <p:spPr>
          <a:xfrm>
            <a:off x="154766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83" name="Triangle 123">
            <a:extLst>
              <a:ext uri="{FF2B5EF4-FFF2-40B4-BE49-F238E27FC236}">
                <a16:creationId xmlns="" xmlns:a16="http://schemas.microsoft.com/office/drawing/2014/main" id="{6F9210BC-760F-B640-8FBC-6D5BC3A96AFB}"/>
              </a:ext>
            </a:extLst>
          </p:cNvPr>
          <p:cNvSpPr/>
          <p:nvPr/>
        </p:nvSpPr>
        <p:spPr>
          <a:xfrm>
            <a:off x="924146"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 xmlns:a16="http://schemas.microsoft.com/office/drawing/2014/main" id="{6ECF800B-C755-FD4C-8704-BB42D910CD1F}"/>
              </a:ext>
            </a:extLst>
          </p:cNvPr>
          <p:cNvSpPr txBox="1"/>
          <p:nvPr/>
        </p:nvSpPr>
        <p:spPr>
          <a:xfrm>
            <a:off x="683568" y="4315273"/>
            <a:ext cx="73807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20&amp;21/05 UIG WG</a:t>
            </a:r>
          </a:p>
        </p:txBody>
      </p:sp>
      <p:sp>
        <p:nvSpPr>
          <p:cNvPr id="85" name="Triangle 123">
            <a:extLst>
              <a:ext uri="{FF2B5EF4-FFF2-40B4-BE49-F238E27FC236}">
                <a16:creationId xmlns="" xmlns:a16="http://schemas.microsoft.com/office/drawing/2014/main" id="{6F9210BC-760F-B640-8FBC-6D5BC3A96AFB}"/>
              </a:ext>
            </a:extLst>
          </p:cNvPr>
          <p:cNvSpPr/>
          <p:nvPr/>
        </p:nvSpPr>
        <p:spPr>
          <a:xfrm>
            <a:off x="2339752"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 xmlns:a16="http://schemas.microsoft.com/office/drawing/2014/main" id="{6ECF800B-C755-FD4C-8704-BB42D910CD1F}"/>
              </a:ext>
            </a:extLst>
          </p:cNvPr>
          <p:cNvSpPr txBox="1"/>
          <p:nvPr/>
        </p:nvSpPr>
        <p:spPr>
          <a:xfrm>
            <a:off x="2195736"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9" name="Triangle 123">
            <a:extLst>
              <a:ext uri="{FF2B5EF4-FFF2-40B4-BE49-F238E27FC236}">
                <a16:creationId xmlns="" xmlns:a16="http://schemas.microsoft.com/office/drawing/2014/main" id="{6F9210BC-760F-B640-8FBC-6D5BC3A96AFB}"/>
              </a:ext>
            </a:extLst>
          </p:cNvPr>
          <p:cNvSpPr/>
          <p:nvPr/>
        </p:nvSpPr>
        <p:spPr>
          <a:xfrm>
            <a:off x="809263"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 xmlns:a16="http://schemas.microsoft.com/office/drawing/2014/main" id="{6ECF800B-C755-FD4C-8704-BB42D910CD1F}"/>
              </a:ext>
            </a:extLst>
          </p:cNvPr>
          <p:cNvSpPr txBox="1"/>
          <p:nvPr/>
        </p:nvSpPr>
        <p:spPr>
          <a:xfrm>
            <a:off x="467544"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CoMC</a:t>
            </a:r>
          </a:p>
        </p:txBody>
      </p:sp>
      <p:sp>
        <p:nvSpPr>
          <p:cNvPr id="91" name="Triangle 123">
            <a:extLst>
              <a:ext uri="{FF2B5EF4-FFF2-40B4-BE49-F238E27FC236}">
                <a16:creationId xmlns="" xmlns:a16="http://schemas.microsoft.com/office/drawing/2014/main" id="{6F9210BC-760F-B640-8FBC-6D5BC3A96AFB}"/>
              </a:ext>
            </a:extLst>
          </p:cNvPr>
          <p:cNvSpPr/>
          <p:nvPr/>
        </p:nvSpPr>
        <p:spPr>
          <a:xfrm>
            <a:off x="23934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 xmlns:a16="http://schemas.microsoft.com/office/drawing/2014/main" id="{6ECF800B-C755-FD4C-8704-BB42D910CD1F}"/>
              </a:ext>
            </a:extLst>
          </p:cNvPr>
          <p:cNvSpPr txBox="1"/>
          <p:nvPr/>
        </p:nvSpPr>
        <p:spPr>
          <a:xfrm>
            <a:off x="20517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 xmlns:a16="http://schemas.microsoft.com/office/drawing/2014/main" id="{6F9210BC-760F-B640-8FBC-6D5BC3A96AFB}"/>
              </a:ext>
            </a:extLst>
          </p:cNvPr>
          <p:cNvSpPr/>
          <p:nvPr/>
        </p:nvSpPr>
        <p:spPr>
          <a:xfrm>
            <a:off x="3131840"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 xmlns:a16="http://schemas.microsoft.com/office/drawing/2014/main" id="{6ECF800B-C755-FD4C-8704-BB42D910CD1F}"/>
              </a:ext>
            </a:extLst>
          </p:cNvPr>
          <p:cNvSpPr txBox="1"/>
          <p:nvPr/>
        </p:nvSpPr>
        <p:spPr>
          <a:xfrm>
            <a:off x="2771800"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10/07 DSC ChMC</a:t>
            </a:r>
          </a:p>
        </p:txBody>
      </p:sp>
      <p:sp>
        <p:nvSpPr>
          <p:cNvPr id="77" name="Triangle 123">
            <a:extLst>
              <a:ext uri="{FF2B5EF4-FFF2-40B4-BE49-F238E27FC236}">
                <a16:creationId xmlns="" xmlns:a16="http://schemas.microsoft.com/office/drawing/2014/main" id="{6F9210BC-760F-B640-8FBC-6D5BC3A96AFB}"/>
              </a:ext>
            </a:extLst>
          </p:cNvPr>
          <p:cNvSpPr/>
          <p:nvPr/>
        </p:nvSpPr>
        <p:spPr>
          <a:xfrm>
            <a:off x="428396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 xmlns:a16="http://schemas.microsoft.com/office/drawing/2014/main" id="{6ECF800B-C755-FD4C-8704-BB42D910CD1F}"/>
              </a:ext>
            </a:extLst>
          </p:cNvPr>
          <p:cNvSpPr txBox="1"/>
          <p:nvPr/>
        </p:nvSpPr>
        <p:spPr>
          <a:xfrm>
            <a:off x="3923928"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07/08 DSC ChMC</a:t>
            </a:r>
          </a:p>
        </p:txBody>
      </p:sp>
      <p:sp>
        <p:nvSpPr>
          <p:cNvPr id="79" name="Triangle 123">
            <a:extLst>
              <a:ext uri="{FF2B5EF4-FFF2-40B4-BE49-F238E27FC236}">
                <a16:creationId xmlns="" xmlns:a16="http://schemas.microsoft.com/office/drawing/2014/main" id="{6F9210BC-760F-B640-8FBC-6D5BC3A96AFB}"/>
              </a:ext>
            </a:extLst>
          </p:cNvPr>
          <p:cNvSpPr/>
          <p:nvPr/>
        </p:nvSpPr>
        <p:spPr>
          <a:xfrm>
            <a:off x="579613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 xmlns:a16="http://schemas.microsoft.com/office/drawing/2014/main" id="{6ECF800B-C755-FD4C-8704-BB42D910CD1F}"/>
              </a:ext>
            </a:extLst>
          </p:cNvPr>
          <p:cNvSpPr txBox="1"/>
          <p:nvPr/>
        </p:nvSpPr>
        <p:spPr>
          <a:xfrm>
            <a:off x="541845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11/09 DSC ChMC</a:t>
            </a:r>
          </a:p>
        </p:txBody>
      </p:sp>
      <p:sp>
        <p:nvSpPr>
          <p:cNvPr id="81" name="Triangle 123">
            <a:extLst>
              <a:ext uri="{FF2B5EF4-FFF2-40B4-BE49-F238E27FC236}">
                <a16:creationId xmlns="" xmlns:a16="http://schemas.microsoft.com/office/drawing/2014/main" id="{6F9210BC-760F-B640-8FBC-6D5BC3A96AFB}"/>
              </a:ext>
            </a:extLst>
          </p:cNvPr>
          <p:cNvSpPr/>
          <p:nvPr/>
        </p:nvSpPr>
        <p:spPr>
          <a:xfrm>
            <a:off x="3354776"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 xmlns:a16="http://schemas.microsoft.com/office/drawing/2014/main" id="{6ECF800B-C755-FD4C-8704-BB42D910CD1F}"/>
              </a:ext>
            </a:extLst>
          </p:cNvPr>
          <p:cNvSpPr txBox="1"/>
          <p:nvPr/>
        </p:nvSpPr>
        <p:spPr>
          <a:xfrm>
            <a:off x="3013057"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17/07 CoMC</a:t>
            </a:r>
          </a:p>
        </p:txBody>
      </p:sp>
      <p:sp>
        <p:nvSpPr>
          <p:cNvPr id="96" name="Triangle 123">
            <a:extLst>
              <a:ext uri="{FF2B5EF4-FFF2-40B4-BE49-F238E27FC236}">
                <a16:creationId xmlns="" xmlns:a16="http://schemas.microsoft.com/office/drawing/2014/main" id="{6F9210BC-760F-B640-8FBC-6D5BC3A96AFB}"/>
              </a:ext>
            </a:extLst>
          </p:cNvPr>
          <p:cNvSpPr/>
          <p:nvPr/>
        </p:nvSpPr>
        <p:spPr>
          <a:xfrm>
            <a:off x="4625687"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 xmlns:a16="http://schemas.microsoft.com/office/drawing/2014/main" id="{6ECF800B-C755-FD4C-8704-BB42D910CD1F}"/>
              </a:ext>
            </a:extLst>
          </p:cNvPr>
          <p:cNvSpPr txBox="1"/>
          <p:nvPr/>
        </p:nvSpPr>
        <p:spPr>
          <a:xfrm>
            <a:off x="4283968"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14/08 CoMC</a:t>
            </a:r>
          </a:p>
        </p:txBody>
      </p:sp>
      <p:sp>
        <p:nvSpPr>
          <p:cNvPr id="98" name="Triangle 123">
            <a:extLst>
              <a:ext uri="{FF2B5EF4-FFF2-40B4-BE49-F238E27FC236}">
                <a16:creationId xmlns="" xmlns:a16="http://schemas.microsoft.com/office/drawing/2014/main" id="{6F9210BC-760F-B640-8FBC-6D5BC3A96AFB}"/>
              </a:ext>
            </a:extLst>
          </p:cNvPr>
          <p:cNvSpPr/>
          <p:nvPr/>
        </p:nvSpPr>
        <p:spPr>
          <a:xfrm>
            <a:off x="59938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 xmlns:a16="http://schemas.microsoft.com/office/drawing/2014/main" id="{6ECF800B-C755-FD4C-8704-BB42D910CD1F}"/>
              </a:ext>
            </a:extLst>
          </p:cNvPr>
          <p:cNvSpPr txBox="1"/>
          <p:nvPr/>
        </p:nvSpPr>
        <p:spPr>
          <a:xfrm>
            <a:off x="56521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18/09 CoMC</a:t>
            </a:r>
          </a:p>
        </p:txBody>
      </p:sp>
      <p:sp>
        <p:nvSpPr>
          <p:cNvPr id="104" name="Triangle 123">
            <a:extLst>
              <a:ext uri="{FF2B5EF4-FFF2-40B4-BE49-F238E27FC236}">
                <a16:creationId xmlns="" xmlns:a16="http://schemas.microsoft.com/office/drawing/2014/main" id="{6F9210BC-760F-B640-8FBC-6D5BC3A96AFB}"/>
              </a:ext>
            </a:extLst>
          </p:cNvPr>
          <p:cNvSpPr/>
          <p:nvPr/>
        </p:nvSpPr>
        <p:spPr>
          <a:xfrm>
            <a:off x="3570800" y="415592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 xmlns:a16="http://schemas.microsoft.com/office/drawing/2014/main" id="{6ECF800B-C755-FD4C-8704-BB42D910CD1F}"/>
              </a:ext>
            </a:extLst>
          </p:cNvPr>
          <p:cNvSpPr txBox="1"/>
          <p:nvPr/>
        </p:nvSpPr>
        <p:spPr>
          <a:xfrm>
            <a:off x="3275856" y="4319692"/>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23/07 UIG WG</a:t>
            </a:r>
          </a:p>
        </p:txBody>
      </p:sp>
      <p:sp>
        <p:nvSpPr>
          <p:cNvPr id="106" name="Triangle 123">
            <a:extLst>
              <a:ext uri="{FF2B5EF4-FFF2-40B4-BE49-F238E27FC236}">
                <a16:creationId xmlns="" xmlns:a16="http://schemas.microsoft.com/office/drawing/2014/main" id="{6F9210BC-760F-B640-8FBC-6D5BC3A96AFB}"/>
              </a:ext>
            </a:extLst>
          </p:cNvPr>
          <p:cNvSpPr/>
          <p:nvPr/>
        </p:nvSpPr>
        <p:spPr>
          <a:xfrm>
            <a:off x="4866944"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 xmlns:a16="http://schemas.microsoft.com/office/drawing/2014/main" id="{6ECF800B-C755-FD4C-8704-BB42D910CD1F}"/>
              </a:ext>
            </a:extLst>
          </p:cNvPr>
          <p:cNvSpPr txBox="1"/>
          <p:nvPr/>
        </p:nvSpPr>
        <p:spPr>
          <a:xfrm>
            <a:off x="4572000"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20/08 UIG WG</a:t>
            </a:r>
          </a:p>
        </p:txBody>
      </p:sp>
      <p:sp>
        <p:nvSpPr>
          <p:cNvPr id="108" name="Triangle 123">
            <a:extLst>
              <a:ext uri="{FF2B5EF4-FFF2-40B4-BE49-F238E27FC236}">
                <a16:creationId xmlns="" xmlns:a16="http://schemas.microsoft.com/office/drawing/2014/main" id="{6F9210BC-760F-B640-8FBC-6D5BC3A96AFB}"/>
              </a:ext>
            </a:extLst>
          </p:cNvPr>
          <p:cNvSpPr/>
          <p:nvPr/>
        </p:nvSpPr>
        <p:spPr>
          <a:xfrm>
            <a:off x="6163088"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 xmlns:a16="http://schemas.microsoft.com/office/drawing/2014/main" id="{6ECF800B-C755-FD4C-8704-BB42D910CD1F}"/>
              </a:ext>
            </a:extLst>
          </p:cNvPr>
          <p:cNvSpPr txBox="1"/>
          <p:nvPr/>
        </p:nvSpPr>
        <p:spPr>
          <a:xfrm>
            <a:off x="5868144"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23/09 UIG WG</a:t>
            </a:r>
          </a:p>
        </p:txBody>
      </p:sp>
      <p:sp>
        <p:nvSpPr>
          <p:cNvPr id="64" name="TextBox 63">
            <a:extLst>
              <a:ext uri="{FF2B5EF4-FFF2-40B4-BE49-F238E27FC236}">
                <a16:creationId xmlns="" xmlns:a16="http://schemas.microsoft.com/office/drawing/2014/main" id="{8DE52843-4138-1442-9B64-C4E1D836BDAC}"/>
              </a:ext>
            </a:extLst>
          </p:cNvPr>
          <p:cNvSpPr txBox="1"/>
          <p:nvPr/>
        </p:nvSpPr>
        <p:spPr>
          <a:xfrm>
            <a:off x="1376791"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01/06/Exec Summary </a:t>
            </a:r>
          </a:p>
        </p:txBody>
      </p:sp>
      <p:sp>
        <p:nvSpPr>
          <p:cNvPr id="65" name="Diamond 64">
            <a:extLst>
              <a:ext uri="{FF2B5EF4-FFF2-40B4-BE49-F238E27FC236}">
                <a16:creationId xmlns="" xmlns:a16="http://schemas.microsoft.com/office/drawing/2014/main" id="{386EECE8-E9BF-8E4C-B2B2-6087159F6123}"/>
              </a:ext>
            </a:extLst>
          </p:cNvPr>
          <p:cNvSpPr/>
          <p:nvPr/>
        </p:nvSpPr>
        <p:spPr>
          <a:xfrm>
            <a:off x="1331640"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 xmlns:a16="http://schemas.microsoft.com/office/drawing/2014/main" id="{8DE52843-4138-1442-9B64-C4E1D836BDAC}"/>
              </a:ext>
            </a:extLst>
          </p:cNvPr>
          <p:cNvSpPr txBox="1"/>
          <p:nvPr/>
        </p:nvSpPr>
        <p:spPr>
          <a:xfrm>
            <a:off x="267293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Exec Summary </a:t>
            </a:r>
          </a:p>
        </p:txBody>
      </p:sp>
      <p:sp>
        <p:nvSpPr>
          <p:cNvPr id="69" name="Diamond 68">
            <a:extLst>
              <a:ext uri="{FF2B5EF4-FFF2-40B4-BE49-F238E27FC236}">
                <a16:creationId xmlns="" xmlns:a16="http://schemas.microsoft.com/office/drawing/2014/main" id="{386EECE8-E9BF-8E4C-B2B2-6087159F6123}"/>
              </a:ext>
            </a:extLst>
          </p:cNvPr>
          <p:cNvSpPr/>
          <p:nvPr/>
        </p:nvSpPr>
        <p:spPr>
          <a:xfrm>
            <a:off x="262778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 xmlns:a16="http://schemas.microsoft.com/office/drawing/2014/main" id="{8DE52843-4138-1442-9B64-C4E1D836BDAC}"/>
              </a:ext>
            </a:extLst>
          </p:cNvPr>
          <p:cNvSpPr txBox="1"/>
          <p:nvPr/>
        </p:nvSpPr>
        <p:spPr>
          <a:xfrm>
            <a:off x="411309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05/08 Exec Summary </a:t>
            </a:r>
          </a:p>
        </p:txBody>
      </p:sp>
      <p:sp>
        <p:nvSpPr>
          <p:cNvPr id="94" name="Diamond 93">
            <a:extLst>
              <a:ext uri="{FF2B5EF4-FFF2-40B4-BE49-F238E27FC236}">
                <a16:creationId xmlns="" xmlns:a16="http://schemas.microsoft.com/office/drawing/2014/main" id="{386EECE8-E9BF-8E4C-B2B2-6087159F6123}"/>
              </a:ext>
            </a:extLst>
          </p:cNvPr>
          <p:cNvSpPr/>
          <p:nvPr/>
        </p:nvSpPr>
        <p:spPr>
          <a:xfrm>
            <a:off x="406794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 xmlns:a16="http://schemas.microsoft.com/office/drawing/2014/main" id="{8DE52843-4138-1442-9B64-C4E1D836BDAC}"/>
              </a:ext>
            </a:extLst>
          </p:cNvPr>
          <p:cNvSpPr txBox="1"/>
          <p:nvPr/>
        </p:nvSpPr>
        <p:spPr>
          <a:xfrm>
            <a:off x="5409239"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02/09 Exec Summary </a:t>
            </a:r>
          </a:p>
        </p:txBody>
      </p:sp>
      <p:sp>
        <p:nvSpPr>
          <p:cNvPr id="100" name="Diamond 99">
            <a:extLst>
              <a:ext uri="{FF2B5EF4-FFF2-40B4-BE49-F238E27FC236}">
                <a16:creationId xmlns="" xmlns:a16="http://schemas.microsoft.com/office/drawing/2014/main" id="{386EECE8-E9BF-8E4C-B2B2-6087159F6123}"/>
              </a:ext>
            </a:extLst>
          </p:cNvPr>
          <p:cNvSpPr/>
          <p:nvPr/>
        </p:nvSpPr>
        <p:spPr>
          <a:xfrm>
            <a:off x="5364088"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 xmlns:a16="http://schemas.microsoft.com/office/drawing/2014/main" id="{9E42E2F7-1B55-0246-A79F-66DE70F6DB26}"/>
              </a:ext>
            </a:extLst>
          </p:cNvPr>
          <p:cNvCxnSpPr>
            <a:cxnSpLocks/>
          </p:cNvCxnSpPr>
          <p:nvPr/>
        </p:nvCxnSpPr>
        <p:spPr>
          <a:xfrm>
            <a:off x="3923928"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 xmlns:a16="http://schemas.microsoft.com/office/drawing/2014/main" id="{8B803917-08C4-B347-AB2A-57446C6406BD}"/>
              </a:ext>
            </a:extLst>
          </p:cNvPr>
          <p:cNvSpPr/>
          <p:nvPr/>
        </p:nvSpPr>
        <p:spPr>
          <a:xfrm>
            <a:off x="323528" y="4491542"/>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Review/draft updates to UIG user guide ongoing</a:t>
            </a:r>
          </a:p>
        </p:txBody>
      </p:sp>
      <p:sp>
        <p:nvSpPr>
          <p:cNvPr id="102" name="TextBox 101">
            <a:extLst>
              <a:ext uri="{FF2B5EF4-FFF2-40B4-BE49-F238E27FC236}">
                <a16:creationId xmlns="" xmlns:a16="http://schemas.microsoft.com/office/drawing/2014/main" id="{8DE52843-4138-1442-9B64-C4E1D836BDAC}"/>
              </a:ext>
            </a:extLst>
          </p:cNvPr>
          <p:cNvSpPr txBox="1"/>
          <p:nvPr/>
        </p:nvSpPr>
        <p:spPr>
          <a:xfrm>
            <a:off x="7416304" y="4371950"/>
            <a:ext cx="631479"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21/10 Publish UIG Investigation guide V.2 </a:t>
            </a:r>
          </a:p>
        </p:txBody>
      </p:sp>
      <p:sp>
        <p:nvSpPr>
          <p:cNvPr id="110" name="Diamond 109">
            <a:extLst>
              <a:ext uri="{FF2B5EF4-FFF2-40B4-BE49-F238E27FC236}">
                <a16:creationId xmlns="" xmlns:a16="http://schemas.microsoft.com/office/drawing/2014/main" id="{386EECE8-E9BF-8E4C-B2B2-6087159F6123}"/>
              </a:ext>
            </a:extLst>
          </p:cNvPr>
          <p:cNvSpPr/>
          <p:nvPr/>
        </p:nvSpPr>
        <p:spPr>
          <a:xfrm>
            <a:off x="7308304" y="417625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 xmlns:a16="http://schemas.microsoft.com/office/drawing/2014/main" id="{386EECE8-E9BF-8E4C-B2B2-6087159F6123}"/>
              </a:ext>
            </a:extLst>
          </p:cNvPr>
          <p:cNvSpPr/>
          <p:nvPr/>
        </p:nvSpPr>
        <p:spPr>
          <a:xfrm>
            <a:off x="2915816" y="38882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 xmlns:a16="http://schemas.microsoft.com/office/drawing/2014/main" id="{8DE52843-4138-1442-9B64-C4E1D836BDAC}"/>
              </a:ext>
            </a:extLst>
          </p:cNvPr>
          <p:cNvSpPr txBox="1"/>
          <p:nvPr/>
        </p:nvSpPr>
        <p:spPr>
          <a:xfrm>
            <a:off x="3131840" y="3939902"/>
            <a:ext cx="2736304" cy="128685"/>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create close out activity plan</a:t>
            </a:r>
          </a:p>
        </p:txBody>
      </p:sp>
      <p:sp>
        <p:nvSpPr>
          <p:cNvPr id="113" name="Triangle 123">
            <a:extLst>
              <a:ext uri="{FF2B5EF4-FFF2-40B4-BE49-F238E27FC236}">
                <a16:creationId xmlns="" xmlns:a16="http://schemas.microsoft.com/office/drawing/2014/main" id="{6F9210BC-760F-B640-8FBC-6D5BC3A96AFB}"/>
              </a:ext>
            </a:extLst>
          </p:cNvPr>
          <p:cNvSpPr/>
          <p:nvPr/>
        </p:nvSpPr>
        <p:spPr>
          <a:xfrm>
            <a:off x="687625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 xmlns:a16="http://schemas.microsoft.com/office/drawing/2014/main" id="{6ECF800B-C755-FD4C-8704-BB42D910CD1F}"/>
              </a:ext>
            </a:extLst>
          </p:cNvPr>
          <p:cNvSpPr txBox="1"/>
          <p:nvPr/>
        </p:nvSpPr>
        <p:spPr>
          <a:xfrm>
            <a:off x="649857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09/10 DSC ChMC</a:t>
            </a:r>
          </a:p>
        </p:txBody>
      </p:sp>
      <p:sp>
        <p:nvSpPr>
          <p:cNvPr id="116" name="Triangle 123">
            <a:extLst>
              <a:ext uri="{FF2B5EF4-FFF2-40B4-BE49-F238E27FC236}">
                <a16:creationId xmlns="" xmlns:a16="http://schemas.microsoft.com/office/drawing/2014/main" id="{6F9210BC-760F-B640-8FBC-6D5BC3A96AFB}"/>
              </a:ext>
            </a:extLst>
          </p:cNvPr>
          <p:cNvSpPr/>
          <p:nvPr/>
        </p:nvSpPr>
        <p:spPr>
          <a:xfrm>
            <a:off x="707395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7" name="TextBox 116">
            <a:extLst>
              <a:ext uri="{FF2B5EF4-FFF2-40B4-BE49-F238E27FC236}">
                <a16:creationId xmlns="" xmlns:a16="http://schemas.microsoft.com/office/drawing/2014/main" id="{6ECF800B-C755-FD4C-8704-BB42D910CD1F}"/>
              </a:ext>
            </a:extLst>
          </p:cNvPr>
          <p:cNvSpPr txBox="1"/>
          <p:nvPr/>
        </p:nvSpPr>
        <p:spPr>
          <a:xfrm>
            <a:off x="673224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16/10 CoMC</a:t>
            </a:r>
          </a:p>
        </p:txBody>
      </p:sp>
    </p:spTree>
    <p:extLst>
      <p:ext uri="{BB962C8B-B14F-4D97-AF65-F5344CB8AC3E}">
        <p14:creationId xmlns:p14="http://schemas.microsoft.com/office/powerpoint/2010/main" val="11742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4" name="Picture 3">
            <a:extLst>
              <a:ext uri="{FF2B5EF4-FFF2-40B4-BE49-F238E27FC236}">
                <a16:creationId xmlns="" xmlns:a16="http://schemas.microsoft.com/office/drawing/2014/main" id="{43F0A1CB-D471-4165-9AD3-4BE2FAA16ADE}"/>
              </a:ext>
            </a:extLst>
          </p:cNvPr>
          <p:cNvPicPr>
            <a:picLocks noChangeAspect="1"/>
          </p:cNvPicPr>
          <p:nvPr/>
        </p:nvPicPr>
        <p:blipFill>
          <a:blip r:embed="rId3"/>
          <a:stretch>
            <a:fillRect/>
          </a:stretch>
        </p:blipFill>
        <p:spPr>
          <a:xfrm>
            <a:off x="485800" y="699542"/>
            <a:ext cx="8172400" cy="4237375"/>
          </a:xfrm>
          <a:prstGeom prst="rect">
            <a:avLst/>
          </a:prstGeom>
        </p:spPr>
      </p:pic>
    </p:spTree>
    <p:extLst>
      <p:ext uri="{BB962C8B-B14F-4D97-AF65-F5344CB8AC3E}">
        <p14:creationId xmlns:p14="http://schemas.microsoft.com/office/powerpoint/2010/main" val="98128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own Arrow 36"/>
          <p:cNvSpPr/>
          <p:nvPr/>
        </p:nvSpPr>
        <p:spPr>
          <a:xfrm>
            <a:off x="630019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7" name="Down Arrow 56"/>
          <p:cNvSpPr/>
          <p:nvPr/>
        </p:nvSpPr>
        <p:spPr>
          <a:xfrm>
            <a:off x="543609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a:t>Recommendations - where we are</a:t>
            </a:r>
          </a:p>
        </p:txBody>
      </p:sp>
      <p:sp>
        <p:nvSpPr>
          <p:cNvPr id="24" name="Rectangle 23"/>
          <p:cNvSpPr/>
          <p:nvPr/>
        </p:nvSpPr>
        <p:spPr>
          <a:xfrm>
            <a:off x="3851920" y="1986686"/>
            <a:ext cx="1440160" cy="12297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4 lines MOD –  (3.2.1) = 3 MODS – 1 sponsored Total  0692), 2 sponsored British Gas 0690 &amp; 0691</a:t>
            </a: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19925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4"/>
          <p:cNvGrpSpPr/>
          <p:nvPr/>
        </p:nvGrpSpPr>
        <p:grpSpPr>
          <a:xfrm>
            <a:off x="604910" y="3405463"/>
            <a:ext cx="4255122" cy="943979"/>
            <a:chOff x="741970" y="2636912"/>
            <a:chExt cx="5265331" cy="1896211"/>
          </a:xfrm>
        </p:grpSpPr>
        <p:sp>
          <p:nvSpPr>
            <p:cNvPr id="22" name="Rectangle 21"/>
            <p:cNvSpPr/>
            <p:nvPr/>
          </p:nvSpPr>
          <p:spPr>
            <a:xfrm>
              <a:off x="741970" y="2636912"/>
              <a:ext cx="526533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25 Future review</a:t>
              </a:r>
            </a:p>
          </p:txBody>
        </p:sp>
        <p:sp>
          <p:nvSpPr>
            <p:cNvPr id="47" name="Rectangle 46"/>
            <p:cNvSpPr/>
            <p:nvPr/>
          </p:nvSpPr>
          <p:spPr>
            <a:xfrm>
              <a:off x="1195716" y="3909054"/>
              <a:ext cx="80193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10 review August</a:t>
              </a:r>
              <a:endParaRPr lang="en-GB" sz="900" dirty="0">
                <a:solidFill>
                  <a:prstClr val="white"/>
                </a:solidFill>
              </a:endParaRPr>
            </a:p>
          </p:txBody>
        </p:sp>
        <p:sp>
          <p:nvSpPr>
            <p:cNvPr id="48" name="Down Arrow 47"/>
            <p:cNvSpPr/>
            <p:nvPr/>
          </p:nvSpPr>
          <p:spPr>
            <a:xfrm>
              <a:off x="1195716"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8" name="Rectangle 37"/>
          <p:cNvSpPr/>
          <p:nvPr/>
        </p:nvSpPr>
        <p:spPr>
          <a:xfrm>
            <a:off x="2123729" y="1986686"/>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4 lines MOD 0681 – EON</a:t>
            </a:r>
          </a:p>
        </p:txBody>
      </p:sp>
      <p:sp>
        <p:nvSpPr>
          <p:cNvPr id="39" name="Down Arrow 38"/>
          <p:cNvSpPr/>
          <p:nvPr/>
        </p:nvSpPr>
        <p:spPr>
          <a:xfrm>
            <a:off x="219573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50 CLOSED</a:t>
            </a:r>
          </a:p>
        </p:txBody>
      </p:sp>
      <p:sp>
        <p:nvSpPr>
          <p:cNvPr id="6" name="TextBox 5"/>
          <p:cNvSpPr txBox="1"/>
          <p:nvPr/>
        </p:nvSpPr>
        <p:spPr>
          <a:xfrm>
            <a:off x="7691113" y="4700632"/>
            <a:ext cx="929752" cy="400110"/>
          </a:xfrm>
          <a:prstGeom prst="rect">
            <a:avLst/>
          </a:prstGeom>
          <a:noFill/>
        </p:spPr>
        <p:txBody>
          <a:bodyPr wrap="square" rtlCol="0">
            <a:spAutoFit/>
          </a:bodyPr>
          <a:lstStyle/>
          <a:p>
            <a:r>
              <a:rPr lang="en-GB" sz="1000" dirty="0">
                <a:solidFill>
                  <a:prstClr val="black"/>
                </a:solidFill>
              </a:rPr>
              <a:t>As at 24/07/19</a:t>
            </a:r>
          </a:p>
        </p:txBody>
      </p:sp>
      <p:sp>
        <p:nvSpPr>
          <p:cNvPr id="51" name="Rectangle 50"/>
          <p:cNvSpPr/>
          <p:nvPr/>
        </p:nvSpPr>
        <p:spPr>
          <a:xfrm>
            <a:off x="2987824" y="1986686"/>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9 lines MOD – Scottish Power (12.2) = 1 MOD – sponsored 0693R</a:t>
            </a:r>
          </a:p>
        </p:txBody>
      </p:sp>
      <p:sp>
        <p:nvSpPr>
          <p:cNvPr id="52" name="Down Arrow 51"/>
          <p:cNvSpPr/>
          <p:nvPr/>
        </p:nvSpPr>
        <p:spPr>
          <a:xfrm>
            <a:off x="305983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do nothing</a:t>
            </a: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 BAU</a:t>
            </a: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completed</a:t>
            </a: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26 other options progressed</a:t>
            </a:r>
          </a:p>
        </p:txBody>
      </p:sp>
      <p:sp>
        <p:nvSpPr>
          <p:cNvPr id="64" name="Rectangle 63"/>
          <p:cNvSpPr/>
          <p:nvPr/>
        </p:nvSpPr>
        <p:spPr>
          <a:xfrm>
            <a:off x="2339752" y="4038766"/>
            <a:ext cx="720080"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7 review November</a:t>
            </a:r>
            <a:endParaRPr lang="en-GB" sz="900" dirty="0">
              <a:solidFill>
                <a:prstClr val="white"/>
              </a:solidFill>
            </a:endParaRPr>
          </a:p>
        </p:txBody>
      </p:sp>
      <p:sp>
        <p:nvSpPr>
          <p:cNvPr id="65" name="Down Arrow 64"/>
          <p:cNvSpPr/>
          <p:nvPr/>
        </p:nvSpPr>
        <p:spPr>
          <a:xfrm>
            <a:off x="2411760"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3635896" y="4038766"/>
            <a:ext cx="720080"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December</a:t>
            </a:r>
            <a:endParaRPr lang="en-GB" sz="900" dirty="0">
              <a:solidFill>
                <a:prstClr val="white"/>
              </a:solidFill>
            </a:endParaRPr>
          </a:p>
        </p:txBody>
      </p:sp>
      <p:sp>
        <p:nvSpPr>
          <p:cNvPr id="67" name="Down Arrow 66"/>
          <p:cNvSpPr/>
          <p:nvPr/>
        </p:nvSpPr>
        <p:spPr>
          <a:xfrm>
            <a:off x="3670424"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14 finding &amp; recommendations = 95 recommendation lines</a:t>
            </a:r>
          </a:p>
        </p:txBody>
      </p:sp>
      <p:sp>
        <p:nvSpPr>
          <p:cNvPr id="61" name="Rectangle 60"/>
          <p:cNvSpPr/>
          <p:nvPr/>
        </p:nvSpPr>
        <p:spPr>
          <a:xfrm>
            <a:off x="5292081" y="1986686"/>
            <a:ext cx="876800"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2 lines Xoserve drafted MODs 3.2.5</a:t>
            </a:r>
          </a:p>
        </p:txBody>
      </p:sp>
      <p:sp>
        <p:nvSpPr>
          <p:cNvPr id="41" name="Rectangle 40"/>
          <p:cNvSpPr/>
          <p:nvPr/>
        </p:nvSpPr>
        <p:spPr>
          <a:xfrm>
            <a:off x="6156177" y="1986686"/>
            <a:ext cx="878201"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1 line MOD 0699 Scottish Power</a:t>
            </a:r>
          </a:p>
        </p:txBody>
      </p:sp>
    </p:spTree>
    <p:extLst>
      <p:ext uri="{BB962C8B-B14F-4D97-AF65-F5344CB8AC3E}">
        <p14:creationId xmlns:p14="http://schemas.microsoft.com/office/powerpoint/2010/main" val="782824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a:bodyPr>
          <a:lstStyle/>
          <a:p>
            <a:r>
              <a:rPr lang="en-GB" sz="1800" dirty="0"/>
              <a:t>Use the UNC UIG Work Group as the mechanism to </a:t>
            </a:r>
            <a:r>
              <a:rPr lang="en-GB" sz="1800" b="1" dirty="0"/>
              <a:t>share progress </a:t>
            </a:r>
            <a:r>
              <a:rPr lang="en-GB" sz="1800" dirty="0"/>
              <a:t>on all recommendations where options residing with Xoserve.</a:t>
            </a:r>
          </a:p>
          <a:p>
            <a:r>
              <a:rPr lang="en-GB" sz="1800" dirty="0"/>
              <a:t>Provide updates to the “</a:t>
            </a:r>
            <a:r>
              <a:rPr lang="en-GB" sz="1800" b="1" dirty="0"/>
              <a:t>Recommendation Tracker</a:t>
            </a:r>
            <a:r>
              <a:rPr lang="en-GB" sz="1800" dirty="0"/>
              <a:t>” in line with UNC UIG Work Group timescales.</a:t>
            </a:r>
          </a:p>
          <a:p>
            <a:r>
              <a:rPr lang="en-GB" sz="1800" b="1" dirty="0"/>
              <a:t>Assess existing investigation lines</a:t>
            </a:r>
            <a:r>
              <a:rPr lang="en-GB" sz="1800" dirty="0"/>
              <a:t> to work towards close down activates.</a:t>
            </a:r>
          </a:p>
          <a:p>
            <a:r>
              <a:rPr lang="en-GB" sz="1800" b="1" dirty="0"/>
              <a:t>Supporting MOD development </a:t>
            </a:r>
            <a:r>
              <a:rPr lang="en-GB" sz="1800" dirty="0"/>
              <a:t>to progress all live and draft modifications.</a:t>
            </a:r>
          </a:p>
          <a:p>
            <a:r>
              <a:rPr lang="en-GB" sz="1800" b="1" dirty="0"/>
              <a:t>Continue with </a:t>
            </a:r>
            <a:r>
              <a:rPr lang="en-GB" sz="1800" dirty="0"/>
              <a:t>complex machine learning activities with Analytics partner &amp; share outputs with the Industry.</a:t>
            </a:r>
          </a:p>
        </p:txBody>
      </p:sp>
    </p:spTree>
    <p:extLst>
      <p:ext uri="{BB962C8B-B14F-4D97-AF65-F5344CB8AC3E}">
        <p14:creationId xmlns:p14="http://schemas.microsoft.com/office/powerpoint/2010/main" val="246467799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purl.org/dc/terms/"/>
    <ds:schemaRef ds:uri="http://schemas.microsoft.com/office/2006/documentManagement/types"/>
    <ds:schemaRef ds:uri="http://schemas.microsoft.com/office/2006/metadata/properties"/>
    <ds:schemaRef ds:uri="http://purl.org/dc/dcmitype/"/>
    <ds:schemaRef ds:uri="http://www.w3.org/XML/1998/namespace"/>
    <ds:schemaRef ds:uri="c78a4dae-5fc0-4ed3-ad80-da51122ab114"/>
    <ds:schemaRef ds:uri="http://purl.org/dc/elements/1.1/"/>
    <ds:schemaRef ds:uri="http://schemas.microsoft.com/office/infopath/2007/PartnerControls"/>
    <ds:schemaRef ds:uri="http://schemas.openxmlformats.org/package/2006/metadata/core-properties"/>
    <ds:schemaRef ds:uri="5844fa40-a696-4ac9-bd38-c0330d295109"/>
  </ds:schemaRefs>
</ds:datastoreItem>
</file>

<file path=docProps/app.xml><?xml version="1.0" encoding="utf-8"?>
<Properties xmlns="http://schemas.openxmlformats.org/officeDocument/2006/extended-properties" xmlns:vt="http://schemas.openxmlformats.org/officeDocument/2006/docPropsVTypes">
  <TotalTime>24915</TotalTime>
  <Words>689</Words>
  <Application>Microsoft Office PowerPoint</Application>
  <PresentationFormat>On-screen Show (16:9)</PresentationFormat>
  <Paragraphs>195</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xoserve templates</vt:lpstr>
      <vt:lpstr>UIG Task Force Progress Report</vt:lpstr>
      <vt:lpstr>Background</vt:lpstr>
      <vt:lpstr>UIG Task Force: Dashboard</vt:lpstr>
      <vt:lpstr>Plan on Page new</vt:lpstr>
      <vt:lpstr>Overview Of Task Force Funding</vt:lpstr>
      <vt:lpstr>Recommendations - where we are</vt:lpstr>
      <vt:lpstr>Task 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184</cp:revision>
  <cp:lastPrinted>2019-07-25T08:08:54Z</cp:lastPrinted>
  <dcterms:created xsi:type="dcterms:W3CDTF">2018-09-02T17:12:15Z</dcterms:created>
  <dcterms:modified xsi:type="dcterms:W3CDTF">2019-07-30T18:50:43Z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1438235381</vt:i4>
  </property>
  <property fmtid="{D5CDD505-2E9C-101B-9397-08002B2CF9AE}" pid="3" name="_NewReviewCycle">
    <vt:lpwstr/>
  </property>
  <property fmtid="{D5CDD505-2E9C-101B-9397-08002B2CF9AE}" pid="4" name="_EmailSubject">
    <vt:lpwstr>DSC Contract Management Committee Meeting 16.1.19</vt:lpwstr>
  </property>
  <property fmtid="{D5CDD505-2E9C-101B-9397-08002B2CF9AE}" pid="5" name="_AuthorEmail">
    <vt:lpwstr>Leanne.Jackson@xoserve.com</vt:lpwstr>
  </property>
  <property fmtid="{D5CDD505-2E9C-101B-9397-08002B2CF9AE}" pid="6" name="_AuthorEmailDisplayName">
    <vt:lpwstr>Jackson, Leanne</vt:lpwstr>
  </property>
  <property fmtid="{D5CDD505-2E9C-101B-9397-08002B2CF9AE}" pid="7" name="_PreviousAdHocReviewCycleID">
    <vt:i4>-498269071</vt:i4>
  </property>
  <property fmtid="{D5CDD505-2E9C-101B-9397-08002B2CF9AE}" pid="8" name="ContentTypeId">
    <vt:lpwstr>0x0101002A9D4E94D94ABB48A35A572EF9A60258</vt:lpwstr>
  </property>
</Properties>
</file>