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7"/>
  </p:notesMasterIdLst>
  <p:handoutMasterIdLst>
    <p:handoutMasterId r:id="rId8"/>
  </p:handoutMasterIdLst>
  <p:sldIdLst>
    <p:sldId id="526" r:id="rId5"/>
    <p:sldId id="531"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n Dredge" initials="DD" lastIdx="10" clrIdx="0"/>
  <p:cmAuthor id="1" name="Nick Verdegem" initials="NV" lastIdx="5" clrIdx="1"/>
  <p:cmAuthor id="2" name="Pradeep Kumar" initials="PK" lastIdx="1" clrIdx="2"/>
  <p:cmAuthor id="3" name="Paul Crump" initials="PC" lastIdx="2" clrIdx="3"/>
  <p:cmAuthor id="4" name="John Woodward" initials="JW" lastIdx="4" clrIdx="4"/>
  <p:cmAuthor id="5" name="National Grid" initials="NG"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F1"/>
    <a:srgbClr val="CED1E1"/>
    <a:srgbClr val="84B8DA"/>
    <a:srgbClr val="40D1F5"/>
    <a:srgbClr val="FFFFFF"/>
    <a:srgbClr val="B1D6E8"/>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90" autoAdjust="0"/>
    <p:restoredTop sz="94201" autoAdjust="0"/>
  </p:normalViewPr>
  <p:slideViewPr>
    <p:cSldViewPr snapToObjects="1">
      <p:cViewPr>
        <p:scale>
          <a:sx n="90" d="100"/>
          <a:sy n="90" d="100"/>
        </p:scale>
        <p:origin x="-1008" y="-23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A169B027-246C-4F39-B239-8B590AA395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 xmlns:a16="http://schemas.microsoft.com/office/drawing/2014/main" id="{5C1FE479-CC67-4E6B-9879-BA5261675A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99BD7-7EC6-4CBC-84F9-C330CB15742F}" type="datetimeFigureOut">
              <a:rPr lang="en-GB" smtClean="0"/>
              <a:t>30/07/2019</a:t>
            </a:fld>
            <a:endParaRPr lang="en-GB" dirty="0"/>
          </a:p>
        </p:txBody>
      </p:sp>
      <p:sp>
        <p:nvSpPr>
          <p:cNvPr id="4" name="Footer Placeholder 3">
            <a:extLst>
              <a:ext uri="{FF2B5EF4-FFF2-40B4-BE49-F238E27FC236}">
                <a16:creationId xmlns="" xmlns:a16="http://schemas.microsoft.com/office/drawing/2014/main" id="{8CF5D510-3F08-4DB4-8D5D-DCDCF5C7E5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 xmlns:a16="http://schemas.microsoft.com/office/drawing/2014/main" id="{599A7D67-DEA4-499D-91D7-1BB52F484D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CC6E5-F038-4FE0-AF66-A7182797B599}" type="slidenum">
              <a:rPr lang="en-GB" smtClean="0"/>
              <a:t>‹#›</a:t>
            </a:fld>
            <a:endParaRPr lang="en-GB" dirty="0"/>
          </a:p>
        </p:txBody>
      </p:sp>
    </p:spTree>
    <p:extLst>
      <p:ext uri="{BB962C8B-B14F-4D97-AF65-F5344CB8AC3E}">
        <p14:creationId xmlns:p14="http://schemas.microsoft.com/office/powerpoint/2010/main" val="462745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30/07/2019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20173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1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603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52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49380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BFBC6938-8E74-45DE-B1EE-C0A61FB043B3}"/>
              </a:ext>
            </a:extLst>
          </p:cNvPr>
          <p:cNvSpPr>
            <a:spLocks noGrp="1"/>
          </p:cNvSpPr>
          <p:nvPr>
            <p:ph type="sldNum" sz="quarter" idx="10"/>
          </p:nvPr>
        </p:nvSpPr>
        <p:spPr/>
        <p:txBody>
          <a:bodyPr/>
          <a:lstStyle/>
          <a:p>
            <a:fld id="{31AFE1AB-02AC-4018-A9CD-4D09954B8BE5}" type="slidenum">
              <a:rPr lang="en-GB" smtClean="0"/>
              <a:t>‹#›</a:t>
            </a:fld>
            <a:endParaRPr lang="en-GB" dirty="0"/>
          </a:p>
        </p:txBody>
      </p:sp>
    </p:spTree>
    <p:extLst>
      <p:ext uri="{BB962C8B-B14F-4D97-AF65-F5344CB8AC3E}">
        <p14:creationId xmlns:p14="http://schemas.microsoft.com/office/powerpoint/2010/main" val="217181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850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33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3">
            <a:extLst>
              <a:ext uri="{FF2B5EF4-FFF2-40B4-BE49-F238E27FC236}">
                <a16:creationId xmlns="" xmlns:a16="http://schemas.microsoft.com/office/drawing/2014/main" id="{9DE15618-5225-4856-9DCE-646F6AA28976}"/>
              </a:ext>
            </a:extLst>
          </p:cNvPr>
          <p:cNvSpPr>
            <a:spLocks noGrp="1"/>
          </p:cNvSpPr>
          <p:nvPr>
            <p:ph type="sldNum" sz="quarter" idx="4"/>
          </p:nvPr>
        </p:nvSpPr>
        <p:spPr>
          <a:xfrm>
            <a:off x="-1332656"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AFE1AB-02AC-4018-A9CD-4D09954B8BE5}" type="slidenum">
              <a:rPr lang="en-GB" smtClean="0"/>
              <a:t>‹#›</a:t>
            </a:fld>
            <a:endParaRPr lang="en-GB" dirty="0"/>
          </a:p>
        </p:txBody>
      </p:sp>
    </p:spTree>
    <p:extLst>
      <p:ext uri="{BB962C8B-B14F-4D97-AF65-F5344CB8AC3E}">
        <p14:creationId xmlns:p14="http://schemas.microsoft.com/office/powerpoint/2010/main" val="411906098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53" r:id="rId10"/>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12"/>
            <a:ext cx="7772400" cy="1102519"/>
          </a:xfrm>
        </p:spPr>
        <p:txBody>
          <a:bodyPr/>
          <a:lstStyle/>
          <a:p>
            <a:r>
              <a:rPr lang="en-GB" dirty="0" smtClean="0"/>
              <a:t>Xoserve IX Refresh</a:t>
            </a:r>
            <a:endParaRPr lang="en-GB" dirty="0"/>
          </a:p>
        </p:txBody>
      </p:sp>
      <p:sp>
        <p:nvSpPr>
          <p:cNvPr id="3" name="Subtitle 2"/>
          <p:cNvSpPr>
            <a:spLocks noGrp="1"/>
          </p:cNvSpPr>
          <p:nvPr>
            <p:ph type="subTitle" idx="1"/>
          </p:nvPr>
        </p:nvSpPr>
        <p:spPr>
          <a:xfrm>
            <a:off x="1371600" y="2904945"/>
            <a:ext cx="6400800" cy="1314450"/>
          </a:xfrm>
          <a:noFill/>
        </p:spPr>
        <p:txBody>
          <a:bodyPr/>
          <a:lstStyle/>
          <a:p>
            <a:r>
              <a:rPr lang="en-GB" dirty="0">
                <a:solidFill>
                  <a:srgbClr val="3E5AA8"/>
                </a:solidFill>
              </a:rPr>
              <a:t>Customer Update</a:t>
            </a:r>
          </a:p>
          <a:p>
            <a:r>
              <a:rPr lang="en-GB" dirty="0" smtClean="0">
                <a:solidFill>
                  <a:srgbClr val="3E5AA8"/>
                </a:solidFill>
              </a:rPr>
              <a:t>30/07/2019</a:t>
            </a:r>
            <a:endParaRPr lang="en-GB" dirty="0">
              <a:solidFill>
                <a:srgbClr val="3E5AA8"/>
              </a:solidFill>
            </a:endParaRPr>
          </a:p>
        </p:txBody>
      </p:sp>
    </p:spTree>
    <p:extLst>
      <p:ext uri="{BB962C8B-B14F-4D97-AF65-F5344CB8AC3E}">
        <p14:creationId xmlns:p14="http://schemas.microsoft.com/office/powerpoint/2010/main" val="2495117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IX Refresh Customer Update</a:t>
            </a:r>
          </a:p>
        </p:txBody>
      </p:sp>
      <p:sp>
        <p:nvSpPr>
          <p:cNvPr id="3" name="Content Placeholder 2"/>
          <p:cNvSpPr>
            <a:spLocks noGrp="1"/>
          </p:cNvSpPr>
          <p:nvPr>
            <p:ph idx="1"/>
          </p:nvPr>
        </p:nvSpPr>
        <p:spPr/>
        <p:txBody>
          <a:bodyPr>
            <a:normAutofit fontScale="92500" lnSpcReduction="10000"/>
          </a:bodyPr>
          <a:lstStyle/>
          <a:p>
            <a:endParaRPr lang="en-GB" sz="1100" dirty="0" smtClean="0"/>
          </a:p>
          <a:p>
            <a:r>
              <a:rPr lang="en-GB" sz="1100" dirty="0" smtClean="0"/>
              <a:t>We apologise for the lack of update in June. In addition to finalising our delivery plans with our partners, we were considering our response to industry and regulatory drivers for both increased security and a non server based architecture.</a:t>
            </a:r>
          </a:p>
          <a:p>
            <a:pPr marL="0" indent="0">
              <a:buNone/>
            </a:pPr>
            <a:endParaRPr lang="en-GB" sz="1100" dirty="0" smtClean="0"/>
          </a:p>
          <a:p>
            <a:r>
              <a:rPr lang="en-GB" sz="1100" dirty="0" smtClean="0"/>
              <a:t>We are therefore, in parallel to current roll out, looking </a:t>
            </a:r>
            <a:r>
              <a:rPr lang="en-GB" sz="1100" dirty="0"/>
              <a:t>into options to provide a secure </a:t>
            </a:r>
            <a:r>
              <a:rPr lang="en-GB" sz="1100" dirty="0" smtClean="0"/>
              <a:t>file transfer </a:t>
            </a:r>
            <a:r>
              <a:rPr lang="en-GB" sz="1100" dirty="0"/>
              <a:t>solution that runs </a:t>
            </a:r>
            <a:r>
              <a:rPr lang="en-GB" sz="1100" dirty="0" smtClean="0"/>
              <a:t>over an internet based </a:t>
            </a:r>
            <a:r>
              <a:rPr lang="en-GB" sz="1100" dirty="0"/>
              <a:t>s</a:t>
            </a:r>
            <a:r>
              <a:rPr lang="en-GB" sz="1100" dirty="0" smtClean="0"/>
              <a:t>ecure FTP solution.</a:t>
            </a:r>
            <a:r>
              <a:rPr lang="en-GB" sz="1100" dirty="0"/>
              <a:t>  </a:t>
            </a:r>
            <a:r>
              <a:rPr lang="en-GB" sz="1100" dirty="0" smtClean="0"/>
              <a:t>We intend to scope this over the coming weeks.</a:t>
            </a:r>
          </a:p>
          <a:p>
            <a:endParaRPr lang="en-GB" sz="1100" dirty="0" smtClean="0"/>
          </a:p>
          <a:p>
            <a:r>
              <a:rPr lang="en-GB" sz="1100" dirty="0" smtClean="0"/>
              <a:t>We will continue </a:t>
            </a:r>
            <a:r>
              <a:rPr lang="en-GB" sz="1100" dirty="0" smtClean="0"/>
              <a:t>to manage </a:t>
            </a:r>
            <a:r>
              <a:rPr lang="en-GB" sz="1100" dirty="0" smtClean="0"/>
              <a:t>the current roll out of physical  </a:t>
            </a:r>
            <a:r>
              <a:rPr lang="en-GB" sz="1100" dirty="0"/>
              <a:t>IX server </a:t>
            </a:r>
            <a:r>
              <a:rPr lang="en-GB" sz="1100" dirty="0" smtClean="0"/>
              <a:t>along side this activity. Our aspiration is to offer the a mixture of solutions from on </a:t>
            </a:r>
            <a:r>
              <a:rPr lang="en-GB" sz="1100" dirty="0"/>
              <a:t>premise server based </a:t>
            </a:r>
            <a:r>
              <a:rPr lang="en-GB" sz="1100" dirty="0" smtClean="0"/>
              <a:t>to cloud based as a enduring options.  Assuming the cloud based solution is economic and fits customer requirements, we will provide an upgrade path for both the existing and new server based solutions.</a:t>
            </a:r>
          </a:p>
          <a:p>
            <a:endParaRPr lang="en-GB" sz="1100" dirty="0"/>
          </a:p>
          <a:p>
            <a:r>
              <a:rPr lang="en-GB" sz="1100" dirty="0" smtClean="0"/>
              <a:t>Delivery is now ramping up, with 16 sites planned to go live in August.</a:t>
            </a:r>
          </a:p>
          <a:p>
            <a:endParaRPr lang="en-GB" sz="1100" dirty="0"/>
          </a:p>
          <a:p>
            <a:pPr eaLnBrk="0" fontAlgn="base" hangingPunct="0">
              <a:spcAft>
                <a:spcPct val="0"/>
              </a:spcAft>
              <a:buClr>
                <a:srgbClr val="0062C8"/>
              </a:buClr>
            </a:pPr>
            <a:r>
              <a:rPr lang="en-US" sz="1100" kern="0" dirty="0">
                <a:latin typeface="Arial"/>
              </a:rPr>
              <a:t>A representative from </a:t>
            </a:r>
            <a:r>
              <a:rPr lang="en-US" sz="1100" kern="0" dirty="0" smtClean="0">
                <a:latin typeface="Arial"/>
              </a:rPr>
              <a:t> our partner Gamma </a:t>
            </a:r>
            <a:r>
              <a:rPr lang="en-US" sz="1100" kern="0" dirty="0">
                <a:latin typeface="Arial"/>
              </a:rPr>
              <a:t>will be in touch with your </a:t>
            </a:r>
            <a:r>
              <a:rPr lang="en-US" sz="1100" kern="0" dirty="0" err="1" smtClean="0">
                <a:latin typeface="Arial"/>
              </a:rPr>
              <a:t>organisation’s</a:t>
            </a:r>
            <a:r>
              <a:rPr lang="en-US" sz="1100" kern="0" dirty="0" smtClean="0">
                <a:latin typeface="Arial"/>
              </a:rPr>
              <a:t> </a:t>
            </a:r>
            <a:r>
              <a:rPr lang="en-US" sz="1100" kern="0" dirty="0">
                <a:latin typeface="Arial"/>
              </a:rPr>
              <a:t>given IT</a:t>
            </a:r>
            <a:r>
              <a:rPr lang="en-US" sz="1100" kern="0" dirty="0" smtClean="0">
                <a:latin typeface="Arial"/>
              </a:rPr>
              <a:t>/ Business </a:t>
            </a:r>
            <a:r>
              <a:rPr lang="en-US" sz="1100" kern="0" dirty="0">
                <a:latin typeface="Arial"/>
              </a:rPr>
              <a:t>users contacts over the next few weeks to arrange a consultation call. On this call, your customer specific requirements will be discussed, resulting in a </a:t>
            </a:r>
            <a:r>
              <a:rPr lang="en-US" sz="1100" kern="0" dirty="0" smtClean="0">
                <a:latin typeface="Arial"/>
              </a:rPr>
              <a:t>mutually </a:t>
            </a:r>
            <a:r>
              <a:rPr lang="en-US" sz="1100" kern="0" dirty="0">
                <a:latin typeface="Arial"/>
              </a:rPr>
              <a:t>agreed  migration plan/date being agreed with all parties.</a:t>
            </a:r>
          </a:p>
          <a:p>
            <a:pPr eaLnBrk="0" fontAlgn="base" hangingPunct="0">
              <a:spcAft>
                <a:spcPct val="0"/>
              </a:spcAft>
              <a:buClr>
                <a:srgbClr val="0062C8"/>
              </a:buClr>
            </a:pPr>
            <a:endParaRPr lang="en-US" sz="1100" kern="0" dirty="0">
              <a:latin typeface="Arial"/>
            </a:endParaRPr>
          </a:p>
          <a:p>
            <a:pPr eaLnBrk="0" fontAlgn="base" hangingPunct="0">
              <a:spcAft>
                <a:spcPct val="0"/>
              </a:spcAft>
              <a:buClr>
                <a:srgbClr val="0062C8"/>
              </a:buClr>
            </a:pPr>
            <a:r>
              <a:rPr lang="en-US" sz="1100" kern="0" dirty="0">
                <a:latin typeface="Arial"/>
              </a:rPr>
              <a:t>In preparation for the migration roll out phase we have created a post migration survey that will be sent via email to individual customers as each migration is completed. This is a very important element for us as this will allow us to gain an insight into the customer experience during migration and allow us to continue to make improvements based on your feedback.  </a:t>
            </a:r>
          </a:p>
          <a:p>
            <a:pPr marL="0" indent="0">
              <a:buNone/>
            </a:pPr>
            <a:endParaRPr lang="en-GB" sz="1100" dirty="0"/>
          </a:p>
          <a:p>
            <a:pPr lvl="0"/>
            <a:r>
              <a:rPr lang="en-GB" sz="1100" dirty="0"/>
              <a:t>If you have any questions or concerns, please reach out </a:t>
            </a:r>
            <a:r>
              <a:rPr lang="en-GB" sz="1100" dirty="0" smtClean="0"/>
              <a:t>to</a:t>
            </a:r>
            <a:r>
              <a:rPr lang="en-GB" sz="1100" dirty="0"/>
              <a:t> </a:t>
            </a:r>
            <a:r>
              <a:rPr lang="en-US" sz="1100" kern="0" dirty="0">
                <a:latin typeface="Arial"/>
                <a:hlinkClick r:id="rId2"/>
              </a:rPr>
              <a:t>box.xoserve.IXEnquiries@xoserve.com</a:t>
            </a:r>
            <a:endParaRPr lang="en-US" sz="1100" kern="0" dirty="0">
              <a:latin typeface="Arial"/>
            </a:endParaRPr>
          </a:p>
          <a:p>
            <a:endParaRPr lang="en-GB" sz="1100" dirty="0"/>
          </a:p>
          <a:p>
            <a:endParaRPr lang="en-GB" dirty="0"/>
          </a:p>
        </p:txBody>
      </p:sp>
    </p:spTree>
    <p:extLst>
      <p:ext uri="{BB962C8B-B14F-4D97-AF65-F5344CB8AC3E}">
        <p14:creationId xmlns:p14="http://schemas.microsoft.com/office/powerpoint/2010/main" val="516490092"/>
      </p:ext>
    </p:extLst>
  </p:cSld>
  <p:clrMapOvr>
    <a:masterClrMapping/>
  </p:clrMapOvr>
</p:sld>
</file>

<file path=ppt/theme/theme1.xml><?xml version="1.0" encoding="utf-8"?>
<a:theme xmlns:a="http://schemas.openxmlformats.org/drawingml/2006/main" name="xoserv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xoserve" id="{D47006C2-C1B0-42D3-A243-EE770BCFFD74}" vid="{CAC6DE05-E055-4E5F-BC6F-AAC99F9707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5D0B3E76E49441B92A855DCC700274" ma:contentTypeVersion="15" ma:contentTypeDescription="Create a new document." ma:contentTypeScope="" ma:versionID="17009dfd1ae0295d8aa01d92094a3e90">
  <xsd:schema xmlns:xsd="http://www.w3.org/2001/XMLSchema" xmlns:xs="http://www.w3.org/2001/XMLSchema" xmlns:p="http://schemas.microsoft.com/office/2006/metadata/properties" xmlns:ns1="http://schemas.microsoft.com/sharepoint/v3" xmlns:ns2="0000b9c7-cfe6-4101-af03-8c6442b2627a" xmlns:ns3="cbef56bf-521e-4e53-98cb-191d412eb650" xmlns:ns4="http://schemas.microsoft.com/sharepoint/v3/fields" targetNamespace="http://schemas.microsoft.com/office/2006/metadata/properties" ma:root="true" ma:fieldsID="eb608b995e1110064016c195a7eb2d56" ns1:_="" ns2:_="" ns3:_="" ns4:_="">
    <xsd:import namespace="http://schemas.microsoft.com/sharepoint/v3"/>
    <xsd:import namespace="0000b9c7-cfe6-4101-af03-8c6442b2627a"/>
    <xsd:import namespace="cbef56bf-521e-4e53-98cb-191d412eb650"/>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4:_DCDateCreated" minOccurs="0"/>
                <xsd:element ref="ns2:Comments" minOccurs="0"/>
                <xsd:element ref="ns1:_ip_UnifiedCompliancePolicyProperties" minOccurs="0"/>
                <xsd:element ref="ns1:_ip_UnifiedCompliancePolicyUIAc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00b9c7-cfe6-4101-af03-8c6442b26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Comments" ma:index="17" nillable="true" ma:displayName="Comments" ma:format="Dropdown" ma:internalName="Comments">
      <xsd:simpleType>
        <xsd:restriction base="dms:Text">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ef56bf-521e-4e53-98cb-191d412eb6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mments xmlns="0000b9c7-cfe6-4101-af03-8c6442b2627a" xsi:nil="true"/>
    <_DCDateCreated xmlns="http://schemas.microsoft.com/sharepoint/v3/fields">2019-07-01T00:00:00+01:00</_DCDateCreated>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BE16D1-0190-48EA-9019-0C26A3D224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000b9c7-cfe6-4101-af03-8c6442b2627a"/>
    <ds:schemaRef ds:uri="cbef56bf-521e-4e53-98cb-191d412eb650"/>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dcmitype/"/>
    <ds:schemaRef ds:uri="http://schemas.microsoft.com/office/infopath/2007/PartnerControls"/>
    <ds:schemaRef ds:uri="0000b9c7-cfe6-4101-af03-8c6442b2627a"/>
    <ds:schemaRef ds:uri="http://www.w3.org/XML/1998/namespace"/>
    <ds:schemaRef ds:uri="http://schemas.microsoft.com/office/2006/documentManagement/types"/>
    <ds:schemaRef ds:uri="http://purl.org/dc/elements/1.1/"/>
    <ds:schemaRef ds:uri="http://schemas.microsoft.com/sharepoint/v3/fields"/>
    <ds:schemaRef ds:uri="http://schemas.microsoft.com/sharepoint/v3"/>
    <ds:schemaRef ds:uri="cbef56bf-521e-4e53-98cb-191d412eb65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xoserve</Template>
  <TotalTime>10212</TotalTime>
  <Words>83</Words>
  <Application>Microsoft Office PowerPoint</Application>
  <PresentationFormat>On-screen Show (16:9)</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xoserve</vt:lpstr>
      <vt:lpstr>Xoserve IX Refresh</vt:lpstr>
      <vt:lpstr>IX Refresh Customer Update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4117.2 STC Pack</dc:title>
  <dc:creator>National Grid;Chris.Himmelsbach@xoserve.com</dc:creator>
  <cp:lastModifiedBy>Emily Pickard</cp:lastModifiedBy>
  <cp:revision>458</cp:revision>
  <dcterms:created xsi:type="dcterms:W3CDTF">2018-09-02T17:12:15Z</dcterms:created>
  <dcterms:modified xsi:type="dcterms:W3CDTF">2019-07-30T13:49:30Z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-2092999138</vt:i4>
  </property>
  <property fmtid="{D5CDD505-2E9C-101B-9397-08002B2CF9AE}" pid="3" name="_NewReviewCycle">
    <vt:lpwstr/>
  </property>
  <property fmtid="{D5CDD505-2E9C-101B-9397-08002B2CF9AE}" pid="4" name="_EmailSubject">
    <vt:lpwstr>EXT || RE: Meeting Documents for ChMC - Section 11 and 12</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1673795989</vt:i4>
  </property>
  <property fmtid="{D5CDD505-2E9C-101B-9397-08002B2CF9AE}" pid="8" name="ContentTypeId">
    <vt:lpwstr>0x010100415D0B3E76E49441B92A855DCC700274</vt:lpwstr>
  </property>
</Properties>
</file>