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handoutMasterIdLst>
    <p:handoutMasterId r:id="rId13"/>
  </p:handoutMasterIdLst>
  <p:sldIdLst>
    <p:sldId id="589" r:id="rId6"/>
    <p:sldId id="590" r:id="rId7"/>
    <p:sldId id="591" r:id="rId8"/>
    <p:sldId id="592" r:id="rId9"/>
    <p:sldId id="587" r:id="rId10"/>
    <p:sldId id="588" r:id="rId11"/>
  </p:sldIdLst>
  <p:sldSz cx="9144000" cy="5143500" type="screen16x9"/>
  <p:notesSz cx="6797675" cy="9928225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B20"/>
    <a:srgbClr val="FFFFFF"/>
    <a:srgbClr val="773569"/>
    <a:srgbClr val="90407F"/>
    <a:srgbClr val="B573B2"/>
    <a:srgbClr val="1D3E61"/>
    <a:srgbClr val="9C4877"/>
    <a:srgbClr val="9CCB3B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12" autoAdjust="0"/>
    <p:restoredTop sz="86323" autoAdjust="0"/>
  </p:normalViewPr>
  <p:slideViewPr>
    <p:cSldViewPr>
      <p:cViewPr varScale="1">
        <p:scale>
          <a:sx n="55" d="100"/>
          <a:sy n="55" d="100"/>
        </p:scale>
        <p:origin x="60" y="5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65CD1188-E563-402D-B808-BD3165CFCFFA}" type="datetimeFigureOut">
              <a:rPr lang="en-GB" smtClean="0"/>
              <a:t>04/09/2019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81F43DE6-5325-4C9C-AF66-A2E39AC0D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826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6411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F0C77-334A-4FB0-A6A1-8976F835091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6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F0C77-334A-4FB0-A6A1-8976F835091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6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F0C77-334A-4FB0-A6A1-8976F835091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6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4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680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10664"/>
            <a:ext cx="8229600" cy="532286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18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6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7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12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664"/>
            <a:ext cx="8229600" cy="532286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15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36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0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1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0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378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defTabSz="685800"/>
            <a:fld id="{DC994889-CE6D-401F-983E-39E42EE5214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685800"/>
              <a:t>9/4/2019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defTabSz="685800"/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defTabSz="685800"/>
            <a:fld id="{E3270C24-2681-4549-9CF4-5E14319F4C58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71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bg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 bwMode="auto">
          <a:xfrm>
            <a:off x="-1266" y="262224"/>
            <a:ext cx="9144000" cy="442588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Data Changes: Agenda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430327"/>
            <a:ext cx="548634" cy="548634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62E908E-415A-4E45-891A-80EE81C5B2AB}"/>
              </a:ext>
            </a:extLst>
          </p:cNvPr>
          <p:cNvSpPr/>
          <p:nvPr/>
        </p:nvSpPr>
        <p:spPr>
          <a:xfrm>
            <a:off x="8244408" y="434158"/>
            <a:ext cx="485089" cy="509679"/>
          </a:xfrm>
          <a:prstGeom prst="ellipse">
            <a:avLst/>
          </a:prstGeom>
          <a:noFill/>
          <a:ln w="57150">
            <a:solidFill>
              <a:srgbClr val="E7BB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8233" y="84355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Data Discovery Platform: Drop 1 and Drop 2 Update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PAFA  Changes Update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PAFA Options for Access to DDP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15831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-1266" y="243174"/>
            <a:ext cx="9144000" cy="442588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Data Discovery Platform – Drop 1 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430327"/>
            <a:ext cx="548634" cy="54863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40956"/>
              </p:ext>
            </p:extLst>
          </p:nvPr>
        </p:nvGraphicFramePr>
        <p:xfrm>
          <a:off x="142750" y="959875"/>
          <a:ext cx="298909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717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Drop 1 Scope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58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Meter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58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Meter Point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58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Reads (Class 4)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58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Blank MAM’s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658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Dead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712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Portfolio 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658">
                <a:tc>
                  <a:txBody>
                    <a:bodyPr/>
                    <a:lstStyle/>
                    <a:p>
                      <a:pPr marL="0" marR="0" lvl="1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Portfolio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 2" panose="05020102010507070707" pitchFamily="18" charset="2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984" y="3818756"/>
            <a:ext cx="1432016" cy="107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49939" y="967115"/>
            <a:ext cx="562716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Data Discovery Platform update: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Data Discovery Platform Drop 1 was delivered on time with no scope deviation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Shipper feedback has been positive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Circa 50% (and this is rising) of all Shippers are regularly using the product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b="1" dirty="0"/>
              <a:t>Alignment of the existing Shipper Pack and PARR report: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existing Shipper Pack and PARR have been reviewed and aligned to provide one truth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Two PARR topics have not been included into the Shipper Pack as there is an open defect, they are: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No Meter Recorded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No Meter Recorded with Data flow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Once the defect is resolved, the 2 topics will be included into the Shipper Pack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n-GB" sz="1200" dirty="0"/>
              <a:t>(please note they plan to resolve the defect in time for Septembers PARR / Shipper Pack)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86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" y="714400"/>
            <a:ext cx="5174686" cy="178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Rectangle 105"/>
          <p:cNvSpPr/>
          <p:nvPr/>
        </p:nvSpPr>
        <p:spPr bwMode="auto">
          <a:xfrm>
            <a:off x="-1266" y="243174"/>
            <a:ext cx="9144000" cy="442588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Data Discovery Platform – Drop 2 Scope</a:t>
            </a: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430327"/>
            <a:ext cx="548634" cy="548634"/>
          </a:xfrm>
          <a:prstGeom prst="rect">
            <a:avLst/>
          </a:prstGeom>
        </p:spPr>
      </p:pic>
      <p:pic>
        <p:nvPicPr>
          <p:cNvPr id="1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53" y="3013323"/>
            <a:ext cx="3178483" cy="188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6225993" y="781075"/>
            <a:ext cx="295559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Approach: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Shipper MI Drop 2 will be an Agile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The delivery team will look to improve on the success of Drop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Anything not delivered will go back into the product backlog and considered for future releases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2661" y="2499742"/>
            <a:ext cx="633670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What do we deliver: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 online portal for Shippers to access Read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Produce pre-defined set of dashboards for Read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Increase the available data within the data discovery platform</a:t>
            </a:r>
          </a:p>
          <a:p>
            <a:endParaRPr lang="en-US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Shippers Can: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Access MPRN Read Data  via an online portal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Gain insight from predefined dashboards to support meeting industry obligations including: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Actual vs estimates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Estimate read trends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Transfer / Opening Read Performance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No Reads (class 1, 2 &amp; 3)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Read data availability increased from monthly to daily (where applicable)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Enhance the Portfolio dashboards (Drop 1) based on customer feedback / Beta team comments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6264" y="2571750"/>
            <a:ext cx="360040" cy="2154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Reads - Data Package</a:t>
            </a:r>
          </a:p>
        </p:txBody>
      </p:sp>
    </p:spTree>
    <p:extLst>
      <p:ext uri="{BB962C8B-B14F-4D97-AF65-F5344CB8AC3E}">
        <p14:creationId xmlns:p14="http://schemas.microsoft.com/office/powerpoint/2010/main" val="421481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DA2A92E4-3BC9-4772-A586-9677B095212B}"/>
              </a:ext>
            </a:extLst>
          </p:cNvPr>
          <p:cNvSpPr txBox="1">
            <a:spLocks/>
          </p:cNvSpPr>
          <p:nvPr/>
        </p:nvSpPr>
        <p:spPr>
          <a:xfrm>
            <a:off x="107505" y="57613"/>
            <a:ext cx="9027095" cy="497913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chemeClr val="bg1"/>
                </a:solidFill>
                <a:latin typeface="Arial" charset="0"/>
              </a:rPr>
              <a:t>APPENDIX:</a:t>
            </a:r>
            <a:r>
              <a:rPr lang="en-GB" sz="1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1400" dirty="0">
                <a:solidFill>
                  <a:schemeClr val="bg1"/>
                </a:solidFill>
                <a:latin typeface="Arial" charset="0"/>
              </a:rPr>
              <a:t>Shipper Pack / PARR report alignment detail</a:t>
            </a:r>
            <a:endParaRPr lang="en-GB" sz="1400" dirty="0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46532"/>
              </p:ext>
            </p:extLst>
          </p:nvPr>
        </p:nvGraphicFramePr>
        <p:xfrm>
          <a:off x="58224" y="725023"/>
          <a:ext cx="9024619" cy="392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PARR Topic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Shipper Performance Pack Topic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Shipper Pack report changes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Meter Recorded in Supply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Point (SP) register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Confirmed No Asset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Due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defect with the PARR topic, it has not been included in the latest Shipper Pack.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Meter Recorded in SP and dataflow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Due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defect with the PARR topic, it has not been included in the latest Shipper Pack.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Read for 1,2,3 or 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Reads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Align the topic from the PARR table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and show actual count. 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Standard Correction Factors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Potentially Incorrect Correction</a:t>
                      </a:r>
                      <a:r>
                        <a:rPr lang="en-GB" sz="1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Factors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PARR topic replaces Shipper Pack topic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Estimated &amp; Check Reads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 (split by class)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Shipper Transfer Read Performance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</a:t>
                      </a:r>
                      <a:r>
                        <a:rPr lang="en-GB" sz="12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Shipper Pack (split by class)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Read Performance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 </a:t>
                      </a:r>
                      <a:r>
                        <a:rPr lang="en-GB" sz="12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(split by class)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Meter Read Validity Monitoring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AQ Correction by Reason Code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Replaced Meter Reads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4659982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**Topics marked in red have been provided  with low level information for Shippers**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-1266" y="119349"/>
            <a:ext cx="9144000" cy="337741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</a:rPr>
              <a:t>Shipper Pack PARR Alignment </a:t>
            </a: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– Appendix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176389"/>
            <a:ext cx="548634" cy="54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0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 bwMode="auto">
          <a:xfrm>
            <a:off x="-1266" y="262224"/>
            <a:ext cx="9144000" cy="442588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Data Changes: PAFA XRNS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430327"/>
            <a:ext cx="548634" cy="548634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62E908E-415A-4E45-891A-80EE81C5B2AB}"/>
              </a:ext>
            </a:extLst>
          </p:cNvPr>
          <p:cNvSpPr/>
          <p:nvPr/>
        </p:nvSpPr>
        <p:spPr>
          <a:xfrm>
            <a:off x="8244408" y="434158"/>
            <a:ext cx="485089" cy="509679"/>
          </a:xfrm>
          <a:prstGeom prst="ellipse">
            <a:avLst/>
          </a:prstGeom>
          <a:noFill/>
          <a:ln w="57150">
            <a:solidFill>
              <a:srgbClr val="E7BB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8233" y="732740"/>
            <a:ext cx="4968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The below details the options around delivering the PAFA XRN Changes: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40187"/>
              </p:ext>
            </p:extLst>
          </p:nvPr>
        </p:nvGraphicFramePr>
        <p:xfrm>
          <a:off x="157039" y="1005651"/>
          <a:ext cx="8678231" cy="324306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48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37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Change Proposals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4795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to the PARR (520a) reporting</a:t>
                      </a:r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Change is In-flight delivery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end of November.  This is being delivered under R and N platform.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r" defTabSz="914378" rtl="0" eaLnBrk="1" fontAlgn="b" latinLnBrk="0" hangingPunct="1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4876 - 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PARR reporting – provide further data to PAFA to aid analysis of performance reporting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/>
                        <a:t>Continue</a:t>
                      </a:r>
                      <a:r>
                        <a:rPr lang="en-GB" sz="900" u="sng" baseline="0" dirty="0"/>
                        <a:t> to d</a:t>
                      </a:r>
                      <a:r>
                        <a:rPr lang="en-GB" sz="900" u="sng" dirty="0"/>
                        <a:t>eliver reporting via Business Objects (with</a:t>
                      </a:r>
                      <a:r>
                        <a:rPr lang="en-GB" sz="900" u="sng" baseline="0" dirty="0"/>
                        <a:t> call on priority v. other data changes made at ChMC)</a:t>
                      </a:r>
                      <a:r>
                        <a:rPr lang="en-GB" sz="900" u="sng" dirty="0"/>
                        <a:t>;</a:t>
                      </a:r>
                    </a:p>
                    <a:p>
                      <a:pPr marL="171450" marR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baseline="0" dirty="0"/>
                        <a:t>Wouldn’t impact current trajectory of DDP scope </a:t>
                      </a:r>
                    </a:p>
                    <a:p>
                      <a:pPr marL="171450" marR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dirty="0"/>
                        <a:t>4876</a:t>
                      </a:r>
                      <a:r>
                        <a:rPr lang="en-GB" sz="900" u="none" baseline="0" dirty="0"/>
                        <a:t> </a:t>
                      </a:r>
                      <a:r>
                        <a:rPr lang="en-GB" sz="900" b="1" u="none" dirty="0"/>
                        <a:t>constitutes a</a:t>
                      </a:r>
                      <a:r>
                        <a:rPr lang="en-GB" sz="900" b="1" u="none" baseline="0" dirty="0"/>
                        <a:t> large change </a:t>
                      </a:r>
                      <a:r>
                        <a:rPr lang="en-GB" sz="900" u="none" baseline="0" dirty="0"/>
                        <a:t>to existing PARR reporting, which also might require further updates – is a BO delivery still the optimal route to deliver this?  </a:t>
                      </a:r>
                    </a:p>
                    <a:p>
                      <a:pPr marL="171450" marR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baseline="0" dirty="0"/>
                        <a:t>4779 is more appropriate for BO delivery approach as less complex  </a:t>
                      </a:r>
                      <a:endParaRPr lang="en-GB" sz="900" u="non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900" u="sng" dirty="0"/>
                        <a:t>Deliver the reporting requests through DDP</a:t>
                      </a:r>
                      <a:r>
                        <a:rPr lang="en-GB" sz="900" dirty="0"/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Move the DDP team to focus on PAFA changes from Drop 3 (Dec delivery) or 4 (Feb delivery)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Estimated 4 drop duration to fulfil changes (July 2020)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Impact will be on progression of Shipper product on DDP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900" u="sng" dirty="0"/>
                        <a:t>Fund</a:t>
                      </a:r>
                      <a:r>
                        <a:rPr lang="en-GB" sz="900" u="sng" baseline="0" dirty="0"/>
                        <a:t> a ring-fenced ‘PAC DDP Drop Team’</a:t>
                      </a:r>
                      <a:r>
                        <a:rPr lang="en-GB" sz="900" baseline="0" dirty="0"/>
                        <a:t>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Deliver PAC changes alongside Shipper product focussing on the requests made through XRNS and access to DDP</a:t>
                      </a:r>
                    </a:p>
                    <a:p>
                      <a:pPr marL="171450" marR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Would take an estimated 4-8 weeks to mobilise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If this option is viable further cost analysis can be under taken.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Consideration</a:t>
                      </a:r>
                      <a:r>
                        <a:rPr lang="en-GB" sz="900" baseline="0" dirty="0"/>
                        <a:t> of BAU DDP activity would need to be made</a:t>
                      </a:r>
                      <a:endParaRPr lang="en-GB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608">
                <a:tc>
                  <a:txBody>
                    <a:bodyPr/>
                    <a:lstStyle/>
                    <a:p>
                      <a:pPr marL="0" marR="0" indent="0" algn="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4779 - 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 Modification 0657S - Adding AQ reporting to the PARR Schedule reporting suite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4864 - 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Supply of Meter Point data as part of the PARR Reports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Completed: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Delivered as part of Drop</a:t>
                      </a:r>
                      <a:r>
                        <a:rPr lang="en-GB" sz="1000" baseline="0" dirty="0"/>
                        <a:t> 1</a:t>
                      </a:r>
                    </a:p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9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 bwMode="auto">
          <a:xfrm>
            <a:off x="-1266" y="262224"/>
            <a:ext cx="9144000" cy="442588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Data Changes: PAFA Options: DDP Access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430327"/>
            <a:ext cx="548634" cy="548634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62E908E-415A-4E45-891A-80EE81C5B2AB}"/>
              </a:ext>
            </a:extLst>
          </p:cNvPr>
          <p:cNvSpPr/>
          <p:nvPr/>
        </p:nvSpPr>
        <p:spPr>
          <a:xfrm>
            <a:off x="8244408" y="434158"/>
            <a:ext cx="485089" cy="509679"/>
          </a:xfrm>
          <a:prstGeom prst="ellipse">
            <a:avLst/>
          </a:prstGeom>
          <a:noFill/>
          <a:ln w="57150">
            <a:solidFill>
              <a:srgbClr val="E7BB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98326"/>
              </p:ext>
            </p:extLst>
          </p:nvPr>
        </p:nvGraphicFramePr>
        <p:xfrm>
          <a:off x="145504" y="1440934"/>
          <a:ext cx="8928993" cy="292263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474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3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Impact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312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Option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1: </a:t>
                      </a:r>
                    </a:p>
                    <a:p>
                      <a:pPr algn="r"/>
                      <a:r>
                        <a:rPr lang="en-GB" sz="1000" b="0" dirty="0"/>
                        <a:t>Drop 3 December Delivery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378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Focus on delivering access to PAFA to DDP and access to what shippers see already (if data permissions the same)</a:t>
                      </a:r>
                    </a:p>
                    <a:p>
                      <a:pPr marL="171450" lvl="0" indent="-171450" algn="l" defTabSz="914378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Legal sign off that we can utilise existing licences to provide PAFA access (Legally are they a customer, or licence cost for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PAFA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Is a slower roll out for Shippers with the next roll out for shippers in 2020 after the October delivery.  It would</a:t>
                      </a:r>
                      <a:r>
                        <a:rPr lang="en-GB" sz="1000" baseline="0" dirty="0"/>
                        <a:t> impact the ability to enrich the content for Shippers and not provide the detail that PAFA have requested.  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272">
                <a:tc>
                  <a:txBody>
                    <a:bodyPr/>
                    <a:lstStyle/>
                    <a:p>
                      <a:pPr lvl="0" algn="r"/>
                      <a:r>
                        <a:rPr lang="en-GB" sz="1000" u="none" dirty="0"/>
                        <a:t>Option 2:</a:t>
                      </a:r>
                      <a:endParaRPr lang="en-GB" sz="1000" dirty="0"/>
                    </a:p>
                    <a:p>
                      <a:pPr lvl="0" algn="r"/>
                      <a:r>
                        <a:rPr lang="en-GB" sz="1000" b="0" dirty="0"/>
                        <a:t>Fund an additional resource to focus on  the PAFA access and Roll out alongside the Shipper MI product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378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Cost: £45,000, high level estimate </a:t>
                      </a:r>
                    </a:p>
                    <a:p>
                      <a:pPr marL="171450" lvl="0" indent="-171450" algn="l" defTabSz="914378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 require a recruitment period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around 4 to 6 weeks</a:t>
                      </a: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This would expedite</a:t>
                      </a:r>
                      <a:r>
                        <a:rPr lang="en-GB" sz="1000" baseline="0" dirty="0"/>
                        <a:t> access for PAFA and look at still increasing the content available to Shippers in parallel.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272">
                <a:tc>
                  <a:txBody>
                    <a:bodyPr/>
                    <a:lstStyle/>
                    <a:p>
                      <a:pPr marL="0" marR="0" indent="0" algn="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Option 3: </a:t>
                      </a:r>
                    </a:p>
                    <a:p>
                      <a:pPr marL="0" marR="0" indent="0" algn="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Alternative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Drop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378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Drop 4 (February 2020) 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 Drop 5 (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2020)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/>
                        <a:t>Focus on XRN delivery through Business Object Reports,  continue to drive with Shipper roll out.  This will result in a richer content for PAFA at roll out.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266" y="688997"/>
            <a:ext cx="90352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This does not address the XRNS raised this is focussed on access to Data Discovery Platform (DDP)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These options are based on the Data Items available to Shippers and dependant on any licence and legal discussions being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Any drop will require a Beta Test group from PAFA included in the Drop period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4587974"/>
            <a:ext cx="89644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u="sng" dirty="0"/>
              <a:t>DISCUSSION POINT: Which option would you like to progress for PAFA access to DDP?</a:t>
            </a:r>
          </a:p>
        </p:txBody>
      </p:sp>
    </p:spTree>
    <p:extLst>
      <p:ext uri="{BB962C8B-B14F-4D97-AF65-F5344CB8AC3E}">
        <p14:creationId xmlns:p14="http://schemas.microsoft.com/office/powerpoint/2010/main" val="119579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C97CE"/>
      </a:accent1>
      <a:accent2>
        <a:srgbClr val="034978"/>
      </a:accent2>
      <a:accent3>
        <a:srgbClr val="7F7F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3CB4EC8EBF444D85B4D0330FF20837" ma:contentTypeVersion="19" ma:contentTypeDescription="Create a new document." ma:contentTypeScope="" ma:versionID="8bd9e7edd854867c87f77d9b998512ae">
  <xsd:schema xmlns:xsd="http://www.w3.org/2001/XMLSchema" xmlns:xs="http://www.w3.org/2001/XMLSchema" xmlns:p="http://schemas.microsoft.com/office/2006/metadata/properties" xmlns:ns2="8072e4dd-d24f-4393-b724-927aac4ea4ac" xmlns:ns3="076dbdba-d87b-49be-ac2b-f02d109f325e" targetNamespace="http://schemas.microsoft.com/office/2006/metadata/properties" ma:root="true" ma:fieldsID="be1c914b3f4ced85a016d5082faae888" ns2:_="" ns3:_="">
    <xsd:import namespace="8072e4dd-d24f-4393-b724-927aac4ea4ac"/>
    <xsd:import namespace="076dbdba-d87b-49be-ac2b-f02d109f3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2e4dd-d24f-4393-b724-927aac4ea4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" nillable="true" ma:displayName="Tags" ma:internalName="MediaServiceAutoTags" ma:readOnly="true">
      <xsd:simpleType>
        <xsd:restriction base="dms:Text"/>
      </xsd:simpleType>
    </xsd:element>
    <xsd:element name="MediaServiceOCR" ma:index="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dbdba-d87b-49be-ac2b-f02d109f3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7C39E8-DB50-4EBE-8E5F-6B311435C0E3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076dbdba-d87b-49be-ac2b-f02d109f325e"/>
    <ds:schemaRef ds:uri="8072e4dd-d24f-4393-b724-927aac4ea4ac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51744B2-13DB-43A9-B0D8-053B3FFA9A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2D1294-3A14-4EFB-AC55-F7A826B552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72e4dd-d24f-4393-b724-927aac4ea4ac"/>
    <ds:schemaRef ds:uri="076dbdba-d87b-49be-ac2b-f02d109f32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107377</TotalTime>
  <Words>1130</Words>
  <Application>Microsoft Office PowerPoint</Application>
  <PresentationFormat>On-screen Show (16:9)</PresentationFormat>
  <Paragraphs>140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 2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1096</cp:revision>
  <dcterms:created xsi:type="dcterms:W3CDTF">2018-09-02T17:12:15Z</dcterms:created>
  <dcterms:modified xsi:type="dcterms:W3CDTF">2019-09-04T11:19:42Z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-1576443741</vt:i4>
  </property>
  <property fmtid="{D5CDD505-2E9C-101B-9397-08002B2CF9AE}" pid="3" name="_NewReviewCycle">
    <vt:lpwstr/>
  </property>
  <property fmtid="{D5CDD505-2E9C-101B-9397-08002B2CF9AE}" pid="4" name="_EmailSubject">
    <vt:lpwstr>Big important favour please!!</vt:lpwstr>
  </property>
  <property fmtid="{D5CDD505-2E9C-101B-9397-08002B2CF9AE}" pid="5" name="_AuthorEmail">
    <vt:lpwstr>jane.goodes@xoserve.com</vt:lpwstr>
  </property>
  <property fmtid="{D5CDD505-2E9C-101B-9397-08002B2CF9AE}" pid="6" name="_AuthorEmailDisplayName">
    <vt:lpwstr>Goodes, Jane</vt:lpwstr>
  </property>
  <property fmtid="{D5CDD505-2E9C-101B-9397-08002B2CF9AE}" pid="7" name="_PreviousAdHocReviewCycleID">
    <vt:i4>-1913111343</vt:i4>
  </property>
  <property fmtid="{D5CDD505-2E9C-101B-9397-08002B2CF9AE}" pid="8" name="ContentTypeId">
    <vt:lpwstr>0x010100153CB4EC8EBF444D85B4D0330FF20837</vt:lpwstr>
  </property>
</Properties>
</file>