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393" r:id="rId5"/>
    <p:sldId id="425" r:id="rId6"/>
    <p:sldId id="403" r:id="rId7"/>
    <p:sldId id="419" r:id="rId8"/>
    <p:sldId id="418" r:id="rId9"/>
    <p:sldId id="421" r:id="rId10"/>
    <p:sldId id="422" r:id="rId11"/>
    <p:sldId id="423" r:id="rId12"/>
    <p:sldId id="432" r:id="rId13"/>
    <p:sldId id="431" r:id="rId14"/>
    <p:sldId id="415" r:id="rId15"/>
  </p:sldIdLst>
  <p:sldSz cx="9144000" cy="5143500" type="screen16x9"/>
  <p:notesSz cx="9774238" cy="67246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is Regan" initials="DR" lastIdx="1" clrIdx="0"/>
  <p:cmAuthor id="1" name="Ranjit Patel" initials="RP" lastIdx="1" clrIdx="1"/>
  <p:cmAuthor id="2" name="Regan, Denis" initials="RD" lastIdx="1" clrIdx="2">
    <p:extLst>
      <p:ext uri="{19B8F6BF-5375-455C-9EA6-DF929625EA0E}">
        <p15:presenceInfo xmlns:p15="http://schemas.microsoft.com/office/powerpoint/2012/main" userId="S-1-5-21-4145888014-839675345-3125187760-2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52D"/>
    <a:srgbClr val="A3D8FF"/>
    <a:srgbClr val="2B80B1"/>
    <a:srgbClr val="40D1F5"/>
    <a:srgbClr val="1B54A9"/>
    <a:srgbClr val="D9D9D9"/>
    <a:srgbClr val="F5835D"/>
    <a:srgbClr val="84B8DA"/>
    <a:srgbClr val="5F5F5F"/>
    <a:srgbClr val="4644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341070-C701-4455-987F-A526B9DB2B63}" v="17" dt="2019-10-08T14:31:57.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0" autoAdjust="0"/>
    <p:restoredTop sz="93441" autoAdjust="0"/>
  </p:normalViewPr>
  <p:slideViewPr>
    <p:cSldViewPr>
      <p:cViewPr varScale="1">
        <p:scale>
          <a:sx n="83" d="100"/>
          <a:sy n="83" d="100"/>
        </p:scale>
        <p:origin x="960" y="52"/>
      </p:cViewPr>
      <p:guideLst>
        <p:guide orient="horz" pos="1620"/>
        <p:guide pos="2880"/>
        <p:guide orient="horz" pos="531"/>
        <p:guide pos="4468"/>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a:pPr>
            <a:r>
              <a:rPr lang="en-GB" sz="1050"/>
              <a:t>P1/P2 Major Incident Trend 2019 YTD</a:t>
            </a:r>
          </a:p>
        </c:rich>
      </c:tx>
      <c:overlay val="0"/>
    </c:title>
    <c:autoTitleDeleted val="0"/>
    <c:plotArea>
      <c:layout>
        <c:manualLayout>
          <c:layoutTarget val="inner"/>
          <c:xMode val="edge"/>
          <c:yMode val="edge"/>
          <c:x val="7.9444429514570064E-2"/>
          <c:y val="0.10841835439337767"/>
          <c:w val="0.88551431924251789"/>
          <c:h val="0.79379811726305149"/>
        </c:manualLayout>
      </c:layout>
      <c:barChart>
        <c:barDir val="col"/>
        <c:grouping val="stacked"/>
        <c:varyColors val="0"/>
        <c:ser>
          <c:idx val="1"/>
          <c:order val="0"/>
          <c:tx>
            <c:v>P1/P2s directly impacting customers</c:v>
          </c:tx>
          <c:spPr>
            <a:solidFill>
              <a:schemeClr val="tx2">
                <a:lumMod val="75000"/>
              </a:schemeClr>
            </a:solidFill>
          </c:spPr>
          <c:invertIfNegative val="0"/>
          <c:cat>
            <c:strRef>
              <c:f>'[Chart in Microsoft PowerPoint]Sheet1'!$A$1:$A$9</c:f>
              <c:strCache>
                <c:ptCount val="9"/>
                <c:pt idx="0">
                  <c:v>Jan</c:v>
                </c:pt>
                <c:pt idx="1">
                  <c:v>Feb</c:v>
                </c:pt>
                <c:pt idx="2">
                  <c:v>Mar</c:v>
                </c:pt>
                <c:pt idx="3">
                  <c:v>Apr</c:v>
                </c:pt>
                <c:pt idx="4">
                  <c:v>May</c:v>
                </c:pt>
                <c:pt idx="5">
                  <c:v>Jun</c:v>
                </c:pt>
                <c:pt idx="6">
                  <c:v>Jul</c:v>
                </c:pt>
                <c:pt idx="7">
                  <c:v>Aug</c:v>
                </c:pt>
                <c:pt idx="8">
                  <c:v>Sept </c:v>
                </c:pt>
              </c:strCache>
            </c:strRef>
          </c:cat>
          <c:val>
            <c:numRef>
              <c:f>'[Chart in Microsoft PowerPoint]Sheet1'!$C$1:$C$9</c:f>
              <c:numCache>
                <c:formatCode>General</c:formatCode>
                <c:ptCount val="9"/>
                <c:pt idx="0">
                  <c:v>10</c:v>
                </c:pt>
                <c:pt idx="1">
                  <c:v>6</c:v>
                </c:pt>
                <c:pt idx="2">
                  <c:v>9</c:v>
                </c:pt>
                <c:pt idx="3">
                  <c:v>13</c:v>
                </c:pt>
                <c:pt idx="4">
                  <c:v>13</c:v>
                </c:pt>
                <c:pt idx="5">
                  <c:v>9</c:v>
                </c:pt>
                <c:pt idx="6">
                  <c:v>4</c:v>
                </c:pt>
                <c:pt idx="7">
                  <c:v>2</c:v>
                </c:pt>
                <c:pt idx="8">
                  <c:v>2</c:v>
                </c:pt>
              </c:numCache>
            </c:numRef>
          </c:val>
          <c:extLst>
            <c:ext xmlns:c16="http://schemas.microsoft.com/office/drawing/2014/chart" uri="{C3380CC4-5D6E-409C-BE32-E72D297353CC}">
              <c16:uniqueId val="{00000000-42B6-40E0-A2AF-5A3CE3AD5B37}"/>
            </c:ext>
          </c:extLst>
        </c:ser>
        <c:ser>
          <c:idx val="0"/>
          <c:order val="1"/>
          <c:tx>
            <c:v>P1/P2s not impacting customers</c:v>
          </c:tx>
          <c:spPr>
            <a:solidFill>
              <a:schemeClr val="accent1">
                <a:lumMod val="60000"/>
                <a:lumOff val="40000"/>
              </a:schemeClr>
            </a:solidFill>
          </c:spPr>
          <c:invertIfNegative val="0"/>
          <c:cat>
            <c:strRef>
              <c:f>'[Chart in Microsoft PowerPoint]Sheet1'!$A$1:$A$9</c:f>
              <c:strCache>
                <c:ptCount val="9"/>
                <c:pt idx="0">
                  <c:v>Jan</c:v>
                </c:pt>
                <c:pt idx="1">
                  <c:v>Feb</c:v>
                </c:pt>
                <c:pt idx="2">
                  <c:v>Mar</c:v>
                </c:pt>
                <c:pt idx="3">
                  <c:v>Apr</c:v>
                </c:pt>
                <c:pt idx="4">
                  <c:v>May</c:v>
                </c:pt>
                <c:pt idx="5">
                  <c:v>Jun</c:v>
                </c:pt>
                <c:pt idx="6">
                  <c:v>Jul</c:v>
                </c:pt>
                <c:pt idx="7">
                  <c:v>Aug</c:v>
                </c:pt>
                <c:pt idx="8">
                  <c:v>Sept </c:v>
                </c:pt>
              </c:strCache>
            </c:strRef>
          </c:cat>
          <c:val>
            <c:numRef>
              <c:f>'[Chart in Microsoft PowerPoint]Sheet1'!$B$1:$B$9</c:f>
              <c:numCache>
                <c:formatCode>General</c:formatCode>
                <c:ptCount val="9"/>
                <c:pt idx="0">
                  <c:v>2</c:v>
                </c:pt>
                <c:pt idx="1">
                  <c:v>4</c:v>
                </c:pt>
                <c:pt idx="2">
                  <c:v>0</c:v>
                </c:pt>
                <c:pt idx="3">
                  <c:v>4</c:v>
                </c:pt>
                <c:pt idx="4">
                  <c:v>4</c:v>
                </c:pt>
                <c:pt idx="5">
                  <c:v>1</c:v>
                </c:pt>
                <c:pt idx="6">
                  <c:v>5</c:v>
                </c:pt>
                <c:pt idx="7">
                  <c:v>2</c:v>
                </c:pt>
                <c:pt idx="8">
                  <c:v>5</c:v>
                </c:pt>
              </c:numCache>
            </c:numRef>
          </c:val>
          <c:extLst>
            <c:ext xmlns:c16="http://schemas.microsoft.com/office/drawing/2014/chart" uri="{C3380CC4-5D6E-409C-BE32-E72D297353CC}">
              <c16:uniqueId val="{00000001-42B6-40E0-A2AF-5A3CE3AD5B37}"/>
            </c:ext>
          </c:extLst>
        </c:ser>
        <c:dLbls>
          <c:showLegendKey val="0"/>
          <c:showVal val="0"/>
          <c:showCatName val="0"/>
          <c:showSerName val="0"/>
          <c:showPercent val="0"/>
          <c:showBubbleSize val="0"/>
        </c:dLbls>
        <c:gapWidth val="150"/>
        <c:overlap val="100"/>
        <c:axId val="90151936"/>
        <c:axId val="219569152"/>
      </c:barChart>
      <c:lineChart>
        <c:grouping val="standard"/>
        <c:varyColors val="0"/>
        <c:ser>
          <c:idx val="2"/>
          <c:order val="2"/>
          <c:tx>
            <c:strRef>
              <c:f>'[Chart in Microsoft PowerPoint]Sheet1'!$C$10</c:f>
              <c:strCache>
                <c:ptCount val="1"/>
                <c:pt idx="0">
                  <c:v>5-year monthly P1/P2 average</c:v>
                </c:pt>
              </c:strCache>
            </c:strRef>
          </c:tx>
          <c:spPr>
            <a:ln w="28575">
              <a:prstDash val="sysDot"/>
            </a:ln>
          </c:spPr>
          <c:marker>
            <c:symbol val="none"/>
          </c:marker>
          <c:cat>
            <c:numRef>
              <c:f>'[Chart in Microsoft PowerPoint]Sheet1'!$B$11:$B$12</c:f>
              <c:numCache>
                <c:formatCode>General</c:formatCode>
                <c:ptCount val="2"/>
                <c:pt idx="0">
                  <c:v>0</c:v>
                </c:pt>
                <c:pt idx="1">
                  <c:v>1</c:v>
                </c:pt>
              </c:numCache>
            </c:numRef>
          </c:cat>
          <c:val>
            <c:numRef>
              <c:f>'[Chart in Microsoft PowerPoint]Sheet1'!$D$1:$D$8</c:f>
              <c:numCache>
                <c:formatCode>General</c:formatCode>
                <c:ptCount val="8"/>
                <c:pt idx="0">
                  <c:v>9</c:v>
                </c:pt>
                <c:pt idx="1">
                  <c:v>9</c:v>
                </c:pt>
                <c:pt idx="2">
                  <c:v>9</c:v>
                </c:pt>
                <c:pt idx="3">
                  <c:v>9</c:v>
                </c:pt>
                <c:pt idx="4">
                  <c:v>9</c:v>
                </c:pt>
                <c:pt idx="5">
                  <c:v>9</c:v>
                </c:pt>
                <c:pt idx="6">
                  <c:v>9</c:v>
                </c:pt>
                <c:pt idx="7">
                  <c:v>9</c:v>
                </c:pt>
              </c:numCache>
            </c:numRef>
          </c:val>
          <c:smooth val="0"/>
          <c:extLst>
            <c:ext xmlns:c16="http://schemas.microsoft.com/office/drawing/2014/chart" uri="{C3380CC4-5D6E-409C-BE32-E72D297353CC}">
              <c16:uniqueId val="{00000002-42B6-40E0-A2AF-5A3CE3AD5B37}"/>
            </c:ext>
          </c:extLst>
        </c:ser>
        <c:dLbls>
          <c:showLegendKey val="0"/>
          <c:showVal val="0"/>
          <c:showCatName val="0"/>
          <c:showSerName val="0"/>
          <c:showPercent val="0"/>
          <c:showBubbleSize val="0"/>
        </c:dLbls>
        <c:marker val="1"/>
        <c:smooth val="0"/>
        <c:axId val="219589632"/>
        <c:axId val="219587712"/>
      </c:lineChart>
      <c:catAx>
        <c:axId val="90151936"/>
        <c:scaling>
          <c:orientation val="minMax"/>
        </c:scaling>
        <c:delete val="0"/>
        <c:axPos val="b"/>
        <c:numFmt formatCode="General" sourceLinked="0"/>
        <c:majorTickMark val="out"/>
        <c:minorTickMark val="none"/>
        <c:tickLblPos val="nextTo"/>
        <c:txPr>
          <a:bodyPr/>
          <a:lstStyle/>
          <a:p>
            <a:pPr>
              <a:defRPr sz="800"/>
            </a:pPr>
            <a:endParaRPr lang="en-US"/>
          </a:p>
        </c:txPr>
        <c:crossAx val="219569152"/>
        <c:crosses val="autoZero"/>
        <c:auto val="1"/>
        <c:lblAlgn val="ctr"/>
        <c:lblOffset val="100"/>
        <c:noMultiLvlLbl val="0"/>
      </c:catAx>
      <c:valAx>
        <c:axId val="219569152"/>
        <c:scaling>
          <c:orientation val="minMax"/>
        </c:scaling>
        <c:delete val="0"/>
        <c:axPos val="l"/>
        <c:majorGridlines/>
        <c:numFmt formatCode="General" sourceLinked="1"/>
        <c:majorTickMark val="out"/>
        <c:minorTickMark val="none"/>
        <c:tickLblPos val="nextTo"/>
        <c:txPr>
          <a:bodyPr/>
          <a:lstStyle/>
          <a:p>
            <a:pPr>
              <a:defRPr sz="800"/>
            </a:pPr>
            <a:endParaRPr lang="en-US"/>
          </a:p>
        </c:txPr>
        <c:crossAx val="90151936"/>
        <c:crosses val="autoZero"/>
        <c:crossBetween val="between"/>
      </c:valAx>
      <c:valAx>
        <c:axId val="219587712"/>
        <c:scaling>
          <c:orientation val="minMax"/>
        </c:scaling>
        <c:delete val="1"/>
        <c:axPos val="r"/>
        <c:numFmt formatCode="General" sourceLinked="1"/>
        <c:majorTickMark val="out"/>
        <c:minorTickMark val="none"/>
        <c:tickLblPos val="nextTo"/>
        <c:crossAx val="219589632"/>
        <c:crosses val="max"/>
        <c:crossBetween val="midCat"/>
      </c:valAx>
      <c:catAx>
        <c:axId val="219589632"/>
        <c:scaling>
          <c:orientation val="minMax"/>
        </c:scaling>
        <c:delete val="0"/>
        <c:axPos val="t"/>
        <c:numFmt formatCode="General" sourceLinked="1"/>
        <c:majorTickMark val="none"/>
        <c:minorTickMark val="none"/>
        <c:tickLblPos val="none"/>
        <c:spPr>
          <a:ln>
            <a:noFill/>
          </a:ln>
        </c:spPr>
        <c:crossAx val="219587712"/>
        <c:crosses val="max"/>
        <c:auto val="1"/>
        <c:lblAlgn val="ctr"/>
        <c:lblOffset val="100"/>
        <c:tickMarkSkip val="1"/>
        <c:noMultiLvlLbl val="1"/>
      </c:catAx>
    </c:plotArea>
    <c:legend>
      <c:legendPos val="r"/>
      <c:layout>
        <c:manualLayout>
          <c:xMode val="edge"/>
          <c:yMode val="edge"/>
          <c:x val="0.61719558576666611"/>
          <c:y val="0.12265984054578442"/>
          <c:w val="0.38280441423333389"/>
          <c:h val="0.29794322090647374"/>
        </c:manualLayout>
      </c:layout>
      <c:overlay val="0"/>
      <c:spPr>
        <a:solidFill>
          <a:schemeClr val="bg1"/>
        </a:solidFill>
      </c:spPr>
      <c:txPr>
        <a:bodyPr/>
        <a:lstStyle/>
        <a:p>
          <a:pPr>
            <a:defRPr sz="5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US" sz="1400"/>
              <a:t>Open Defects since Nexus go-live</a:t>
            </a:r>
          </a:p>
        </c:rich>
      </c:tx>
      <c:overlay val="0"/>
    </c:title>
    <c:autoTitleDeleted val="0"/>
    <c:plotArea>
      <c:layout>
        <c:manualLayout>
          <c:layoutTarget val="inner"/>
          <c:xMode val="edge"/>
          <c:yMode val="edge"/>
          <c:x val="0.1038735061848448"/>
          <c:y val="0.16896395933947575"/>
          <c:w val="0.88606962101163167"/>
          <c:h val="0.63154735566011111"/>
        </c:manualLayout>
      </c:layout>
      <c:lineChart>
        <c:grouping val="standard"/>
        <c:varyColors val="0"/>
        <c:ser>
          <c:idx val="0"/>
          <c:order val="0"/>
          <c:tx>
            <c:strRef>
              <c:f>'[Chart in Microsoft PowerPoint]Sheet1'!$A$2</c:f>
              <c:strCache>
                <c:ptCount val="1"/>
                <c:pt idx="0">
                  <c:v>Defects Remaining</c:v>
                </c:pt>
              </c:strCache>
            </c:strRef>
          </c:tx>
          <c:marker>
            <c:symbol val="none"/>
          </c:marker>
          <c:cat>
            <c:numRef>
              <c:f>'[Chart in Microsoft PowerPoint]Sheet1'!$B$1:$AD$1</c:f>
              <c:numCache>
                <c:formatCode>mmm\-yy</c:formatCode>
                <c:ptCount val="29"/>
                <c:pt idx="0">
                  <c:v>42856</c:v>
                </c:pt>
                <c:pt idx="1">
                  <c:v>42887</c:v>
                </c:pt>
                <c:pt idx="2">
                  <c:v>42917</c:v>
                </c:pt>
                <c:pt idx="3">
                  <c:v>42948</c:v>
                </c:pt>
                <c:pt idx="4">
                  <c:v>42979</c:v>
                </c:pt>
                <c:pt idx="5">
                  <c:v>43009</c:v>
                </c:pt>
                <c:pt idx="6">
                  <c:v>43040</c:v>
                </c:pt>
                <c:pt idx="7">
                  <c:v>43070</c:v>
                </c:pt>
                <c:pt idx="8">
                  <c:v>43101</c:v>
                </c:pt>
                <c:pt idx="9">
                  <c:v>43132</c:v>
                </c:pt>
                <c:pt idx="10">
                  <c:v>43160</c:v>
                </c:pt>
                <c:pt idx="11">
                  <c:v>43191</c:v>
                </c:pt>
                <c:pt idx="12">
                  <c:v>43221</c:v>
                </c:pt>
                <c:pt idx="13">
                  <c:v>43252</c:v>
                </c:pt>
                <c:pt idx="14">
                  <c:v>43282</c:v>
                </c:pt>
                <c:pt idx="15">
                  <c:v>43313</c:v>
                </c:pt>
                <c:pt idx="16">
                  <c:v>43344</c:v>
                </c:pt>
                <c:pt idx="17">
                  <c:v>43374</c:v>
                </c:pt>
                <c:pt idx="18">
                  <c:v>43405</c:v>
                </c:pt>
                <c:pt idx="19">
                  <c:v>43435</c:v>
                </c:pt>
                <c:pt idx="20">
                  <c:v>43466</c:v>
                </c:pt>
                <c:pt idx="21">
                  <c:v>43497</c:v>
                </c:pt>
                <c:pt idx="22">
                  <c:v>43525</c:v>
                </c:pt>
                <c:pt idx="23">
                  <c:v>43556</c:v>
                </c:pt>
                <c:pt idx="24">
                  <c:v>43586</c:v>
                </c:pt>
                <c:pt idx="25">
                  <c:v>43617</c:v>
                </c:pt>
                <c:pt idx="26">
                  <c:v>43647</c:v>
                </c:pt>
                <c:pt idx="27">
                  <c:v>43678</c:v>
                </c:pt>
                <c:pt idx="28">
                  <c:v>43709</c:v>
                </c:pt>
              </c:numCache>
            </c:numRef>
          </c:cat>
          <c:val>
            <c:numRef>
              <c:f>'[Chart in Microsoft PowerPoint]Sheet1'!$B$2:$AD$2</c:f>
              <c:numCache>
                <c:formatCode>General</c:formatCode>
                <c:ptCount val="29"/>
                <c:pt idx="0">
                  <c:v>0</c:v>
                </c:pt>
                <c:pt idx="1">
                  <c:v>225</c:v>
                </c:pt>
                <c:pt idx="2">
                  <c:v>257</c:v>
                </c:pt>
                <c:pt idx="3">
                  <c:v>160</c:v>
                </c:pt>
                <c:pt idx="4">
                  <c:v>147</c:v>
                </c:pt>
                <c:pt idx="5">
                  <c:v>150</c:v>
                </c:pt>
                <c:pt idx="6">
                  <c:v>113</c:v>
                </c:pt>
                <c:pt idx="7">
                  <c:v>109</c:v>
                </c:pt>
                <c:pt idx="8">
                  <c:v>96</c:v>
                </c:pt>
                <c:pt idx="9">
                  <c:v>91</c:v>
                </c:pt>
                <c:pt idx="10">
                  <c:v>77</c:v>
                </c:pt>
                <c:pt idx="11">
                  <c:v>73</c:v>
                </c:pt>
                <c:pt idx="12">
                  <c:v>72</c:v>
                </c:pt>
                <c:pt idx="13">
                  <c:v>99</c:v>
                </c:pt>
                <c:pt idx="14">
                  <c:v>109</c:v>
                </c:pt>
                <c:pt idx="15">
                  <c:v>122</c:v>
                </c:pt>
                <c:pt idx="16">
                  <c:v>120</c:v>
                </c:pt>
                <c:pt idx="17">
                  <c:v>133</c:v>
                </c:pt>
                <c:pt idx="18">
                  <c:v>110</c:v>
                </c:pt>
                <c:pt idx="19">
                  <c:v>116</c:v>
                </c:pt>
                <c:pt idx="20">
                  <c:v>119</c:v>
                </c:pt>
                <c:pt idx="21">
                  <c:v>103</c:v>
                </c:pt>
                <c:pt idx="22">
                  <c:v>73</c:v>
                </c:pt>
                <c:pt idx="23">
                  <c:v>81</c:v>
                </c:pt>
                <c:pt idx="24">
                  <c:v>62</c:v>
                </c:pt>
                <c:pt idx="25">
                  <c:v>54</c:v>
                </c:pt>
                <c:pt idx="26">
                  <c:v>49</c:v>
                </c:pt>
                <c:pt idx="27">
                  <c:v>46</c:v>
                </c:pt>
                <c:pt idx="28">
                  <c:v>49</c:v>
                </c:pt>
              </c:numCache>
            </c:numRef>
          </c:val>
          <c:smooth val="0"/>
          <c:extLst>
            <c:ext xmlns:c16="http://schemas.microsoft.com/office/drawing/2014/chart" uri="{C3380CC4-5D6E-409C-BE32-E72D297353CC}">
              <c16:uniqueId val="{00000000-BBC0-4E3A-A2CD-D28A0CF09ED7}"/>
            </c:ext>
          </c:extLst>
        </c:ser>
        <c:dLbls>
          <c:showLegendKey val="0"/>
          <c:showVal val="0"/>
          <c:showCatName val="0"/>
          <c:showSerName val="0"/>
          <c:showPercent val="0"/>
          <c:showBubbleSize val="0"/>
        </c:dLbls>
        <c:smooth val="0"/>
        <c:axId val="57882880"/>
        <c:axId val="57921536"/>
      </c:lineChart>
      <c:dateAx>
        <c:axId val="57882880"/>
        <c:scaling>
          <c:orientation val="minMax"/>
          <c:max val="43709"/>
        </c:scaling>
        <c:delete val="0"/>
        <c:axPos val="b"/>
        <c:numFmt formatCode="mmm\-yy" sourceLinked="1"/>
        <c:majorTickMark val="out"/>
        <c:minorTickMark val="none"/>
        <c:tickLblPos val="nextTo"/>
        <c:crossAx val="57921536"/>
        <c:crosses val="autoZero"/>
        <c:auto val="1"/>
        <c:lblOffset val="100"/>
        <c:baseTimeUnit val="months"/>
      </c:dateAx>
      <c:valAx>
        <c:axId val="57921536"/>
        <c:scaling>
          <c:orientation val="minMax"/>
        </c:scaling>
        <c:delete val="0"/>
        <c:axPos val="l"/>
        <c:majorGridlines/>
        <c:numFmt formatCode="General" sourceLinked="1"/>
        <c:majorTickMark val="out"/>
        <c:minorTickMark val="none"/>
        <c:tickLblPos val="nextTo"/>
        <c:crossAx val="57882880"/>
        <c:crosses val="autoZero"/>
        <c:crossBetween val="between"/>
      </c:valAx>
    </c:plotArea>
    <c:plotVisOnly val="1"/>
    <c:dispBlanksAs val="gap"/>
    <c:showDLblsOverMax val="0"/>
  </c:chart>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2" dt="2019-10-07T17:24:43.005" idx="1">
    <p:pos x="10" y="10"/>
    <p:text>Jayne/Dave T to describe why no funding is being requested this month.</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36569" cy="336555"/>
          </a:xfrm>
          <a:prstGeom prst="rect">
            <a:avLst/>
          </a:prstGeom>
        </p:spPr>
        <p:txBody>
          <a:bodyPr vert="horz" lIns="90196" tIns="45098" rIns="90196" bIns="45098" rtlCol="0"/>
          <a:lstStyle>
            <a:lvl1pPr algn="l">
              <a:defRPr sz="1200"/>
            </a:lvl1pPr>
          </a:lstStyle>
          <a:p>
            <a:endParaRPr lang="en-GB"/>
          </a:p>
        </p:txBody>
      </p:sp>
      <p:sp>
        <p:nvSpPr>
          <p:cNvPr id="3" name="Date Placeholder 2"/>
          <p:cNvSpPr>
            <a:spLocks noGrp="1"/>
          </p:cNvSpPr>
          <p:nvPr>
            <p:ph type="dt" sz="quarter" idx="1"/>
          </p:nvPr>
        </p:nvSpPr>
        <p:spPr>
          <a:xfrm>
            <a:off x="5535388" y="0"/>
            <a:ext cx="4236569" cy="336555"/>
          </a:xfrm>
          <a:prstGeom prst="rect">
            <a:avLst/>
          </a:prstGeom>
        </p:spPr>
        <p:txBody>
          <a:bodyPr vert="horz" lIns="90196" tIns="45098" rIns="90196" bIns="45098" rtlCol="0"/>
          <a:lstStyle>
            <a:lvl1pPr algn="r">
              <a:defRPr sz="1200"/>
            </a:lvl1pPr>
          </a:lstStyle>
          <a:p>
            <a:fld id="{F82B366D-AE5B-4ACF-9CFA-C7A1582CBDC8}" type="datetimeFigureOut">
              <a:rPr lang="en-GB" smtClean="0"/>
              <a:t>08/10/2019</a:t>
            </a:fld>
            <a:endParaRPr lang="en-GB"/>
          </a:p>
        </p:txBody>
      </p:sp>
      <p:sp>
        <p:nvSpPr>
          <p:cNvPr id="4" name="Footer Placeholder 3"/>
          <p:cNvSpPr>
            <a:spLocks noGrp="1"/>
          </p:cNvSpPr>
          <p:nvPr>
            <p:ph type="ftr" sz="quarter" idx="2"/>
          </p:nvPr>
        </p:nvSpPr>
        <p:spPr>
          <a:xfrm>
            <a:off x="0" y="6387020"/>
            <a:ext cx="4236569" cy="336555"/>
          </a:xfrm>
          <a:prstGeom prst="rect">
            <a:avLst/>
          </a:prstGeom>
        </p:spPr>
        <p:txBody>
          <a:bodyPr vert="horz" lIns="90196" tIns="45098" rIns="90196" bIns="45098" rtlCol="0" anchor="b"/>
          <a:lstStyle>
            <a:lvl1pPr algn="l">
              <a:defRPr sz="1200"/>
            </a:lvl1pPr>
          </a:lstStyle>
          <a:p>
            <a:endParaRPr lang="en-GB"/>
          </a:p>
        </p:txBody>
      </p:sp>
      <p:sp>
        <p:nvSpPr>
          <p:cNvPr id="5" name="Slide Number Placeholder 4"/>
          <p:cNvSpPr>
            <a:spLocks noGrp="1"/>
          </p:cNvSpPr>
          <p:nvPr>
            <p:ph type="sldNum" sz="quarter" idx="3"/>
          </p:nvPr>
        </p:nvSpPr>
        <p:spPr>
          <a:xfrm>
            <a:off x="5535388" y="6387020"/>
            <a:ext cx="4236569" cy="336555"/>
          </a:xfrm>
          <a:prstGeom prst="rect">
            <a:avLst/>
          </a:prstGeom>
        </p:spPr>
        <p:txBody>
          <a:bodyPr vert="horz" lIns="90196" tIns="45098" rIns="90196" bIns="45098" rtlCol="0" anchor="b"/>
          <a:lstStyle>
            <a:lvl1pPr algn="r">
              <a:defRPr sz="1200"/>
            </a:lvl1pPr>
          </a:lstStyle>
          <a:p>
            <a:fld id="{78EF859B-B500-4B6D-9820-E57C5A8A66F6}" type="slidenum">
              <a:rPr lang="en-GB" smtClean="0"/>
              <a:t>‹#›</a:t>
            </a:fld>
            <a:endParaRPr lang="en-GB"/>
          </a:p>
        </p:txBody>
      </p:sp>
    </p:spTree>
    <p:extLst>
      <p:ext uri="{BB962C8B-B14F-4D97-AF65-F5344CB8AC3E}">
        <p14:creationId xmlns:p14="http://schemas.microsoft.com/office/powerpoint/2010/main" val="3204688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235503" cy="336233"/>
          </a:xfrm>
          <a:prstGeom prst="rect">
            <a:avLst/>
          </a:prstGeom>
        </p:spPr>
        <p:txBody>
          <a:bodyPr vert="horz" lIns="90196" tIns="45098" rIns="90196" bIns="45098" rtlCol="0"/>
          <a:lstStyle>
            <a:lvl1pPr algn="l">
              <a:defRPr sz="1200"/>
            </a:lvl1pPr>
          </a:lstStyle>
          <a:p>
            <a:endParaRPr lang="en-GB" dirty="0"/>
          </a:p>
        </p:txBody>
      </p:sp>
      <p:sp>
        <p:nvSpPr>
          <p:cNvPr id="3" name="Date Placeholder 2"/>
          <p:cNvSpPr>
            <a:spLocks noGrp="1"/>
          </p:cNvSpPr>
          <p:nvPr>
            <p:ph type="dt" idx="1"/>
          </p:nvPr>
        </p:nvSpPr>
        <p:spPr>
          <a:xfrm>
            <a:off x="5536476" y="0"/>
            <a:ext cx="4235503" cy="336233"/>
          </a:xfrm>
          <a:prstGeom prst="rect">
            <a:avLst/>
          </a:prstGeom>
        </p:spPr>
        <p:txBody>
          <a:bodyPr vert="horz" lIns="90196" tIns="45098" rIns="90196" bIns="45098" rtlCol="0"/>
          <a:lstStyle>
            <a:lvl1pPr algn="r">
              <a:defRPr sz="1200"/>
            </a:lvl1pPr>
          </a:lstStyle>
          <a:p>
            <a:fld id="{30CC7C86-2D66-4C55-8F99-E153512351BA}" type="datetimeFigureOut">
              <a:rPr lang="en-GB" smtClean="0"/>
              <a:t>08/10/2019</a:t>
            </a:fld>
            <a:endParaRPr lang="en-GB" dirty="0"/>
          </a:p>
        </p:txBody>
      </p:sp>
      <p:sp>
        <p:nvSpPr>
          <p:cNvPr id="4" name="Slide Image Placeholder 3"/>
          <p:cNvSpPr>
            <a:spLocks noGrp="1" noRot="1" noChangeAspect="1"/>
          </p:cNvSpPr>
          <p:nvPr>
            <p:ph type="sldImg" idx="2"/>
          </p:nvPr>
        </p:nvSpPr>
        <p:spPr>
          <a:xfrm>
            <a:off x="2646363" y="504825"/>
            <a:ext cx="4481512" cy="2520950"/>
          </a:xfrm>
          <a:prstGeom prst="rect">
            <a:avLst/>
          </a:prstGeom>
          <a:noFill/>
          <a:ln w="12700">
            <a:solidFill>
              <a:prstClr val="black"/>
            </a:solidFill>
          </a:ln>
        </p:spPr>
        <p:txBody>
          <a:bodyPr vert="horz" lIns="90196" tIns="45098" rIns="90196" bIns="45098" rtlCol="0" anchor="ctr"/>
          <a:lstStyle/>
          <a:p>
            <a:endParaRPr lang="en-GB" dirty="0"/>
          </a:p>
        </p:txBody>
      </p:sp>
      <p:sp>
        <p:nvSpPr>
          <p:cNvPr id="5" name="Notes Placeholder 4"/>
          <p:cNvSpPr>
            <a:spLocks noGrp="1"/>
          </p:cNvSpPr>
          <p:nvPr>
            <p:ph type="body" sz="quarter" idx="3"/>
          </p:nvPr>
        </p:nvSpPr>
        <p:spPr>
          <a:xfrm>
            <a:off x="977424" y="3194209"/>
            <a:ext cx="7819390" cy="3026093"/>
          </a:xfrm>
          <a:prstGeom prst="rect">
            <a:avLst/>
          </a:prstGeom>
        </p:spPr>
        <p:txBody>
          <a:bodyPr vert="horz" lIns="90196" tIns="45098" rIns="90196" bIns="450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6387251"/>
            <a:ext cx="4235503" cy="336233"/>
          </a:xfrm>
          <a:prstGeom prst="rect">
            <a:avLst/>
          </a:prstGeom>
        </p:spPr>
        <p:txBody>
          <a:bodyPr vert="horz" lIns="90196" tIns="45098" rIns="90196" bIns="45098" rtlCol="0" anchor="b"/>
          <a:lstStyle>
            <a:lvl1pPr algn="l">
              <a:defRPr sz="1200"/>
            </a:lvl1pPr>
          </a:lstStyle>
          <a:p>
            <a:endParaRPr lang="en-GB" dirty="0"/>
          </a:p>
        </p:txBody>
      </p:sp>
      <p:sp>
        <p:nvSpPr>
          <p:cNvPr id="7" name="Slide Number Placeholder 6"/>
          <p:cNvSpPr>
            <a:spLocks noGrp="1"/>
          </p:cNvSpPr>
          <p:nvPr>
            <p:ph type="sldNum" sz="quarter" idx="5"/>
          </p:nvPr>
        </p:nvSpPr>
        <p:spPr>
          <a:xfrm>
            <a:off x="5536476" y="6387251"/>
            <a:ext cx="4235503" cy="336233"/>
          </a:xfrm>
          <a:prstGeom prst="rect">
            <a:avLst/>
          </a:prstGeom>
        </p:spPr>
        <p:txBody>
          <a:bodyPr vert="horz" lIns="90196" tIns="45098" rIns="90196" bIns="45098"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dirty="0"/>
          </a:p>
        </p:txBody>
      </p:sp>
    </p:spTree>
    <p:extLst>
      <p:ext uri="{BB962C8B-B14F-4D97-AF65-F5344CB8AC3E}">
        <p14:creationId xmlns:p14="http://schemas.microsoft.com/office/powerpoint/2010/main" val="3425294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svg"/></Relationships>
</file>

<file path=ppt/slides/_rels/slide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hyperlink" Target="https://www.xoserve.com/about-us/your-customer-team/" TargetMode="Externa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7.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svg"/><Relationship Id="rId7" Type="http://schemas.openxmlformats.org/officeDocument/2006/relationships/image" Target="../media/image28.sv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UK Link Performance Update</a:t>
            </a:r>
          </a:p>
        </p:txBody>
      </p:sp>
      <p:sp>
        <p:nvSpPr>
          <p:cNvPr id="3" name="Subtitle 2"/>
          <p:cNvSpPr>
            <a:spLocks noGrp="1"/>
          </p:cNvSpPr>
          <p:nvPr>
            <p:ph type="subTitle" idx="1"/>
          </p:nvPr>
        </p:nvSpPr>
        <p:spPr/>
        <p:txBody>
          <a:bodyPr>
            <a:normAutofit/>
          </a:bodyPr>
          <a:lstStyle/>
          <a:p>
            <a:r>
              <a:rPr lang="en-GB" dirty="0"/>
              <a:t>Xoserve Performance Taskforce	</a:t>
            </a:r>
          </a:p>
          <a:p>
            <a:endParaRPr lang="en-GB" dirty="0"/>
          </a:p>
          <a:p>
            <a:r>
              <a:rPr lang="en-GB" sz="1800" dirty="0"/>
              <a:t>DSC CoMC – 15</a:t>
            </a:r>
            <a:r>
              <a:rPr lang="en-GB" sz="1800" baseline="30000" dirty="0"/>
              <a:t>th</a:t>
            </a:r>
            <a:r>
              <a:rPr lang="en-GB" sz="1800" dirty="0"/>
              <a:t> October 2019</a:t>
            </a:r>
          </a:p>
        </p:txBody>
      </p:sp>
    </p:spTree>
    <p:extLst>
      <p:ext uri="{BB962C8B-B14F-4D97-AF65-F5344CB8AC3E}">
        <p14:creationId xmlns:p14="http://schemas.microsoft.com/office/powerpoint/2010/main" val="179313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76E20-1037-4B9C-9700-03D6D0A39AD2}"/>
              </a:ext>
            </a:extLst>
          </p:cNvPr>
          <p:cNvSpPr>
            <a:spLocks noGrp="1"/>
          </p:cNvSpPr>
          <p:nvPr>
            <p:ph type="title"/>
          </p:nvPr>
        </p:nvSpPr>
        <p:spPr/>
        <p:txBody>
          <a:bodyPr>
            <a:normAutofit fontScale="90000"/>
          </a:bodyPr>
          <a:lstStyle/>
          <a:p>
            <a:r>
              <a:rPr lang="en-GB" dirty="0"/>
              <a:t>Additional Resource for Technology Operations </a:t>
            </a:r>
          </a:p>
        </p:txBody>
      </p:sp>
      <p:sp>
        <p:nvSpPr>
          <p:cNvPr id="4" name="Rounded Rectangle 1">
            <a:extLst>
              <a:ext uri="{FF2B5EF4-FFF2-40B4-BE49-F238E27FC236}">
                <a16:creationId xmlns:a16="http://schemas.microsoft.com/office/drawing/2014/main" id="{B66D5975-3FD5-4787-BD49-3B678AF3A016}"/>
              </a:ext>
            </a:extLst>
          </p:cNvPr>
          <p:cNvSpPr/>
          <p:nvPr/>
        </p:nvSpPr>
        <p:spPr>
          <a:xfrm>
            <a:off x="239106" y="761058"/>
            <a:ext cx="3612814" cy="37515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chemeClr val="tx2"/>
                </a:solidFill>
              </a:rPr>
              <a:t>Why?</a:t>
            </a:r>
          </a:p>
          <a:p>
            <a:pPr marL="285750" indent="-285750">
              <a:buFont typeface="Arial" panose="020B0604020202020204" pitchFamily="34" charset="0"/>
              <a:buChar char="•"/>
            </a:pPr>
            <a:endParaRPr lang="en-GB" sz="1600" b="1" dirty="0">
              <a:solidFill>
                <a:schemeClr val="tx2"/>
              </a:solidFill>
            </a:endParaRPr>
          </a:p>
          <a:p>
            <a:pPr marL="171450" indent="-171450">
              <a:buFont typeface="Arial" panose="020B0604020202020204" pitchFamily="34" charset="0"/>
              <a:buChar char="•"/>
            </a:pPr>
            <a:r>
              <a:rPr lang="en-GB" sz="1000" dirty="0">
                <a:solidFill>
                  <a:schemeClr val="tx2"/>
                </a:solidFill>
              </a:rPr>
              <a:t>Xoserve’s IS Operational team, Technology Operations continues to be stretched dealing with stabilisation of break/fix activity, essential maintenance, and an increased change pipeline. This demand has constrained our ability to undertake continuous service improvement</a:t>
            </a: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r>
              <a:rPr lang="en-GB" sz="1000" dirty="0">
                <a:solidFill>
                  <a:schemeClr val="tx2"/>
                </a:solidFill>
              </a:rPr>
              <a:t>In order to continue the downward trend of major incidents, and to avoid a repeat of those P1/P2 spikes seen in April/May’19, we believe its crucial that we strengthen our ability to undertake improvement measures</a:t>
            </a: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r>
              <a:rPr lang="en-GB" sz="1000" dirty="0">
                <a:solidFill>
                  <a:schemeClr val="tx2"/>
                </a:solidFill>
              </a:rPr>
              <a:t>The recruitment of these resources will seek to mobilise a dedicated Technology Operation continuous improvement function to fast-track the delivery of all known BAU/S.I initiatives </a:t>
            </a:r>
            <a:r>
              <a:rPr lang="en-GB" sz="1000" b="1" dirty="0">
                <a:solidFill>
                  <a:schemeClr val="tx2"/>
                </a:solidFill>
              </a:rPr>
              <a:t>before financial year end</a:t>
            </a:r>
          </a:p>
        </p:txBody>
      </p:sp>
      <p:pic>
        <p:nvPicPr>
          <p:cNvPr id="7" name="Graphic 6" descr="Group">
            <a:extLst>
              <a:ext uri="{FF2B5EF4-FFF2-40B4-BE49-F238E27FC236}">
                <a16:creationId xmlns:a16="http://schemas.microsoft.com/office/drawing/2014/main" id="{FCDC9CEA-55A7-47B9-8CC2-9EAAE02AB3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9552" y="685722"/>
            <a:ext cx="745232" cy="745232"/>
          </a:xfrm>
          <a:prstGeom prst="rect">
            <a:avLst/>
          </a:prstGeom>
        </p:spPr>
      </p:pic>
      <p:sp>
        <p:nvSpPr>
          <p:cNvPr id="8" name="Rounded Rectangle 1">
            <a:extLst>
              <a:ext uri="{FF2B5EF4-FFF2-40B4-BE49-F238E27FC236}">
                <a16:creationId xmlns:a16="http://schemas.microsoft.com/office/drawing/2014/main" id="{E811FFBA-C6B9-4072-B881-AC244870A1F2}"/>
              </a:ext>
            </a:extLst>
          </p:cNvPr>
          <p:cNvSpPr/>
          <p:nvPr/>
        </p:nvSpPr>
        <p:spPr>
          <a:xfrm>
            <a:off x="4088530" y="761058"/>
            <a:ext cx="4816364" cy="37515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chemeClr val="tx2"/>
                </a:solidFill>
              </a:rPr>
              <a:t>What will they do?</a:t>
            </a:r>
          </a:p>
          <a:p>
            <a:pPr algn="ctr"/>
            <a:endParaRPr lang="en-GB" sz="1600" b="1" dirty="0">
              <a:solidFill>
                <a:schemeClr val="tx2"/>
              </a:solidFill>
            </a:endParaRPr>
          </a:p>
          <a:p>
            <a:pPr marL="171450" indent="-171450">
              <a:buFont typeface="Arial" panose="020B0604020202020204" pitchFamily="34" charset="0"/>
              <a:buChar char="•"/>
            </a:pPr>
            <a:r>
              <a:rPr lang="en-GB" sz="1000" dirty="0">
                <a:solidFill>
                  <a:schemeClr val="tx2"/>
                </a:solidFill>
              </a:rPr>
              <a:t>As part of the work undertaken over the last four months to identify the root cause of issues faced, Xoserve, through the AML/ASP taskforce, the Class 3 assessment, AMT Marketflow health check, and Technology Operations findings have identified </a:t>
            </a:r>
            <a:r>
              <a:rPr lang="en-GB" sz="1000" b="1" dirty="0">
                <a:solidFill>
                  <a:schemeClr val="tx2"/>
                </a:solidFill>
              </a:rPr>
              <a:t>107 (at present) service improvement opportunities. </a:t>
            </a: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r>
              <a:rPr lang="en-GB" sz="1000" dirty="0">
                <a:solidFill>
                  <a:schemeClr val="tx2"/>
                </a:solidFill>
              </a:rPr>
              <a:t>Xoserve have assessed these initiatives and will look to prioritise there implementation inline with those providing the highest benefit and impact to customers</a:t>
            </a:r>
          </a:p>
          <a:p>
            <a:pPr marL="171450" indent="-171450">
              <a:buFont typeface="Arial" panose="020B0604020202020204" pitchFamily="34" charset="0"/>
              <a:buChar char="•"/>
            </a:pPr>
            <a:endParaRPr lang="en-GB" sz="1000" dirty="0">
              <a:solidFill>
                <a:schemeClr val="tx2"/>
              </a:solidFill>
            </a:endParaRPr>
          </a:p>
          <a:p>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endParaRPr lang="en-GB" sz="1000" dirty="0">
              <a:solidFill>
                <a:schemeClr val="tx2"/>
              </a:solidFill>
            </a:endParaRPr>
          </a:p>
        </p:txBody>
      </p:sp>
      <p:sp>
        <p:nvSpPr>
          <p:cNvPr id="13" name="Rounded Rectangle 57">
            <a:extLst>
              <a:ext uri="{FF2B5EF4-FFF2-40B4-BE49-F238E27FC236}">
                <a16:creationId xmlns:a16="http://schemas.microsoft.com/office/drawing/2014/main" id="{8D028295-5DBA-47E4-84ED-B534C327C159}"/>
              </a:ext>
            </a:extLst>
          </p:cNvPr>
          <p:cNvSpPr/>
          <p:nvPr/>
        </p:nvSpPr>
        <p:spPr>
          <a:xfrm>
            <a:off x="1115616" y="4587974"/>
            <a:ext cx="7146855" cy="328665"/>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900" b="1" dirty="0">
                <a:solidFill>
                  <a:schemeClr val="bg1"/>
                </a:solidFill>
              </a:rPr>
              <a:t>Xoserve are seeking </a:t>
            </a:r>
            <a:r>
              <a:rPr lang="en-GB" sz="900" b="1" dirty="0" err="1">
                <a:solidFill>
                  <a:schemeClr val="bg1"/>
                </a:solidFill>
              </a:rPr>
              <a:t>CoMC</a:t>
            </a:r>
            <a:r>
              <a:rPr lang="en-GB" sz="900" b="1" dirty="0">
                <a:solidFill>
                  <a:schemeClr val="bg1"/>
                </a:solidFill>
              </a:rPr>
              <a:t> approval to provide £200k of </a:t>
            </a:r>
            <a:r>
              <a:rPr lang="en-GB" sz="900" b="1" u="sng" dirty="0">
                <a:solidFill>
                  <a:schemeClr val="bg1"/>
                </a:solidFill>
              </a:rPr>
              <a:t>additional </a:t>
            </a:r>
            <a:r>
              <a:rPr lang="en-GB" sz="900" b="1" dirty="0">
                <a:solidFill>
                  <a:schemeClr val="bg1"/>
                </a:solidFill>
              </a:rPr>
              <a:t>funding (pending Nov’19 </a:t>
            </a:r>
            <a:r>
              <a:rPr lang="en-GB" sz="900" b="1" dirty="0" err="1">
                <a:solidFill>
                  <a:schemeClr val="bg1"/>
                </a:solidFill>
              </a:rPr>
              <a:t>CoMC</a:t>
            </a:r>
            <a:r>
              <a:rPr lang="en-GB" sz="900" b="1" dirty="0">
                <a:solidFill>
                  <a:schemeClr val="bg1"/>
                </a:solidFill>
              </a:rPr>
              <a:t> Q2 Forecast discussion)   </a:t>
            </a:r>
          </a:p>
        </p:txBody>
      </p:sp>
      <p:pic>
        <p:nvPicPr>
          <p:cNvPr id="18" name="Picture 17">
            <a:extLst>
              <a:ext uri="{FF2B5EF4-FFF2-40B4-BE49-F238E27FC236}">
                <a16:creationId xmlns:a16="http://schemas.microsoft.com/office/drawing/2014/main" id="{256B9F74-ADDF-4AF8-B219-C492655D7929}"/>
              </a:ext>
            </a:extLst>
          </p:cNvPr>
          <p:cNvPicPr>
            <a:picLocks noChangeAspect="1"/>
          </p:cNvPicPr>
          <p:nvPr/>
        </p:nvPicPr>
        <p:blipFill>
          <a:blip r:embed="rId5"/>
          <a:stretch>
            <a:fillRect/>
          </a:stretch>
        </p:blipFill>
        <p:spPr>
          <a:xfrm>
            <a:off x="5076057" y="2832634"/>
            <a:ext cx="2952328" cy="1518788"/>
          </a:xfrm>
          <a:prstGeom prst="rect">
            <a:avLst/>
          </a:prstGeom>
          <a:ln>
            <a:solidFill>
              <a:schemeClr val="bg1"/>
            </a:solidFill>
          </a:ln>
        </p:spPr>
      </p:pic>
    </p:spTree>
    <p:extLst>
      <p:ext uri="{BB962C8B-B14F-4D97-AF65-F5344CB8AC3E}">
        <p14:creationId xmlns:p14="http://schemas.microsoft.com/office/powerpoint/2010/main" val="2384290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1520" y="262630"/>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Proposed Next Steps</a:t>
            </a:r>
          </a:p>
        </p:txBody>
      </p:sp>
      <p:sp>
        <p:nvSpPr>
          <p:cNvPr id="2" name="TextBox 1"/>
          <p:cNvSpPr txBox="1"/>
          <p:nvPr/>
        </p:nvSpPr>
        <p:spPr>
          <a:xfrm>
            <a:off x="1331640" y="1203598"/>
            <a:ext cx="6818874" cy="2308324"/>
          </a:xfrm>
          <a:prstGeom prst="rect">
            <a:avLst/>
          </a:prstGeom>
          <a:noFill/>
        </p:spPr>
        <p:txBody>
          <a:bodyPr wrap="square" rtlCol="0">
            <a:spAutoFit/>
          </a:bodyPr>
          <a:lstStyle/>
          <a:p>
            <a:pPr marL="285750" indent="-285750">
              <a:buFont typeface="Arial" charset="0"/>
              <a:buChar char="•"/>
            </a:pPr>
            <a:r>
              <a:rPr lang="en-GB" dirty="0">
                <a:solidFill>
                  <a:schemeClr val="tx2"/>
                </a:solidFill>
              </a:rPr>
              <a:t>We will come back in November with a continued update on our overall system performance, and progress against improvement initiatives. </a:t>
            </a:r>
          </a:p>
          <a:p>
            <a:endParaRPr lang="en-GB" dirty="0">
              <a:solidFill>
                <a:schemeClr val="tx2"/>
              </a:solidFill>
            </a:endParaRPr>
          </a:p>
          <a:p>
            <a:endParaRPr lang="en-GB" dirty="0">
              <a:solidFill>
                <a:schemeClr val="tx2"/>
              </a:solidFill>
            </a:endParaRPr>
          </a:p>
          <a:p>
            <a:pPr marL="285750" indent="-285750">
              <a:buFont typeface="Arial" charset="0"/>
              <a:buChar char="•"/>
            </a:pPr>
            <a:r>
              <a:rPr lang="en-GB" dirty="0">
                <a:solidFill>
                  <a:schemeClr val="tx2"/>
                </a:solidFill>
              </a:rPr>
              <a:t>Should you or your colleagues have any further questions from today, please can you reach out to your designated </a:t>
            </a:r>
            <a:r>
              <a:rPr lang="en-GB" dirty="0">
                <a:solidFill>
                  <a:schemeClr val="tx2"/>
                </a:solidFill>
                <a:hlinkClick r:id="rId2"/>
              </a:rPr>
              <a:t>Xoserve Advocacy Representative</a:t>
            </a:r>
            <a:r>
              <a:rPr lang="en-GB" dirty="0">
                <a:solidFill>
                  <a:schemeClr val="tx2"/>
                </a:solidFill>
              </a:rPr>
              <a:t> in the first instance. </a:t>
            </a:r>
          </a:p>
        </p:txBody>
      </p:sp>
      <p:sp>
        <p:nvSpPr>
          <p:cNvPr id="5" name="Rectangle 4"/>
          <p:cNvSpPr/>
          <p:nvPr/>
        </p:nvSpPr>
        <p:spPr>
          <a:xfrm>
            <a:off x="1259632" y="1275606"/>
            <a:ext cx="2880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C:\Users\alex.stuart\OneDrive - Xoserve Limited\PowerPoint Icons\Business Blue\0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1059582"/>
            <a:ext cx="761301" cy="7613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331640" y="2432598"/>
            <a:ext cx="2880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331640" y="3723878"/>
            <a:ext cx="2880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6" name="Picture 4" descr="C:\Users\alex.stuart\OneDrive - Xoserve Limited\PowerPoint Icons\Business Blue\Partnership.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9423" y="2378804"/>
            <a:ext cx="787152" cy="787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0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Executive Summary</a:t>
            </a:r>
          </a:p>
        </p:txBody>
      </p:sp>
      <p:sp>
        <p:nvSpPr>
          <p:cNvPr id="30" name="Content Placeholder 2">
            <a:extLst>
              <a:ext uri="{FF2B5EF4-FFF2-40B4-BE49-F238E27FC236}">
                <a16:creationId xmlns:a16="http://schemas.microsoft.com/office/drawing/2014/main" id="{F366A70D-0AED-C548-A441-85FA79740538}"/>
              </a:ext>
            </a:extLst>
          </p:cNvPr>
          <p:cNvSpPr>
            <a:spLocks noGrp="1"/>
          </p:cNvSpPr>
          <p:nvPr>
            <p:ph idx="1"/>
          </p:nvPr>
        </p:nvSpPr>
        <p:spPr>
          <a:xfrm>
            <a:off x="457200" y="843558"/>
            <a:ext cx="8435280" cy="3888432"/>
          </a:xfrm>
        </p:spPr>
        <p:txBody>
          <a:bodyPr>
            <a:normAutofit fontScale="92500" lnSpcReduction="20000"/>
          </a:bodyPr>
          <a:lstStyle/>
          <a:p>
            <a:pPr>
              <a:spcAft>
                <a:spcPts val="600"/>
              </a:spcAft>
            </a:pPr>
            <a:r>
              <a:rPr lang="en-US" sz="1600" dirty="0">
                <a:solidFill>
                  <a:schemeClr val="tx2"/>
                </a:solidFill>
              </a:rPr>
              <a:t>We came to customers in July’19 to raise a </a:t>
            </a:r>
            <a:r>
              <a:rPr lang="en-US" sz="1600" b="1" dirty="0">
                <a:solidFill>
                  <a:schemeClr val="tx2"/>
                </a:solidFill>
              </a:rPr>
              <a:t>system performance risk</a:t>
            </a:r>
            <a:r>
              <a:rPr lang="en-US" sz="1600" dirty="0">
                <a:solidFill>
                  <a:schemeClr val="tx2"/>
                </a:solidFill>
              </a:rPr>
              <a:t> based on a spike in major incidents against a background of ongoing issues and a technical audit report which identified areas of improvement.</a:t>
            </a:r>
          </a:p>
          <a:p>
            <a:pPr>
              <a:spcAft>
                <a:spcPts val="600"/>
              </a:spcAft>
            </a:pPr>
            <a:endParaRPr lang="en-US" sz="1600" dirty="0">
              <a:solidFill>
                <a:schemeClr val="tx2"/>
              </a:solidFill>
            </a:endParaRPr>
          </a:p>
          <a:p>
            <a:pPr>
              <a:spcAft>
                <a:spcPts val="600"/>
              </a:spcAft>
            </a:pPr>
            <a:r>
              <a:rPr lang="en-US" sz="1600" dirty="0">
                <a:solidFill>
                  <a:schemeClr val="tx2"/>
                </a:solidFill>
              </a:rPr>
              <a:t>We came to customers in September’19 and provided insight on our major incidents and what we had done to identify root cause. This resulted in a </a:t>
            </a:r>
            <a:r>
              <a:rPr lang="en-US" sz="1600" b="1" dirty="0">
                <a:solidFill>
                  <a:schemeClr val="tx2"/>
                </a:solidFill>
              </a:rPr>
              <a:t>number of prioritised mitigations/service improvement opportunities  </a:t>
            </a:r>
            <a:r>
              <a:rPr lang="en-US" sz="1600" dirty="0">
                <a:solidFill>
                  <a:schemeClr val="tx2"/>
                </a:solidFill>
              </a:rPr>
              <a:t>which can be supported through existing funding and initiatives this FY.</a:t>
            </a:r>
            <a:endParaRPr lang="en-US" sz="1600" dirty="0">
              <a:solidFill>
                <a:srgbClr val="FF0000"/>
              </a:solidFill>
            </a:endParaRPr>
          </a:p>
          <a:p>
            <a:pPr>
              <a:spcAft>
                <a:spcPts val="600"/>
              </a:spcAft>
            </a:pPr>
            <a:endParaRPr lang="en-US" sz="1600" dirty="0">
              <a:solidFill>
                <a:srgbClr val="FF0000"/>
              </a:solidFill>
            </a:endParaRPr>
          </a:p>
          <a:p>
            <a:pPr>
              <a:spcAft>
                <a:spcPts val="600"/>
              </a:spcAft>
            </a:pPr>
            <a:r>
              <a:rPr lang="en-US" sz="1600" dirty="0">
                <a:solidFill>
                  <a:schemeClr val="tx2"/>
                </a:solidFill>
              </a:rPr>
              <a:t>You asked for us to talk through the </a:t>
            </a:r>
            <a:r>
              <a:rPr lang="en-US" sz="1600" b="1" dirty="0">
                <a:solidFill>
                  <a:schemeClr val="tx2"/>
                </a:solidFill>
              </a:rPr>
              <a:t>service improvement plan </a:t>
            </a:r>
            <a:r>
              <a:rPr lang="en-US" sz="1600" dirty="0">
                <a:solidFill>
                  <a:schemeClr val="tx2"/>
                </a:solidFill>
              </a:rPr>
              <a:t>in more detail which we will do today. </a:t>
            </a:r>
          </a:p>
          <a:p>
            <a:pPr marL="0" indent="0">
              <a:spcAft>
                <a:spcPts val="600"/>
              </a:spcAft>
              <a:buNone/>
            </a:pPr>
            <a:endParaRPr lang="en-US" sz="1600" dirty="0">
              <a:solidFill>
                <a:schemeClr val="tx2"/>
              </a:solidFill>
            </a:endParaRPr>
          </a:p>
          <a:p>
            <a:pPr>
              <a:spcAft>
                <a:spcPts val="600"/>
              </a:spcAft>
            </a:pPr>
            <a:r>
              <a:rPr lang="en-US" sz="1600" dirty="0">
                <a:solidFill>
                  <a:schemeClr val="tx2"/>
                </a:solidFill>
              </a:rPr>
              <a:t>We additionally identified two opportunities (</a:t>
            </a:r>
            <a:r>
              <a:rPr lang="en-US" sz="1600" b="1" dirty="0">
                <a:solidFill>
                  <a:schemeClr val="tx2"/>
                </a:solidFill>
              </a:rPr>
              <a:t>Application Performance Monitoring &amp; Additional Resourcing</a:t>
            </a:r>
            <a:r>
              <a:rPr lang="en-US" sz="1600" dirty="0">
                <a:solidFill>
                  <a:schemeClr val="tx2"/>
                </a:solidFill>
              </a:rPr>
              <a:t>) to further accelerate risk reduction and committed to return to October ‘19 </a:t>
            </a:r>
            <a:r>
              <a:rPr lang="en-US" sz="1600" dirty="0" err="1">
                <a:solidFill>
                  <a:schemeClr val="tx2"/>
                </a:solidFill>
              </a:rPr>
              <a:t>CoMC</a:t>
            </a:r>
            <a:r>
              <a:rPr lang="en-US" sz="1600" dirty="0">
                <a:solidFill>
                  <a:schemeClr val="tx2"/>
                </a:solidFill>
              </a:rPr>
              <a:t> to provide further detail in advance of seeking funding approval.</a:t>
            </a:r>
          </a:p>
        </p:txBody>
      </p:sp>
    </p:spTree>
    <p:extLst>
      <p:ext uri="{BB962C8B-B14F-4D97-AF65-F5344CB8AC3E}">
        <p14:creationId xmlns:p14="http://schemas.microsoft.com/office/powerpoint/2010/main" val="375008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Background</a:t>
            </a:r>
          </a:p>
        </p:txBody>
      </p:sp>
      <p:pic>
        <p:nvPicPr>
          <p:cNvPr id="38" name="Picture 2" descr="C:\Users\alex.stuart\OneDrive - Xoserve Limited\PowerPoint Icons\Business Blue\9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363" y="1501946"/>
            <a:ext cx="358597" cy="358597"/>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 descr="C:\Users\alex.stuart\OneDrive - Xoserve Limited\PowerPoint Icons\Business Blue\1-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486" y="1393491"/>
            <a:ext cx="287753" cy="28775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435" y="2029146"/>
            <a:ext cx="359587" cy="35958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 descr="C:\Users\alex.stuart\OneDrive - Xoserve Limited\PowerPoint Icons\Business Blue\4-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3062" y="2814566"/>
            <a:ext cx="402885" cy="402885"/>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7" descr="C:\Users\alex.stuart\OneDrive - Xoserve Limited\PowerPoint Icons\Business Blue\16 (4).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6079" y="3655060"/>
            <a:ext cx="356850" cy="356850"/>
          </a:xfrm>
          <a:prstGeom prst="rect">
            <a:avLst/>
          </a:prstGeom>
          <a:noFill/>
          <a:extLst>
            <a:ext uri="{909E8E84-426E-40DD-AFC4-6F175D3DCCD1}">
              <a14:hiddenFill xmlns:a14="http://schemas.microsoft.com/office/drawing/2010/main">
                <a:solidFill>
                  <a:srgbClr val="FFFFFF"/>
                </a:solidFill>
              </a14:hiddenFill>
            </a:ext>
          </a:extLst>
        </p:spPr>
      </p:pic>
      <p:sp>
        <p:nvSpPr>
          <p:cNvPr id="45" name="Title 1"/>
          <p:cNvSpPr txBox="1">
            <a:spLocks/>
          </p:cNvSpPr>
          <p:nvPr/>
        </p:nvSpPr>
        <p:spPr>
          <a:xfrm>
            <a:off x="899592" y="1213471"/>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Stability risks to UK Link</a:t>
            </a:r>
          </a:p>
        </p:txBody>
      </p:sp>
      <p:sp>
        <p:nvSpPr>
          <p:cNvPr id="46" name="Title 1"/>
          <p:cNvSpPr txBox="1">
            <a:spLocks/>
          </p:cNvSpPr>
          <p:nvPr/>
        </p:nvSpPr>
        <p:spPr>
          <a:xfrm>
            <a:off x="899592" y="1823775"/>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Balancing Change and Platform Maintenance</a:t>
            </a:r>
          </a:p>
        </p:txBody>
      </p:sp>
      <p:sp>
        <p:nvSpPr>
          <p:cNvPr id="47" name="Title 1"/>
          <p:cNvSpPr txBox="1">
            <a:spLocks/>
          </p:cNvSpPr>
          <p:nvPr/>
        </p:nvSpPr>
        <p:spPr>
          <a:xfrm>
            <a:off x="899592" y="2657069"/>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Continual fire fighting</a:t>
            </a:r>
          </a:p>
        </p:txBody>
      </p:sp>
      <p:sp>
        <p:nvSpPr>
          <p:cNvPr id="48" name="Title 1"/>
          <p:cNvSpPr txBox="1">
            <a:spLocks/>
          </p:cNvSpPr>
          <p:nvPr/>
        </p:nvSpPr>
        <p:spPr>
          <a:xfrm>
            <a:off x="899592" y="3439284"/>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Technical and Commercial Audit Findings</a:t>
            </a:r>
          </a:p>
        </p:txBody>
      </p:sp>
      <p:sp>
        <p:nvSpPr>
          <p:cNvPr id="49" name="Title 1"/>
          <p:cNvSpPr txBox="1">
            <a:spLocks/>
          </p:cNvSpPr>
          <p:nvPr/>
        </p:nvSpPr>
        <p:spPr>
          <a:xfrm>
            <a:off x="950936" y="1489660"/>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Recent trend of excessive P1/P2 incidents</a:t>
            </a:r>
          </a:p>
          <a:p>
            <a:pPr marL="171450" indent="-171450" algn="l">
              <a:spcBef>
                <a:spcPts val="0"/>
              </a:spcBef>
              <a:spcAft>
                <a:spcPts val="200"/>
              </a:spcAft>
              <a:buFont typeface="Arial" panose="020B0604020202020204" pitchFamily="34" charset="0"/>
              <a:buChar char="•"/>
            </a:pPr>
            <a:r>
              <a:rPr lang="en-GB" sz="700" b="0" dirty="0">
                <a:solidFill>
                  <a:schemeClr val="tx2"/>
                </a:solidFill>
              </a:rPr>
              <a:t>High impactful customer issues persist (AML/ASP, AQ’s, DES etc.)</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0" name="Title 1"/>
          <p:cNvSpPr txBox="1">
            <a:spLocks/>
          </p:cNvSpPr>
          <p:nvPr/>
        </p:nvSpPr>
        <p:spPr>
          <a:xfrm>
            <a:off x="950936" y="2126447"/>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Change has been consistently prioritised over rigorous system housekeeping</a:t>
            </a:r>
          </a:p>
          <a:p>
            <a:pPr marL="171450" indent="-171450" algn="l">
              <a:spcBef>
                <a:spcPts val="0"/>
              </a:spcBef>
              <a:spcAft>
                <a:spcPts val="200"/>
              </a:spcAft>
              <a:buFont typeface="Arial" panose="020B0604020202020204" pitchFamily="34" charset="0"/>
              <a:buChar char="•"/>
            </a:pPr>
            <a:r>
              <a:rPr lang="en-GB" sz="700" b="0" dirty="0">
                <a:solidFill>
                  <a:schemeClr val="tx2"/>
                </a:solidFill>
              </a:rPr>
              <a:t>Insufficient system monitoring. Not measuring the right things has led to rear view mirror and reactive issue management</a:t>
            </a:r>
          </a:p>
          <a:p>
            <a:pPr marL="171450" indent="-171450" algn="l">
              <a:spcBef>
                <a:spcPts val="0"/>
              </a:spcBef>
              <a:spcAft>
                <a:spcPts val="200"/>
              </a:spcAft>
              <a:buFont typeface="Arial" panose="020B0604020202020204" pitchFamily="34" charset="0"/>
              <a:buChar char="•"/>
            </a:pPr>
            <a:r>
              <a:rPr lang="en-GB" sz="700" b="0" dirty="0">
                <a:solidFill>
                  <a:schemeClr val="tx2"/>
                </a:solidFill>
              </a:rPr>
              <a:t>Stretched resources, particularly within IS Operations</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3" name="Rounded Rectangle 2"/>
          <p:cNvSpPr/>
          <p:nvPr/>
        </p:nvSpPr>
        <p:spPr>
          <a:xfrm>
            <a:off x="179512" y="997446"/>
            <a:ext cx="4320480" cy="373454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475656" y="843558"/>
            <a:ext cx="1440160" cy="307777"/>
          </a:xfrm>
          <a:prstGeom prst="rect">
            <a:avLst/>
          </a:prstGeom>
          <a:solidFill>
            <a:schemeClr val="bg1"/>
          </a:solidFill>
        </p:spPr>
        <p:txBody>
          <a:bodyPr wrap="square" lIns="36000" rIns="36000" rtlCol="0">
            <a:spAutoFit/>
          </a:bodyPr>
          <a:lstStyle/>
          <a:p>
            <a:pPr algn="ctr"/>
            <a:r>
              <a:rPr lang="en-GB" sz="1400" b="1" u="sng" dirty="0">
                <a:solidFill>
                  <a:schemeClr val="tx2"/>
                </a:solidFill>
              </a:rPr>
              <a:t>July’19 CoMC</a:t>
            </a:r>
          </a:p>
        </p:txBody>
      </p:sp>
      <p:sp>
        <p:nvSpPr>
          <p:cNvPr id="51" name="Title 1"/>
          <p:cNvSpPr txBox="1">
            <a:spLocks/>
          </p:cNvSpPr>
          <p:nvPr/>
        </p:nvSpPr>
        <p:spPr>
          <a:xfrm>
            <a:off x="950936" y="2918535"/>
            <a:ext cx="3475434"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Nexus went live without any code control, or run-time performance monitoring</a:t>
            </a:r>
          </a:p>
          <a:p>
            <a:pPr marL="171450" indent="-171450" algn="l">
              <a:spcBef>
                <a:spcPts val="0"/>
              </a:spcBef>
              <a:spcAft>
                <a:spcPts val="200"/>
              </a:spcAft>
              <a:buFont typeface="Arial" panose="020B0604020202020204" pitchFamily="34" charset="0"/>
              <a:buChar char="•"/>
            </a:pPr>
            <a:r>
              <a:rPr lang="en-GB" sz="700" b="0" dirty="0">
                <a:solidFill>
                  <a:schemeClr val="tx2"/>
                </a:solidFill>
              </a:rPr>
              <a:t>Nexus went live without a persistent E2E performance test platform</a:t>
            </a:r>
          </a:p>
          <a:p>
            <a:pPr marL="171450" indent="-171450" algn="l">
              <a:spcBef>
                <a:spcPts val="0"/>
              </a:spcBef>
              <a:spcAft>
                <a:spcPts val="200"/>
              </a:spcAft>
              <a:buFont typeface="Arial" panose="020B0604020202020204" pitchFamily="34" charset="0"/>
              <a:buChar char="•"/>
            </a:pPr>
            <a:r>
              <a:rPr lang="en-GB" sz="700" b="0" dirty="0">
                <a:solidFill>
                  <a:schemeClr val="tx2"/>
                </a:solidFill>
              </a:rPr>
              <a:t>New issues continue to be identified, largely driven by functional and poor infrastructure management</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2" name="Title 1"/>
          <p:cNvSpPr txBox="1">
            <a:spLocks/>
          </p:cNvSpPr>
          <p:nvPr/>
        </p:nvSpPr>
        <p:spPr>
          <a:xfrm>
            <a:off x="969986" y="3700750"/>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Xoserve recently commissioned independent audits of the UK Link AMS/ASP/AML design (</a:t>
            </a:r>
            <a:r>
              <a:rPr lang="en-GB" sz="700" b="0" dirty="0" err="1">
                <a:solidFill>
                  <a:schemeClr val="tx2"/>
                </a:solidFill>
              </a:rPr>
              <a:t>KeyTree</a:t>
            </a:r>
            <a:r>
              <a:rPr lang="en-GB" sz="700" b="0" dirty="0">
                <a:solidFill>
                  <a:schemeClr val="tx2"/>
                </a:solidFill>
              </a:rPr>
              <a:t>) and its effectiveness of support contracts (KPMG)</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3" name="Rounded Rectangle 52"/>
          <p:cNvSpPr/>
          <p:nvPr/>
        </p:nvSpPr>
        <p:spPr>
          <a:xfrm>
            <a:off x="4644008" y="256149"/>
            <a:ext cx="4320480" cy="2209883"/>
          </a:xfrm>
          <a:prstGeom prst="roundRect">
            <a:avLst/>
          </a:prstGeom>
          <a:noFill/>
          <a:ln w="57150">
            <a:solidFill>
              <a:srgbClr val="1B5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a:t>
            </a:r>
          </a:p>
        </p:txBody>
      </p:sp>
      <p:sp>
        <p:nvSpPr>
          <p:cNvPr id="54" name="Title 1"/>
          <p:cNvSpPr txBox="1">
            <a:spLocks/>
          </p:cNvSpPr>
          <p:nvPr/>
        </p:nvSpPr>
        <p:spPr>
          <a:xfrm>
            <a:off x="1160139" y="4044734"/>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Courier New" panose="02070309020205020404" pitchFamily="49" charset="0"/>
              <a:buChar char="o"/>
            </a:pPr>
            <a:r>
              <a:rPr lang="en-GB" sz="700" b="0" u="sng" dirty="0">
                <a:solidFill>
                  <a:schemeClr val="tx2"/>
                </a:solidFill>
              </a:rPr>
              <a:t>Conclusion 1</a:t>
            </a:r>
            <a:r>
              <a:rPr lang="en-GB" sz="700" b="0" dirty="0">
                <a:solidFill>
                  <a:schemeClr val="tx2"/>
                </a:solidFill>
              </a:rPr>
              <a:t>: UK Link has not been well maintained in terms of basic infrastructural housekeeping.</a:t>
            </a:r>
          </a:p>
          <a:p>
            <a:pPr marL="171450" indent="-171450" algn="l">
              <a:spcBef>
                <a:spcPts val="0"/>
              </a:spcBef>
              <a:spcAft>
                <a:spcPts val="200"/>
              </a:spcAft>
              <a:buFont typeface="Courier New" panose="02070309020205020404" pitchFamily="49" charset="0"/>
              <a:buChar char="o"/>
            </a:pPr>
            <a:r>
              <a:rPr lang="en-GB" sz="700" b="0" u="sng" dirty="0">
                <a:solidFill>
                  <a:schemeClr val="tx2"/>
                </a:solidFill>
              </a:rPr>
              <a:t>Conclusion 2</a:t>
            </a:r>
            <a:r>
              <a:rPr lang="en-GB" sz="700" b="0" dirty="0">
                <a:solidFill>
                  <a:schemeClr val="tx2"/>
                </a:solidFill>
              </a:rPr>
              <a:t>: 3</a:t>
            </a:r>
            <a:r>
              <a:rPr lang="en-GB" sz="700" b="0" baseline="30000" dirty="0">
                <a:solidFill>
                  <a:schemeClr val="tx2"/>
                </a:solidFill>
              </a:rPr>
              <a:t>rd</a:t>
            </a:r>
            <a:r>
              <a:rPr lang="en-GB" sz="700" b="0" dirty="0">
                <a:solidFill>
                  <a:schemeClr val="tx2"/>
                </a:solidFill>
              </a:rPr>
              <a:t> party support contracts are not specific or enforceable enough to provide a consistent exceptional service</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5" name="TextBox 54"/>
          <p:cNvSpPr txBox="1"/>
          <p:nvPr/>
        </p:nvSpPr>
        <p:spPr>
          <a:xfrm>
            <a:off x="6015035" y="120544"/>
            <a:ext cx="1656184" cy="307777"/>
          </a:xfrm>
          <a:prstGeom prst="rect">
            <a:avLst/>
          </a:prstGeom>
          <a:solidFill>
            <a:schemeClr val="bg1"/>
          </a:solidFill>
        </p:spPr>
        <p:txBody>
          <a:bodyPr wrap="square" lIns="36000" rIns="36000" rtlCol="0">
            <a:spAutoFit/>
          </a:bodyPr>
          <a:lstStyle/>
          <a:p>
            <a:pPr algn="ctr"/>
            <a:r>
              <a:rPr lang="en-GB" sz="1400" b="1" u="sng" dirty="0">
                <a:solidFill>
                  <a:srgbClr val="1B54A9"/>
                </a:solidFill>
              </a:rPr>
              <a:t>August’19 CoMC</a:t>
            </a:r>
          </a:p>
        </p:txBody>
      </p:sp>
      <p:pic>
        <p:nvPicPr>
          <p:cNvPr id="8" name="Picture 2" descr="C:\Users\alex.stuart\OneDrive - Xoserve Limited\PowerPoint Icons\Business Blue\04.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98911" y="621599"/>
            <a:ext cx="451030" cy="451030"/>
          </a:xfrm>
          <a:prstGeom prst="rect">
            <a:avLst/>
          </a:prstGeom>
          <a:noFill/>
          <a:extLst>
            <a:ext uri="{909E8E84-426E-40DD-AFC4-6F175D3DCCD1}">
              <a14:hiddenFill xmlns:a14="http://schemas.microsoft.com/office/drawing/2010/main">
                <a:solidFill>
                  <a:srgbClr val="FFFFFF"/>
                </a:solidFill>
              </a14:hiddenFill>
            </a:ext>
          </a:extLst>
        </p:spPr>
      </p:pic>
      <p:sp>
        <p:nvSpPr>
          <p:cNvPr id="56" name="Title 1"/>
          <p:cNvSpPr txBox="1">
            <a:spLocks/>
          </p:cNvSpPr>
          <p:nvPr/>
        </p:nvSpPr>
        <p:spPr>
          <a:xfrm>
            <a:off x="5402967" y="366167"/>
            <a:ext cx="3168352" cy="2459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Mitigation Initiatives (initial thinking)</a:t>
            </a:r>
          </a:p>
        </p:txBody>
      </p:sp>
      <p:sp>
        <p:nvSpPr>
          <p:cNvPr id="57" name="Title 1"/>
          <p:cNvSpPr txBox="1">
            <a:spLocks/>
          </p:cNvSpPr>
          <p:nvPr/>
        </p:nvSpPr>
        <p:spPr>
          <a:xfrm>
            <a:off x="5402967" y="538659"/>
            <a:ext cx="3384376" cy="61709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Bef>
                <a:spcPts val="0"/>
              </a:spcBef>
              <a:spcAft>
                <a:spcPts val="200"/>
              </a:spcAft>
            </a:pPr>
            <a:r>
              <a:rPr lang="en-GB" sz="700" u="sng" dirty="0">
                <a:solidFill>
                  <a:schemeClr val="tx2"/>
                </a:solidFill>
              </a:rPr>
              <a:t>BP19/20 Opportunities</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8" name="Title 1"/>
          <p:cNvSpPr txBox="1">
            <a:spLocks/>
          </p:cNvSpPr>
          <p:nvPr/>
        </p:nvSpPr>
        <p:spPr>
          <a:xfrm>
            <a:off x="5467359" y="695677"/>
            <a:ext cx="3384376" cy="61709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Address Technical Audit Housekeeping findings</a:t>
            </a:r>
          </a:p>
          <a:p>
            <a:pPr marL="171450" indent="-171450" algn="l">
              <a:spcBef>
                <a:spcPts val="0"/>
              </a:spcBef>
              <a:spcAft>
                <a:spcPts val="200"/>
              </a:spcAft>
              <a:buFont typeface="Arial" panose="020B0604020202020204" pitchFamily="34" charset="0"/>
              <a:buChar char="•"/>
            </a:pPr>
            <a:r>
              <a:rPr lang="en-GB" sz="700" b="0" dirty="0">
                <a:solidFill>
                  <a:schemeClr val="tx2"/>
                </a:solidFill>
              </a:rPr>
              <a:t>Review, and where available enhance, Partner Contracts</a:t>
            </a:r>
          </a:p>
          <a:p>
            <a:pPr marL="171450" indent="-171450" algn="l">
              <a:spcBef>
                <a:spcPts val="0"/>
              </a:spcBef>
              <a:spcAft>
                <a:spcPts val="200"/>
              </a:spcAft>
              <a:buFont typeface="Arial" panose="020B0604020202020204" pitchFamily="34" charset="0"/>
              <a:buChar char="•"/>
            </a:pPr>
            <a:r>
              <a:rPr lang="en-GB" sz="700" b="0" dirty="0">
                <a:solidFill>
                  <a:schemeClr val="tx2"/>
                </a:solidFill>
              </a:rPr>
              <a:t>Build in-house application monitoring capabilities (tools and skills)</a:t>
            </a:r>
          </a:p>
          <a:p>
            <a:pPr marL="171450" indent="-171450" algn="l">
              <a:spcBef>
                <a:spcPts val="0"/>
              </a:spcBef>
              <a:spcAft>
                <a:spcPts val="200"/>
              </a:spcAft>
              <a:buFont typeface="Arial" panose="020B0604020202020204" pitchFamily="34" charset="0"/>
              <a:buChar char="•"/>
            </a:pPr>
            <a:r>
              <a:rPr lang="en-GB" sz="700" b="0" dirty="0">
                <a:solidFill>
                  <a:schemeClr val="tx2"/>
                </a:solidFill>
              </a:rPr>
              <a:t>Re-baseline performance and platform KVI/KPI metrics</a:t>
            </a:r>
          </a:p>
          <a:p>
            <a:pPr marL="171450" indent="-171450" algn="l">
              <a:spcBef>
                <a:spcPts val="0"/>
              </a:spcBef>
              <a:spcAft>
                <a:spcPts val="200"/>
              </a:spcAft>
              <a:buFont typeface="Arial" panose="020B0604020202020204" pitchFamily="34" charset="0"/>
              <a:buChar char="•"/>
            </a:pPr>
            <a:r>
              <a:rPr lang="en-GB" sz="700" b="0" dirty="0">
                <a:solidFill>
                  <a:schemeClr val="tx2"/>
                </a:solidFill>
              </a:rPr>
              <a:t>Issue Root Cause Analysis improvement review</a:t>
            </a:r>
          </a:p>
          <a:p>
            <a:pPr marL="171450" indent="-171450" algn="l">
              <a:spcBef>
                <a:spcPts val="0"/>
              </a:spcBef>
              <a:spcAft>
                <a:spcPts val="200"/>
              </a:spcAft>
              <a:buFont typeface="Arial" panose="020B0604020202020204" pitchFamily="34" charset="0"/>
              <a:buChar char="•"/>
            </a:pPr>
            <a:r>
              <a:rPr lang="en-GB" sz="700" b="0" dirty="0">
                <a:solidFill>
                  <a:schemeClr val="tx2"/>
                </a:solidFill>
              </a:rPr>
              <a:t>UK Link Capacity planning (Class 3)</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algn="l">
              <a:spcBef>
                <a:spcPts val="0"/>
              </a:spcBef>
              <a:spcAft>
                <a:spcPts val="200"/>
              </a:spcAft>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9" name="Title 1"/>
          <p:cNvSpPr txBox="1">
            <a:spLocks/>
          </p:cNvSpPr>
          <p:nvPr/>
        </p:nvSpPr>
        <p:spPr>
          <a:xfrm>
            <a:off x="5402967" y="1523643"/>
            <a:ext cx="3384376" cy="61709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Bef>
                <a:spcPts val="0"/>
              </a:spcBef>
              <a:spcAft>
                <a:spcPts val="200"/>
              </a:spcAft>
            </a:pPr>
            <a:r>
              <a:rPr lang="en-GB" sz="700" u="sng" dirty="0">
                <a:solidFill>
                  <a:schemeClr val="tx2"/>
                </a:solidFill>
              </a:rPr>
              <a:t>BP20/21+ Opportunities</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60" name="Title 1"/>
          <p:cNvSpPr txBox="1">
            <a:spLocks/>
          </p:cNvSpPr>
          <p:nvPr/>
        </p:nvSpPr>
        <p:spPr>
          <a:xfrm>
            <a:off x="5467359" y="1690468"/>
            <a:ext cx="3384376" cy="61709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Movement to the Cloud</a:t>
            </a:r>
          </a:p>
          <a:p>
            <a:pPr marL="171450" indent="-171450" algn="l">
              <a:spcBef>
                <a:spcPts val="0"/>
              </a:spcBef>
              <a:spcAft>
                <a:spcPts val="200"/>
              </a:spcAft>
              <a:buFont typeface="Arial" panose="020B0604020202020204" pitchFamily="34" charset="0"/>
              <a:buChar char="•"/>
            </a:pPr>
            <a:r>
              <a:rPr lang="en-GB" sz="700" b="0" dirty="0">
                <a:solidFill>
                  <a:schemeClr val="tx2"/>
                </a:solidFill>
              </a:rPr>
              <a:t>Provision of an E2E Performance Test environment</a:t>
            </a:r>
          </a:p>
          <a:p>
            <a:pPr marL="171450" indent="-171450" algn="l">
              <a:spcBef>
                <a:spcPts val="0"/>
              </a:spcBef>
              <a:spcAft>
                <a:spcPts val="200"/>
              </a:spcAft>
              <a:buFont typeface="Arial" panose="020B0604020202020204" pitchFamily="34" charset="0"/>
              <a:buChar char="•"/>
            </a:pPr>
            <a:r>
              <a:rPr lang="en-GB" sz="700" b="0" dirty="0">
                <a:solidFill>
                  <a:schemeClr val="tx2"/>
                </a:solidFill>
              </a:rPr>
              <a:t>Greater in-house design and development expertise</a:t>
            </a:r>
          </a:p>
          <a:p>
            <a:pPr marL="171450" indent="-171450" algn="l">
              <a:spcBef>
                <a:spcPts val="0"/>
              </a:spcBef>
              <a:spcAft>
                <a:spcPts val="200"/>
              </a:spcAft>
              <a:buFont typeface="Arial" panose="020B0604020202020204" pitchFamily="34" charset="0"/>
              <a:buChar char="•"/>
            </a:pPr>
            <a:r>
              <a:rPr lang="en-GB" sz="700" b="0" dirty="0">
                <a:solidFill>
                  <a:schemeClr val="tx2"/>
                </a:solidFill>
              </a:rPr>
              <a:t>Decouple DES from BW</a:t>
            </a:r>
          </a:p>
          <a:p>
            <a:pPr marL="171450" indent="-171450" algn="l">
              <a:spcBef>
                <a:spcPts val="0"/>
              </a:spcBef>
              <a:spcAft>
                <a:spcPts val="200"/>
              </a:spcAft>
              <a:buFont typeface="Arial" panose="020B0604020202020204" pitchFamily="34" charset="0"/>
              <a:buChar char="•"/>
            </a:pPr>
            <a:r>
              <a:rPr lang="en-GB" sz="700" b="0" dirty="0">
                <a:solidFill>
                  <a:schemeClr val="tx2"/>
                </a:solidFill>
              </a:rPr>
              <a:t>Automated Code Quality and Monitoring tooling</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61" name="Title 1"/>
          <p:cNvSpPr txBox="1">
            <a:spLocks/>
          </p:cNvSpPr>
          <p:nvPr/>
        </p:nvSpPr>
        <p:spPr>
          <a:xfrm>
            <a:off x="5469151" y="2721332"/>
            <a:ext cx="3168352" cy="32730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Incident Insight / Prioritised Mitigations</a:t>
            </a:r>
          </a:p>
        </p:txBody>
      </p:sp>
      <p:sp>
        <p:nvSpPr>
          <p:cNvPr id="31" name="Rounded Rectangle 52">
            <a:extLst>
              <a:ext uri="{FF2B5EF4-FFF2-40B4-BE49-F238E27FC236}">
                <a16:creationId xmlns:a16="http://schemas.microsoft.com/office/drawing/2014/main" id="{8C03AE13-C1B8-4767-A3EF-C40FCCF39060}"/>
              </a:ext>
            </a:extLst>
          </p:cNvPr>
          <p:cNvSpPr/>
          <p:nvPr/>
        </p:nvSpPr>
        <p:spPr>
          <a:xfrm>
            <a:off x="4659870" y="2684510"/>
            <a:ext cx="4320480" cy="892641"/>
          </a:xfrm>
          <a:prstGeom prst="roundRect">
            <a:avLst/>
          </a:prstGeom>
          <a:no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a:t>
            </a:r>
          </a:p>
        </p:txBody>
      </p:sp>
      <p:sp>
        <p:nvSpPr>
          <p:cNvPr id="32" name="TextBox 31">
            <a:extLst>
              <a:ext uri="{FF2B5EF4-FFF2-40B4-BE49-F238E27FC236}">
                <a16:creationId xmlns:a16="http://schemas.microsoft.com/office/drawing/2014/main" id="{B60E58DA-6483-4745-B3EB-350D798D885A}"/>
              </a:ext>
            </a:extLst>
          </p:cNvPr>
          <p:cNvSpPr txBox="1"/>
          <p:nvPr/>
        </p:nvSpPr>
        <p:spPr>
          <a:xfrm>
            <a:off x="5976156" y="2514485"/>
            <a:ext cx="1656184" cy="307777"/>
          </a:xfrm>
          <a:prstGeom prst="rect">
            <a:avLst/>
          </a:prstGeom>
          <a:solidFill>
            <a:schemeClr val="bg1"/>
          </a:solidFill>
        </p:spPr>
        <p:txBody>
          <a:bodyPr wrap="square" lIns="36000" rIns="36000" rtlCol="0">
            <a:spAutoFit/>
          </a:bodyPr>
          <a:lstStyle/>
          <a:p>
            <a:pPr algn="ctr"/>
            <a:r>
              <a:rPr lang="en-GB" sz="1400" b="1" u="sng" dirty="0">
                <a:solidFill>
                  <a:schemeClr val="tx2">
                    <a:lumMod val="60000"/>
                    <a:lumOff val="40000"/>
                  </a:schemeClr>
                </a:solidFill>
              </a:rPr>
              <a:t>Sept’19 CoMC</a:t>
            </a:r>
          </a:p>
        </p:txBody>
      </p:sp>
      <p:sp>
        <p:nvSpPr>
          <p:cNvPr id="34" name="Title 1">
            <a:extLst>
              <a:ext uri="{FF2B5EF4-FFF2-40B4-BE49-F238E27FC236}">
                <a16:creationId xmlns:a16="http://schemas.microsoft.com/office/drawing/2014/main" id="{4E9DF662-444D-4050-9D15-3B4A6B8AA42B}"/>
              </a:ext>
            </a:extLst>
          </p:cNvPr>
          <p:cNvSpPr txBox="1">
            <a:spLocks/>
          </p:cNvSpPr>
          <p:nvPr/>
        </p:nvSpPr>
        <p:spPr>
          <a:xfrm>
            <a:off x="5545169" y="2937755"/>
            <a:ext cx="3384376" cy="71730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Present options to customers, with associated risks levels, funding options, and timescales for mitigating UK Link platform stability / performance fears</a:t>
            </a:r>
          </a:p>
          <a:p>
            <a:pPr marL="171450" indent="-171450" algn="l">
              <a:spcBef>
                <a:spcPts val="0"/>
              </a:spcBef>
              <a:spcAft>
                <a:spcPts val="200"/>
              </a:spcAft>
              <a:buFont typeface="Arial" panose="020B0604020202020204" pitchFamily="34" charset="0"/>
              <a:buChar char="•"/>
            </a:pPr>
            <a:r>
              <a:rPr lang="en-GB" sz="700" b="0" dirty="0">
                <a:solidFill>
                  <a:schemeClr val="tx2"/>
                </a:solidFill>
              </a:rPr>
              <a:t>Shared further detail on audit findings</a:t>
            </a:r>
          </a:p>
          <a:p>
            <a:pPr marL="171450" indent="-171450" algn="l">
              <a:spcBef>
                <a:spcPts val="0"/>
              </a:spcBef>
              <a:spcAft>
                <a:spcPts val="200"/>
              </a:spcAft>
              <a:buFont typeface="Arial" panose="020B0604020202020204" pitchFamily="34" charset="0"/>
              <a:buChar char="•"/>
            </a:pPr>
            <a:r>
              <a:rPr lang="en-GB" sz="700" b="0" dirty="0">
                <a:solidFill>
                  <a:schemeClr val="tx2"/>
                </a:solidFill>
              </a:rPr>
              <a:t>Shared view on Nexus descoped items</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algn="l">
              <a:spcBef>
                <a:spcPts val="0"/>
              </a:spcBef>
              <a:spcAft>
                <a:spcPts val="200"/>
              </a:spcAft>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pic>
        <p:nvPicPr>
          <p:cNvPr id="35" name="Picture 3" descr="C:\Users\alex.stuart\OneDrive - Xoserve Limited\PowerPoint Icons\Business Blue\K.png">
            <a:extLst>
              <a:ext uri="{FF2B5EF4-FFF2-40B4-BE49-F238E27FC236}">
                <a16:creationId xmlns:a16="http://schemas.microsoft.com/office/drawing/2014/main" id="{66BF5DD8-A3EA-49C2-8F84-363A73A3D8D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63033" y="4204405"/>
            <a:ext cx="343893" cy="451703"/>
          </a:xfrm>
          <a:prstGeom prst="rect">
            <a:avLst/>
          </a:prstGeom>
          <a:noFill/>
          <a:extLst>
            <a:ext uri="{909E8E84-426E-40DD-AFC4-6F175D3DCCD1}">
              <a14:hiddenFill xmlns:a14="http://schemas.microsoft.com/office/drawing/2010/main">
                <a:solidFill>
                  <a:srgbClr val="FFFFFF"/>
                </a:solidFill>
              </a14:hiddenFill>
            </a:ext>
          </a:extLst>
        </p:spPr>
      </p:pic>
      <p:sp>
        <p:nvSpPr>
          <p:cNvPr id="36" name="Rounded Rectangle 52">
            <a:extLst>
              <a:ext uri="{FF2B5EF4-FFF2-40B4-BE49-F238E27FC236}">
                <a16:creationId xmlns:a16="http://schemas.microsoft.com/office/drawing/2014/main" id="{8E84F6D7-7310-447D-B2E0-660AFD83FDBD}"/>
              </a:ext>
            </a:extLst>
          </p:cNvPr>
          <p:cNvSpPr/>
          <p:nvPr/>
        </p:nvSpPr>
        <p:spPr>
          <a:xfrm>
            <a:off x="4679780" y="3871483"/>
            <a:ext cx="4320480" cy="1015868"/>
          </a:xfrm>
          <a:prstGeom prst="roundRect">
            <a:avLst/>
          </a:prstGeom>
          <a:noFill/>
          <a:ln w="57150">
            <a:solidFill>
              <a:srgbClr val="A3D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a:t>
            </a:r>
          </a:p>
        </p:txBody>
      </p:sp>
      <p:sp>
        <p:nvSpPr>
          <p:cNvPr id="37" name="TextBox 36">
            <a:extLst>
              <a:ext uri="{FF2B5EF4-FFF2-40B4-BE49-F238E27FC236}">
                <a16:creationId xmlns:a16="http://schemas.microsoft.com/office/drawing/2014/main" id="{989E76EE-2114-426E-8F2A-80F0A6558E13}"/>
              </a:ext>
            </a:extLst>
          </p:cNvPr>
          <p:cNvSpPr txBox="1"/>
          <p:nvPr/>
        </p:nvSpPr>
        <p:spPr>
          <a:xfrm>
            <a:off x="6006516" y="3687517"/>
            <a:ext cx="1656184" cy="307777"/>
          </a:xfrm>
          <a:prstGeom prst="rect">
            <a:avLst/>
          </a:prstGeom>
          <a:solidFill>
            <a:schemeClr val="bg1"/>
          </a:solidFill>
        </p:spPr>
        <p:txBody>
          <a:bodyPr wrap="square" lIns="36000" rIns="36000" rtlCol="0">
            <a:spAutoFit/>
          </a:bodyPr>
          <a:lstStyle/>
          <a:p>
            <a:pPr algn="ctr"/>
            <a:r>
              <a:rPr lang="en-GB" sz="1400" b="1" u="sng" dirty="0">
                <a:solidFill>
                  <a:srgbClr val="A3D8FF"/>
                </a:solidFill>
              </a:rPr>
              <a:t>October’19 CoMC</a:t>
            </a:r>
          </a:p>
        </p:txBody>
      </p:sp>
      <p:sp>
        <p:nvSpPr>
          <p:cNvPr id="39" name="Title 1">
            <a:extLst>
              <a:ext uri="{FF2B5EF4-FFF2-40B4-BE49-F238E27FC236}">
                <a16:creationId xmlns:a16="http://schemas.microsoft.com/office/drawing/2014/main" id="{5E7C32C2-F7DF-4993-B64D-0C0B75349050}"/>
              </a:ext>
            </a:extLst>
          </p:cNvPr>
          <p:cNvSpPr txBox="1">
            <a:spLocks/>
          </p:cNvSpPr>
          <p:nvPr/>
        </p:nvSpPr>
        <p:spPr>
          <a:xfrm>
            <a:off x="5525142" y="4264053"/>
            <a:ext cx="3384376" cy="53772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800" b="0" dirty="0">
                <a:solidFill>
                  <a:schemeClr val="tx2"/>
                </a:solidFill>
              </a:rPr>
              <a:t>Elaborate on short, medium, and long term initiatives </a:t>
            </a:r>
          </a:p>
          <a:p>
            <a:pPr marL="171450" indent="-171450" algn="l">
              <a:spcBef>
                <a:spcPts val="0"/>
              </a:spcBef>
              <a:spcAft>
                <a:spcPts val="200"/>
              </a:spcAft>
              <a:buFont typeface="Arial" panose="020B0604020202020204" pitchFamily="34" charset="0"/>
              <a:buChar char="•"/>
            </a:pPr>
            <a:r>
              <a:rPr lang="en-GB" sz="800" b="0" dirty="0">
                <a:solidFill>
                  <a:schemeClr val="tx2"/>
                </a:solidFill>
              </a:rPr>
              <a:t>Share further detail on what will be achieved with the additional funding for Application Performance Monitoring and resource bolstering in Technology Operations </a:t>
            </a:r>
          </a:p>
          <a:p>
            <a:pPr marL="171450" indent="-171450" algn="l">
              <a:spcBef>
                <a:spcPts val="0"/>
              </a:spcBef>
              <a:spcAft>
                <a:spcPts val="200"/>
              </a:spcAft>
              <a:buFont typeface="Arial" panose="020B0604020202020204" pitchFamily="34" charset="0"/>
              <a:buChar char="•"/>
            </a:pPr>
            <a:endParaRPr lang="en-GB" sz="750" b="0" dirty="0">
              <a:solidFill>
                <a:schemeClr val="tx2"/>
              </a:solidFill>
            </a:endParaRPr>
          </a:p>
          <a:p>
            <a:pPr marL="171450" indent="-171450" algn="l">
              <a:spcBef>
                <a:spcPts val="0"/>
              </a:spcBef>
              <a:spcAft>
                <a:spcPts val="200"/>
              </a:spcAft>
              <a:buFont typeface="Arial" panose="020B0604020202020204" pitchFamily="34" charset="0"/>
              <a:buChar char="•"/>
            </a:pPr>
            <a:endParaRPr lang="en-GB" sz="750" b="0" dirty="0">
              <a:solidFill>
                <a:schemeClr val="tx2"/>
              </a:solidFill>
            </a:endParaRPr>
          </a:p>
        </p:txBody>
      </p:sp>
      <p:sp>
        <p:nvSpPr>
          <p:cNvPr id="44" name="Title 1">
            <a:extLst>
              <a:ext uri="{FF2B5EF4-FFF2-40B4-BE49-F238E27FC236}">
                <a16:creationId xmlns:a16="http://schemas.microsoft.com/office/drawing/2014/main" id="{B3E8CD23-1108-4D94-9257-D1ECAF960EA7}"/>
              </a:ext>
            </a:extLst>
          </p:cNvPr>
          <p:cNvSpPr txBox="1">
            <a:spLocks/>
          </p:cNvSpPr>
          <p:nvPr/>
        </p:nvSpPr>
        <p:spPr>
          <a:xfrm>
            <a:off x="5545169" y="3990316"/>
            <a:ext cx="3168352" cy="29755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Expectations for Oct’19 CoMC</a:t>
            </a:r>
          </a:p>
        </p:txBody>
      </p:sp>
      <p:pic>
        <p:nvPicPr>
          <p:cNvPr id="6" name="Picture 5">
            <a:extLst>
              <a:ext uri="{FF2B5EF4-FFF2-40B4-BE49-F238E27FC236}">
                <a16:creationId xmlns:a16="http://schemas.microsoft.com/office/drawing/2014/main" id="{91496EA9-2FCE-4D52-A550-AFDC4DB42F9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891696" y="2887505"/>
            <a:ext cx="465459" cy="465459"/>
          </a:xfrm>
          <a:prstGeom prst="rect">
            <a:avLst/>
          </a:prstGeom>
        </p:spPr>
      </p:pic>
    </p:spTree>
    <p:extLst>
      <p:ext uri="{BB962C8B-B14F-4D97-AF65-F5344CB8AC3E}">
        <p14:creationId xmlns:p14="http://schemas.microsoft.com/office/powerpoint/2010/main" val="154461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07586" y="1181668"/>
            <a:ext cx="669879" cy="577383"/>
            <a:chOff x="307586" y="1274287"/>
            <a:chExt cx="669879" cy="577383"/>
          </a:xfrm>
        </p:grpSpPr>
        <p:pic>
          <p:nvPicPr>
            <p:cNvPr id="1026" name="Picture 2" descr="C:\Users\alex.stuart\OneDrive - Xoserve Limited\PowerPoint Icons\Business Blue\9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812" y="1347017"/>
              <a:ext cx="504653" cy="50465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ex.stuart\OneDrive - Xoserve Limited\PowerPoint Icons\Business Blue\1-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586" y="1274287"/>
              <a:ext cx="366829" cy="366829"/>
            </a:xfrm>
            <a:prstGeom prst="rect">
              <a:avLst/>
            </a:prstGeom>
            <a:noFill/>
            <a:extLst>
              <a:ext uri="{909E8E84-426E-40DD-AFC4-6F175D3DCCD1}">
                <a14:hiddenFill xmlns:a14="http://schemas.microsoft.com/office/drawing/2010/main">
                  <a:solidFill>
                    <a:srgbClr val="FFFFFF"/>
                  </a:solidFill>
                </a14:hiddenFill>
              </a:ext>
            </a:extLst>
          </p:spPr>
        </p:pic>
      </p:grpSp>
      <p:pic>
        <p:nvPicPr>
          <p:cNvPr id="1028" name="Picture 4" descr="C:\Users\alex.stuart\OneDrive - Xoserve Limited\PowerPoint Icons\Business Blue\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6367" y="3135721"/>
            <a:ext cx="572709" cy="572709"/>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158378" y="3242055"/>
            <a:ext cx="103735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latin typeface="+mj-lt"/>
              </a:rPr>
              <a:t>Continual fire fighting</a:t>
            </a:r>
          </a:p>
        </p:txBody>
      </p:sp>
      <p:pic>
        <p:nvPicPr>
          <p:cNvPr id="1031" name="Picture 7" descr="C:\Users\alex.stuart\OneDrive - Xoserve Limited\PowerPoint Icons\Business Blue\16 (4).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6322" y="4068470"/>
            <a:ext cx="545278" cy="54527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alex.stuart\OneDrive - Xoserve Limited\PowerPoint Icons\Business Blue\Business Decision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7980" y="2183774"/>
            <a:ext cx="549485" cy="549485"/>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1158378" y="2165476"/>
            <a:ext cx="1181374" cy="738664"/>
          </a:xfrm>
          <a:prstGeom prst="rect">
            <a:avLst/>
          </a:prstGeom>
          <a:noFill/>
        </p:spPr>
        <p:txBody>
          <a:bodyPr wrap="square" rtlCol="0">
            <a:spAutoFit/>
          </a:bodyPr>
          <a:lstStyle>
            <a:defPPr>
              <a:defRPr lang="en-US"/>
            </a:defPPr>
            <a:lvl1pPr algn="ctr">
              <a:defRPr sz="1200" b="1"/>
            </a:lvl1pPr>
          </a:lstStyle>
          <a:p>
            <a:pPr algn="l"/>
            <a:r>
              <a:rPr lang="en-GB" sz="1050" dirty="0">
                <a:solidFill>
                  <a:schemeClr val="tx2"/>
                </a:solidFill>
                <a:latin typeface="+mj-lt"/>
              </a:rPr>
              <a:t>Balancing Change and</a:t>
            </a:r>
          </a:p>
          <a:p>
            <a:pPr algn="l"/>
            <a:r>
              <a:rPr lang="en-GB" sz="1050" dirty="0">
                <a:solidFill>
                  <a:schemeClr val="tx2"/>
                </a:solidFill>
                <a:latin typeface="+mj-lt"/>
              </a:rPr>
              <a:t>Platform Maintenance</a:t>
            </a:r>
          </a:p>
        </p:txBody>
      </p:sp>
      <p:sp>
        <p:nvSpPr>
          <p:cNvPr id="16" name="Title 1"/>
          <p:cNvSpPr txBox="1">
            <a:spLocks/>
          </p:cNvSpPr>
          <p:nvPr/>
        </p:nvSpPr>
        <p:spPr>
          <a:xfrm>
            <a:off x="1394892" y="1239876"/>
            <a:ext cx="3096344" cy="30862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Bef>
                <a:spcPts val="0"/>
              </a:spcBef>
              <a:spcAft>
                <a:spcPts val="300"/>
              </a:spcAft>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20" name="Title 1"/>
          <p:cNvSpPr txBox="1">
            <a:spLocks/>
          </p:cNvSpPr>
          <p:nvPr/>
        </p:nvSpPr>
        <p:spPr>
          <a:xfrm>
            <a:off x="2342478" y="1252478"/>
            <a:ext cx="2661570"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Monthly P1/P2 volumes below the current 5-year rolling average</a:t>
            </a:r>
          </a:p>
          <a:p>
            <a:pPr marL="171450" indent="-171450" algn="l">
              <a:spcBef>
                <a:spcPts val="0"/>
              </a:spcBef>
              <a:spcAft>
                <a:spcPts val="300"/>
              </a:spcAft>
              <a:buFont typeface="Arial" panose="020B0604020202020204" pitchFamily="34" charset="0"/>
              <a:buChar char="•"/>
            </a:pPr>
            <a:r>
              <a:rPr lang="en-GB" sz="800" b="0" dirty="0">
                <a:solidFill>
                  <a:schemeClr val="tx2"/>
                </a:solidFill>
              </a:rPr>
              <a:t>Continual downward trend of system defects</a:t>
            </a:r>
          </a:p>
          <a:p>
            <a:pPr marL="171450" indent="-171450" algn="l">
              <a:spcBef>
                <a:spcPts val="0"/>
              </a:spcBef>
              <a:spcAft>
                <a:spcPts val="300"/>
              </a:spcAft>
              <a:buFont typeface="Arial" panose="020B0604020202020204" pitchFamily="34" charset="0"/>
              <a:buChar char="•"/>
            </a:pPr>
            <a:r>
              <a:rPr lang="en-GB" sz="800" b="0" dirty="0">
                <a:solidFill>
                  <a:schemeClr val="tx2"/>
                </a:solidFill>
              </a:rPr>
              <a:t>RCA and continuous improvement approach in place</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4" name="TextBox 3"/>
          <p:cNvSpPr txBox="1"/>
          <p:nvPr/>
        </p:nvSpPr>
        <p:spPr>
          <a:xfrm>
            <a:off x="1158378" y="1254995"/>
            <a:ext cx="1037358" cy="430887"/>
          </a:xfrm>
          <a:prstGeom prst="rect">
            <a:avLst/>
          </a:prstGeom>
          <a:noFill/>
        </p:spPr>
        <p:txBody>
          <a:bodyPr wrap="square" rtlCol="0">
            <a:spAutoFit/>
          </a:bodyPr>
          <a:lstStyle/>
          <a:p>
            <a:r>
              <a:rPr lang="en-GB" sz="1050" b="1" dirty="0">
                <a:solidFill>
                  <a:schemeClr val="tx2"/>
                </a:solidFill>
                <a:latin typeface="+mj-lt"/>
              </a:rPr>
              <a:t>UK Link Performance</a:t>
            </a:r>
          </a:p>
        </p:txBody>
      </p:sp>
      <p:sp>
        <p:nvSpPr>
          <p:cNvPr id="22" name="Title 1"/>
          <p:cNvSpPr txBox="1">
            <a:spLocks/>
          </p:cNvSpPr>
          <p:nvPr/>
        </p:nvSpPr>
        <p:spPr>
          <a:xfrm>
            <a:off x="1158379" y="4037684"/>
            <a:ext cx="940218" cy="596675"/>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latin typeface="+mj-lt"/>
              </a:rPr>
              <a:t>Technical Audit Findings </a:t>
            </a:r>
          </a:p>
        </p:txBody>
      </p:sp>
      <p:sp>
        <p:nvSpPr>
          <p:cNvPr id="24" name="Title 1"/>
          <p:cNvSpPr txBox="1">
            <a:spLocks/>
          </p:cNvSpPr>
          <p:nvPr/>
        </p:nvSpPr>
        <p:spPr>
          <a:xfrm>
            <a:off x="2335868" y="2226411"/>
            <a:ext cx="2668179"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Platform maintenance activities do not impact  or constrain customer change</a:t>
            </a:r>
          </a:p>
          <a:p>
            <a:pPr marL="171450" indent="-171450" algn="l">
              <a:spcBef>
                <a:spcPts val="0"/>
              </a:spcBef>
              <a:spcAft>
                <a:spcPts val="300"/>
              </a:spcAft>
              <a:buFont typeface="Arial" panose="020B0604020202020204" pitchFamily="34" charset="0"/>
              <a:buChar char="•"/>
            </a:pPr>
            <a:r>
              <a:rPr lang="en-GB" sz="800" b="0" dirty="0">
                <a:solidFill>
                  <a:schemeClr val="tx2"/>
                </a:solidFill>
              </a:rPr>
              <a:t>Level of change does not limit platform maintenance activities</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25" name="TextBox 24"/>
          <p:cNvSpPr txBox="1"/>
          <p:nvPr/>
        </p:nvSpPr>
        <p:spPr>
          <a:xfrm>
            <a:off x="2384511" y="807853"/>
            <a:ext cx="1882323" cy="276999"/>
          </a:xfrm>
          <a:prstGeom prst="rect">
            <a:avLst/>
          </a:prstGeom>
          <a:noFill/>
        </p:spPr>
        <p:txBody>
          <a:bodyPr wrap="square" rtlCol="0">
            <a:spAutoFit/>
          </a:bodyPr>
          <a:lstStyle/>
          <a:p>
            <a:pPr algn="ctr"/>
            <a:r>
              <a:rPr lang="en-GB" sz="1200" b="1" dirty="0">
                <a:solidFill>
                  <a:schemeClr val="tx2"/>
                </a:solidFill>
              </a:rPr>
              <a:t>Target State</a:t>
            </a:r>
          </a:p>
        </p:txBody>
      </p:sp>
      <p:sp>
        <p:nvSpPr>
          <p:cNvPr id="26" name="TextBox 25"/>
          <p:cNvSpPr txBox="1"/>
          <p:nvPr/>
        </p:nvSpPr>
        <p:spPr>
          <a:xfrm>
            <a:off x="827584" y="807853"/>
            <a:ext cx="1755440" cy="276999"/>
          </a:xfrm>
          <a:prstGeom prst="rect">
            <a:avLst/>
          </a:prstGeom>
          <a:noFill/>
        </p:spPr>
        <p:txBody>
          <a:bodyPr wrap="square" rtlCol="0">
            <a:spAutoFit/>
          </a:bodyPr>
          <a:lstStyle/>
          <a:p>
            <a:pPr algn="ctr"/>
            <a:r>
              <a:rPr lang="en-GB" sz="1200" b="1" dirty="0">
                <a:solidFill>
                  <a:schemeClr val="tx2"/>
                </a:solidFill>
              </a:rPr>
              <a:t>Area of Focus</a:t>
            </a:r>
          </a:p>
        </p:txBody>
      </p:sp>
      <p:sp>
        <p:nvSpPr>
          <p:cNvPr id="27" name="TextBox 26"/>
          <p:cNvSpPr txBox="1"/>
          <p:nvPr/>
        </p:nvSpPr>
        <p:spPr>
          <a:xfrm>
            <a:off x="5796136" y="807853"/>
            <a:ext cx="1755440" cy="276999"/>
          </a:xfrm>
          <a:prstGeom prst="rect">
            <a:avLst/>
          </a:prstGeom>
          <a:noFill/>
        </p:spPr>
        <p:txBody>
          <a:bodyPr wrap="square" rtlCol="0">
            <a:spAutoFit/>
          </a:bodyPr>
          <a:lstStyle/>
          <a:p>
            <a:pPr algn="ctr"/>
            <a:r>
              <a:rPr lang="en-GB" sz="1200" b="1" dirty="0">
                <a:solidFill>
                  <a:schemeClr val="tx2"/>
                </a:solidFill>
              </a:rPr>
              <a:t>Mitigating Actions</a:t>
            </a:r>
          </a:p>
        </p:txBody>
      </p:sp>
      <p:sp>
        <p:nvSpPr>
          <p:cNvPr id="28" name="Title 1"/>
          <p:cNvSpPr txBox="1">
            <a:spLocks/>
          </p:cNvSpPr>
          <p:nvPr/>
        </p:nvSpPr>
        <p:spPr>
          <a:xfrm>
            <a:off x="5076056" y="1269272"/>
            <a:ext cx="3816424"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Enhancements to platform monitoring</a:t>
            </a:r>
          </a:p>
          <a:p>
            <a:pPr marL="171450" indent="-171450" algn="l">
              <a:spcBef>
                <a:spcPts val="0"/>
              </a:spcBef>
              <a:spcAft>
                <a:spcPts val="300"/>
              </a:spcAft>
              <a:buFont typeface="Arial" panose="020B0604020202020204" pitchFamily="34" charset="0"/>
              <a:buChar char="•"/>
            </a:pPr>
            <a:r>
              <a:rPr lang="en-GB" sz="800" b="0" dirty="0">
                <a:solidFill>
                  <a:schemeClr val="tx2"/>
                </a:solidFill>
              </a:rPr>
              <a:t>Performance metrics revisited to reflect true system health</a:t>
            </a:r>
          </a:p>
          <a:p>
            <a:pPr marL="171450" indent="-171450" algn="l">
              <a:spcBef>
                <a:spcPts val="0"/>
              </a:spcBef>
              <a:spcAft>
                <a:spcPts val="300"/>
              </a:spcAft>
              <a:buFont typeface="Arial" panose="020B0604020202020204" pitchFamily="34" charset="0"/>
              <a:buChar char="•"/>
            </a:pPr>
            <a:r>
              <a:rPr lang="en-GB" sz="800" b="0" dirty="0">
                <a:solidFill>
                  <a:schemeClr val="tx2"/>
                </a:solidFill>
              </a:rPr>
              <a:t>Root causes of all system issues identified and mitigated</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29" name="Title 1"/>
          <p:cNvSpPr txBox="1">
            <a:spLocks/>
          </p:cNvSpPr>
          <p:nvPr/>
        </p:nvSpPr>
        <p:spPr>
          <a:xfrm>
            <a:off x="2390743" y="3124686"/>
            <a:ext cx="2805328"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No Issue related Task Forces</a:t>
            </a:r>
          </a:p>
          <a:p>
            <a:pPr marL="171450" indent="-171450" algn="l">
              <a:spcBef>
                <a:spcPts val="0"/>
              </a:spcBef>
              <a:spcAft>
                <a:spcPts val="300"/>
              </a:spcAft>
              <a:buFont typeface="Arial" panose="020B0604020202020204" pitchFamily="34" charset="0"/>
              <a:buChar char="•"/>
            </a:pPr>
            <a:r>
              <a:rPr lang="en-GB" sz="800" b="0" dirty="0">
                <a:solidFill>
                  <a:schemeClr val="tx2"/>
                </a:solidFill>
              </a:rPr>
              <a:t>Platform risks identified and proactively manged with customers before they become issues</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30" name="Title 1"/>
          <p:cNvSpPr txBox="1">
            <a:spLocks/>
          </p:cNvSpPr>
          <p:nvPr/>
        </p:nvSpPr>
        <p:spPr>
          <a:xfrm>
            <a:off x="2390743" y="4144295"/>
            <a:ext cx="2578529"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All Audit findings closed or proven to be non-impacting</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31" name="Title 1"/>
          <p:cNvSpPr txBox="1">
            <a:spLocks/>
          </p:cNvSpPr>
          <p:nvPr/>
        </p:nvSpPr>
        <p:spPr>
          <a:xfrm>
            <a:off x="5076056" y="4107175"/>
            <a:ext cx="3960440"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Quantifying impact of audit findings</a:t>
            </a:r>
          </a:p>
          <a:p>
            <a:pPr marL="171450" indent="-171450" algn="l">
              <a:spcBef>
                <a:spcPts val="0"/>
              </a:spcBef>
              <a:spcAft>
                <a:spcPts val="300"/>
              </a:spcAft>
              <a:buFont typeface="Arial" panose="020B0604020202020204" pitchFamily="34" charset="0"/>
              <a:buChar char="•"/>
            </a:pPr>
            <a:r>
              <a:rPr lang="en-GB" sz="800" b="0" dirty="0">
                <a:solidFill>
                  <a:schemeClr val="tx2"/>
                </a:solidFill>
              </a:rPr>
              <a:t>RCA and fix plan in place for all impactful findings</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32" name="Title 1"/>
          <p:cNvSpPr txBox="1">
            <a:spLocks/>
          </p:cNvSpPr>
          <p:nvPr/>
        </p:nvSpPr>
        <p:spPr>
          <a:xfrm>
            <a:off x="5076056" y="3122191"/>
            <a:ext cx="3816424" cy="74320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Task Forces issue resolution replaced with BAU preventative activity based on rigorous partner contracts </a:t>
            </a:r>
          </a:p>
          <a:p>
            <a:pPr marL="171450" indent="-171450" algn="l">
              <a:spcBef>
                <a:spcPts val="0"/>
              </a:spcBef>
              <a:spcAft>
                <a:spcPts val="300"/>
              </a:spcAft>
              <a:buFont typeface="Arial" panose="020B0604020202020204" pitchFamily="34" charset="0"/>
              <a:buChar char="•"/>
            </a:pPr>
            <a:r>
              <a:rPr lang="en-GB" sz="800" b="0" dirty="0">
                <a:solidFill>
                  <a:schemeClr val="tx2"/>
                </a:solidFill>
              </a:rPr>
              <a:t>Proactive platform risk register created and embedded in customer governance</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33" name="Title 1"/>
          <p:cNvSpPr txBox="1">
            <a:spLocks/>
          </p:cNvSpPr>
          <p:nvPr/>
        </p:nvSpPr>
        <p:spPr>
          <a:xfrm>
            <a:off x="5076056" y="2222390"/>
            <a:ext cx="3816424" cy="17098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Identify platform constraints to change and present options to customers to mitigate</a:t>
            </a:r>
          </a:p>
          <a:p>
            <a:pPr marL="171450" indent="-171450" algn="l">
              <a:spcBef>
                <a:spcPts val="0"/>
              </a:spcBef>
              <a:spcAft>
                <a:spcPts val="300"/>
              </a:spcAft>
              <a:buFont typeface="Arial" panose="020B0604020202020204" pitchFamily="34" charset="0"/>
              <a:buChar char="•"/>
            </a:pPr>
            <a:r>
              <a:rPr lang="en-GB" sz="800" b="0" dirty="0">
                <a:solidFill>
                  <a:schemeClr val="tx2"/>
                </a:solidFill>
              </a:rPr>
              <a:t>Build Xoserve SME knowledge , in all aspects of change delivery and system maintenance, across the wider organisation</a:t>
            </a:r>
          </a:p>
        </p:txBody>
      </p:sp>
      <p:cxnSp>
        <p:nvCxnSpPr>
          <p:cNvPr id="6" name="Straight Connector 5"/>
          <p:cNvCxnSpPr/>
          <p:nvPr/>
        </p:nvCxnSpPr>
        <p:spPr>
          <a:xfrm>
            <a:off x="416367" y="2067694"/>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16366" y="2975210"/>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27980" y="3959057"/>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6367" y="1084356"/>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High-level Areas of Focus</a:t>
            </a:r>
          </a:p>
        </p:txBody>
      </p:sp>
    </p:spTree>
    <p:extLst>
      <p:ext uri="{BB962C8B-B14F-4D97-AF65-F5344CB8AC3E}">
        <p14:creationId xmlns:p14="http://schemas.microsoft.com/office/powerpoint/2010/main" val="1415929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Short term - What have we completed so far?</a:t>
            </a:r>
          </a:p>
        </p:txBody>
      </p:sp>
      <p:sp>
        <p:nvSpPr>
          <p:cNvPr id="5" name="Title 1"/>
          <p:cNvSpPr txBox="1">
            <a:spLocks/>
          </p:cNvSpPr>
          <p:nvPr/>
        </p:nvSpPr>
        <p:spPr>
          <a:xfrm>
            <a:off x="2699791" y="1330067"/>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Limited documented understanding of </a:t>
            </a:r>
            <a:r>
              <a:rPr lang="en-US" sz="600" b="0" dirty="0" err="1">
                <a:solidFill>
                  <a:schemeClr val="tx2"/>
                </a:solidFill>
              </a:rPr>
              <a:t>Xoserve’s</a:t>
            </a:r>
            <a:r>
              <a:rPr lang="en-US" sz="600" b="0" dirty="0">
                <a:solidFill>
                  <a:schemeClr val="tx2"/>
                </a:solidFill>
              </a:rPr>
              <a:t> service provision maturity against industry best practice methodologies.</a:t>
            </a:r>
            <a:endParaRPr lang="en-GB" sz="600" b="0" dirty="0">
              <a:solidFill>
                <a:schemeClr val="tx2"/>
              </a:solidFill>
            </a:endParaRPr>
          </a:p>
        </p:txBody>
      </p:sp>
      <p:sp>
        <p:nvSpPr>
          <p:cNvPr id="7" name="TextBox 6"/>
          <p:cNvSpPr txBox="1"/>
          <p:nvPr/>
        </p:nvSpPr>
        <p:spPr>
          <a:xfrm>
            <a:off x="1187624" y="771550"/>
            <a:ext cx="1121314" cy="415498"/>
          </a:xfrm>
          <a:prstGeom prst="rect">
            <a:avLst/>
          </a:prstGeom>
          <a:noFill/>
        </p:spPr>
        <p:txBody>
          <a:bodyPr wrap="square" rtlCol="0">
            <a:spAutoFit/>
          </a:bodyPr>
          <a:lstStyle/>
          <a:p>
            <a:pPr algn="ctr"/>
            <a:r>
              <a:rPr lang="en-GB" sz="1000" b="1" dirty="0">
                <a:solidFill>
                  <a:schemeClr val="tx2"/>
                </a:solidFill>
              </a:rPr>
              <a:t>Improvement Item</a:t>
            </a:r>
          </a:p>
        </p:txBody>
      </p:sp>
      <p:cxnSp>
        <p:nvCxnSpPr>
          <p:cNvPr id="9" name="Straight Connector 8"/>
          <p:cNvCxnSpPr/>
          <p:nvPr/>
        </p:nvCxnSpPr>
        <p:spPr>
          <a:xfrm>
            <a:off x="304939" y="1203598"/>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73964" y="1409130"/>
            <a:ext cx="1425828" cy="338554"/>
          </a:xfrm>
          <a:prstGeom prst="rect">
            <a:avLst/>
          </a:prstGeom>
          <a:noFill/>
        </p:spPr>
        <p:txBody>
          <a:bodyPr wrap="square" rtlCol="0">
            <a:spAutoFit/>
          </a:bodyPr>
          <a:lstStyle/>
          <a:p>
            <a:r>
              <a:rPr lang="en-GB" sz="800" b="1" dirty="0">
                <a:solidFill>
                  <a:schemeClr val="tx2"/>
                </a:solidFill>
                <a:latin typeface="+mj-lt"/>
              </a:rPr>
              <a:t>E2E Service Provision Gap Analysis</a:t>
            </a:r>
          </a:p>
        </p:txBody>
      </p:sp>
      <p:sp>
        <p:nvSpPr>
          <p:cNvPr id="24" name="TextBox 23"/>
          <p:cNvSpPr txBox="1"/>
          <p:nvPr/>
        </p:nvSpPr>
        <p:spPr>
          <a:xfrm>
            <a:off x="2555776" y="771550"/>
            <a:ext cx="2304256" cy="400110"/>
          </a:xfrm>
          <a:prstGeom prst="rect">
            <a:avLst/>
          </a:prstGeom>
          <a:noFill/>
        </p:spPr>
        <p:txBody>
          <a:bodyPr wrap="square" rtlCol="0">
            <a:spAutoFit/>
          </a:bodyPr>
          <a:lstStyle/>
          <a:p>
            <a:pPr algn="ctr"/>
            <a:r>
              <a:rPr lang="en-GB" sz="1000" b="1" dirty="0">
                <a:solidFill>
                  <a:schemeClr val="tx2"/>
                </a:solidFill>
              </a:rPr>
              <a:t>Perceived Risk to System </a:t>
            </a:r>
          </a:p>
          <a:p>
            <a:pPr algn="ctr"/>
            <a:r>
              <a:rPr lang="en-GB" sz="1000" b="1" dirty="0">
                <a:solidFill>
                  <a:schemeClr val="tx2"/>
                </a:solidFill>
              </a:rPr>
              <a:t>Stability / Health</a:t>
            </a:r>
          </a:p>
        </p:txBody>
      </p:sp>
      <p:sp>
        <p:nvSpPr>
          <p:cNvPr id="25" name="TextBox 24"/>
          <p:cNvSpPr txBox="1"/>
          <p:nvPr/>
        </p:nvSpPr>
        <p:spPr>
          <a:xfrm>
            <a:off x="5148064" y="771550"/>
            <a:ext cx="1121314" cy="415498"/>
          </a:xfrm>
          <a:prstGeom prst="rect">
            <a:avLst/>
          </a:prstGeom>
          <a:noFill/>
        </p:spPr>
        <p:txBody>
          <a:bodyPr wrap="square" rtlCol="0">
            <a:spAutoFit/>
          </a:bodyPr>
          <a:lstStyle/>
          <a:p>
            <a:pPr algn="ctr"/>
            <a:r>
              <a:rPr lang="en-GB" sz="1000" b="1" dirty="0">
                <a:solidFill>
                  <a:schemeClr val="tx2"/>
                </a:solidFill>
              </a:rPr>
              <a:t>Mitigating Actions Taken</a:t>
            </a:r>
          </a:p>
        </p:txBody>
      </p:sp>
      <p:sp>
        <p:nvSpPr>
          <p:cNvPr id="26" name="TextBox 25"/>
          <p:cNvSpPr txBox="1"/>
          <p:nvPr/>
        </p:nvSpPr>
        <p:spPr>
          <a:xfrm>
            <a:off x="7812360" y="771550"/>
            <a:ext cx="1121314" cy="246221"/>
          </a:xfrm>
          <a:prstGeom prst="rect">
            <a:avLst/>
          </a:prstGeom>
          <a:noFill/>
        </p:spPr>
        <p:txBody>
          <a:bodyPr wrap="square" rtlCol="0">
            <a:spAutoFit/>
          </a:bodyPr>
          <a:lstStyle/>
          <a:p>
            <a:pPr algn="ctr"/>
            <a:r>
              <a:rPr lang="en-GB" sz="1000" b="1" dirty="0">
                <a:solidFill>
                  <a:schemeClr val="tx2"/>
                </a:solidFill>
              </a:rPr>
              <a:t>Benefit</a:t>
            </a: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1436891"/>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8" descr="C:\Users\alex.stuart\OneDrive - Xoserve Limited\PowerPoint Icons\Business Blue\Business Decisio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441841"/>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C:\Users\alex.stuart\OneDrive - Xoserve Limited\PowerPoint Icons\Business Blue\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50" y="1429786"/>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7" descr="C:\Users\alex.stuart\OneDrive - Xoserve Limited\PowerPoint Icons\Business Blue\16 (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500" y="1454790"/>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867175" y="1405935"/>
            <a:ext cx="2620195"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4-week gap analysis of current Xoserve service provisioning, utilising SAP’s core capability benchmarking, that resulted in 100+ gaps/opportunities in today’s service provision.</a:t>
            </a:r>
          </a:p>
        </p:txBody>
      </p:sp>
      <p:sp>
        <p:nvSpPr>
          <p:cNvPr id="32" name="Title 1"/>
          <p:cNvSpPr txBox="1">
            <a:spLocks/>
          </p:cNvSpPr>
          <p:nvPr/>
        </p:nvSpPr>
        <p:spPr>
          <a:xfrm>
            <a:off x="2699791" y="1929736"/>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The impending Class 3 migration and associated read volumes present risks to UK Link performance / capacity</a:t>
            </a:r>
          </a:p>
        </p:txBody>
      </p:sp>
      <p:sp>
        <p:nvSpPr>
          <p:cNvPr id="33" name="TextBox 32"/>
          <p:cNvSpPr txBox="1"/>
          <p:nvPr/>
        </p:nvSpPr>
        <p:spPr>
          <a:xfrm>
            <a:off x="1273964" y="1985194"/>
            <a:ext cx="1425828" cy="338554"/>
          </a:xfrm>
          <a:prstGeom prst="rect">
            <a:avLst/>
          </a:prstGeom>
          <a:noFill/>
        </p:spPr>
        <p:txBody>
          <a:bodyPr wrap="square" rtlCol="0">
            <a:spAutoFit/>
          </a:bodyPr>
          <a:lstStyle/>
          <a:p>
            <a:r>
              <a:rPr lang="en-GB" sz="800" b="1" dirty="0">
                <a:solidFill>
                  <a:schemeClr val="tx2"/>
                </a:solidFill>
                <a:latin typeface="+mj-lt"/>
              </a:rPr>
              <a:t>Meter Read Processing Optimisation</a:t>
            </a:r>
          </a:p>
        </p:txBody>
      </p:sp>
      <p:pic>
        <p:nvPicPr>
          <p:cNvPr id="3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2012955"/>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 descr="C:\Users\alex.stuart\OneDrive - Xoserve Limited\PowerPoint Icons\Business Blue\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50" y="2005850"/>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7" descr="C:\Users\alex.stuart\OneDrive - Xoserve Limited\PowerPoint Icons\Business Blue\16 (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500" y="2030854"/>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37"/>
          <p:cNvSpPr/>
          <p:nvPr/>
        </p:nvSpPr>
        <p:spPr>
          <a:xfrm>
            <a:off x="4867175" y="1954654"/>
            <a:ext cx="2908227" cy="525343"/>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Targeted code optimisation activity undertaken on all read processing batch jobs (read, rec, and billing), as well as optimisation at the database layer (indexing/table re-orgs) to improve overall throughput. Action also taken on optimisation of the integration tooling in support of class change requests, and response files. </a:t>
            </a:r>
          </a:p>
        </p:txBody>
      </p:sp>
      <p:sp>
        <p:nvSpPr>
          <p:cNvPr id="39" name="Title 1"/>
          <p:cNvSpPr txBox="1">
            <a:spLocks/>
          </p:cNvSpPr>
          <p:nvPr/>
        </p:nvSpPr>
        <p:spPr>
          <a:xfrm>
            <a:off x="2699791" y="2433792"/>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Average fix turnaround times for functional defects prior to 1st June’19 tracked largely around the 58-day mark, with overall defect volumes rarely below 60 on any given day</a:t>
            </a:r>
            <a:endParaRPr lang="en-GB" sz="600" b="0" dirty="0">
              <a:solidFill>
                <a:schemeClr val="tx2"/>
              </a:solidFill>
            </a:endParaRPr>
          </a:p>
        </p:txBody>
      </p:sp>
      <p:sp>
        <p:nvSpPr>
          <p:cNvPr id="41" name="TextBox 40"/>
          <p:cNvSpPr txBox="1"/>
          <p:nvPr/>
        </p:nvSpPr>
        <p:spPr>
          <a:xfrm>
            <a:off x="1273964" y="2519790"/>
            <a:ext cx="1425828" cy="338554"/>
          </a:xfrm>
          <a:prstGeom prst="rect">
            <a:avLst/>
          </a:prstGeom>
          <a:noFill/>
        </p:spPr>
        <p:txBody>
          <a:bodyPr wrap="square" rtlCol="0">
            <a:spAutoFit/>
          </a:bodyPr>
          <a:lstStyle/>
          <a:p>
            <a:r>
              <a:rPr lang="en-GB" sz="800" b="1" dirty="0">
                <a:solidFill>
                  <a:schemeClr val="tx2"/>
                </a:solidFill>
                <a:latin typeface="+mj-lt"/>
              </a:rPr>
              <a:t>UK Link system defect reductions</a:t>
            </a:r>
          </a:p>
        </p:txBody>
      </p:sp>
      <p:pic>
        <p:nvPicPr>
          <p:cNvPr id="4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2547551"/>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8" descr="C:\Users\alex.stuart\OneDrive - Xoserve Limited\PowerPoint Icons\Business Blue\Business Decisio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552501"/>
            <a:ext cx="218784" cy="218784"/>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le 45"/>
          <p:cNvSpPr/>
          <p:nvPr/>
        </p:nvSpPr>
        <p:spPr>
          <a:xfrm>
            <a:off x="4867175" y="2489250"/>
            <a:ext cx="2908227"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40% reduction in open UK Link defects since the 1st June’19, owing largely to the concerted efforts of application resolver teams following commercial variation agreements with relevant system integrators. Average fix turnaround times down to 41 days.</a:t>
            </a:r>
          </a:p>
        </p:txBody>
      </p:sp>
      <p:sp>
        <p:nvSpPr>
          <p:cNvPr id="47" name="Title 1"/>
          <p:cNvSpPr txBox="1">
            <a:spLocks/>
          </p:cNvSpPr>
          <p:nvPr/>
        </p:nvSpPr>
        <p:spPr>
          <a:xfrm>
            <a:off x="2699791" y="3058259"/>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chemeClr val="accent6">
                    <a:lumMod val="75000"/>
                  </a:schemeClr>
                </a:solidFill>
              </a:rPr>
              <a:t>MEDIUM</a:t>
            </a:r>
          </a:p>
          <a:p>
            <a:pPr algn="l"/>
            <a:r>
              <a:rPr lang="en-US" sz="600" b="0" dirty="0">
                <a:solidFill>
                  <a:schemeClr val="tx2"/>
                </a:solidFill>
              </a:rPr>
              <a:t>75% of all UK Link P1/P2 incidents incurred so far this year have impacted Portal/DES or AMT </a:t>
            </a:r>
            <a:r>
              <a:rPr lang="en-US" sz="600" b="0" dirty="0" err="1">
                <a:solidFill>
                  <a:schemeClr val="tx2"/>
                </a:solidFill>
              </a:rPr>
              <a:t>MarketFlow</a:t>
            </a:r>
            <a:r>
              <a:rPr lang="en-US" sz="600" b="0" dirty="0">
                <a:solidFill>
                  <a:schemeClr val="tx2"/>
                </a:solidFill>
              </a:rPr>
              <a:t>. </a:t>
            </a:r>
          </a:p>
        </p:txBody>
      </p:sp>
      <p:sp>
        <p:nvSpPr>
          <p:cNvPr id="48" name="TextBox 47"/>
          <p:cNvSpPr txBox="1"/>
          <p:nvPr/>
        </p:nvSpPr>
        <p:spPr>
          <a:xfrm>
            <a:off x="1273964" y="3095854"/>
            <a:ext cx="1425828" cy="461665"/>
          </a:xfrm>
          <a:prstGeom prst="rect">
            <a:avLst/>
          </a:prstGeom>
          <a:noFill/>
        </p:spPr>
        <p:txBody>
          <a:bodyPr wrap="square" rtlCol="0">
            <a:spAutoFit/>
          </a:bodyPr>
          <a:lstStyle/>
          <a:p>
            <a:r>
              <a:rPr lang="en-US" sz="800" b="1" dirty="0">
                <a:solidFill>
                  <a:schemeClr val="tx2"/>
                </a:solidFill>
                <a:latin typeface="+mj-lt"/>
              </a:rPr>
              <a:t>Electronic File Transfer </a:t>
            </a:r>
            <a:r>
              <a:rPr lang="en-GB" sz="800" b="1" dirty="0">
                <a:solidFill>
                  <a:schemeClr val="tx2"/>
                </a:solidFill>
                <a:latin typeface="+mj-lt"/>
              </a:rPr>
              <a:t>Health Check Remedial Actions</a:t>
            </a:r>
          </a:p>
        </p:txBody>
      </p:sp>
      <p:pic>
        <p:nvPicPr>
          <p:cNvPr id="4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3123615"/>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4" descr="C:\Users\alex.stuart\OneDrive - Xoserve Limited\PowerPoint Icons\Business Blue\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50" y="3116510"/>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52" name="Rectangle 51"/>
          <p:cNvSpPr/>
          <p:nvPr/>
        </p:nvSpPr>
        <p:spPr>
          <a:xfrm>
            <a:off x="4867175" y="3134127"/>
            <a:ext cx="2908227" cy="307777"/>
          </a:xfrm>
          <a:prstGeom prst="rect">
            <a:avLst/>
          </a:prstGeom>
        </p:spPr>
        <p:txBody>
          <a:bodyPr vert="horz" lIns="91440" tIns="45720" rIns="91440" bIns="45720" rtlCol="0" anchor="t">
            <a:noAutofit/>
          </a:bodyPr>
          <a:lstStyle/>
          <a:p>
            <a:pPr>
              <a:spcBef>
                <a:spcPct val="0"/>
              </a:spcBef>
            </a:pPr>
            <a:r>
              <a:rPr lang="en-US" sz="600" dirty="0" err="1">
                <a:solidFill>
                  <a:schemeClr val="tx2"/>
                </a:solidFill>
                <a:latin typeface="Arial" panose="020B0604020202020204" pitchFamily="34" charset="0"/>
                <a:ea typeface="+mj-ea"/>
                <a:cs typeface="Arial" panose="020B0604020202020204" pitchFamily="34" charset="0"/>
              </a:rPr>
              <a:t>Xoserve</a:t>
            </a:r>
            <a:r>
              <a:rPr lang="en-US" sz="600" dirty="0">
                <a:solidFill>
                  <a:schemeClr val="tx2"/>
                </a:solidFill>
                <a:latin typeface="Arial" panose="020B0604020202020204" pitchFamily="34" charset="0"/>
                <a:ea typeface="+mj-ea"/>
                <a:cs typeface="Arial" panose="020B0604020202020204" pitchFamily="34" charset="0"/>
              </a:rPr>
              <a:t> IS Operations instigated a health check which resulted in a number of AMT application database performance and configuration enhancements. </a:t>
            </a:r>
          </a:p>
        </p:txBody>
      </p:sp>
      <p:sp>
        <p:nvSpPr>
          <p:cNvPr id="53" name="Title 1"/>
          <p:cNvSpPr txBox="1">
            <a:spLocks/>
          </p:cNvSpPr>
          <p:nvPr/>
        </p:nvSpPr>
        <p:spPr>
          <a:xfrm>
            <a:off x="2699791" y="3556257"/>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chemeClr val="accent6">
                    <a:lumMod val="75000"/>
                  </a:schemeClr>
                </a:solidFill>
              </a:rPr>
              <a:t>MEDIUM</a:t>
            </a:r>
          </a:p>
          <a:p>
            <a:pPr algn="l"/>
            <a:r>
              <a:rPr lang="en-US" sz="600" b="0" dirty="0">
                <a:solidFill>
                  <a:schemeClr val="tx2"/>
                </a:solidFill>
              </a:rPr>
              <a:t>Task Force approach has proved useful in adding control and rigor around high profile issues, but the knowledge and expertise that it creates can become stranded. </a:t>
            </a:r>
          </a:p>
        </p:txBody>
      </p:sp>
      <p:sp>
        <p:nvSpPr>
          <p:cNvPr id="54" name="TextBox 53"/>
          <p:cNvSpPr txBox="1"/>
          <p:nvPr/>
        </p:nvSpPr>
        <p:spPr>
          <a:xfrm>
            <a:off x="1273964" y="3610402"/>
            <a:ext cx="1425828" cy="338554"/>
          </a:xfrm>
          <a:prstGeom prst="rect">
            <a:avLst/>
          </a:prstGeom>
          <a:noFill/>
        </p:spPr>
        <p:txBody>
          <a:bodyPr wrap="square" rtlCol="0">
            <a:spAutoFit/>
          </a:bodyPr>
          <a:lstStyle/>
          <a:p>
            <a:r>
              <a:rPr lang="en-GB" sz="800" b="1" dirty="0">
                <a:solidFill>
                  <a:schemeClr val="tx2"/>
                </a:solidFill>
                <a:latin typeface="+mj-lt"/>
              </a:rPr>
              <a:t>Transition of AMS Task Force in BAU operations</a:t>
            </a:r>
          </a:p>
        </p:txBody>
      </p:sp>
      <p:pic>
        <p:nvPicPr>
          <p:cNvPr id="5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3638163"/>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4" descr="C:\Users\alex.stuart\OneDrive - Xoserve Limited\PowerPoint Icons\Business Blue\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50" y="3631058"/>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6"/>
          <p:cNvSpPr/>
          <p:nvPr/>
        </p:nvSpPr>
        <p:spPr>
          <a:xfrm>
            <a:off x="4867175" y="3632125"/>
            <a:ext cx="2908227"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Amendment Invoice business and IS staff all transitioned back into BAU teams, with project management resources realigned to Class 3 and UK Link Performance initiatives. </a:t>
            </a:r>
          </a:p>
        </p:txBody>
      </p:sp>
      <p:sp>
        <p:nvSpPr>
          <p:cNvPr id="58" name="Rounded Rectangle 57"/>
          <p:cNvSpPr/>
          <p:nvPr/>
        </p:nvSpPr>
        <p:spPr>
          <a:xfrm>
            <a:off x="1060100" y="4236390"/>
            <a:ext cx="7023799" cy="481273"/>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900" b="1" dirty="0">
                <a:solidFill>
                  <a:schemeClr val="bg1"/>
                </a:solidFill>
              </a:rPr>
              <a:t>All of the above initiatives have been completed without the need for any additional customer investment funding, with all tasks/actions funded from existing Xoserve BP19 ‘manage the business’ cost centres</a:t>
            </a:r>
          </a:p>
        </p:txBody>
      </p:sp>
      <p:sp>
        <p:nvSpPr>
          <p:cNvPr id="67" name="Title 1"/>
          <p:cNvSpPr txBox="1">
            <a:spLocks/>
          </p:cNvSpPr>
          <p:nvPr/>
        </p:nvSpPr>
        <p:spPr>
          <a:xfrm>
            <a:off x="7779915" y="1322172"/>
            <a:ext cx="1459978" cy="527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Identification of an holistic Service Improvement plan</a:t>
            </a:r>
          </a:p>
          <a:p>
            <a:r>
              <a:rPr lang="en-US" dirty="0"/>
              <a:t>Incremental improvements to customer service provision</a:t>
            </a:r>
          </a:p>
          <a:p>
            <a:r>
              <a:rPr lang="en-US" dirty="0"/>
              <a:t>Incident reductions (see later slide)</a:t>
            </a:r>
            <a:endParaRPr lang="en-GB" dirty="0"/>
          </a:p>
        </p:txBody>
      </p:sp>
      <p:sp>
        <p:nvSpPr>
          <p:cNvPr id="68" name="Title 1"/>
          <p:cNvSpPr txBox="1">
            <a:spLocks/>
          </p:cNvSpPr>
          <p:nvPr/>
        </p:nvSpPr>
        <p:spPr>
          <a:xfrm>
            <a:off x="7775402" y="1942194"/>
            <a:ext cx="1459978" cy="332695"/>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Reduction to Class 3 risk (system capacity)</a:t>
            </a:r>
          </a:p>
        </p:txBody>
      </p:sp>
      <p:sp>
        <p:nvSpPr>
          <p:cNvPr id="70" name="Title 1"/>
          <p:cNvSpPr txBox="1">
            <a:spLocks/>
          </p:cNvSpPr>
          <p:nvPr/>
        </p:nvSpPr>
        <p:spPr>
          <a:xfrm>
            <a:off x="7792542" y="2461137"/>
            <a:ext cx="1459978" cy="332695"/>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Increased reliability of automated UK Link processes</a:t>
            </a:r>
          </a:p>
          <a:p>
            <a:r>
              <a:rPr lang="en-US" dirty="0"/>
              <a:t>Fewer customer impacting issues (AML/ASP, AQ’s, etc.)</a:t>
            </a:r>
          </a:p>
        </p:txBody>
      </p:sp>
      <p:sp>
        <p:nvSpPr>
          <p:cNvPr id="71" name="Title 1"/>
          <p:cNvSpPr txBox="1">
            <a:spLocks/>
          </p:cNvSpPr>
          <p:nvPr/>
        </p:nvSpPr>
        <p:spPr>
          <a:xfrm>
            <a:off x="7792542" y="3037201"/>
            <a:ext cx="1459978" cy="542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Reduction to Class 3 risk (system capacity)</a:t>
            </a:r>
          </a:p>
          <a:p>
            <a:r>
              <a:rPr lang="en-US" dirty="0"/>
              <a:t>Reduction in P1/P2 AMT related major incidents</a:t>
            </a:r>
          </a:p>
        </p:txBody>
      </p:sp>
      <p:sp>
        <p:nvSpPr>
          <p:cNvPr id="72" name="Title 1"/>
          <p:cNvSpPr txBox="1">
            <a:spLocks/>
          </p:cNvSpPr>
          <p:nvPr/>
        </p:nvSpPr>
        <p:spPr>
          <a:xfrm>
            <a:off x="7792542" y="3579862"/>
            <a:ext cx="1459978" cy="332695"/>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Knowledge transfer growth between BAU Xoserve teams</a:t>
            </a:r>
          </a:p>
          <a:p>
            <a:r>
              <a:rPr lang="en-US" dirty="0"/>
              <a:t>Issue handling resilience </a:t>
            </a:r>
          </a:p>
        </p:txBody>
      </p:sp>
      <p:sp>
        <p:nvSpPr>
          <p:cNvPr id="73" name="TextBox 72"/>
          <p:cNvSpPr txBox="1"/>
          <p:nvPr/>
        </p:nvSpPr>
        <p:spPr>
          <a:xfrm>
            <a:off x="107504" y="771550"/>
            <a:ext cx="1121314" cy="246221"/>
          </a:xfrm>
          <a:prstGeom prst="rect">
            <a:avLst/>
          </a:prstGeom>
          <a:noFill/>
        </p:spPr>
        <p:txBody>
          <a:bodyPr wrap="square" rtlCol="0">
            <a:spAutoFit/>
          </a:bodyPr>
          <a:lstStyle/>
          <a:p>
            <a:pPr algn="ctr"/>
            <a:r>
              <a:rPr lang="en-GB" sz="1000" b="1" dirty="0">
                <a:solidFill>
                  <a:schemeClr val="tx2"/>
                </a:solidFill>
              </a:rPr>
              <a:t>Focus Areas</a:t>
            </a:r>
          </a:p>
        </p:txBody>
      </p:sp>
    </p:spTree>
    <p:extLst>
      <p:ext uri="{BB962C8B-B14F-4D97-AF65-F5344CB8AC3E}">
        <p14:creationId xmlns:p14="http://schemas.microsoft.com/office/powerpoint/2010/main" val="848766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Medium term - Plan for the remainder of FY19/20...</a:t>
            </a:r>
          </a:p>
        </p:txBody>
      </p:sp>
      <p:sp>
        <p:nvSpPr>
          <p:cNvPr id="7" name="TextBox 6"/>
          <p:cNvSpPr txBox="1"/>
          <p:nvPr/>
        </p:nvSpPr>
        <p:spPr>
          <a:xfrm>
            <a:off x="1218438" y="699542"/>
            <a:ext cx="1121314" cy="415498"/>
          </a:xfrm>
          <a:prstGeom prst="rect">
            <a:avLst/>
          </a:prstGeom>
          <a:noFill/>
        </p:spPr>
        <p:txBody>
          <a:bodyPr wrap="square" rtlCol="0">
            <a:spAutoFit/>
          </a:bodyPr>
          <a:lstStyle/>
          <a:p>
            <a:pPr algn="ctr"/>
            <a:r>
              <a:rPr lang="en-GB" sz="1000" b="1" dirty="0">
                <a:solidFill>
                  <a:schemeClr val="tx2"/>
                </a:solidFill>
              </a:rPr>
              <a:t>Improvement Item</a:t>
            </a:r>
          </a:p>
        </p:txBody>
      </p:sp>
      <p:cxnSp>
        <p:nvCxnSpPr>
          <p:cNvPr id="9" name="Straight Connector 8"/>
          <p:cNvCxnSpPr/>
          <p:nvPr/>
        </p:nvCxnSpPr>
        <p:spPr>
          <a:xfrm>
            <a:off x="304939" y="1131590"/>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187624" y="1203598"/>
            <a:ext cx="1425828" cy="446276"/>
          </a:xfrm>
          <a:prstGeom prst="rect">
            <a:avLst/>
          </a:prstGeom>
          <a:noFill/>
        </p:spPr>
        <p:txBody>
          <a:bodyPr wrap="square" rtlCol="0">
            <a:spAutoFit/>
          </a:bodyPr>
          <a:lstStyle/>
          <a:p>
            <a:r>
              <a:rPr lang="en-GB" sz="800" b="1" dirty="0">
                <a:solidFill>
                  <a:schemeClr val="tx2"/>
                </a:solidFill>
                <a:latin typeface="+mj-lt"/>
              </a:rPr>
              <a:t>Class 3 Tranche 1 Improvements</a:t>
            </a:r>
          </a:p>
          <a:p>
            <a:r>
              <a:rPr lang="en-GB" sz="600" i="1" dirty="0">
                <a:solidFill>
                  <a:schemeClr val="tx2"/>
                </a:solidFill>
                <a:latin typeface="+mj-lt"/>
              </a:rPr>
              <a:t>(Target Completion: Nov’19)</a:t>
            </a:r>
            <a:endParaRPr lang="en-GB" sz="700" i="1" dirty="0">
              <a:solidFill>
                <a:schemeClr val="tx2"/>
              </a:solidFill>
              <a:latin typeface="+mj-lt"/>
            </a:endParaRPr>
          </a:p>
        </p:txBody>
      </p:sp>
      <p:sp>
        <p:nvSpPr>
          <p:cNvPr id="25" name="TextBox 24"/>
          <p:cNvSpPr txBox="1"/>
          <p:nvPr/>
        </p:nvSpPr>
        <p:spPr>
          <a:xfrm>
            <a:off x="5682934" y="699542"/>
            <a:ext cx="1121314" cy="415498"/>
          </a:xfrm>
          <a:prstGeom prst="rect">
            <a:avLst/>
          </a:prstGeom>
          <a:noFill/>
        </p:spPr>
        <p:txBody>
          <a:bodyPr wrap="square" rtlCol="0">
            <a:spAutoFit/>
          </a:bodyPr>
          <a:lstStyle/>
          <a:p>
            <a:pPr algn="ctr"/>
            <a:r>
              <a:rPr lang="en-GB" sz="1000" b="1" dirty="0">
                <a:solidFill>
                  <a:schemeClr val="tx2"/>
                </a:solidFill>
              </a:rPr>
              <a:t>Mitigating Actions Taken</a:t>
            </a:r>
          </a:p>
        </p:txBody>
      </p:sp>
      <p:sp>
        <p:nvSpPr>
          <p:cNvPr id="26" name="TextBox 25"/>
          <p:cNvSpPr txBox="1"/>
          <p:nvPr/>
        </p:nvSpPr>
        <p:spPr>
          <a:xfrm>
            <a:off x="7812360" y="699542"/>
            <a:ext cx="1121314" cy="415498"/>
          </a:xfrm>
          <a:prstGeom prst="rect">
            <a:avLst/>
          </a:prstGeom>
          <a:noFill/>
        </p:spPr>
        <p:txBody>
          <a:bodyPr wrap="square" rtlCol="0">
            <a:spAutoFit/>
          </a:bodyPr>
          <a:lstStyle/>
          <a:p>
            <a:pPr algn="ctr"/>
            <a:r>
              <a:rPr lang="en-GB" sz="1000" b="1" dirty="0">
                <a:solidFill>
                  <a:schemeClr val="tx2"/>
                </a:solidFill>
              </a:rPr>
              <a:t>Expected Benefit</a:t>
            </a: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1231359"/>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50" y="1224254"/>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500" y="1249258"/>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60117" y="1180113"/>
            <a:ext cx="2620195" cy="307777"/>
          </a:xfrm>
          <a:prstGeom prst="rect">
            <a:avLst/>
          </a:prstGeom>
        </p:spPr>
        <p:txBody>
          <a:bodyPr vert="horz" lIns="91440" tIns="45720" rIns="91440" bIns="45720" rtlCol="0" anchor="t">
            <a:noAutofit/>
          </a:bodyPr>
          <a:lstStyle/>
          <a:p>
            <a:pPr>
              <a:spcBef>
                <a:spcPct val="0"/>
              </a:spcBef>
            </a:pPr>
            <a:endParaRPr lang="en-US" sz="600" dirty="0">
              <a:solidFill>
                <a:schemeClr val="tx2"/>
              </a:solidFill>
              <a:latin typeface="Arial" panose="020B0604020202020204" pitchFamily="34" charset="0"/>
              <a:ea typeface="+mj-ea"/>
              <a:cs typeface="Arial" panose="020B0604020202020204" pitchFamily="34" charset="0"/>
            </a:endParaRPr>
          </a:p>
        </p:txBody>
      </p:sp>
      <p:pic>
        <p:nvPicPr>
          <p:cNvPr id="4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28" y="3393501"/>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9603" y="3398451"/>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2754322"/>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50" y="2747217"/>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99" y="2790769"/>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44" name="Title 1"/>
          <p:cNvSpPr txBox="1">
            <a:spLocks/>
          </p:cNvSpPr>
          <p:nvPr/>
        </p:nvSpPr>
        <p:spPr>
          <a:xfrm>
            <a:off x="2613452" y="1131590"/>
            <a:ext cx="2397739"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Changes to the UIG weighting factors for the 19/20 gas year, as introduced by the independently appointed AUGE, are presenting a significant commercial benefit to shippers holding their sites in Class 3 as opposed to Class 4. As a result, assumptions made in the run up to Nexus go-live regarding inbound transaction volumes for Class Changes and Meter Read Submissions are expected to be exceeded, presenting capacity risks upon the UK Link platform.</a:t>
            </a:r>
            <a:endParaRPr lang="en-GB" sz="600" b="0" dirty="0">
              <a:solidFill>
                <a:schemeClr val="tx2"/>
              </a:solidFill>
            </a:endParaRPr>
          </a:p>
        </p:txBody>
      </p:sp>
      <p:sp>
        <p:nvSpPr>
          <p:cNvPr id="45" name="Rectangle 44"/>
          <p:cNvSpPr/>
          <p:nvPr/>
        </p:nvSpPr>
        <p:spPr>
          <a:xfrm>
            <a:off x="5083199" y="1207458"/>
            <a:ext cx="265715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Dedicated work package created to address a combination of the Keytree audit findings and service improvements proactively identified off the back of the growing Class3 Migration risk, with ringfenced resources, mobilised to implement the following initiatives between Sept’19 and Nov’19:</a:t>
            </a:r>
          </a:p>
          <a:p>
            <a:pPr>
              <a:spcBef>
                <a:spcPct val="0"/>
              </a:spcBef>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Data Volume Management (SAP ISU)</a:t>
            </a:r>
          </a:p>
          <a:p>
            <a:pPr marL="228600" indent="-228600">
              <a:spcBef>
                <a:spcPct val="0"/>
              </a:spcBef>
              <a:buAutoNum type="arabicParenR"/>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SAP ISU &amp; BW Archiving (Near Line Storage)</a:t>
            </a:r>
          </a:p>
          <a:p>
            <a:pPr marL="228600" indent="-228600">
              <a:spcBef>
                <a:spcPct val="0"/>
              </a:spcBef>
              <a:buAutoNum type="arabicParenR"/>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Electronic File Transfer Database Upgrade (Oracle 11g to 12c)</a:t>
            </a:r>
          </a:p>
          <a:p>
            <a:pPr marL="228600" indent="-228600">
              <a:spcBef>
                <a:spcPct val="0"/>
              </a:spcBef>
              <a:buAutoNum type="arabicParenR"/>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Meter Read Code </a:t>
            </a:r>
            <a:r>
              <a:rPr lang="en-US" sz="600" dirty="0" err="1">
                <a:solidFill>
                  <a:schemeClr val="tx2"/>
                </a:solidFill>
                <a:latin typeface="Arial" panose="020B0604020202020204" pitchFamily="34" charset="0"/>
                <a:ea typeface="+mj-ea"/>
                <a:cs typeface="Arial" panose="020B0604020202020204" pitchFamily="34" charset="0"/>
              </a:rPr>
              <a:t>Optimisation</a:t>
            </a: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Additional application servers for ISU and BW </a:t>
            </a:r>
          </a:p>
        </p:txBody>
      </p:sp>
      <p:sp>
        <p:nvSpPr>
          <p:cNvPr id="51" name="TextBox 50"/>
          <p:cNvSpPr txBox="1"/>
          <p:nvPr/>
        </p:nvSpPr>
        <p:spPr>
          <a:xfrm>
            <a:off x="1187624" y="2744669"/>
            <a:ext cx="1569845" cy="430887"/>
          </a:xfrm>
          <a:prstGeom prst="rect">
            <a:avLst/>
          </a:prstGeom>
          <a:noFill/>
        </p:spPr>
        <p:txBody>
          <a:bodyPr wrap="square" rtlCol="0">
            <a:spAutoFit/>
          </a:bodyPr>
          <a:lstStyle/>
          <a:p>
            <a:r>
              <a:rPr lang="en-GB" sz="800" b="1" dirty="0">
                <a:solidFill>
                  <a:schemeClr val="tx2"/>
                </a:solidFill>
                <a:latin typeface="+mj-lt"/>
              </a:rPr>
              <a:t>Batch Job Monitoring </a:t>
            </a:r>
            <a:r>
              <a:rPr lang="en-GB" sz="800" b="1" dirty="0" err="1">
                <a:solidFill>
                  <a:schemeClr val="tx2"/>
                </a:solidFill>
                <a:latin typeface="+mj-lt"/>
              </a:rPr>
              <a:t>inc.</a:t>
            </a:r>
            <a:r>
              <a:rPr lang="en-GB" sz="800" b="1" dirty="0">
                <a:solidFill>
                  <a:schemeClr val="tx2"/>
                </a:solidFill>
                <a:latin typeface="+mj-lt"/>
              </a:rPr>
              <a:t> SAP Early Watch Alerts</a:t>
            </a:r>
          </a:p>
          <a:p>
            <a:r>
              <a:rPr lang="en-GB" sz="600" i="1" dirty="0">
                <a:solidFill>
                  <a:schemeClr val="tx2"/>
                </a:solidFill>
                <a:latin typeface="+mj-lt"/>
              </a:rPr>
              <a:t>(Target Completion: BAU)</a:t>
            </a:r>
          </a:p>
        </p:txBody>
      </p:sp>
      <p:pic>
        <p:nvPicPr>
          <p:cNvPr id="6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2" y="4571474"/>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51" y="4564369"/>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p:cNvSpPr txBox="1"/>
          <p:nvPr/>
        </p:nvSpPr>
        <p:spPr>
          <a:xfrm>
            <a:off x="1187624" y="4537452"/>
            <a:ext cx="1425828" cy="338554"/>
          </a:xfrm>
          <a:prstGeom prst="rect">
            <a:avLst/>
          </a:prstGeom>
          <a:noFill/>
        </p:spPr>
        <p:txBody>
          <a:bodyPr wrap="square" rtlCol="0">
            <a:spAutoFit/>
          </a:bodyPr>
          <a:lstStyle/>
          <a:p>
            <a:r>
              <a:rPr lang="en-GB" sz="800" b="1" dirty="0">
                <a:solidFill>
                  <a:schemeClr val="tx2"/>
                </a:solidFill>
                <a:latin typeface="+mj-lt"/>
              </a:rPr>
              <a:t>Problem Management process improvements</a:t>
            </a:r>
          </a:p>
        </p:txBody>
      </p:sp>
      <p:sp>
        <p:nvSpPr>
          <p:cNvPr id="69" name="TextBox 68"/>
          <p:cNvSpPr txBox="1"/>
          <p:nvPr/>
        </p:nvSpPr>
        <p:spPr>
          <a:xfrm>
            <a:off x="1187624" y="3373756"/>
            <a:ext cx="1425828" cy="446276"/>
          </a:xfrm>
          <a:prstGeom prst="rect">
            <a:avLst/>
          </a:prstGeom>
          <a:noFill/>
        </p:spPr>
        <p:txBody>
          <a:bodyPr wrap="square" rtlCol="0">
            <a:spAutoFit/>
          </a:bodyPr>
          <a:lstStyle/>
          <a:p>
            <a:r>
              <a:rPr lang="en-GB" sz="800" b="1" dirty="0">
                <a:solidFill>
                  <a:schemeClr val="tx2"/>
                </a:solidFill>
                <a:latin typeface="+mj-lt"/>
              </a:rPr>
              <a:t>Performance Metrics re-baseline</a:t>
            </a:r>
          </a:p>
          <a:p>
            <a:r>
              <a:rPr lang="en-GB" sz="600" i="1" dirty="0">
                <a:solidFill>
                  <a:schemeClr val="tx2"/>
                </a:solidFill>
                <a:latin typeface="+mj-lt"/>
              </a:rPr>
              <a:t>(Target Completion: Dec’19)</a:t>
            </a:r>
            <a:endParaRPr lang="en-GB" sz="800" i="1" dirty="0">
              <a:solidFill>
                <a:schemeClr val="tx2"/>
              </a:solidFill>
              <a:latin typeface="+mj-lt"/>
            </a:endParaRPr>
          </a:p>
        </p:txBody>
      </p:sp>
      <p:sp>
        <p:nvSpPr>
          <p:cNvPr id="71" name="Title 1"/>
          <p:cNvSpPr txBox="1">
            <a:spLocks/>
          </p:cNvSpPr>
          <p:nvPr/>
        </p:nvSpPr>
        <p:spPr>
          <a:xfrm>
            <a:off x="2613453" y="2643758"/>
            <a:ext cx="2397739"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Large volumes of post-Nexus P1/P2s are borne out of overrunning/failed batch jobs, with high database wait times frequently observed between 5pm to 9pm and 1am to 5am.  </a:t>
            </a:r>
            <a:endParaRPr lang="en-GB" sz="600" b="0" dirty="0">
              <a:solidFill>
                <a:schemeClr val="tx2"/>
              </a:solidFill>
            </a:endParaRPr>
          </a:p>
        </p:txBody>
      </p:sp>
      <p:sp>
        <p:nvSpPr>
          <p:cNvPr id="72" name="Rectangle 71"/>
          <p:cNvSpPr/>
          <p:nvPr/>
        </p:nvSpPr>
        <p:spPr>
          <a:xfrm>
            <a:off x="5083199" y="2715766"/>
            <a:ext cx="270934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Whilst Xoserve awaiting approval from its customers with BP20 to invest in market leading application performance monitoring tools, a period of “heightened state of alert” will remain, which will be labour intensive but will be designed to recognise any system threats to performance before they materialise into an issue that could impact customers. </a:t>
            </a:r>
          </a:p>
        </p:txBody>
      </p:sp>
      <p:sp>
        <p:nvSpPr>
          <p:cNvPr id="73" name="Title 1"/>
          <p:cNvSpPr txBox="1">
            <a:spLocks/>
          </p:cNvSpPr>
          <p:nvPr/>
        </p:nvSpPr>
        <p:spPr>
          <a:xfrm>
            <a:off x="2596163" y="4492361"/>
            <a:ext cx="2397739"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chemeClr val="accent6">
                    <a:lumMod val="75000"/>
                  </a:schemeClr>
                </a:solidFill>
              </a:rPr>
              <a:t>MEDIUM</a:t>
            </a:r>
          </a:p>
          <a:p>
            <a:pPr algn="l"/>
            <a:r>
              <a:rPr lang="en-US" sz="600" b="0" dirty="0">
                <a:solidFill>
                  <a:schemeClr val="tx2"/>
                </a:solidFill>
              </a:rPr>
              <a:t>Current outsourcing of key service management processes incurs risk of ownership and transparency of issues, particularly in determination root causes of system faults. </a:t>
            </a:r>
            <a:endParaRPr lang="en-GB" sz="600" b="0" dirty="0">
              <a:solidFill>
                <a:schemeClr val="tx2"/>
              </a:solidFill>
            </a:endParaRPr>
          </a:p>
        </p:txBody>
      </p:sp>
      <p:sp>
        <p:nvSpPr>
          <p:cNvPr id="74" name="Title 1"/>
          <p:cNvSpPr txBox="1">
            <a:spLocks/>
          </p:cNvSpPr>
          <p:nvPr/>
        </p:nvSpPr>
        <p:spPr>
          <a:xfrm>
            <a:off x="2613453" y="3297888"/>
            <a:ext cx="2397739"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Inadequate measurement of systems leads to rear-view mirror / reactive issue management. Both the Keytree audit and our own recent Service Improvement gap analysis concluded that we’re not measuring the correct platform health indicators. </a:t>
            </a:r>
            <a:endParaRPr lang="en-GB" sz="600" b="0" dirty="0">
              <a:solidFill>
                <a:schemeClr val="tx2"/>
              </a:solidFill>
            </a:endParaRPr>
          </a:p>
        </p:txBody>
      </p:sp>
      <p:sp>
        <p:nvSpPr>
          <p:cNvPr id="75" name="Title 1"/>
          <p:cNvSpPr txBox="1">
            <a:spLocks/>
          </p:cNvSpPr>
          <p:nvPr/>
        </p:nvSpPr>
        <p:spPr>
          <a:xfrm>
            <a:off x="7720534" y="1231309"/>
            <a:ext cx="1459978"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Wingdings" panose="05000000000000000000" pitchFamily="2" charset="2"/>
              <a:buChar char="ü"/>
            </a:pPr>
            <a:r>
              <a:rPr lang="en-US" sz="600" b="0" dirty="0">
                <a:solidFill>
                  <a:schemeClr val="tx2"/>
                </a:solidFill>
              </a:rPr>
              <a:t>Greater ISU database insight that will permit the identification of performance tuning</a:t>
            </a:r>
          </a:p>
          <a:p>
            <a:pPr marL="171450" indent="-171450" algn="l">
              <a:buFont typeface="Wingdings" panose="05000000000000000000" pitchFamily="2" charset="2"/>
              <a:buChar char="ü"/>
            </a:pPr>
            <a:r>
              <a:rPr lang="en-US" sz="600" b="0" dirty="0">
                <a:solidFill>
                  <a:schemeClr val="tx2"/>
                </a:solidFill>
              </a:rPr>
              <a:t>Greater application (ISU and BW) stability and supportability</a:t>
            </a:r>
          </a:p>
          <a:p>
            <a:pPr marL="171450" indent="-171450" algn="l">
              <a:buFont typeface="Wingdings" panose="05000000000000000000" pitchFamily="2" charset="2"/>
              <a:buChar char="ü"/>
            </a:pPr>
            <a:r>
              <a:rPr lang="en-US" sz="600" b="0" dirty="0">
                <a:solidFill>
                  <a:schemeClr val="tx2"/>
                </a:solidFill>
              </a:rPr>
              <a:t>Reduction in P1/P2 BW and Electronic File Transfer incidents</a:t>
            </a:r>
            <a:endParaRPr lang="en-GB" sz="600" b="0" dirty="0">
              <a:solidFill>
                <a:schemeClr val="tx2"/>
              </a:solidFill>
            </a:endParaRPr>
          </a:p>
        </p:txBody>
      </p:sp>
      <p:sp>
        <p:nvSpPr>
          <p:cNvPr id="76" name="TextBox 75"/>
          <p:cNvSpPr txBox="1"/>
          <p:nvPr/>
        </p:nvSpPr>
        <p:spPr>
          <a:xfrm>
            <a:off x="1187624" y="3926215"/>
            <a:ext cx="1425828" cy="446276"/>
          </a:xfrm>
          <a:prstGeom prst="rect">
            <a:avLst/>
          </a:prstGeom>
          <a:noFill/>
        </p:spPr>
        <p:txBody>
          <a:bodyPr wrap="square" rtlCol="0">
            <a:spAutoFit/>
          </a:bodyPr>
          <a:lstStyle/>
          <a:p>
            <a:r>
              <a:rPr lang="en-GB" sz="800" b="1" dirty="0">
                <a:solidFill>
                  <a:schemeClr val="tx2"/>
                </a:solidFill>
                <a:latin typeface="+mj-lt"/>
              </a:rPr>
              <a:t>Provision of E2E Performance Test </a:t>
            </a:r>
            <a:r>
              <a:rPr lang="en-GB" sz="800" b="1" dirty="0" err="1">
                <a:solidFill>
                  <a:schemeClr val="tx2"/>
                </a:solidFill>
                <a:latin typeface="+mj-lt"/>
              </a:rPr>
              <a:t>Env</a:t>
            </a:r>
            <a:endParaRPr lang="en-GB" sz="800" b="1" dirty="0">
              <a:solidFill>
                <a:schemeClr val="tx2"/>
              </a:solidFill>
              <a:latin typeface="+mj-lt"/>
            </a:endParaRPr>
          </a:p>
          <a:p>
            <a:r>
              <a:rPr lang="en-GB" sz="600" i="1" dirty="0">
                <a:solidFill>
                  <a:schemeClr val="tx2"/>
                </a:solidFill>
                <a:latin typeface="+mj-lt"/>
              </a:rPr>
              <a:t>(Target Completion: Mar’20)</a:t>
            </a:r>
            <a:endParaRPr lang="en-GB" sz="800" i="1" dirty="0">
              <a:solidFill>
                <a:schemeClr val="tx2"/>
              </a:solidFill>
              <a:latin typeface="+mj-lt"/>
            </a:endParaRPr>
          </a:p>
        </p:txBody>
      </p:sp>
      <p:sp>
        <p:nvSpPr>
          <p:cNvPr id="77" name="Title 1"/>
          <p:cNvSpPr txBox="1">
            <a:spLocks/>
          </p:cNvSpPr>
          <p:nvPr/>
        </p:nvSpPr>
        <p:spPr>
          <a:xfrm>
            <a:off x="2596163" y="3850347"/>
            <a:ext cx="2551901"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Such an environment was not included in the scope of Project Nexus, because it was felt that one would not be needed for several years post go-live. The growing risk presented by Class 3 combined with the significant volume of change delivered onto UK Link since 2017 requires a the determination of the current system performance limits.   </a:t>
            </a:r>
            <a:endParaRPr lang="en-GB" sz="600" b="0" dirty="0">
              <a:solidFill>
                <a:schemeClr val="tx2"/>
              </a:solidFill>
            </a:endParaRPr>
          </a:p>
        </p:txBody>
      </p:sp>
      <p:sp>
        <p:nvSpPr>
          <p:cNvPr id="78" name="TextBox 77"/>
          <p:cNvSpPr txBox="1"/>
          <p:nvPr/>
        </p:nvSpPr>
        <p:spPr>
          <a:xfrm>
            <a:off x="2555776" y="699542"/>
            <a:ext cx="2304256" cy="400110"/>
          </a:xfrm>
          <a:prstGeom prst="rect">
            <a:avLst/>
          </a:prstGeom>
          <a:noFill/>
        </p:spPr>
        <p:txBody>
          <a:bodyPr wrap="square" rtlCol="0">
            <a:spAutoFit/>
          </a:bodyPr>
          <a:lstStyle/>
          <a:p>
            <a:pPr algn="ctr"/>
            <a:r>
              <a:rPr lang="en-GB" sz="1000" b="1" dirty="0">
                <a:solidFill>
                  <a:schemeClr val="tx2"/>
                </a:solidFill>
              </a:rPr>
              <a:t>Perceived Risk to System </a:t>
            </a:r>
          </a:p>
          <a:p>
            <a:pPr algn="ctr"/>
            <a:r>
              <a:rPr lang="en-GB" sz="1000" b="1" dirty="0">
                <a:solidFill>
                  <a:schemeClr val="tx2"/>
                </a:solidFill>
              </a:rPr>
              <a:t>Stability / Health</a:t>
            </a:r>
          </a:p>
        </p:txBody>
      </p:sp>
      <p:sp>
        <p:nvSpPr>
          <p:cNvPr id="79" name="Title 1"/>
          <p:cNvSpPr txBox="1">
            <a:spLocks/>
          </p:cNvSpPr>
          <p:nvPr/>
        </p:nvSpPr>
        <p:spPr>
          <a:xfrm>
            <a:off x="7720534" y="2692161"/>
            <a:ext cx="1459978" cy="527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Greater application (ISU and BW) stability </a:t>
            </a:r>
          </a:p>
          <a:p>
            <a:r>
              <a:rPr lang="en-US" dirty="0"/>
              <a:t>Reduction in P1/P2 UK Link incidents</a:t>
            </a:r>
          </a:p>
          <a:p>
            <a:r>
              <a:rPr lang="en-US" dirty="0"/>
              <a:t>Preventative/proactive issue management</a:t>
            </a:r>
            <a:endParaRPr lang="en-GB" dirty="0"/>
          </a:p>
        </p:txBody>
      </p:sp>
      <p:sp>
        <p:nvSpPr>
          <p:cNvPr id="80" name="Rectangle 79"/>
          <p:cNvSpPr/>
          <p:nvPr/>
        </p:nvSpPr>
        <p:spPr>
          <a:xfrm>
            <a:off x="5076056" y="3363838"/>
            <a:ext cx="270934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Following the initial communication to our DSC Contract Managers in July’19, Xoserve has now embedded a new organisation structure which has seen IS Ops transition into the CTO department. An initiative already underway is that of re-baselining all existing performance metrics to ensure suitability and appropriateness. </a:t>
            </a:r>
          </a:p>
        </p:txBody>
      </p:sp>
      <p:sp>
        <p:nvSpPr>
          <p:cNvPr id="81" name="Title 1"/>
          <p:cNvSpPr txBox="1">
            <a:spLocks/>
          </p:cNvSpPr>
          <p:nvPr/>
        </p:nvSpPr>
        <p:spPr>
          <a:xfrm>
            <a:off x="7720534" y="3363838"/>
            <a:ext cx="1459978" cy="527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Reduction in P1/P2 UK Link incidents</a:t>
            </a:r>
          </a:p>
          <a:p>
            <a:r>
              <a:rPr lang="en-US" dirty="0"/>
              <a:t>Preventative/proactive issue management</a:t>
            </a:r>
            <a:endParaRPr lang="en-GB" dirty="0"/>
          </a:p>
        </p:txBody>
      </p:sp>
      <p:pic>
        <p:nvPicPr>
          <p:cNvPr id="8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01" y="3981131"/>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2776" y="3986081"/>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49" y="3981021"/>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85" name="TextBox 84"/>
          <p:cNvSpPr txBox="1"/>
          <p:nvPr/>
        </p:nvSpPr>
        <p:spPr>
          <a:xfrm>
            <a:off x="107504" y="699542"/>
            <a:ext cx="1121314" cy="246221"/>
          </a:xfrm>
          <a:prstGeom prst="rect">
            <a:avLst/>
          </a:prstGeom>
          <a:noFill/>
        </p:spPr>
        <p:txBody>
          <a:bodyPr wrap="square" rtlCol="0">
            <a:spAutoFit/>
          </a:bodyPr>
          <a:lstStyle/>
          <a:p>
            <a:pPr algn="ctr"/>
            <a:r>
              <a:rPr lang="en-GB" sz="1000" b="1" dirty="0">
                <a:solidFill>
                  <a:schemeClr val="tx2"/>
                </a:solidFill>
              </a:rPr>
              <a:t>Focus Areas</a:t>
            </a:r>
          </a:p>
        </p:txBody>
      </p:sp>
      <p:sp>
        <p:nvSpPr>
          <p:cNvPr id="86" name="Rectangle 85"/>
          <p:cNvSpPr/>
          <p:nvPr/>
        </p:nvSpPr>
        <p:spPr>
          <a:xfrm>
            <a:off x="5076056" y="3920157"/>
            <a:ext cx="270934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Interim measures underway to create environment availability for a dedicated performance test environment track, whilst we awaiting the movement of our infrastructure to the cloud.  </a:t>
            </a:r>
          </a:p>
        </p:txBody>
      </p:sp>
      <p:sp>
        <p:nvSpPr>
          <p:cNvPr id="88" name="Rectangle 87"/>
          <p:cNvSpPr/>
          <p:nvPr/>
        </p:nvSpPr>
        <p:spPr>
          <a:xfrm>
            <a:off x="5076056" y="4568229"/>
            <a:ext cx="270934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Process review underway to ensure quality standards are raised within the Problem Management space to ensure failings are addressed to prevent reoccurrence, not just point fixes.</a:t>
            </a:r>
          </a:p>
        </p:txBody>
      </p:sp>
      <p:sp>
        <p:nvSpPr>
          <p:cNvPr id="89" name="Title 1"/>
          <p:cNvSpPr txBox="1">
            <a:spLocks/>
          </p:cNvSpPr>
          <p:nvPr/>
        </p:nvSpPr>
        <p:spPr>
          <a:xfrm>
            <a:off x="7836826" y="4564369"/>
            <a:ext cx="1363503" cy="527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Reduction in P1/P2 UK Link incidents</a:t>
            </a:r>
          </a:p>
          <a:p>
            <a:r>
              <a:rPr lang="en-US" dirty="0"/>
              <a:t>Preventative/proactive issue management</a:t>
            </a:r>
            <a:endParaRPr lang="en-GB" dirty="0"/>
          </a:p>
        </p:txBody>
      </p:sp>
      <p:sp>
        <p:nvSpPr>
          <p:cNvPr id="87" name="Title 1"/>
          <p:cNvSpPr txBox="1">
            <a:spLocks/>
          </p:cNvSpPr>
          <p:nvPr/>
        </p:nvSpPr>
        <p:spPr>
          <a:xfrm>
            <a:off x="7702891" y="3958550"/>
            <a:ext cx="1388108" cy="55993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Wingdings" panose="05000000000000000000" pitchFamily="2" charset="2"/>
              <a:buChar char="ü"/>
            </a:pPr>
            <a:r>
              <a:rPr lang="en-US" sz="600" b="0" dirty="0">
                <a:solidFill>
                  <a:schemeClr val="tx2"/>
                </a:solidFill>
              </a:rPr>
              <a:t>Greater application and database insight that will permit the identification of performance tuning</a:t>
            </a:r>
          </a:p>
        </p:txBody>
      </p:sp>
      <p:grpSp>
        <p:nvGrpSpPr>
          <p:cNvPr id="11" name="Group 10">
            <a:extLst>
              <a:ext uri="{FF2B5EF4-FFF2-40B4-BE49-F238E27FC236}">
                <a16:creationId xmlns:a16="http://schemas.microsoft.com/office/drawing/2014/main" id="{7E31EA0D-B466-4E89-B7BE-4D5126309E1D}"/>
              </a:ext>
            </a:extLst>
          </p:cNvPr>
          <p:cNvGrpSpPr/>
          <p:nvPr/>
        </p:nvGrpSpPr>
        <p:grpSpPr>
          <a:xfrm>
            <a:off x="7306037" y="3368975"/>
            <a:ext cx="1371307" cy="1530516"/>
            <a:chOff x="7306037" y="3368975"/>
            <a:chExt cx="1371307" cy="1530516"/>
          </a:xfrm>
        </p:grpSpPr>
        <p:pic>
          <p:nvPicPr>
            <p:cNvPr id="5" name="Graphic 4" descr="Thumbs up sign">
              <a:extLst>
                <a:ext uri="{FF2B5EF4-FFF2-40B4-BE49-F238E27FC236}">
                  <a16:creationId xmlns:a16="http://schemas.microsoft.com/office/drawing/2014/main" id="{08B3276B-26C8-4F57-AD18-0C184246A28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06037" y="3368975"/>
              <a:ext cx="1371307" cy="1530516"/>
            </a:xfrm>
            <a:prstGeom prst="rect">
              <a:avLst/>
            </a:prstGeom>
          </p:spPr>
        </p:pic>
        <p:sp>
          <p:nvSpPr>
            <p:cNvPr id="6" name="TextBox 5">
              <a:extLst>
                <a:ext uri="{FF2B5EF4-FFF2-40B4-BE49-F238E27FC236}">
                  <a16:creationId xmlns:a16="http://schemas.microsoft.com/office/drawing/2014/main" id="{54C239F1-B771-45FA-B591-FC28C0CD686A}"/>
                </a:ext>
              </a:extLst>
            </p:cNvPr>
            <p:cNvSpPr txBox="1"/>
            <p:nvPr/>
          </p:nvSpPr>
          <p:spPr>
            <a:xfrm>
              <a:off x="7720534" y="3997468"/>
              <a:ext cx="873095" cy="584775"/>
            </a:xfrm>
            <a:prstGeom prst="rect">
              <a:avLst/>
            </a:prstGeom>
            <a:noFill/>
          </p:spPr>
          <p:txBody>
            <a:bodyPr wrap="square" rtlCol="0">
              <a:spAutoFit/>
            </a:bodyPr>
            <a:lstStyle/>
            <a:p>
              <a:pPr algn="ctr"/>
              <a:r>
                <a:rPr lang="en-GB" sz="1600" dirty="0">
                  <a:solidFill>
                    <a:schemeClr val="bg1"/>
                  </a:solidFill>
                </a:rPr>
                <a:t>Holding </a:t>
              </a:r>
            </a:p>
            <a:p>
              <a:pPr algn="ctr"/>
              <a:r>
                <a:rPr lang="en-GB" sz="1600" dirty="0">
                  <a:solidFill>
                    <a:schemeClr val="bg1"/>
                  </a:solidFill>
                </a:rPr>
                <a:t>to plan</a:t>
              </a:r>
            </a:p>
          </p:txBody>
        </p:sp>
      </p:grpSp>
    </p:spTree>
    <p:extLst>
      <p:ext uri="{BB962C8B-B14F-4D97-AF65-F5344CB8AC3E}">
        <p14:creationId xmlns:p14="http://schemas.microsoft.com/office/powerpoint/2010/main" val="358690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337" y="170756"/>
            <a:ext cx="8805664"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800" dirty="0"/>
              <a:t>Long-term strategic initiatives that we expect will drive step changes in UK Link performance and stability</a:t>
            </a:r>
          </a:p>
        </p:txBody>
      </p:sp>
      <p:sp>
        <p:nvSpPr>
          <p:cNvPr id="7" name="TextBox 6"/>
          <p:cNvSpPr txBox="1"/>
          <p:nvPr/>
        </p:nvSpPr>
        <p:spPr>
          <a:xfrm>
            <a:off x="1290446" y="843558"/>
            <a:ext cx="1769386" cy="246221"/>
          </a:xfrm>
          <a:prstGeom prst="rect">
            <a:avLst/>
          </a:prstGeom>
          <a:noFill/>
        </p:spPr>
        <p:txBody>
          <a:bodyPr wrap="square" rtlCol="0">
            <a:spAutoFit/>
          </a:bodyPr>
          <a:lstStyle/>
          <a:p>
            <a:pPr algn="ctr"/>
            <a:r>
              <a:rPr lang="en-GB" sz="1000" b="1" dirty="0">
                <a:solidFill>
                  <a:schemeClr val="tx2"/>
                </a:solidFill>
              </a:rPr>
              <a:t>Improvement Item</a:t>
            </a:r>
          </a:p>
        </p:txBody>
      </p:sp>
      <p:cxnSp>
        <p:nvCxnSpPr>
          <p:cNvPr id="9" name="Straight Connector 8"/>
          <p:cNvCxnSpPr/>
          <p:nvPr/>
        </p:nvCxnSpPr>
        <p:spPr>
          <a:xfrm>
            <a:off x="304939" y="1269548"/>
            <a:ext cx="851553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73964" y="1535075"/>
            <a:ext cx="2217916" cy="323165"/>
          </a:xfrm>
          <a:prstGeom prst="rect">
            <a:avLst/>
          </a:prstGeom>
          <a:noFill/>
        </p:spPr>
        <p:txBody>
          <a:bodyPr wrap="square" rtlCol="0">
            <a:spAutoFit/>
          </a:bodyPr>
          <a:lstStyle/>
          <a:p>
            <a:r>
              <a:rPr lang="en-GB" sz="800" b="1" dirty="0">
                <a:solidFill>
                  <a:schemeClr val="tx2"/>
                </a:solidFill>
                <a:latin typeface="+mj-lt"/>
              </a:rPr>
              <a:t>Moving our infrastructure to the Cloud</a:t>
            </a:r>
          </a:p>
          <a:p>
            <a:r>
              <a:rPr lang="en-GB" sz="700" i="1" dirty="0">
                <a:solidFill>
                  <a:schemeClr val="tx2"/>
                </a:solidFill>
                <a:latin typeface="+mj-lt"/>
              </a:rPr>
              <a:t>(Proposed in BP20)</a:t>
            </a:r>
            <a:endParaRPr lang="en-GB" sz="800" i="1" dirty="0">
              <a:solidFill>
                <a:schemeClr val="tx2"/>
              </a:solidFill>
              <a:latin typeface="+mj-lt"/>
            </a:endParaRPr>
          </a:p>
        </p:txBody>
      </p:sp>
      <p:sp>
        <p:nvSpPr>
          <p:cNvPr id="26" name="TextBox 25"/>
          <p:cNvSpPr txBox="1"/>
          <p:nvPr/>
        </p:nvSpPr>
        <p:spPr>
          <a:xfrm>
            <a:off x="3707904" y="843558"/>
            <a:ext cx="1872208" cy="246221"/>
          </a:xfrm>
          <a:prstGeom prst="rect">
            <a:avLst/>
          </a:prstGeom>
          <a:noFill/>
        </p:spPr>
        <p:txBody>
          <a:bodyPr wrap="square" rtlCol="0">
            <a:spAutoFit/>
          </a:bodyPr>
          <a:lstStyle/>
          <a:p>
            <a:pPr algn="ctr"/>
            <a:r>
              <a:rPr lang="en-GB" sz="1000" b="1" dirty="0">
                <a:solidFill>
                  <a:schemeClr val="tx2"/>
                </a:solidFill>
              </a:rPr>
              <a:t>Expected Benefit</a:t>
            </a: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1526446"/>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50" y="1519341"/>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500" y="1544345"/>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60117" y="1396137"/>
            <a:ext cx="2620195" cy="307777"/>
          </a:xfrm>
          <a:prstGeom prst="rect">
            <a:avLst/>
          </a:prstGeom>
        </p:spPr>
        <p:txBody>
          <a:bodyPr vert="horz" lIns="91440" tIns="45720" rIns="91440" bIns="45720" rtlCol="0" anchor="t">
            <a:noAutofit/>
          </a:bodyPr>
          <a:lstStyle/>
          <a:p>
            <a:pPr>
              <a:spcBef>
                <a:spcPct val="0"/>
              </a:spcBef>
            </a:pPr>
            <a:endParaRPr lang="en-US" sz="600" dirty="0">
              <a:solidFill>
                <a:schemeClr val="tx2"/>
              </a:solidFill>
              <a:latin typeface="Arial" panose="020B0604020202020204" pitchFamily="34" charset="0"/>
              <a:ea typeface="+mj-ea"/>
              <a:cs typeface="Arial" panose="020B0604020202020204" pitchFamily="34" charset="0"/>
            </a:endParaRPr>
          </a:p>
        </p:txBody>
      </p:sp>
      <p:sp>
        <p:nvSpPr>
          <p:cNvPr id="31" name="TextBox 30"/>
          <p:cNvSpPr txBox="1"/>
          <p:nvPr/>
        </p:nvSpPr>
        <p:spPr>
          <a:xfrm>
            <a:off x="1259632" y="2117064"/>
            <a:ext cx="2232248" cy="461665"/>
          </a:xfrm>
          <a:prstGeom prst="rect">
            <a:avLst/>
          </a:prstGeom>
          <a:noFill/>
        </p:spPr>
        <p:txBody>
          <a:bodyPr wrap="square" rtlCol="0">
            <a:spAutoFit/>
          </a:bodyPr>
          <a:lstStyle/>
          <a:p>
            <a:r>
              <a:rPr lang="en-GB" sz="800" b="1" dirty="0">
                <a:solidFill>
                  <a:schemeClr val="tx2"/>
                </a:solidFill>
                <a:latin typeface="+mj-lt"/>
              </a:rPr>
              <a:t>Service Management Transformation</a:t>
            </a:r>
          </a:p>
          <a:p>
            <a:r>
              <a:rPr lang="en-GB" sz="700" i="1" dirty="0">
                <a:solidFill>
                  <a:schemeClr val="tx2"/>
                </a:solidFill>
              </a:rPr>
              <a:t>(Proposed in BP20)</a:t>
            </a:r>
          </a:p>
          <a:p>
            <a:endParaRPr lang="en-GB" sz="800" b="1" dirty="0">
              <a:solidFill>
                <a:schemeClr val="tx2"/>
              </a:solidFill>
              <a:latin typeface="+mj-lt"/>
            </a:endParaRPr>
          </a:p>
        </p:txBody>
      </p:sp>
      <p:sp>
        <p:nvSpPr>
          <p:cNvPr id="32" name="TextBox 31"/>
          <p:cNvSpPr txBox="1"/>
          <p:nvPr/>
        </p:nvSpPr>
        <p:spPr>
          <a:xfrm>
            <a:off x="1259632" y="2521228"/>
            <a:ext cx="2232248" cy="461665"/>
          </a:xfrm>
          <a:prstGeom prst="rect">
            <a:avLst/>
          </a:prstGeom>
          <a:noFill/>
        </p:spPr>
        <p:txBody>
          <a:bodyPr wrap="square" rtlCol="0">
            <a:spAutoFit/>
          </a:bodyPr>
          <a:lstStyle/>
          <a:p>
            <a:r>
              <a:rPr lang="en-GB" sz="800" b="1" dirty="0">
                <a:solidFill>
                  <a:schemeClr val="tx2"/>
                </a:solidFill>
                <a:latin typeface="+mj-lt"/>
              </a:rPr>
              <a:t>Enhanced Application Performance Monitoring</a:t>
            </a:r>
          </a:p>
          <a:p>
            <a:r>
              <a:rPr lang="en-GB" sz="700" i="1" dirty="0">
                <a:solidFill>
                  <a:schemeClr val="tx2"/>
                </a:solidFill>
                <a:latin typeface="+mj-lt"/>
              </a:rPr>
              <a:t>(Proposed in BP20)</a:t>
            </a:r>
          </a:p>
        </p:txBody>
      </p:sp>
      <p:sp>
        <p:nvSpPr>
          <p:cNvPr id="33" name="TextBox 32"/>
          <p:cNvSpPr txBox="1"/>
          <p:nvPr/>
        </p:nvSpPr>
        <p:spPr>
          <a:xfrm>
            <a:off x="1266798" y="3174958"/>
            <a:ext cx="2232248" cy="461665"/>
          </a:xfrm>
          <a:prstGeom prst="rect">
            <a:avLst/>
          </a:prstGeom>
          <a:noFill/>
        </p:spPr>
        <p:txBody>
          <a:bodyPr wrap="square" rtlCol="0">
            <a:spAutoFit/>
          </a:bodyPr>
          <a:lstStyle>
            <a:defPPr>
              <a:defRPr lang="en-US"/>
            </a:defPPr>
            <a:lvl1pPr>
              <a:defRPr sz="800" b="1">
                <a:solidFill>
                  <a:schemeClr val="tx2"/>
                </a:solidFill>
                <a:latin typeface="+mj-lt"/>
              </a:defRPr>
            </a:lvl1pPr>
          </a:lstStyle>
          <a:p>
            <a:r>
              <a:rPr lang="en-GB" dirty="0"/>
              <a:t>Automated Code Quality and Testing Tools</a:t>
            </a:r>
          </a:p>
          <a:p>
            <a:r>
              <a:rPr lang="en-GB" sz="700" b="0" i="1" dirty="0"/>
              <a:t>(Proposed in BP20)</a:t>
            </a:r>
          </a:p>
        </p:txBody>
      </p:sp>
      <p:sp>
        <p:nvSpPr>
          <p:cNvPr id="34" name="TextBox 33"/>
          <p:cNvSpPr txBox="1"/>
          <p:nvPr/>
        </p:nvSpPr>
        <p:spPr>
          <a:xfrm>
            <a:off x="1259632" y="3867894"/>
            <a:ext cx="2232248" cy="323165"/>
          </a:xfrm>
          <a:prstGeom prst="rect">
            <a:avLst/>
          </a:prstGeom>
          <a:noFill/>
        </p:spPr>
        <p:txBody>
          <a:bodyPr wrap="square" rtlCol="0">
            <a:spAutoFit/>
          </a:bodyPr>
          <a:lstStyle>
            <a:defPPr>
              <a:defRPr lang="en-US"/>
            </a:defPPr>
            <a:lvl1pPr>
              <a:defRPr sz="800" b="1">
                <a:solidFill>
                  <a:schemeClr val="tx2"/>
                </a:solidFill>
                <a:latin typeface="+mj-lt"/>
              </a:defRPr>
            </a:lvl1pPr>
          </a:lstStyle>
          <a:p>
            <a:r>
              <a:rPr lang="en-GB" dirty="0"/>
              <a:t>CMS Re-write</a:t>
            </a:r>
          </a:p>
          <a:p>
            <a:r>
              <a:rPr lang="en-GB" sz="700" b="0" i="1" dirty="0"/>
              <a:t>(Proposed in BP20)</a:t>
            </a:r>
          </a:p>
        </p:txBody>
      </p:sp>
      <p:sp>
        <p:nvSpPr>
          <p:cNvPr id="36" name="TextBox 35"/>
          <p:cNvSpPr txBox="1"/>
          <p:nvPr/>
        </p:nvSpPr>
        <p:spPr>
          <a:xfrm>
            <a:off x="1273964" y="4299942"/>
            <a:ext cx="2232248" cy="338554"/>
          </a:xfrm>
          <a:prstGeom prst="rect">
            <a:avLst/>
          </a:prstGeom>
          <a:noFill/>
        </p:spPr>
        <p:txBody>
          <a:bodyPr wrap="square" rtlCol="0">
            <a:spAutoFit/>
          </a:bodyPr>
          <a:lstStyle>
            <a:defPPr>
              <a:defRPr lang="en-US"/>
            </a:defPPr>
            <a:lvl1pPr>
              <a:defRPr sz="800" b="1">
                <a:solidFill>
                  <a:schemeClr val="tx2"/>
                </a:solidFill>
                <a:latin typeface="+mj-lt"/>
              </a:defRPr>
            </a:lvl1pPr>
          </a:lstStyle>
          <a:p>
            <a:r>
              <a:rPr lang="en-GB" dirty="0"/>
              <a:t>Greater in-house design, development and testing expertise</a:t>
            </a:r>
          </a:p>
        </p:txBody>
      </p:sp>
      <p:sp>
        <p:nvSpPr>
          <p:cNvPr id="37" name="TextBox 36"/>
          <p:cNvSpPr txBox="1"/>
          <p:nvPr/>
        </p:nvSpPr>
        <p:spPr>
          <a:xfrm>
            <a:off x="107504" y="843558"/>
            <a:ext cx="1121314" cy="246221"/>
          </a:xfrm>
          <a:prstGeom prst="rect">
            <a:avLst/>
          </a:prstGeom>
          <a:noFill/>
        </p:spPr>
        <p:txBody>
          <a:bodyPr wrap="square" rtlCol="0">
            <a:spAutoFit/>
          </a:bodyPr>
          <a:lstStyle/>
          <a:p>
            <a:pPr algn="ctr"/>
            <a:r>
              <a:rPr lang="en-GB" sz="1000" b="1" dirty="0">
                <a:solidFill>
                  <a:schemeClr val="tx2"/>
                </a:solidFill>
              </a:rPr>
              <a:t>Focus Areas</a:t>
            </a:r>
          </a:p>
        </p:txBody>
      </p:sp>
      <p:sp>
        <p:nvSpPr>
          <p:cNvPr id="22" name="Rectangle 21"/>
          <p:cNvSpPr/>
          <p:nvPr/>
        </p:nvSpPr>
        <p:spPr>
          <a:xfrm>
            <a:off x="3696101" y="1495925"/>
            <a:ext cx="3828227" cy="307777"/>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US" sz="600" dirty="0">
                <a:solidFill>
                  <a:schemeClr val="tx2"/>
                </a:solidFill>
                <a:latin typeface="Arial" panose="020B0604020202020204" pitchFamily="34" charset="0"/>
                <a:ea typeface="+mj-ea"/>
                <a:cs typeface="Arial" panose="020B0604020202020204" pitchFamily="34" charset="0"/>
              </a:rPr>
              <a:t>Will transform our technical ability to support multiple projects in parallel</a:t>
            </a:r>
          </a:p>
          <a:p>
            <a:pPr marL="171450" indent="-171450">
              <a:spcBef>
                <a:spcPct val="0"/>
              </a:spcBef>
              <a:buFont typeface="Arial" panose="020B0604020202020204" pitchFamily="34" charset="0"/>
              <a:buChar char="•"/>
            </a:pPr>
            <a:r>
              <a:rPr lang="en-US" sz="600" dirty="0">
                <a:solidFill>
                  <a:schemeClr val="tx2"/>
                </a:solidFill>
                <a:latin typeface="Arial" panose="020B0604020202020204" pitchFamily="34" charset="0"/>
                <a:ea typeface="+mj-ea"/>
                <a:cs typeface="Arial" panose="020B0604020202020204" pitchFamily="34" charset="0"/>
              </a:rPr>
              <a:t>Provides scalable capacity and the ability to quickly performance test the end-to-end application estate</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Supports and sustains our business as SAP support for older versions ceases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Will support the decoupling of DES from SAP BW, in turn offering greater stability to both applications compared to today’s performance. </a:t>
            </a:r>
          </a:p>
          <a:p>
            <a:pPr marL="171450" indent="-171450">
              <a:spcBef>
                <a:spcPct val="0"/>
              </a:spcBef>
              <a:buFont typeface="Arial" panose="020B0604020202020204" pitchFamily="34" charset="0"/>
              <a:buChar char="•"/>
            </a:pPr>
            <a:endParaRPr lang="en-US" sz="600" dirty="0">
              <a:solidFill>
                <a:schemeClr val="tx2"/>
              </a:solidFill>
              <a:latin typeface="Arial" panose="020B0604020202020204" pitchFamily="34" charset="0"/>
              <a:ea typeface="+mj-ea"/>
              <a:cs typeface="Arial" panose="020B0604020202020204" pitchFamily="34" charset="0"/>
            </a:endParaRPr>
          </a:p>
        </p:txBody>
      </p:sp>
      <p:pic>
        <p:nvPicPr>
          <p:cNvPr id="23"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2072754"/>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509" y="2067694"/>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3707904" y="2067694"/>
            <a:ext cx="4796919" cy="307777"/>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Greater Xoserve operational control, reducing reliance on third partner vendors/suppliers </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Provision of consistent capability and core expertise that supports industry wide best practices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Supports the need for increasingly fast paced change delivery</a:t>
            </a:r>
          </a:p>
        </p:txBody>
      </p:sp>
      <p:sp>
        <p:nvSpPr>
          <p:cNvPr id="35" name="Rectangle 34"/>
          <p:cNvSpPr/>
          <p:nvPr/>
        </p:nvSpPr>
        <p:spPr>
          <a:xfrm>
            <a:off x="3752081" y="2532313"/>
            <a:ext cx="3988271" cy="307777"/>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Better proactive monitoring of services leading to improved customer experience and  system availability</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Reduction/removal of reactive issue management</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Increased operational control and visibility of the end-to-end service we are providing to our customers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Increased capability of forecasting performance constraints ensures early industry notification where change is required to support future industry demands</a:t>
            </a:r>
          </a:p>
          <a:p>
            <a:pPr marL="171450" indent="-171450">
              <a:spcBef>
                <a:spcPct val="0"/>
              </a:spcBef>
              <a:buFont typeface="Arial" panose="020B0604020202020204" pitchFamily="34" charset="0"/>
              <a:buChar char="•"/>
            </a:pPr>
            <a:endParaRPr lang="en-US" sz="600" dirty="0">
              <a:solidFill>
                <a:schemeClr val="tx2"/>
              </a:solidFill>
              <a:latin typeface="Arial" panose="020B0604020202020204" pitchFamily="34" charset="0"/>
              <a:ea typeface="+mj-ea"/>
              <a:cs typeface="Arial" panose="020B0604020202020204" pitchFamily="34" charset="0"/>
            </a:endParaRPr>
          </a:p>
        </p:txBody>
      </p:sp>
      <p:pic>
        <p:nvPicPr>
          <p:cNvPr id="3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0" y="2571750"/>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99" y="2589649"/>
            <a:ext cx="213029" cy="213029"/>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5" y="2576810"/>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508" y="2571750"/>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59" y="3219822"/>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98" y="3237721"/>
            <a:ext cx="213029" cy="213029"/>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4" y="3224882"/>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3867894"/>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500" y="4368363"/>
            <a:ext cx="213029" cy="213029"/>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4355524"/>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509" y="4350464"/>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7668344" y="843558"/>
            <a:ext cx="1440160" cy="400110"/>
          </a:xfrm>
          <a:prstGeom prst="rect">
            <a:avLst/>
          </a:prstGeom>
          <a:noFill/>
        </p:spPr>
        <p:txBody>
          <a:bodyPr wrap="square" rtlCol="0">
            <a:spAutoFit/>
          </a:bodyPr>
          <a:lstStyle/>
          <a:p>
            <a:pPr algn="ctr"/>
            <a:r>
              <a:rPr lang="en-GB" sz="1000" b="1" dirty="0">
                <a:solidFill>
                  <a:schemeClr val="tx2"/>
                </a:solidFill>
              </a:rPr>
              <a:t>BP20 Funding Proposal</a:t>
            </a:r>
          </a:p>
        </p:txBody>
      </p:sp>
      <p:sp>
        <p:nvSpPr>
          <p:cNvPr id="45" name="Rectangle 44"/>
          <p:cNvSpPr/>
          <p:nvPr/>
        </p:nvSpPr>
        <p:spPr>
          <a:xfrm>
            <a:off x="7762780" y="1265734"/>
            <a:ext cx="432047" cy="153888"/>
          </a:xfrm>
          <a:prstGeom prst="rect">
            <a:avLst/>
          </a:prstGeom>
        </p:spPr>
        <p:txBody>
          <a:bodyPr vert="horz" lIns="91440" tIns="45720" rIns="91440" bIns="45720" rtlCol="0" anchor="t">
            <a:noAutofit/>
          </a:bodyPr>
          <a:lstStyle/>
          <a:p>
            <a:pPr>
              <a:spcBef>
                <a:spcPct val="0"/>
              </a:spcBef>
            </a:pPr>
            <a:r>
              <a:rPr lang="en-GB" sz="700" b="1" u="sng" dirty="0">
                <a:solidFill>
                  <a:schemeClr val="tx2"/>
                </a:solidFill>
                <a:latin typeface="Arial" panose="020B0604020202020204" pitchFamily="34" charset="0"/>
                <a:ea typeface="+mj-ea"/>
                <a:cs typeface="Arial" panose="020B0604020202020204" pitchFamily="34" charset="0"/>
              </a:rPr>
              <a:t>20/21</a:t>
            </a:r>
            <a:endParaRPr lang="en-US" sz="700" b="1" u="sng" dirty="0">
              <a:solidFill>
                <a:schemeClr val="tx2"/>
              </a:solidFill>
              <a:latin typeface="Arial" panose="020B0604020202020204" pitchFamily="34" charset="0"/>
              <a:ea typeface="+mj-ea"/>
              <a:cs typeface="Arial" panose="020B0604020202020204" pitchFamily="34" charset="0"/>
            </a:endParaRPr>
          </a:p>
        </p:txBody>
      </p:sp>
      <p:sp>
        <p:nvSpPr>
          <p:cNvPr id="53" name="Rectangle 52"/>
          <p:cNvSpPr/>
          <p:nvPr/>
        </p:nvSpPr>
        <p:spPr>
          <a:xfrm>
            <a:off x="8244409" y="1265734"/>
            <a:ext cx="432047" cy="153888"/>
          </a:xfrm>
          <a:prstGeom prst="rect">
            <a:avLst/>
          </a:prstGeom>
        </p:spPr>
        <p:txBody>
          <a:bodyPr vert="horz" lIns="91440" tIns="45720" rIns="91440" bIns="45720" rtlCol="0" anchor="t">
            <a:noAutofit/>
          </a:bodyPr>
          <a:lstStyle/>
          <a:p>
            <a:pPr>
              <a:spcBef>
                <a:spcPct val="0"/>
              </a:spcBef>
            </a:pPr>
            <a:r>
              <a:rPr lang="en-GB" sz="700" b="1" u="sng" dirty="0">
                <a:solidFill>
                  <a:schemeClr val="tx2"/>
                </a:solidFill>
                <a:latin typeface="Arial" panose="020B0604020202020204" pitchFamily="34" charset="0"/>
                <a:ea typeface="+mj-ea"/>
                <a:cs typeface="Arial" panose="020B0604020202020204" pitchFamily="34" charset="0"/>
              </a:rPr>
              <a:t>21/22</a:t>
            </a:r>
            <a:endParaRPr lang="en-US" sz="700" b="1" u="sng" dirty="0">
              <a:solidFill>
                <a:schemeClr val="tx2"/>
              </a:solidFill>
              <a:latin typeface="Arial" panose="020B0604020202020204" pitchFamily="34" charset="0"/>
              <a:ea typeface="+mj-ea"/>
              <a:cs typeface="Arial" panose="020B0604020202020204" pitchFamily="34" charset="0"/>
            </a:endParaRPr>
          </a:p>
        </p:txBody>
      </p:sp>
      <p:sp>
        <p:nvSpPr>
          <p:cNvPr id="55" name="Rectangle 54"/>
          <p:cNvSpPr/>
          <p:nvPr/>
        </p:nvSpPr>
        <p:spPr>
          <a:xfrm>
            <a:off x="8676457" y="1265734"/>
            <a:ext cx="432047" cy="153888"/>
          </a:xfrm>
          <a:prstGeom prst="rect">
            <a:avLst/>
          </a:prstGeom>
        </p:spPr>
        <p:txBody>
          <a:bodyPr vert="horz" lIns="91440" tIns="45720" rIns="91440" bIns="45720" rtlCol="0" anchor="t">
            <a:noAutofit/>
          </a:bodyPr>
          <a:lstStyle/>
          <a:p>
            <a:pPr>
              <a:spcBef>
                <a:spcPct val="0"/>
              </a:spcBef>
            </a:pPr>
            <a:r>
              <a:rPr lang="en-GB" sz="700" b="1" u="sng" dirty="0">
                <a:solidFill>
                  <a:schemeClr val="tx2"/>
                </a:solidFill>
                <a:latin typeface="Arial" panose="020B0604020202020204" pitchFamily="34" charset="0"/>
                <a:ea typeface="+mj-ea"/>
                <a:cs typeface="Arial" panose="020B0604020202020204" pitchFamily="34" charset="0"/>
              </a:rPr>
              <a:t>22/23</a:t>
            </a:r>
            <a:endParaRPr lang="en-US" sz="700" b="1" u="sng" dirty="0">
              <a:solidFill>
                <a:schemeClr val="tx2"/>
              </a:solidFill>
              <a:latin typeface="Arial" panose="020B0604020202020204" pitchFamily="34" charset="0"/>
              <a:ea typeface="+mj-ea"/>
              <a:cs typeface="Arial" panose="020B0604020202020204" pitchFamily="34" charset="0"/>
            </a:endParaRPr>
          </a:p>
        </p:txBody>
      </p:sp>
      <p:sp>
        <p:nvSpPr>
          <p:cNvPr id="56" name="Rectangle 55"/>
          <p:cNvSpPr/>
          <p:nvPr/>
        </p:nvSpPr>
        <p:spPr>
          <a:xfrm>
            <a:off x="7802615" y="1510960"/>
            <a:ext cx="352375"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£6m</a:t>
            </a:r>
          </a:p>
        </p:txBody>
      </p:sp>
      <p:sp>
        <p:nvSpPr>
          <p:cNvPr id="57" name="Rectangle 56"/>
          <p:cNvSpPr/>
          <p:nvPr/>
        </p:nvSpPr>
        <p:spPr>
          <a:xfrm>
            <a:off x="8292406" y="1503698"/>
            <a:ext cx="352375"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£6m</a:t>
            </a:r>
          </a:p>
        </p:txBody>
      </p:sp>
      <p:sp>
        <p:nvSpPr>
          <p:cNvPr id="58" name="Rectangle 57"/>
          <p:cNvSpPr/>
          <p:nvPr/>
        </p:nvSpPr>
        <p:spPr>
          <a:xfrm>
            <a:off x="8721352" y="1503698"/>
            <a:ext cx="352375"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£4m</a:t>
            </a:r>
          </a:p>
        </p:txBody>
      </p:sp>
      <p:sp>
        <p:nvSpPr>
          <p:cNvPr id="59" name="Rectangle 58"/>
          <p:cNvSpPr/>
          <p:nvPr/>
        </p:nvSpPr>
        <p:spPr>
          <a:xfrm>
            <a:off x="7812360" y="2068984"/>
            <a:ext cx="576064"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£300k</a:t>
            </a:r>
          </a:p>
        </p:txBody>
      </p:sp>
      <p:sp>
        <p:nvSpPr>
          <p:cNvPr id="60" name="Rectangle 59"/>
          <p:cNvSpPr/>
          <p:nvPr/>
        </p:nvSpPr>
        <p:spPr>
          <a:xfrm>
            <a:off x="8278737" y="2068984"/>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£200k</a:t>
            </a:r>
          </a:p>
        </p:txBody>
      </p:sp>
      <p:sp>
        <p:nvSpPr>
          <p:cNvPr id="62" name="Rectangle 61"/>
          <p:cNvSpPr/>
          <p:nvPr/>
        </p:nvSpPr>
        <p:spPr>
          <a:xfrm>
            <a:off x="7813577" y="2528775"/>
            <a:ext cx="576064"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£400k</a:t>
            </a:r>
          </a:p>
        </p:txBody>
      </p:sp>
      <p:sp>
        <p:nvSpPr>
          <p:cNvPr id="63" name="Rectangle 62"/>
          <p:cNvSpPr/>
          <p:nvPr/>
        </p:nvSpPr>
        <p:spPr>
          <a:xfrm>
            <a:off x="8279954" y="2528775"/>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£200k</a:t>
            </a:r>
          </a:p>
        </p:txBody>
      </p:sp>
      <p:sp>
        <p:nvSpPr>
          <p:cNvPr id="64" name="Rectangle 63"/>
          <p:cNvSpPr/>
          <p:nvPr/>
        </p:nvSpPr>
        <p:spPr>
          <a:xfrm>
            <a:off x="8682879" y="2528775"/>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£100k</a:t>
            </a:r>
          </a:p>
        </p:txBody>
      </p:sp>
      <p:sp>
        <p:nvSpPr>
          <p:cNvPr id="65" name="Rectangle 64"/>
          <p:cNvSpPr/>
          <p:nvPr/>
        </p:nvSpPr>
        <p:spPr>
          <a:xfrm>
            <a:off x="7812360" y="3130056"/>
            <a:ext cx="576064"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£200k</a:t>
            </a:r>
          </a:p>
        </p:txBody>
      </p:sp>
      <p:sp>
        <p:nvSpPr>
          <p:cNvPr id="66" name="Rectangle 65"/>
          <p:cNvSpPr/>
          <p:nvPr/>
        </p:nvSpPr>
        <p:spPr>
          <a:xfrm>
            <a:off x="8278737" y="3130056"/>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£100k</a:t>
            </a:r>
          </a:p>
        </p:txBody>
      </p:sp>
      <p:sp>
        <p:nvSpPr>
          <p:cNvPr id="68" name="Rectangle 67"/>
          <p:cNvSpPr/>
          <p:nvPr/>
        </p:nvSpPr>
        <p:spPr>
          <a:xfrm>
            <a:off x="7812360" y="3850136"/>
            <a:ext cx="576064"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£200k</a:t>
            </a:r>
          </a:p>
        </p:txBody>
      </p:sp>
      <p:sp>
        <p:nvSpPr>
          <p:cNvPr id="69" name="Rectangle 68"/>
          <p:cNvSpPr/>
          <p:nvPr/>
        </p:nvSpPr>
        <p:spPr>
          <a:xfrm>
            <a:off x="8278737" y="3850136"/>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£300k</a:t>
            </a:r>
          </a:p>
        </p:txBody>
      </p:sp>
      <p:sp>
        <p:nvSpPr>
          <p:cNvPr id="6" name="Rectangle 5"/>
          <p:cNvSpPr/>
          <p:nvPr/>
        </p:nvSpPr>
        <p:spPr>
          <a:xfrm>
            <a:off x="3740719" y="3130029"/>
            <a:ext cx="3783609" cy="553998"/>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Greater code adherence to SAP best practice  subsequently generating a more supportable application, building its resilience  whilst more importantly driving up code quality levels.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Improved testing quality of all UK Link changes by developing an enterprise test strategy and framework that embeds best practice and standardises testing activities, measures and assurance</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Increasing speed and efficiency of testing </a:t>
            </a:r>
          </a:p>
          <a:p>
            <a:pPr marL="171450" indent="-171450">
              <a:spcBef>
                <a:spcPct val="0"/>
              </a:spcBef>
              <a:buFont typeface="Arial" panose="020B0604020202020204" pitchFamily="34" charset="0"/>
              <a:buChar char="•"/>
            </a:pPr>
            <a:endParaRPr lang="en-GB" sz="600" dirty="0">
              <a:solidFill>
                <a:schemeClr val="tx2"/>
              </a:solidFill>
              <a:latin typeface="Arial" panose="020B0604020202020204" pitchFamily="34" charset="0"/>
              <a:ea typeface="+mj-ea"/>
              <a:cs typeface="Arial" panose="020B0604020202020204" pitchFamily="34" charset="0"/>
            </a:endParaRPr>
          </a:p>
        </p:txBody>
      </p:sp>
      <p:sp>
        <p:nvSpPr>
          <p:cNvPr id="70" name="Rectangle 69"/>
          <p:cNvSpPr/>
          <p:nvPr/>
        </p:nvSpPr>
        <p:spPr>
          <a:xfrm>
            <a:off x="3740719" y="3859181"/>
            <a:ext cx="3783609" cy="368753"/>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Automation enhancements to this aging application that does require manual intervention and frequent monitoring to ensure customer usability levels are maintained.   </a:t>
            </a:r>
          </a:p>
        </p:txBody>
      </p:sp>
      <p:sp>
        <p:nvSpPr>
          <p:cNvPr id="71" name="Rectangle 70"/>
          <p:cNvSpPr/>
          <p:nvPr/>
        </p:nvSpPr>
        <p:spPr>
          <a:xfrm>
            <a:off x="3740719" y="4299942"/>
            <a:ext cx="3783609" cy="368753"/>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Greater Xoserve competence and capability in both the delivery of customer demanded UK Link changes but also IS Operational Service Management procedures.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Long-term cost reductions given the lower reliance upon third party vendors/suppliers for skills and capability. </a:t>
            </a:r>
          </a:p>
        </p:txBody>
      </p:sp>
    </p:spTree>
    <p:extLst>
      <p:ext uri="{BB962C8B-B14F-4D97-AF65-F5344CB8AC3E}">
        <p14:creationId xmlns:p14="http://schemas.microsoft.com/office/powerpoint/2010/main" val="2366369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805664"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We believe we’re heading in the right direction....</a:t>
            </a:r>
          </a:p>
        </p:txBody>
      </p:sp>
      <p:pic>
        <p:nvPicPr>
          <p:cNvPr id="1026" name="Picture 2" descr="C:\Users\alex.stuart\OneDrive - Xoserve Limited\PowerPoint Icons\Business Blue\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4367" y="1419621"/>
            <a:ext cx="429378" cy="42937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342192" y="4263282"/>
            <a:ext cx="3941775" cy="58234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800" b="0" dirty="0">
                <a:solidFill>
                  <a:schemeClr val="tx2"/>
                </a:solidFill>
              </a:rPr>
              <a:t>Whilst we’ve seen notable reduction in direct customer impacting incidents, there’s still a number of ‘big ticket’ service improvement initiatives that require realisation, as part of BAU/Continuous Improvement work, to demonstrate the necessary levels of control and stability in the UK Link platform as a whole.</a:t>
            </a:r>
            <a:endParaRPr lang="en-GB" sz="800" dirty="0">
              <a:solidFill>
                <a:schemeClr val="tx2"/>
              </a:solidFill>
            </a:endParaRPr>
          </a:p>
        </p:txBody>
      </p:sp>
      <p:sp>
        <p:nvSpPr>
          <p:cNvPr id="8" name="Title 1"/>
          <p:cNvSpPr txBox="1">
            <a:spLocks/>
          </p:cNvSpPr>
          <p:nvPr/>
        </p:nvSpPr>
        <p:spPr>
          <a:xfrm>
            <a:off x="4542991" y="4150914"/>
            <a:ext cx="4258816"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800" b="0" dirty="0">
                <a:solidFill>
                  <a:schemeClr val="tx2"/>
                </a:solidFill>
              </a:rPr>
              <a:t>UK Link defect volumes </a:t>
            </a:r>
            <a:r>
              <a:rPr lang="en-GB" sz="800" b="0" u="sng" dirty="0">
                <a:solidFill>
                  <a:schemeClr val="tx2"/>
                </a:solidFill>
              </a:rPr>
              <a:t>continue to trend downwards. </a:t>
            </a:r>
            <a:r>
              <a:rPr lang="en-GB" sz="800" b="0" dirty="0">
                <a:solidFill>
                  <a:schemeClr val="tx2"/>
                </a:solidFill>
              </a:rPr>
              <a:t>Revisions agreed to our partner contracts, stemming from the work conducted from within the AML/ASP Task Force have helped, but the focus must continue to remain on the timely and accurate solution to all system defects. </a:t>
            </a:r>
            <a:endParaRPr lang="en-GB" sz="800" dirty="0">
              <a:solidFill>
                <a:schemeClr val="tx2"/>
              </a:solidFill>
            </a:endParaRPr>
          </a:p>
        </p:txBody>
      </p:sp>
      <p:sp>
        <p:nvSpPr>
          <p:cNvPr id="9" name="Rounded Rectangle 8"/>
          <p:cNvSpPr/>
          <p:nvPr/>
        </p:nvSpPr>
        <p:spPr>
          <a:xfrm>
            <a:off x="916360" y="761059"/>
            <a:ext cx="7272808" cy="442540"/>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800" dirty="0">
                <a:solidFill>
                  <a:schemeClr val="bg1"/>
                </a:solidFill>
              </a:rPr>
              <a:t>Our </a:t>
            </a:r>
            <a:r>
              <a:rPr lang="en-GB" sz="800" b="1" dirty="0">
                <a:solidFill>
                  <a:schemeClr val="bg1"/>
                </a:solidFill>
              </a:rPr>
              <a:t>short-term improvement initiatives </a:t>
            </a:r>
            <a:r>
              <a:rPr lang="en-GB" sz="800" dirty="0">
                <a:solidFill>
                  <a:schemeClr val="bg1"/>
                </a:solidFill>
              </a:rPr>
              <a:t>are expected to contribute to greater UK Link platform stability levels, over the course of the next 6-months, whilst we await the mobilisation and deployment of the </a:t>
            </a:r>
            <a:r>
              <a:rPr lang="en-GB" sz="800" b="1" dirty="0">
                <a:solidFill>
                  <a:schemeClr val="bg1"/>
                </a:solidFill>
              </a:rPr>
              <a:t>longer-term strategic projects </a:t>
            </a:r>
            <a:r>
              <a:rPr lang="en-GB" sz="800" dirty="0">
                <a:solidFill>
                  <a:schemeClr val="bg1"/>
                </a:solidFill>
              </a:rPr>
              <a:t>that will drive significant step changes to today’s performance</a:t>
            </a:r>
          </a:p>
        </p:txBody>
      </p:sp>
      <p:pic>
        <p:nvPicPr>
          <p:cNvPr id="10" name="Picture 2" descr="C:\Users\alex.stuart\OneDrive - Xoserve Limited\PowerPoint Icons\Business Blue\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7884" y="1419621"/>
            <a:ext cx="396628" cy="429378"/>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92536" y="1373708"/>
            <a:ext cx="4258816" cy="3574306"/>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4542991" y="1373708"/>
            <a:ext cx="4349489" cy="3574306"/>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6" name="Chart 15">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932769061"/>
              </p:ext>
            </p:extLst>
          </p:nvPr>
        </p:nvGraphicFramePr>
        <p:xfrm>
          <a:off x="251520" y="1464296"/>
          <a:ext cx="3894843" cy="27955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460186085"/>
              </p:ext>
            </p:extLst>
          </p:nvPr>
        </p:nvGraphicFramePr>
        <p:xfrm>
          <a:off x="4644008" y="1412127"/>
          <a:ext cx="3788454" cy="27955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24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9FA68-04EA-4BC6-930A-B805ED28CB88}"/>
              </a:ext>
            </a:extLst>
          </p:cNvPr>
          <p:cNvSpPr>
            <a:spLocks noGrp="1"/>
          </p:cNvSpPr>
          <p:nvPr>
            <p:ph type="title"/>
          </p:nvPr>
        </p:nvSpPr>
        <p:spPr>
          <a:xfrm>
            <a:off x="457200" y="123478"/>
            <a:ext cx="8229600" cy="585785"/>
          </a:xfrm>
        </p:spPr>
        <p:txBody>
          <a:bodyPr/>
          <a:lstStyle/>
          <a:p>
            <a:r>
              <a:rPr lang="en-GB" dirty="0"/>
              <a:t>Application Performance Monitoring (APM)</a:t>
            </a:r>
          </a:p>
        </p:txBody>
      </p:sp>
      <p:sp>
        <p:nvSpPr>
          <p:cNvPr id="8" name="Rounded Rectangle 1">
            <a:extLst>
              <a:ext uri="{FF2B5EF4-FFF2-40B4-BE49-F238E27FC236}">
                <a16:creationId xmlns:a16="http://schemas.microsoft.com/office/drawing/2014/main" id="{C9CF9AA2-CB13-4F0E-8CD9-1D97513BCC3F}"/>
              </a:ext>
            </a:extLst>
          </p:cNvPr>
          <p:cNvSpPr/>
          <p:nvPr/>
        </p:nvSpPr>
        <p:spPr>
          <a:xfrm>
            <a:off x="239106" y="685722"/>
            <a:ext cx="2814518" cy="38499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chemeClr val="tx2"/>
                </a:solidFill>
              </a:rPr>
              <a:t>Why?</a:t>
            </a:r>
          </a:p>
          <a:p>
            <a:pPr marL="171450" indent="-171450">
              <a:buFont typeface="Arial" panose="020B0604020202020204" pitchFamily="34" charset="0"/>
              <a:buChar char="•"/>
            </a:pPr>
            <a:endParaRPr lang="en-GB" sz="1000" dirty="0">
              <a:solidFill>
                <a:srgbClr val="FF0000"/>
              </a:solidFill>
            </a:endParaRPr>
          </a:p>
          <a:p>
            <a:pPr marL="171450" indent="-171450">
              <a:buFont typeface="Arial" panose="020B0604020202020204" pitchFamily="34" charset="0"/>
              <a:buChar char="•"/>
            </a:pPr>
            <a:r>
              <a:rPr lang="en-GB" sz="1000" dirty="0">
                <a:solidFill>
                  <a:schemeClr val="tx2"/>
                </a:solidFill>
              </a:rPr>
              <a:t>We want to better understand our customers experience of the services we provide</a:t>
            </a:r>
          </a:p>
          <a:p>
            <a:pPr marL="171450" indent="-171450">
              <a:buFont typeface="Arial" panose="020B0604020202020204" pitchFamily="34" charset="0"/>
              <a:buChar char="•"/>
            </a:pPr>
            <a:r>
              <a:rPr lang="en-GB" sz="1000" dirty="0">
                <a:solidFill>
                  <a:schemeClr val="tx2"/>
                </a:solidFill>
              </a:rPr>
              <a:t>We want to better understand the end to end performance of our services to ensure quality, reliability and availability are consistently delivered</a:t>
            </a:r>
          </a:p>
          <a:p>
            <a:pPr marL="171450" indent="-171450">
              <a:buFont typeface="Arial" panose="020B0604020202020204" pitchFamily="34" charset="0"/>
              <a:buChar char="•"/>
            </a:pPr>
            <a:r>
              <a:rPr lang="en-GB" sz="1000" dirty="0">
                <a:solidFill>
                  <a:schemeClr val="tx2"/>
                </a:solidFill>
              </a:rPr>
              <a:t>Our current monitoring capability is fragmented, siloed in places, and reliant on a blend of automation and manual process</a:t>
            </a:r>
          </a:p>
          <a:p>
            <a:pPr marL="171450" indent="-171450">
              <a:buFont typeface="Arial" panose="020B0604020202020204" pitchFamily="34" charset="0"/>
              <a:buChar char="•"/>
            </a:pPr>
            <a:r>
              <a:rPr lang="en-GB" sz="1000" dirty="0">
                <a:solidFill>
                  <a:schemeClr val="tx2"/>
                </a:solidFill>
              </a:rPr>
              <a:t>We need to be pro-active in our ability to identify potential service degradation, and manage this in advance of our customers being aware</a:t>
            </a:r>
          </a:p>
          <a:p>
            <a:pPr marL="171450" indent="-171450">
              <a:buFont typeface="Arial" panose="020B0604020202020204" pitchFamily="34" charset="0"/>
              <a:buChar char="•"/>
            </a:pPr>
            <a:r>
              <a:rPr lang="en-GB" sz="1000" dirty="0">
                <a:solidFill>
                  <a:schemeClr val="tx2"/>
                </a:solidFill>
              </a:rPr>
              <a:t>We need to get better at understanding customer demand of our services to ensure the right level of capacity is available when needed</a:t>
            </a:r>
          </a:p>
          <a:p>
            <a:pPr marL="171450" indent="-171450">
              <a:buFont typeface="Arial" panose="020B0604020202020204" pitchFamily="34" charset="0"/>
              <a:buChar char="•"/>
            </a:pPr>
            <a:r>
              <a:rPr lang="en-GB" sz="1000" dirty="0">
                <a:solidFill>
                  <a:schemeClr val="tx2"/>
                </a:solidFill>
              </a:rPr>
              <a:t>Increase customer trust and confidence in overall service delivery</a:t>
            </a:r>
          </a:p>
          <a:p>
            <a:pPr marL="171450" indent="-171450">
              <a:buFont typeface="Arial" panose="020B0604020202020204" pitchFamily="34" charset="0"/>
              <a:buChar char="•"/>
            </a:pPr>
            <a:endParaRPr lang="en-GB" sz="1000" dirty="0">
              <a:solidFill>
                <a:schemeClr val="tx2"/>
              </a:solidFill>
            </a:endParaRPr>
          </a:p>
        </p:txBody>
      </p:sp>
      <p:pic>
        <p:nvPicPr>
          <p:cNvPr id="5" name="Content Placeholder 4" descr="Heartbeat">
            <a:extLst>
              <a:ext uri="{FF2B5EF4-FFF2-40B4-BE49-F238E27FC236}">
                <a16:creationId xmlns:a16="http://schemas.microsoft.com/office/drawing/2014/main" id="{483A2EE3-24A2-4D7A-9F06-7009BC824AC1}"/>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552" y="648891"/>
            <a:ext cx="637580" cy="637580"/>
          </a:xfrm>
        </p:spPr>
      </p:pic>
      <p:sp>
        <p:nvSpPr>
          <p:cNvPr id="9" name="Rounded Rectangle 1">
            <a:extLst>
              <a:ext uri="{FF2B5EF4-FFF2-40B4-BE49-F238E27FC236}">
                <a16:creationId xmlns:a16="http://schemas.microsoft.com/office/drawing/2014/main" id="{8BD7A723-6627-43BD-9905-20AE4182021E}"/>
              </a:ext>
            </a:extLst>
          </p:cNvPr>
          <p:cNvSpPr/>
          <p:nvPr/>
        </p:nvSpPr>
        <p:spPr>
          <a:xfrm>
            <a:off x="3299446" y="694533"/>
            <a:ext cx="2676710" cy="38410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chemeClr val="tx2"/>
                </a:solidFill>
              </a:rPr>
              <a:t>How?</a:t>
            </a:r>
          </a:p>
          <a:p>
            <a:endParaRPr lang="en-GB" sz="1600" b="1" dirty="0">
              <a:solidFill>
                <a:schemeClr val="tx2"/>
              </a:solidFill>
            </a:endParaRPr>
          </a:p>
          <a:p>
            <a:pPr marL="171450" indent="-171450">
              <a:buFont typeface="Arial" panose="020B0604020202020204" pitchFamily="34" charset="0"/>
              <a:buChar char="•"/>
            </a:pPr>
            <a:r>
              <a:rPr lang="en-GB" sz="1000" dirty="0">
                <a:solidFill>
                  <a:schemeClr val="tx2"/>
                </a:solidFill>
              </a:rPr>
              <a:t>Undertake a project to implement Application Performance Monitoring with consideration to our Cloud ambition</a:t>
            </a:r>
          </a:p>
          <a:p>
            <a:pPr marL="171450" indent="-171450">
              <a:buFont typeface="Arial" panose="020B0604020202020204" pitchFamily="34" charset="0"/>
              <a:buChar char="•"/>
            </a:pPr>
            <a:r>
              <a:rPr lang="en-GB" sz="1000" dirty="0">
                <a:solidFill>
                  <a:schemeClr val="tx2"/>
                </a:solidFill>
              </a:rPr>
              <a:t>Select a best of breed tool(s) following a feasibility and analysis study</a:t>
            </a:r>
          </a:p>
          <a:p>
            <a:pPr marL="171450" indent="-171450">
              <a:buFont typeface="Arial" panose="020B0604020202020204" pitchFamily="34" charset="0"/>
              <a:buChar char="•"/>
            </a:pPr>
            <a:r>
              <a:rPr lang="en-GB" sz="1000" dirty="0">
                <a:solidFill>
                  <a:schemeClr val="tx2"/>
                </a:solidFill>
              </a:rPr>
              <a:t>Seek opportunities to implement quickly to maximise opportunity for benefit realisation</a:t>
            </a: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pPr marL="171450" indent="-171450">
              <a:buFont typeface="Arial" panose="020B0604020202020204" pitchFamily="34" charset="0"/>
              <a:buChar char="•"/>
            </a:pPr>
            <a:endParaRPr lang="en-GB" sz="1000" dirty="0">
              <a:solidFill>
                <a:schemeClr val="tx2"/>
              </a:solidFill>
            </a:endParaRPr>
          </a:p>
          <a:p>
            <a:endParaRPr lang="en-GB" sz="1600" dirty="0">
              <a:solidFill>
                <a:schemeClr val="tx2"/>
              </a:solidFill>
            </a:endParaRPr>
          </a:p>
        </p:txBody>
      </p:sp>
      <p:sp>
        <p:nvSpPr>
          <p:cNvPr id="10" name="Rounded Rectangle 1">
            <a:extLst>
              <a:ext uri="{FF2B5EF4-FFF2-40B4-BE49-F238E27FC236}">
                <a16:creationId xmlns:a16="http://schemas.microsoft.com/office/drawing/2014/main" id="{6B1FD0C7-0AE3-45B5-A5BC-630537CF8CD6}"/>
              </a:ext>
            </a:extLst>
          </p:cNvPr>
          <p:cNvSpPr/>
          <p:nvPr/>
        </p:nvSpPr>
        <p:spPr>
          <a:xfrm>
            <a:off x="6228184" y="646799"/>
            <a:ext cx="2676710" cy="38499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chemeClr val="tx2"/>
                </a:solidFill>
              </a:rPr>
              <a:t>Benefit</a:t>
            </a:r>
          </a:p>
          <a:p>
            <a:pPr algn="ctr"/>
            <a:endParaRPr lang="en-GB" sz="1600" b="1" dirty="0">
              <a:solidFill>
                <a:schemeClr val="tx2"/>
              </a:solidFill>
            </a:endParaRPr>
          </a:p>
          <a:p>
            <a:pPr marL="171450" indent="-171450">
              <a:buFont typeface="Arial" panose="020B0604020202020204" pitchFamily="34" charset="0"/>
              <a:buChar char="•"/>
            </a:pPr>
            <a:r>
              <a:rPr lang="en-GB" sz="1050" dirty="0">
                <a:solidFill>
                  <a:schemeClr val="tx2"/>
                </a:solidFill>
              </a:rPr>
              <a:t>Support further reduction of major incidents below the 5yr average</a:t>
            </a:r>
          </a:p>
          <a:p>
            <a:pPr marL="171450" indent="-171450">
              <a:buFont typeface="Arial" panose="020B0604020202020204" pitchFamily="34" charset="0"/>
              <a:buChar char="•"/>
            </a:pPr>
            <a:r>
              <a:rPr lang="en-GB" sz="1050" dirty="0">
                <a:solidFill>
                  <a:schemeClr val="tx2"/>
                </a:solidFill>
              </a:rPr>
              <a:t>Seek to provide true insight on customer experience of our services</a:t>
            </a:r>
          </a:p>
          <a:p>
            <a:pPr marL="171450" indent="-171450">
              <a:buFont typeface="Arial" panose="020B0604020202020204" pitchFamily="34" charset="0"/>
              <a:buChar char="•"/>
            </a:pPr>
            <a:r>
              <a:rPr lang="en-GB" sz="1050" dirty="0">
                <a:solidFill>
                  <a:schemeClr val="tx2"/>
                </a:solidFill>
              </a:rPr>
              <a:t>Reduce customer impact by improving our mean-time-to-resolution (MTTR) for incidents</a:t>
            </a:r>
          </a:p>
          <a:p>
            <a:pPr marL="171450" indent="-171450">
              <a:buFont typeface="Arial" panose="020B0604020202020204" pitchFamily="34" charset="0"/>
              <a:buChar char="•"/>
            </a:pPr>
            <a:r>
              <a:rPr lang="en-GB" sz="1050" dirty="0">
                <a:solidFill>
                  <a:schemeClr val="tx2"/>
                </a:solidFill>
              </a:rPr>
              <a:t>Provide improved command and control capability on day to day service provision</a:t>
            </a:r>
          </a:p>
          <a:p>
            <a:pPr marL="171450" indent="-171450">
              <a:buFont typeface="Arial" panose="020B0604020202020204" pitchFamily="34" charset="0"/>
              <a:buChar char="•"/>
            </a:pPr>
            <a:r>
              <a:rPr lang="en-GB" sz="1050" dirty="0">
                <a:solidFill>
                  <a:schemeClr val="tx2"/>
                </a:solidFill>
              </a:rPr>
              <a:t>Identify pain points in advance of service disruption</a:t>
            </a:r>
          </a:p>
          <a:p>
            <a:pPr marL="171450" indent="-171450">
              <a:buFont typeface="Arial" panose="020B0604020202020204" pitchFamily="34" charset="0"/>
              <a:buChar char="•"/>
            </a:pPr>
            <a:r>
              <a:rPr lang="en-GB" sz="1050" dirty="0">
                <a:solidFill>
                  <a:schemeClr val="tx2"/>
                </a:solidFill>
              </a:rPr>
              <a:t>Pro-actively identify opportunities for improvement and optimisation</a:t>
            </a:r>
          </a:p>
          <a:p>
            <a:pPr marL="171450" indent="-171450">
              <a:buFont typeface="Arial" panose="020B0604020202020204" pitchFamily="34" charset="0"/>
              <a:buChar char="•"/>
            </a:pPr>
            <a:r>
              <a:rPr lang="en-GB" sz="1050" dirty="0">
                <a:solidFill>
                  <a:schemeClr val="tx2"/>
                </a:solidFill>
              </a:rPr>
              <a:t>Understand relationships and interdependencies, top to bottom, from end user experience to infrastructure health to drive improvement</a:t>
            </a:r>
          </a:p>
          <a:p>
            <a:endParaRPr lang="en-GB" sz="1400" b="1" dirty="0">
              <a:solidFill>
                <a:schemeClr val="tx2"/>
              </a:solidFill>
            </a:endParaRPr>
          </a:p>
        </p:txBody>
      </p:sp>
      <p:pic>
        <p:nvPicPr>
          <p:cNvPr id="15" name="Graphic 14" descr="Cloud Computing">
            <a:extLst>
              <a:ext uri="{FF2B5EF4-FFF2-40B4-BE49-F238E27FC236}">
                <a16:creationId xmlns:a16="http://schemas.microsoft.com/office/drawing/2014/main" id="{CC0FED1C-73A8-4FF2-9F89-E6B19E7307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19254" y="682504"/>
            <a:ext cx="585785" cy="585785"/>
          </a:xfrm>
          <a:prstGeom prst="rect">
            <a:avLst/>
          </a:prstGeom>
        </p:spPr>
      </p:pic>
      <p:pic>
        <p:nvPicPr>
          <p:cNvPr id="17" name="Graphic 16" descr="Ribbon">
            <a:extLst>
              <a:ext uri="{FF2B5EF4-FFF2-40B4-BE49-F238E27FC236}">
                <a16:creationId xmlns:a16="http://schemas.microsoft.com/office/drawing/2014/main" id="{2AC31769-1AF5-48FA-B22B-8195D7A60C4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25437" y="667073"/>
            <a:ext cx="601216" cy="601216"/>
          </a:xfrm>
          <a:prstGeom prst="rect">
            <a:avLst/>
          </a:prstGeom>
        </p:spPr>
      </p:pic>
      <p:pic>
        <p:nvPicPr>
          <p:cNvPr id="2052" name="Picture 4" descr="https://icinga.com/wp-content/uploads/2019/01/Web-UI.png">
            <a:extLst>
              <a:ext uri="{FF2B5EF4-FFF2-40B4-BE49-F238E27FC236}">
                <a16:creationId xmlns:a16="http://schemas.microsoft.com/office/drawing/2014/main" id="{59FBB2B2-962B-42AC-A98B-65B4C0A8E9C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43908" y="3277588"/>
            <a:ext cx="1656184" cy="1230158"/>
          </a:xfrm>
          <a:prstGeom prst="rect">
            <a:avLst/>
          </a:prstGeom>
          <a:noFill/>
          <a:extLst>
            <a:ext uri="{909E8E84-426E-40DD-AFC4-6F175D3DCCD1}">
              <a14:hiddenFill xmlns:a14="http://schemas.microsoft.com/office/drawing/2010/main">
                <a:solidFill>
                  <a:srgbClr val="FFFFFF"/>
                </a:solidFill>
              </a14:hiddenFill>
            </a:ext>
          </a:extLst>
        </p:spPr>
      </p:pic>
      <p:sp>
        <p:nvSpPr>
          <p:cNvPr id="21" name="Rounded Rectangle 57">
            <a:extLst>
              <a:ext uri="{FF2B5EF4-FFF2-40B4-BE49-F238E27FC236}">
                <a16:creationId xmlns:a16="http://schemas.microsoft.com/office/drawing/2014/main" id="{81C9D430-26DF-4CA7-B99E-2F2C64674E83}"/>
              </a:ext>
            </a:extLst>
          </p:cNvPr>
          <p:cNvSpPr/>
          <p:nvPr/>
        </p:nvSpPr>
        <p:spPr>
          <a:xfrm>
            <a:off x="575556" y="4612335"/>
            <a:ext cx="7992888" cy="361532"/>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000" b="1" dirty="0">
                <a:solidFill>
                  <a:schemeClr val="bg1"/>
                </a:solidFill>
              </a:rPr>
              <a:t>Xoserve are seeking </a:t>
            </a:r>
            <a:r>
              <a:rPr lang="en-GB" sz="1000" b="1" dirty="0" err="1">
                <a:solidFill>
                  <a:schemeClr val="bg1"/>
                </a:solidFill>
              </a:rPr>
              <a:t>CoMC</a:t>
            </a:r>
            <a:r>
              <a:rPr lang="en-GB" sz="1000" b="1" dirty="0">
                <a:solidFill>
                  <a:schemeClr val="bg1"/>
                </a:solidFill>
              </a:rPr>
              <a:t> approval to pull forward £400k of funding from BP20 (pending Nov’19 </a:t>
            </a:r>
            <a:r>
              <a:rPr lang="en-GB" sz="1000" b="1" dirty="0" err="1">
                <a:solidFill>
                  <a:schemeClr val="bg1"/>
                </a:solidFill>
              </a:rPr>
              <a:t>CoMC</a:t>
            </a:r>
            <a:r>
              <a:rPr lang="en-GB" sz="1000" b="1" dirty="0">
                <a:solidFill>
                  <a:schemeClr val="bg1"/>
                </a:solidFill>
              </a:rPr>
              <a:t> Q2 Forecast discussion). APM (£400k) had already been forecasted in BP20 submission.    </a:t>
            </a:r>
          </a:p>
        </p:txBody>
      </p:sp>
    </p:spTree>
    <p:extLst>
      <p:ext uri="{BB962C8B-B14F-4D97-AF65-F5344CB8AC3E}">
        <p14:creationId xmlns:p14="http://schemas.microsoft.com/office/powerpoint/2010/main" val="310334512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9" ma:contentTypeDescription="Create a new document." ma:contentTypeScope="" ma:versionID="33698781227c1022c60780d45ee3bba1">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8a8ccb695699b7d0890b7f0e4043351"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schemas.microsoft.com/office/infopath/2007/PartnerControls"/>
    <ds:schemaRef ds:uri="3092569d-7549-4f1f-b838-122d264c6bd8"/>
    <ds:schemaRef ds:uri="01f7a547-d57a-44ce-a211-81869c79743b"/>
    <ds:schemaRef ds:uri="http://purl.org/dc/terms/"/>
  </ds:schemaRefs>
</ds:datastoreItem>
</file>

<file path=customXml/itemProps3.xml><?xml version="1.0" encoding="utf-8"?>
<ds:datastoreItem xmlns:ds="http://schemas.openxmlformats.org/officeDocument/2006/customXml" ds:itemID="{33619EC4-63D0-4D93-A38E-D6EEDAF76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52240</TotalTime>
  <Words>2903</Words>
  <Application>Microsoft Office PowerPoint</Application>
  <PresentationFormat>On-screen Show (16:9)</PresentationFormat>
  <Paragraphs>315</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UK Link Performance Update</vt:lpstr>
      <vt:lpstr>Executive Summary</vt:lpstr>
      <vt:lpstr>Background</vt:lpstr>
      <vt:lpstr>PowerPoint Presentation</vt:lpstr>
      <vt:lpstr>PowerPoint Presentation</vt:lpstr>
      <vt:lpstr>PowerPoint Presentation</vt:lpstr>
      <vt:lpstr>PowerPoint Presentation</vt:lpstr>
      <vt:lpstr>PowerPoint Presentation</vt:lpstr>
      <vt:lpstr>Application Performance Monitoring (APM)</vt:lpstr>
      <vt:lpstr>Additional Resource for Technology Operations </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595</cp:revision>
  <cp:lastPrinted>2019-10-07T11:30:15Z</cp:lastPrinted>
  <dcterms:created xsi:type="dcterms:W3CDTF">2018-09-02T17:12:15Z</dcterms:created>
  <dcterms:modified xsi:type="dcterms:W3CDTF">2019-10-08T14:55:14Z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