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00" r:id="rId6"/>
    <p:sldId id="301" r:id="rId7"/>
    <p:sldId id="298" r:id="rId8"/>
    <p:sldId id="302" r:id="rId9"/>
    <p:sldId id="299" r:id="rId10"/>
    <p:sldId id="30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95F24-2F9C-4CE8-B238-F230FE9668B7}" v="3714" dt="2019-10-07T15:56:50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2" autoAdjust="0"/>
  </p:normalViewPr>
  <p:slideViewPr>
    <p:cSldViewPr>
      <p:cViewPr varScale="1">
        <p:scale>
          <a:sx n="82" d="100"/>
          <a:sy n="82" d="100"/>
        </p:scale>
        <p:origin x="82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/>
          <a:lstStyle/>
          <a:p>
            <a:r>
              <a:rPr lang="en-GB" dirty="0"/>
              <a:t>KPI and KVI Review Approach &amp;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16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October 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5E072-A82A-46B4-A3CB-B48C4DE6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KPI &amp; KVI Review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2132E-20DF-4084-904D-BF7DA00EE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 a result of discussions at </a:t>
            </a:r>
            <a:r>
              <a:rPr lang="en-GB" dirty="0" err="1"/>
              <a:t>CoMC</a:t>
            </a:r>
            <a:r>
              <a:rPr lang="en-GB" dirty="0"/>
              <a:t>, the following slides provide the approach &amp; plan to review &amp; update KPIs and KVIs </a:t>
            </a:r>
          </a:p>
          <a:p>
            <a:pPr lvl="1"/>
            <a:r>
              <a:rPr lang="en-GB" dirty="0" err="1"/>
              <a:t>Xoserve</a:t>
            </a:r>
            <a:r>
              <a:rPr lang="en-GB" dirty="0"/>
              <a:t> to review what the Key Performance Indicators for success are (action 0704)</a:t>
            </a:r>
          </a:p>
          <a:p>
            <a:pPr lvl="1"/>
            <a:r>
              <a:rPr lang="en-GB" dirty="0" err="1"/>
              <a:t>Xoserve</a:t>
            </a:r>
            <a:r>
              <a:rPr lang="en-GB" dirty="0"/>
              <a:t> to review current KPI and KVI monitoring for improvements (action 0701)</a:t>
            </a:r>
          </a:p>
          <a:p>
            <a:pPr lvl="1"/>
            <a:r>
              <a:rPr lang="en-GB" dirty="0"/>
              <a:t>Present proposals &amp; plan to </a:t>
            </a:r>
            <a:r>
              <a:rPr lang="en-GB" dirty="0" err="1"/>
              <a:t>CoMC</a:t>
            </a:r>
            <a:r>
              <a:rPr lang="en-GB" dirty="0"/>
              <a:t> (action 0701)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8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D2B60-D853-4F2B-BDC7-9393A4F4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76B9B-D75B-46AB-ABED-28A99173E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Discussed at a number of </a:t>
            </a:r>
            <a:r>
              <a:rPr lang="en-GB" dirty="0" err="1"/>
              <a:t>CoMC</a:t>
            </a:r>
            <a:r>
              <a:rPr lang="en-GB" dirty="0"/>
              <a:t> meetings that </a:t>
            </a:r>
            <a:r>
              <a:rPr lang="en-GB" dirty="0" err="1"/>
              <a:t>Xoserve</a:t>
            </a:r>
            <a:r>
              <a:rPr lang="en-GB" dirty="0"/>
              <a:t> may not be measuring the areas that concern customers or the measures may no longer be appropriate </a:t>
            </a:r>
          </a:p>
          <a:p>
            <a:r>
              <a:rPr lang="en-GB" dirty="0"/>
              <a:t>Agreed during KVI development that the KVIs would be reviewed annually and changed if required</a:t>
            </a:r>
          </a:p>
          <a:p>
            <a:r>
              <a:rPr lang="en-GB" dirty="0"/>
              <a:t>Currently rely on customer surveys to measure 4 of the 7 KVIs. Intention is for </a:t>
            </a:r>
            <a:r>
              <a:rPr lang="en-GB" dirty="0" err="1"/>
              <a:t>Xoserve</a:t>
            </a:r>
            <a:r>
              <a:rPr lang="en-GB" dirty="0"/>
              <a:t> to proactively monitor and not rely on customers to measure our performance</a:t>
            </a:r>
          </a:p>
        </p:txBody>
      </p:sp>
    </p:spTree>
    <p:extLst>
      <p:ext uri="{BB962C8B-B14F-4D97-AF65-F5344CB8AC3E}">
        <p14:creationId xmlns:p14="http://schemas.microsoft.com/office/powerpoint/2010/main" val="144569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362F-FFB8-452B-BCF4-84E6C137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DSC Service Line &amp; KPI Review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93EC74-1ED4-4858-B06C-9C28BCFA3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918012"/>
              </p:ext>
            </p:extLst>
          </p:nvPr>
        </p:nvGraphicFramePr>
        <p:xfrm>
          <a:off x="179512" y="699542"/>
          <a:ext cx="8856981" cy="435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72">
                  <a:extLst>
                    <a:ext uri="{9D8B030D-6E8A-4147-A177-3AD203B41FA5}">
                      <a16:colId xmlns:a16="http://schemas.microsoft.com/office/drawing/2014/main" val="3105970873"/>
                    </a:ext>
                  </a:extLst>
                </a:gridCol>
                <a:gridCol w="810092">
                  <a:extLst>
                    <a:ext uri="{9D8B030D-6E8A-4147-A177-3AD203B41FA5}">
                      <a16:colId xmlns:a16="http://schemas.microsoft.com/office/drawing/2014/main" val="576065649"/>
                    </a:ext>
                  </a:extLst>
                </a:gridCol>
                <a:gridCol w="1001563">
                  <a:extLst>
                    <a:ext uri="{9D8B030D-6E8A-4147-A177-3AD203B41FA5}">
                      <a16:colId xmlns:a16="http://schemas.microsoft.com/office/drawing/2014/main" val="3058206757"/>
                    </a:ext>
                  </a:extLst>
                </a:gridCol>
                <a:gridCol w="942653">
                  <a:extLst>
                    <a:ext uri="{9D8B030D-6E8A-4147-A177-3AD203B41FA5}">
                      <a16:colId xmlns:a16="http://schemas.microsoft.com/office/drawing/2014/main" val="1451617471"/>
                    </a:ext>
                  </a:extLst>
                </a:gridCol>
                <a:gridCol w="936101">
                  <a:extLst>
                    <a:ext uri="{9D8B030D-6E8A-4147-A177-3AD203B41FA5}">
                      <a16:colId xmlns:a16="http://schemas.microsoft.com/office/drawing/2014/main" val="1920426177"/>
                    </a:ext>
                  </a:extLst>
                </a:gridCol>
              </a:tblGrid>
              <a:tr h="30197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52662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all DSC service lines against UNC &amp; other relevant non UNC docs.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29/11/2019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356608"/>
                  </a:ext>
                </a:extLst>
              </a:tr>
              <a:tr h="348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all KPIs and any DSC services line that should be considered as a KPI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13/12/2019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66923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Present approach &amp; plan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43424"/>
                  </a:ext>
                </a:extLst>
              </a:tr>
              <a:tr h="3483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performance measures for all service lines and supporting MI requirements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21/10/2109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10/01/2020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999864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Update Service Description Table (track changes)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10/01/2020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2228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Develop performance measures &amp; reporting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520555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November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592178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to December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027565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First review of the draft DSC service lines &amp; KPIs at January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3905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of the draft service lines &amp; KPIs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07/02/2020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11604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Second review of the updated DSC service lines &amp; KPIs at February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74044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Final review &amp; approval of DSC Service Line and KPIs to March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238263"/>
                  </a:ext>
                </a:extLst>
              </a:tr>
              <a:tr h="3019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New service lines and KPIs effective &amp; published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4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9F66-DF7D-4C96-9C86-5E3CED71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KPI Review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06DC9A-4739-4121-80CA-0997E214E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208298"/>
              </p:ext>
            </p:extLst>
          </p:nvPr>
        </p:nvGraphicFramePr>
        <p:xfrm>
          <a:off x="539552" y="731063"/>
          <a:ext cx="8229600" cy="4300661"/>
        </p:xfrm>
        <a:graphic>
          <a:graphicData uri="http://schemas.openxmlformats.org/drawingml/2006/table">
            <a:tbl>
              <a:tblPr/>
              <a:tblGrid>
                <a:gridCol w="1563624">
                  <a:extLst>
                    <a:ext uri="{9D8B030D-6E8A-4147-A177-3AD203B41FA5}">
                      <a16:colId xmlns:a16="http://schemas.microsoft.com/office/drawing/2014/main" val="341038214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666892488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957113131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672040834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943835489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2428385313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4054943571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2141349477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239793486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2674101439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861898726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744504134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287250188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427077081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325292608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716058920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433460537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43700582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216310625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724141655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55691823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543073510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2444433629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1877186705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306130415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956091606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101553641"/>
                    </a:ext>
                  </a:extLst>
                </a:gridCol>
                <a:gridCol w="246888">
                  <a:extLst>
                    <a:ext uri="{9D8B030D-6E8A-4147-A177-3AD203B41FA5}">
                      <a16:colId xmlns:a16="http://schemas.microsoft.com/office/drawing/2014/main" val="3049478874"/>
                    </a:ext>
                  </a:extLst>
                </a:gridCol>
              </a:tblGrid>
              <a:tr h="121359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Activity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30-Sep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07-Oct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21-Oct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28-Oct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04-Nov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11-Nov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02-Dec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09-Dec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16-Dec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23-Dec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30-Dec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06-Jan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13-Jan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20-Jan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27-Jan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03-Feb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10-Feb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17-Feb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24-Feb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02-Mar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09-Mar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16-Mar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23-Mar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30-Mar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203423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Review all DSC service lines against UNC &amp; other relevant non UNC docs. 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200384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Review all KPIs and any DSC services line that should be considered as a KPI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942638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Present approach &amp; plan to CoMC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684973"/>
                  </a:ext>
                </a:extLst>
              </a:tr>
              <a:tr h="3947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Review performance measures for all service lines and supporting MI requirements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996192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Update Service Description Table (track changes)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023802"/>
                  </a:ext>
                </a:extLst>
              </a:tr>
              <a:tr h="2552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Develop performance measures &amp; reporting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07665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Provide progress update to November CoMC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7971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Provide progress update to December CoMC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629749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First review of the draft DSC service lines &amp; KPIs at January CoMC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818624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Provide any comments to Xoserve of the draft service lines &amp; KPIs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796820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Second review of the updated DSC service lines &amp; KPIs at February CoMC 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627497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Final review &amp; approval of DSC Service Line and KPIs to March CoMC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836764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New service lines and KPIs effective &amp; published</a:t>
                      </a:r>
                    </a:p>
                  </a:txBody>
                  <a:tcPr marL="44087" marR="2939" marT="2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555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90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1362F-FFB8-452B-BCF4-84E6C137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KVI Review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93EC74-1ED4-4858-B06C-9C28BCFA3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761728"/>
              </p:ext>
            </p:extLst>
          </p:nvPr>
        </p:nvGraphicFramePr>
        <p:xfrm>
          <a:off x="179512" y="699542"/>
          <a:ext cx="8856982" cy="4320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573">
                  <a:extLst>
                    <a:ext uri="{9D8B030D-6E8A-4147-A177-3AD203B41FA5}">
                      <a16:colId xmlns:a16="http://schemas.microsoft.com/office/drawing/2014/main" val="3105970873"/>
                    </a:ext>
                  </a:extLst>
                </a:gridCol>
                <a:gridCol w="810091">
                  <a:extLst>
                    <a:ext uri="{9D8B030D-6E8A-4147-A177-3AD203B41FA5}">
                      <a16:colId xmlns:a16="http://schemas.microsoft.com/office/drawing/2014/main" val="57606564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582067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51617471"/>
                    </a:ext>
                  </a:extLst>
                </a:gridCol>
                <a:gridCol w="864094">
                  <a:extLst>
                    <a:ext uri="{9D8B030D-6E8A-4147-A177-3AD203B41FA5}">
                      <a16:colId xmlns:a16="http://schemas.microsoft.com/office/drawing/2014/main" val="2165025702"/>
                    </a:ext>
                  </a:extLst>
                </a:gridCol>
              </a:tblGrid>
              <a:tr h="30860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852662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Present approach &amp; plan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24342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KVIs and measures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17/10/2109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10/01/2020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99986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Carry out sessions to discuss KVIs with customers (via constituent groups)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17/10/2019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28/02/2020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682241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Develop strawman KVIs and measures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04/11/2019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06/12/2019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3356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progress update &amp; share view of proposed KVIs November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20/11/2019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592178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Review strawman KVIs at December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34249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feedback on strawman KVIs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03/01/2020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9719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First formal review of the draft KVIs and measures at January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15/01/2020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3905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of the draft service lines &amp; KPIs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16/01/2020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07/02/2020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1160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Second review of the KVIs and measures at February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19/02/2020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74044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Provide any comments to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 of the draft service lines &amp; KPIs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CMs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20/02/2020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06/03/2020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547390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Final review &amp; approval of KVIs at March </a:t>
                      </a:r>
                      <a:r>
                        <a:rPr lang="en-US" sz="12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CoMC</a:t>
                      </a:r>
                      <a:endParaRPr lang="en-US" sz="1200" b="0" i="0" u="none" strike="noStrike" dirty="0">
                        <a:solidFill>
                          <a:srgbClr val="37464D"/>
                        </a:solidFill>
                        <a:effectLst/>
                        <a:latin typeface="+mn-lt"/>
                      </a:endParaRP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CoMC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18/03/2020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238263"/>
                  </a:ext>
                </a:extLst>
              </a:tr>
              <a:tr h="3086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37464D"/>
                          </a:solidFill>
                          <a:effectLst/>
                          <a:latin typeface="+mn-lt"/>
                        </a:rPr>
                        <a:t>New KVIs effective &amp; published</a:t>
                      </a:r>
                    </a:p>
                  </a:txBody>
                  <a:tcPr marL="9525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latin typeface="+mn-lt"/>
                        </a:rPr>
                        <a:t>Xoserve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01/04/2020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On target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069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49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2F3A-B8CE-440F-A4AD-5977DD2F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KVI Review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74E903-6271-4CEB-80DA-5B613DAE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7435"/>
              </p:ext>
            </p:extLst>
          </p:nvPr>
        </p:nvGraphicFramePr>
        <p:xfrm>
          <a:off x="179512" y="786147"/>
          <a:ext cx="8856974" cy="3938213"/>
        </p:xfrm>
        <a:graphic>
          <a:graphicData uri="http://schemas.openxmlformats.org/drawingml/2006/table">
            <a:tbl>
              <a:tblPr firstRow="1" bandRow="1"/>
              <a:tblGrid>
                <a:gridCol w="1486399">
                  <a:extLst>
                    <a:ext uri="{9D8B030D-6E8A-4147-A177-3AD203B41FA5}">
                      <a16:colId xmlns:a16="http://schemas.microsoft.com/office/drawing/2014/main" val="239977979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3251707690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446145786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2676906715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631025353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3237932442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446895631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623127680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751752303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2385061533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2285820577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663557367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3991647592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523535956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3180368802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2996207109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3249440803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3606721167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004609211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3941905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2455342721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1388678121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2972286067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2684996754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688700084"/>
                    </a:ext>
                  </a:extLst>
                </a:gridCol>
                <a:gridCol w="294823">
                  <a:extLst>
                    <a:ext uri="{9D8B030D-6E8A-4147-A177-3AD203B41FA5}">
                      <a16:colId xmlns:a16="http://schemas.microsoft.com/office/drawing/2014/main" val="3560638154"/>
                    </a:ext>
                  </a:extLst>
                </a:gridCol>
              </a:tblGrid>
              <a:tr h="1505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Activity</a:t>
                      </a:r>
                    </a:p>
                  </a:txBody>
                  <a:tcPr marL="2854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21-Oct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28-Oct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04-Nov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11-Nov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02-Dec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09-Dec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16-Dec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23-Dec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30-Dec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06-Jan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13-Jan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20-Jan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27-Jan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03-Feb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10-Feb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17-Feb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24-Feb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02-Mar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09-Mar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16-Mar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23-Mar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30-Mar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350458"/>
                  </a:ext>
                </a:extLst>
              </a:tr>
              <a:tr h="1505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Present approach &amp; plan to </a:t>
                      </a:r>
                      <a:r>
                        <a:rPr lang="en-US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CoMC</a:t>
                      </a:r>
                      <a:endParaRPr lang="en-US" sz="800" b="0" i="0" u="none" strike="noStrike" dirty="0">
                        <a:solidFill>
                          <a:srgbClr val="3746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709408"/>
                  </a:ext>
                </a:extLst>
              </a:tr>
              <a:tr h="1505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Review KVIs and measures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448276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Carry out sessions to discuss KVIs with customers (via constituent groups)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91059"/>
                  </a:ext>
                </a:extLst>
              </a:tr>
              <a:tr h="1505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Develop strawman KVIs and measures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395133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Provide progress update &amp; share view of proposed KVIs November </a:t>
                      </a:r>
                      <a:r>
                        <a:rPr lang="en-US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CoMC</a:t>
                      </a:r>
                      <a:endParaRPr lang="en-US" sz="800" b="0" i="0" u="none" strike="noStrike" dirty="0">
                        <a:solidFill>
                          <a:srgbClr val="3746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596282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Review strawman KVIs at December </a:t>
                      </a:r>
                      <a:r>
                        <a:rPr lang="en-GB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CoMC</a:t>
                      </a:r>
                      <a:endParaRPr lang="en-GB" sz="800" b="0" i="0" u="none" strike="noStrike" dirty="0">
                        <a:solidFill>
                          <a:srgbClr val="3746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3076870"/>
                  </a:ext>
                </a:extLst>
              </a:tr>
              <a:tr h="1505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Provide feedback on strawman KVIs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490611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First formal review of the draft KVIs and measures at January </a:t>
                      </a:r>
                      <a:r>
                        <a:rPr lang="en-US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CoMC</a:t>
                      </a:r>
                      <a:endParaRPr lang="en-US" sz="800" b="0" i="0" u="none" strike="noStrike" dirty="0">
                        <a:solidFill>
                          <a:srgbClr val="3746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04328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Provide any comments to </a:t>
                      </a:r>
                      <a:r>
                        <a:rPr lang="en-US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 of the draft service lines &amp; KPIs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391406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Second review of the KVIs and measures at February </a:t>
                      </a:r>
                      <a:r>
                        <a:rPr lang="en-US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CoMC</a:t>
                      </a:r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227115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Provide any comments to </a:t>
                      </a:r>
                      <a:r>
                        <a:rPr lang="en-US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 of the draft service lines &amp; KPIs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542075"/>
                  </a:ext>
                </a:extLst>
              </a:tr>
              <a:tr h="3011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Final review &amp; approval of KVIs at March </a:t>
                      </a:r>
                      <a:r>
                        <a:rPr lang="en-US" sz="800" b="0" i="0" u="none" strike="noStrike" dirty="0" err="1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CoMC</a:t>
                      </a:r>
                      <a:endParaRPr lang="en-US" sz="800" b="0" i="0" u="none" strike="noStrike" dirty="0">
                        <a:solidFill>
                          <a:srgbClr val="37464D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49961"/>
                  </a:ext>
                </a:extLst>
              </a:tr>
              <a:tr h="1505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800" b="0" i="0" u="none" strike="noStrike" dirty="0">
                          <a:solidFill>
                            <a:srgbClr val="37464D"/>
                          </a:solidFill>
                          <a:effectLst/>
                          <a:latin typeface="Arial" panose="020B0604020202020204" pitchFamily="34" charset="0"/>
                        </a:rPr>
                        <a:t>New KVIs effective &amp; published</a:t>
                      </a:r>
                    </a:p>
                  </a:txBody>
                  <a:tcPr marL="42803" marR="2854" marT="28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54" marR="2854" marT="28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23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5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3092569d-7549-4f1f-b838-122d264c6bd8">
      <UserInfo>
        <DisplayName>Clarke, Angela</DisplayName>
        <AccountId>6</AccountId>
        <AccountType/>
      </UserInfo>
      <UserInfo>
        <DisplayName>McGlone, Jayne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9" ma:contentTypeDescription="Create a new document." ma:contentTypeScope="" ma:versionID="33698781227c1022c60780d45ee3bba1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8a8ccb695699b7d0890b7f0e4043351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purl.org/dc/elements/1.1/"/>
    <ds:schemaRef ds:uri="3092569d-7549-4f1f-b838-122d264c6bd8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1f7a547-d57a-44ce-a211-81869c79743b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B9BB62-498B-4E29-833C-BDEF93F16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842</Words>
  <Application>Microsoft Office PowerPoint</Application>
  <PresentationFormat>On-screen Show (16:9)</PresentationFormat>
  <Paragraphs>913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KPI and KVI Review Approach &amp; Plan</vt:lpstr>
      <vt:lpstr>KPI &amp; KVI Review Background</vt:lpstr>
      <vt:lpstr>Background</vt:lpstr>
      <vt:lpstr>DSC Service Line &amp; KPI Review Plan</vt:lpstr>
      <vt:lpstr>KPI Review Plan</vt:lpstr>
      <vt:lpstr>KVI Review Plan</vt:lpstr>
      <vt:lpstr>KVI Review Plan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59</cp:revision>
  <dcterms:created xsi:type="dcterms:W3CDTF">2018-09-02T17:12:15Z</dcterms:created>
  <dcterms:modified xsi:type="dcterms:W3CDTF">2019-10-08T13:58:16Z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0x01010041A7FD4F90B5DA4788FF0464472C409F</vt:lpwstr>
  </property>
</Properties>
</file>