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2" r:id="rId6"/>
    <p:sldMasterId id="2147483666" r:id="rId7"/>
    <p:sldMasterId id="2147483670" r:id="rId8"/>
    <p:sldMasterId id="2147483674" r:id="rId9"/>
  </p:sldMasterIdLst>
  <p:notesMasterIdLst>
    <p:notesMasterId r:id="rId50"/>
  </p:notesMasterIdLst>
  <p:sldIdLst>
    <p:sldId id="887" r:id="rId10"/>
    <p:sldId id="888" r:id="rId11"/>
    <p:sldId id="878" r:id="rId12"/>
    <p:sldId id="890" r:id="rId13"/>
    <p:sldId id="869" r:id="rId14"/>
    <p:sldId id="873" r:id="rId15"/>
    <p:sldId id="876" r:id="rId16"/>
    <p:sldId id="870" r:id="rId17"/>
    <p:sldId id="871" r:id="rId18"/>
    <p:sldId id="1054" r:id="rId19"/>
    <p:sldId id="1055" r:id="rId20"/>
    <p:sldId id="1056" r:id="rId21"/>
    <p:sldId id="891" r:id="rId22"/>
    <p:sldId id="640" r:id="rId23"/>
    <p:sldId id="368" r:id="rId24"/>
    <p:sldId id="353" r:id="rId25"/>
    <p:sldId id="354" r:id="rId26"/>
    <p:sldId id="355" r:id="rId27"/>
    <p:sldId id="364" r:id="rId28"/>
    <p:sldId id="356" r:id="rId29"/>
    <p:sldId id="366" r:id="rId30"/>
    <p:sldId id="362" r:id="rId31"/>
    <p:sldId id="359" r:id="rId32"/>
    <p:sldId id="363" r:id="rId33"/>
    <p:sldId id="357" r:id="rId34"/>
    <p:sldId id="360" r:id="rId35"/>
    <p:sldId id="367" r:id="rId36"/>
    <p:sldId id="369" r:id="rId37"/>
    <p:sldId id="288" r:id="rId38"/>
    <p:sldId id="893" r:id="rId39"/>
    <p:sldId id="339" r:id="rId40"/>
    <p:sldId id="340" r:id="rId41"/>
    <p:sldId id="892" r:id="rId42"/>
    <p:sldId id="289" r:id="rId43"/>
    <p:sldId id="894" r:id="rId44"/>
    <p:sldId id="291" r:id="rId45"/>
    <p:sldId id="295" r:id="rId46"/>
    <p:sldId id="296" r:id="rId47"/>
    <p:sldId id="293" r:id="rId48"/>
    <p:sldId id="294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 Chambers" initials="L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1D6E8"/>
    <a:srgbClr val="D8F5FD"/>
    <a:srgbClr val="E8EAF1"/>
    <a:srgbClr val="CED1E1"/>
    <a:srgbClr val="40D1F5"/>
    <a:srgbClr val="84B8DA"/>
    <a:srgbClr val="9C4877"/>
    <a:srgbClr val="2B80B1"/>
    <a:srgbClr val="9C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8" autoAdjust="0"/>
    <p:restoredTop sz="87766" autoAdjust="0"/>
  </p:normalViewPr>
  <p:slideViewPr>
    <p:cSldViewPr>
      <p:cViewPr varScale="1">
        <p:scale>
          <a:sx n="79" d="100"/>
          <a:sy n="79" d="100"/>
        </p:scale>
        <p:origin x="10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November 2020 Major Release - Available Points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Available Points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120</c:v>
                </c:pt>
                <c:pt idx="1">
                  <c:v>100</c:v>
                </c:pt>
                <c:pt idx="2">
                  <c:v>75</c:v>
                </c:pt>
                <c:pt idx="3">
                  <c:v>35</c:v>
                </c:pt>
                <c:pt idx="4">
                  <c:v>21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47-4CD8-A231-8B693BCDF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361872"/>
        <c:axId val="1688906624"/>
      </c:lineChart>
      <c:catAx>
        <c:axId val="17713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906624"/>
        <c:crosses val="autoZero"/>
        <c:auto val="1"/>
        <c:lblAlgn val="ctr"/>
        <c:lblOffset val="100"/>
        <c:noMultiLvlLbl val="0"/>
      </c:catAx>
      <c:valAx>
        <c:axId val="16889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36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05/11/2019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42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8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357B9-A31F-4FC7-A38A-70DF36F645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84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15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4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15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357B9-A31F-4FC7-A38A-70DF36F645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5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0C77-334A-4FB0-A6A1-8976F8350912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6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0C77-334A-4FB0-A6A1-8976F8350912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6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4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5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5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0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42360"/>
            <a:ext cx="8688388" cy="7239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1540"/>
            <a:ext cx="8686800" cy="3456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79762"/>
            <a:ext cx="9144000" cy="648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543858"/>
            <a:ext cx="9144000" cy="54006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65408" y="195496"/>
            <a:ext cx="4200525" cy="1309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xfrm>
            <a:off x="7884368" y="134765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2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5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5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33468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28600" y="842693"/>
            <a:ext cx="8686800" cy="38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8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79762"/>
            <a:ext cx="9144000" cy="648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543858"/>
            <a:ext cx="9144000" cy="54006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65408" y="195495"/>
            <a:ext cx="4200525" cy="1309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xfrm>
            <a:off x="7884368" y="134765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5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5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7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519522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28600" y="1328747"/>
            <a:ext cx="8686800" cy="3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09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79762"/>
            <a:ext cx="9144000" cy="648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543858"/>
            <a:ext cx="9144000" cy="54006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65408" y="195490"/>
            <a:ext cx="4200525" cy="1309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xfrm>
            <a:off x="7884368" y="134765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5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5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519522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28600" y="1328742"/>
            <a:ext cx="8686800" cy="3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531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79762"/>
            <a:ext cx="9144000" cy="648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543858"/>
            <a:ext cx="9144000" cy="54006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65403" y="195487"/>
            <a:ext cx="4200525" cy="1309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xfrm>
            <a:off x="7884368" y="134765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5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5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3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33468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28600" y="842684"/>
            <a:ext cx="8686800" cy="38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05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42863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1040"/>
            <a:ext cx="8686800" cy="34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39952" y="4817490"/>
            <a:ext cx="864096" cy="3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467558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79596" y="141480"/>
            <a:ext cx="13064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FE9DEA2-EE3A-4EC9-821F-49987E18A19C}" type="slidenum">
              <a:rPr lang="en-GB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7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519522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8748"/>
            <a:ext cx="8686800" cy="3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8" y="4962535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884368" y="4901804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33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519522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8747"/>
            <a:ext cx="8686800" cy="3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8" y="4962534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884368" y="4901804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23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519522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8742"/>
            <a:ext cx="8686800" cy="3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8" y="4962529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884368" y="4901804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9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519522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8739"/>
            <a:ext cx="8686800" cy="3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3" y="4962526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884368" y="4901804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70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uklink@Xoserve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35034311-FCBF-4F23-BFE3-BA3FFE4A3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885036"/>
              </p:ext>
            </p:extLst>
          </p:nvPr>
        </p:nvGraphicFramePr>
        <p:xfrm>
          <a:off x="254442" y="809349"/>
          <a:ext cx="8550950" cy="4084940"/>
        </p:xfrm>
        <a:graphic>
          <a:graphicData uri="http://schemas.openxmlformats.org/drawingml/2006/table">
            <a:tbl>
              <a:tblPr firstRow="1" bandRow="1"/>
              <a:tblGrid>
                <a:gridCol w="122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5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13/11/19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RAG Status: 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77"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26" marR="91426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and Issues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</a:t>
                      </a:r>
                      <a:r>
                        <a:rPr lang="en-GB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94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r>
                        <a:rPr lang="en-GB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Justification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Schedule</a:t>
                      </a:r>
                    </a:p>
                    <a:p>
                      <a:pPr algn="ctr"/>
                      <a:endParaRPr lang="en-GB" sz="10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Arial" panose="020B0604020202020204" pitchFamily="34" charset="0"/>
                        </a:rPr>
                        <a:t>Post Implementation Support (PIS)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Arial" panose="020B0604020202020204" pitchFamily="34" charset="0"/>
                        </a:rPr>
                        <a:t>PIS activities (including First Usage monitoring) continue to be successfully monitored as per plan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Arial" panose="020B0604020202020204" pitchFamily="34" charset="0"/>
                        </a:rPr>
                        <a:t>Handover activities commenced with </a:t>
                      </a:r>
                      <a:r>
                        <a:rPr kumimoji="0" lang="en-GB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Arial" panose="020B0604020202020204" pitchFamily="34" charset="0"/>
                        </a:rPr>
                        <a:t>Xoserve</a:t>
                      </a: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Arial" panose="020B0604020202020204" pitchFamily="34" charset="0"/>
                        </a:rPr>
                        <a:t> Tech Ops for completion of PIS by 29/11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Arial" panose="020B0604020202020204" pitchFamily="34" charset="0"/>
                        </a:rPr>
                        <a:t>Preparation of Closedown activities commenced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kumimoji="0" lang="en-GB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and Issues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No key Risks or Issues open that impact the continuation of Post Implementation Support activities for the EUC release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Project delivery costs are tracking to approved internal budgets (Revised BER to include Financial Risk margin approved at ChMC on 10/07/19)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Weekly monitoring of SME resources supporting multiple demands (e.g. BAU defects, Future Releases etc) is ongoing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70CAECF2-DEC2-4E29-A1AB-B89CF72EE0CD}"/>
              </a:ext>
            </a:extLst>
          </p:cNvPr>
          <p:cNvSpPr/>
          <p:nvPr/>
        </p:nvSpPr>
        <p:spPr>
          <a:xfrm>
            <a:off x="7817218" y="1520496"/>
            <a:ext cx="215490" cy="23083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025B08-F88A-41BC-959F-7975D291319A}"/>
              </a:ext>
            </a:extLst>
          </p:cNvPr>
          <p:cNvSpPr/>
          <p:nvPr/>
        </p:nvSpPr>
        <p:spPr>
          <a:xfrm>
            <a:off x="6143112" y="837576"/>
            <a:ext cx="207777" cy="2061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B7AB43-D412-4796-A79C-387981F74ACE}"/>
              </a:ext>
            </a:extLst>
          </p:cNvPr>
          <p:cNvSpPr/>
          <p:nvPr/>
        </p:nvSpPr>
        <p:spPr>
          <a:xfrm>
            <a:off x="6051595" y="1537050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639B60-ED8E-41FD-A5AA-FE5B67D25923}"/>
              </a:ext>
            </a:extLst>
          </p:cNvPr>
          <p:cNvSpPr/>
          <p:nvPr/>
        </p:nvSpPr>
        <p:spPr>
          <a:xfrm>
            <a:off x="4156412" y="1520270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C946BC-C73C-430B-B113-E7C848B0314B}"/>
              </a:ext>
            </a:extLst>
          </p:cNvPr>
          <p:cNvSpPr/>
          <p:nvPr/>
        </p:nvSpPr>
        <p:spPr>
          <a:xfrm>
            <a:off x="2306888" y="1519636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81DE55-2AB8-4534-952D-12E04C07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8.1 XRN4665 – EUC Release</a:t>
            </a:r>
          </a:p>
        </p:txBody>
      </p:sp>
    </p:spTree>
    <p:extLst>
      <p:ext uri="{BB962C8B-B14F-4D97-AF65-F5344CB8AC3E}">
        <p14:creationId xmlns:p14="http://schemas.microsoft.com/office/powerpoint/2010/main" val="139459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64D1-DD4B-479C-8274-060EA4C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313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GB" dirty="0"/>
              <a:t>8.4 XRN4914 – Retro Proof of concept Status Update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E4AA0-BEE7-40EF-ADC2-D1B3EAA1B345}"/>
              </a:ext>
            </a:extLst>
          </p:cNvPr>
          <p:cNvGrpSpPr/>
          <p:nvPr/>
        </p:nvGrpSpPr>
        <p:grpSpPr>
          <a:xfrm>
            <a:off x="251520" y="771550"/>
            <a:ext cx="8594612" cy="3992933"/>
            <a:chOff x="137840" y="723530"/>
            <a:chExt cx="8017423" cy="3510049"/>
          </a:xfrm>
          <a:solidFill>
            <a:srgbClr val="FFC000"/>
          </a:solidFill>
        </p:grpSpPr>
        <p:graphicFrame>
          <p:nvGraphicFramePr>
            <p:cNvPr id="4" name="Content Placeholder 3">
              <a:extLst>
                <a:ext uri="{FF2B5EF4-FFF2-40B4-BE49-F238E27FC236}">
                  <a16:creationId xmlns:a16="http://schemas.microsoft.com/office/drawing/2014/main" id="{60E62DC6-3EBE-4901-B700-870330337CDA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37840" y="723530"/>
            <a:ext cx="8017423" cy="3510049"/>
          </p:xfrm>
          <a:graphic>
            <a:graphicData uri="http://schemas.openxmlformats.org/drawingml/2006/table">
              <a:tbl>
                <a:tblPr firstRow="1" bandRow="1"/>
                <a:tblGrid>
                  <a:gridCol w="121067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811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4071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7220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789856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70532"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5</a:t>
                        </a:r>
                        <a:r>
                          <a:rPr lang="en-GB" sz="1050" kern="1200" baseline="300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lang="en-GB" sz="1050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 November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GB" sz="1050" b="1" i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Overall</a:t>
                        </a:r>
                        <a:r>
                          <a:rPr lang="en-GB" sz="1050" b="1" i="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Project RAG Status</a:t>
                        </a:r>
                        <a:r>
                          <a:rPr lang="en-GB" sz="1000" b="1" i="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: </a:t>
                        </a:r>
                        <a:endParaRPr lang="en-GB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35" marR="91435" marT="45718" marB="45718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35" marR="91435" marT="45724" marB="45724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endParaRPr lang="en-GB" sz="900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4477">
                  <a:tc vMerge="1">
                    <a:txBody>
                      <a:bodyPr/>
                      <a:lstStyle/>
                      <a:p>
                        <a:pPr algn="ctr"/>
                        <a:endParaRPr lang="en-GB" sz="1800" dirty="0"/>
                      </a:p>
                    </a:txBody>
                    <a:tcPr marL="91426" marR="91426" marT="45682" marB="45682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Schedule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Risks and Issues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Cost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</a:rPr>
                          <a:t>Resources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5043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RAG</a:t>
                        </a:r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Status</a:t>
                        </a:r>
                        <a:endPara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16494">
                  <a:tc gridSpan="5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Status</a:t>
                        </a:r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Justification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dirty="0"/>
                      </a:p>
                    </a:txBody>
                    <a:tcPr>
                      <a:solidFill>
                        <a:srgbClr val="FFC00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marL="0" algn="ctr" defTabSz="457200" rtl="0" eaLnBrk="1" latinLnBrk="0" hangingPunct="1"/>
                        <a:endPara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88625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000" b="1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Schedule</a:t>
                        </a:r>
                      </a:p>
                      <a:p>
                        <a:pPr algn="ctr"/>
                        <a:endParaRPr lang="en-GB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lvl="0" indent="0">
                          <a:buFont typeface="Arial" panose="020B0604020202020204" pitchFamily="34" charset="0"/>
                          <a:buNone/>
                        </a:pPr>
                        <a:r>
                          <a:rPr kumimoji="0" lang="en-GB" sz="10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Plan: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Capture complete; proof of concept in Start-up/initiation 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Level 1 milestones and detailed plan </a:t>
                        </a:r>
                        <a:r>
                          <a:rPr kumimoji="0" lang="en-GB" sz="1000" b="0" i="0" u="none" strike="noStrike" kern="1200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being produced</a:t>
                        </a:r>
                        <a:endPara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endParaRPr>
                      </a:p>
                      <a:p>
                        <a:pPr marL="0" lvl="0" indent="0">
                          <a:buFont typeface="Arial" panose="020B0604020202020204" pitchFamily="34" charset="0"/>
                          <a:buNone/>
                        </a:pPr>
                        <a:r>
                          <a:rPr kumimoji="0" lang="en-GB" sz="10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Customer Engagement and Communication plan: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Kick-off meeting took place; 3</a:t>
                        </a:r>
                        <a:r>
                          <a:rPr kumimoji="0" lang="en-GB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rd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Nov in DSG  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Engagement and communication agreed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Web Page: content being agreed; to go live 12</a:t>
                        </a:r>
                        <a:r>
                          <a:rPr kumimoji="0" lang="en-GB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Nov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2305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Risks and Issues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Char char="•"/>
                          <a:tabLst/>
                          <a:defRPr/>
                        </a:pPr>
                        <a:r>
                          <a:rPr lang="en-GB" sz="1000" dirty="0"/>
                          <a:t>Risk that there will not be sufficient volume received from Shippers in the proof of concept to be able to quantify the size of the data mis-match activity. </a:t>
                        </a:r>
                        <a:r>
                          <a:rPr lang="en-GB" sz="1000" b="1" dirty="0"/>
                          <a:t>Action: </a:t>
                        </a:r>
                        <a:r>
                          <a:rPr lang="en-GB" sz="1000" dirty="0"/>
                          <a:t>Checkpoint 1 to be put in place after engagement period to understand the amount of volume and data types that Shippers will  be providing</a:t>
                        </a:r>
                      </a:p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Char char="•"/>
                          <a:tabLst/>
                          <a:defRPr/>
                        </a:pPr>
                        <a:r>
                          <a:rPr lang="en-GB" sz="1000" dirty="0"/>
                          <a:t>Risk that the amount of time to complete the proof of concept is not currently known. </a:t>
                        </a:r>
                        <a:r>
                          <a:rPr lang="en-GB" sz="1000" b="1" dirty="0"/>
                          <a:t>Action: </a:t>
                        </a:r>
                        <a:r>
                          <a:rPr lang="en-GB" sz="1000" dirty="0"/>
                          <a:t>Checkpoint 2 to be put in place after step 1 comparison of Shipper data against UKL data; to understand amount of direct mis-matches and no of data items to take to step 3; agreement needed for checkpoint 3 to gain an understanding of how long it may take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27378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Cost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The BER was approved 25</a:t>
                        </a:r>
                        <a:r>
                          <a:rPr kumimoji="0" lang="en-GB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October; £270k</a:t>
                        </a:r>
                        <a:endPara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84222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0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Resources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Contract and Statement of Work signed with 3</a:t>
                        </a:r>
                        <a:r>
                          <a:rPr kumimoji="0" lang="en-US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rd</a:t>
                        </a:r>
                        <a:r>
                          <a:rPr kumimoji="0" lang="en-US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party; initiation activities progressing</a:t>
                        </a:r>
                      </a:p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SME resource: </a:t>
                        </a:r>
                        <a:r>
                          <a:rPr lang="en-GB" sz="1000" dirty="0"/>
                          <a:t>working with SME team to ensure resource available when required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32F9EA-D945-459F-8F00-091B3CFCAABE}"/>
                </a:ext>
              </a:extLst>
            </p:cNvPr>
            <p:cNvSpPr/>
            <p:nvPr/>
          </p:nvSpPr>
          <p:spPr>
            <a:xfrm>
              <a:off x="7259096" y="1394296"/>
              <a:ext cx="204194" cy="213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0F57896-72F6-46F0-8DCF-1B43A706D61C}"/>
              </a:ext>
            </a:extLst>
          </p:cNvPr>
          <p:cNvSpPr/>
          <p:nvPr/>
        </p:nvSpPr>
        <p:spPr>
          <a:xfrm>
            <a:off x="5987072" y="1567374"/>
            <a:ext cx="215490" cy="2142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D341B2-AF9B-4E48-A146-835712CA3A8C}"/>
              </a:ext>
            </a:extLst>
          </p:cNvPr>
          <p:cNvSpPr/>
          <p:nvPr/>
        </p:nvSpPr>
        <p:spPr>
          <a:xfrm>
            <a:off x="4126217" y="1563638"/>
            <a:ext cx="215490" cy="21428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54495D-E22F-4490-B63B-9C96EEB69125}"/>
              </a:ext>
            </a:extLst>
          </p:cNvPr>
          <p:cNvSpPr/>
          <p:nvPr/>
        </p:nvSpPr>
        <p:spPr>
          <a:xfrm>
            <a:off x="2265362" y="1563638"/>
            <a:ext cx="215490" cy="2142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E1F034-7A4C-4509-957E-1DADC9F7306D}"/>
              </a:ext>
            </a:extLst>
          </p:cNvPr>
          <p:cNvSpPr/>
          <p:nvPr/>
        </p:nvSpPr>
        <p:spPr>
          <a:xfrm>
            <a:off x="6300192" y="843558"/>
            <a:ext cx="215490" cy="2142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0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45407" y="1358723"/>
            <a:ext cx="84249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70444" y="3876278"/>
            <a:ext cx="849021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92485" y="2808683"/>
            <a:ext cx="8468173" cy="10688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6688" y="1848457"/>
            <a:ext cx="8423970" cy="936104"/>
          </a:xfrm>
          <a:prstGeom prst="rect">
            <a:avLst/>
          </a:prstGeom>
          <a:solidFill>
            <a:srgbClr val="E8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92D8-FEBE-4DDD-AD8B-03957BD6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XRN4914 – Retro proof of concept - 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7669-B323-43A7-AA90-FFEE9856EC44}"/>
              </a:ext>
            </a:extLst>
          </p:cNvPr>
          <p:cNvSpPr txBox="1"/>
          <p:nvPr/>
        </p:nvSpPr>
        <p:spPr>
          <a:xfrm>
            <a:off x="53752" y="704766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>
              <a:solidFill>
                <a:srgbClr val="1D3E61"/>
              </a:solidFill>
            </a:endParaRPr>
          </a:p>
          <a:p>
            <a:endParaRPr lang="en-GB" sz="1000" b="1" dirty="0">
              <a:solidFill>
                <a:srgbClr val="1D3E6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9552" y="771550"/>
            <a:ext cx="8424936" cy="225896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2019/2020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539552" y="997446"/>
          <a:ext cx="8421106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32">
                  <a:extLst>
                    <a:ext uri="{9D8B030D-6E8A-4147-A177-3AD203B41FA5}">
                      <a16:colId xmlns:a16="http://schemas.microsoft.com/office/drawing/2014/main" val="1468609177"/>
                    </a:ext>
                  </a:extLst>
                </a:gridCol>
                <a:gridCol w="2015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284">
                  <a:extLst>
                    <a:ext uri="{9D8B030D-6E8A-4147-A177-3AD203B41FA5}">
                      <a16:colId xmlns:a16="http://schemas.microsoft.com/office/drawing/2014/main" val="92253889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December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January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February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197768" y="1856842"/>
            <a:ext cx="341784" cy="936104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Customer Engagement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1840" y="4653009"/>
            <a:ext cx="5832651" cy="367013"/>
          </a:xfrm>
          <a:prstGeom prst="rect">
            <a:avLst/>
          </a:prstGeom>
          <a:noFill/>
          <a:ln>
            <a:solidFill>
              <a:srgbClr val="3E5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1" y="473199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1D3E61"/>
                </a:solidFill>
                <a:latin typeface="Arial"/>
                <a:ea typeface="+mn-ea"/>
              </a:rPr>
              <a:t>Key: </a:t>
            </a:r>
            <a:endParaRPr lang="en-GB" sz="800" dirty="0">
              <a:solidFill>
                <a:srgbClr val="1D3E61"/>
              </a:solidFill>
              <a:latin typeface="Arial"/>
              <a:ea typeface="+mn-e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03553" y="4731990"/>
            <a:ext cx="837761" cy="216024"/>
            <a:chOff x="611560" y="4458544"/>
            <a:chExt cx="837761" cy="216024"/>
          </a:xfrm>
        </p:grpSpPr>
        <p:sp>
          <p:nvSpPr>
            <p:cNvPr id="22" name="Oval 21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chemeClr val="accent1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121" y="4459124"/>
              <a:ext cx="6832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Completed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22" y="4731990"/>
            <a:ext cx="1275265" cy="216024"/>
            <a:chOff x="611560" y="4458544"/>
            <a:chExt cx="1275265" cy="216024"/>
          </a:xfrm>
        </p:grpSpPr>
        <p:sp>
          <p:nvSpPr>
            <p:cNvPr id="28" name="Oval 27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rgbClr val="FF0000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2949" y="4459124"/>
              <a:ext cx="10438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Slipped / High risk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3256" y="4731990"/>
            <a:ext cx="997946" cy="216024"/>
            <a:chOff x="611560" y="4458544"/>
            <a:chExt cx="997946" cy="216024"/>
          </a:xfrm>
        </p:grpSpPr>
        <p:sp>
          <p:nvSpPr>
            <p:cNvPr id="31" name="Oval 30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rgbClr val="FFC000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2949" y="4459124"/>
              <a:ext cx="7665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Medium  risk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2545" y="4731990"/>
            <a:ext cx="798081" cy="216024"/>
            <a:chOff x="611560" y="4458544"/>
            <a:chExt cx="798081" cy="216024"/>
          </a:xfrm>
        </p:grpSpPr>
        <p:sp>
          <p:nvSpPr>
            <p:cNvPr id="34" name="Oval 33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rgbClr val="92D050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958" y="4459124"/>
              <a:ext cx="6206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On-target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97767" y="2859781"/>
            <a:ext cx="358473" cy="936103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7768" y="3867894"/>
            <a:ext cx="341784" cy="864096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1203541" y="2120818"/>
            <a:ext cx="2554561" cy="232367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1"/>
                </a:solidFill>
              </a:rPr>
              <a:t>Customer / Advocates encouraging participation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12160" y="1437222"/>
            <a:ext cx="703257" cy="336014"/>
            <a:chOff x="3936451" y="2400657"/>
            <a:chExt cx="703257" cy="336014"/>
          </a:xfrm>
          <a:solidFill>
            <a:srgbClr val="92D050"/>
          </a:solidFill>
        </p:grpSpPr>
        <p:sp>
          <p:nvSpPr>
            <p:cNvPr id="48" name="Oval 116"/>
            <p:cNvSpPr>
              <a:spLocks noChangeArrowheads="1"/>
            </p:cNvSpPr>
            <p:nvPr/>
          </p:nvSpPr>
          <p:spPr bwMode="auto">
            <a:xfrm>
              <a:off x="4266793" y="2400657"/>
              <a:ext cx="126610" cy="109537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9" name="Rectangle 114"/>
            <p:cNvSpPr>
              <a:spLocks noChangeArrowheads="1"/>
            </p:cNvSpPr>
            <p:nvPr/>
          </p:nvSpPr>
          <p:spPr bwMode="auto">
            <a:xfrm>
              <a:off x="3936451" y="2552005"/>
              <a:ext cx="703257" cy="184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600" dirty="0">
                  <a:solidFill>
                    <a:srgbClr val="000000"/>
                  </a:solidFill>
                </a:rPr>
                <a:t>Checkpoint 2</a:t>
              </a:r>
            </a:p>
            <a:p>
              <a:pPr algn="ctr"/>
              <a:r>
                <a:rPr lang="en-US" altLang="en-US" sz="600" dirty="0">
                  <a:solidFill>
                    <a:srgbClr val="000000"/>
                  </a:solidFill>
                </a:rPr>
                <a:t>24</a:t>
              </a:r>
              <a:r>
                <a:rPr lang="en-US" altLang="en-US" sz="600" baseline="30000" dirty="0">
                  <a:solidFill>
                    <a:srgbClr val="000000"/>
                  </a:solidFill>
                </a:rPr>
                <a:t>th</a:t>
              </a:r>
              <a:r>
                <a:rPr lang="en-US" altLang="en-US" sz="600" dirty="0">
                  <a:solidFill>
                    <a:srgbClr val="000000"/>
                  </a:solidFill>
                </a:rPr>
                <a:t> Jan</a:t>
              </a:r>
              <a:endParaRPr lang="en-US" alt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95736" y="1419622"/>
            <a:ext cx="703257" cy="330680"/>
            <a:chOff x="2677368" y="2400657"/>
            <a:chExt cx="703257" cy="330680"/>
          </a:xfrm>
          <a:solidFill>
            <a:srgbClr val="92D050"/>
          </a:solidFill>
        </p:grpSpPr>
        <p:sp>
          <p:nvSpPr>
            <p:cNvPr id="52" name="Rectangle 114"/>
            <p:cNvSpPr>
              <a:spLocks noChangeArrowheads="1"/>
            </p:cNvSpPr>
            <p:nvPr/>
          </p:nvSpPr>
          <p:spPr bwMode="auto">
            <a:xfrm>
              <a:off x="2677368" y="2546671"/>
              <a:ext cx="703257" cy="184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600" dirty="0">
                  <a:solidFill>
                    <a:srgbClr val="000000"/>
                  </a:solidFill>
                </a:rPr>
                <a:t>Checkpoint 1  </a:t>
              </a:r>
            </a:p>
            <a:p>
              <a:pPr algn="ctr"/>
              <a:r>
                <a:rPr lang="en-US" altLang="en-US" sz="600" dirty="0">
                  <a:solidFill>
                    <a:srgbClr val="000000"/>
                  </a:solidFill>
                </a:rPr>
                <a:t>29</a:t>
              </a:r>
              <a:r>
                <a:rPr lang="en-US" altLang="en-US" sz="600" baseline="30000" dirty="0">
                  <a:solidFill>
                    <a:srgbClr val="000000"/>
                  </a:solidFill>
                </a:rPr>
                <a:t>th</a:t>
              </a:r>
              <a:r>
                <a:rPr lang="en-US" altLang="en-US" sz="600" dirty="0">
                  <a:solidFill>
                    <a:srgbClr val="000000"/>
                  </a:solidFill>
                </a:rPr>
                <a:t> Nov </a:t>
              </a:r>
              <a:endParaRPr lang="en-US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53" name="Oval 116"/>
            <p:cNvSpPr>
              <a:spLocks noChangeArrowheads="1"/>
            </p:cNvSpPr>
            <p:nvPr/>
          </p:nvSpPr>
          <p:spPr bwMode="auto">
            <a:xfrm>
              <a:off x="2965691" y="2400657"/>
              <a:ext cx="126610" cy="109537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</p:grpSp>
      <p:sp>
        <p:nvSpPr>
          <p:cNvPr id="55" name="Flowchart: Process 54"/>
          <p:cNvSpPr/>
          <p:nvPr/>
        </p:nvSpPr>
        <p:spPr>
          <a:xfrm>
            <a:off x="755576" y="2819015"/>
            <a:ext cx="1152122" cy="233237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2051720" y="2404002"/>
            <a:ext cx="1008112" cy="20737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1"/>
                </a:solidFill>
              </a:rPr>
              <a:t>Test files can be accepted</a:t>
            </a:r>
          </a:p>
        </p:txBody>
      </p:sp>
      <p:sp>
        <p:nvSpPr>
          <p:cNvPr id="62" name="Rectangle 114"/>
          <p:cNvSpPr>
            <a:spLocks noChangeArrowheads="1"/>
          </p:cNvSpPr>
          <p:nvPr/>
        </p:nvSpPr>
        <p:spPr bwMode="auto">
          <a:xfrm>
            <a:off x="729737" y="1856907"/>
            <a:ext cx="11779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600" dirty="0">
                <a:solidFill>
                  <a:srgbClr val="000000"/>
                </a:solidFill>
              </a:rPr>
              <a:t>Initial Customer engagement </a:t>
            </a:r>
          </a:p>
          <a:p>
            <a:pPr algn="ctr"/>
            <a:r>
              <a:rPr lang="en-US" altLang="en-US" sz="600" dirty="0">
                <a:solidFill>
                  <a:srgbClr val="000000"/>
                </a:solidFill>
              </a:rPr>
              <a:t>kick-off 4</a:t>
            </a:r>
            <a:r>
              <a:rPr lang="en-US" altLang="en-US" sz="600" baseline="30000" dirty="0">
                <a:solidFill>
                  <a:srgbClr val="000000"/>
                </a:solidFill>
              </a:rPr>
              <a:t>th</a:t>
            </a:r>
            <a:r>
              <a:rPr lang="en-US" altLang="en-US" sz="600" dirty="0">
                <a:solidFill>
                  <a:srgbClr val="000000"/>
                </a:solidFill>
              </a:rPr>
              <a:t> Nov  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755576" y="1401282"/>
            <a:ext cx="0" cy="325870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ash"/>
            <a:tailEnd type="non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81750" y="4655485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dirty="0">
                <a:solidFill>
                  <a:schemeClr val="tx2"/>
                </a:solidFill>
              </a:rPr>
              <a:t>today</a:t>
            </a: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76" name="Oval 75"/>
          <p:cNvSpPr/>
          <p:nvPr/>
        </p:nvSpPr>
        <p:spPr bwMode="gray">
          <a:xfrm>
            <a:off x="7977255" y="4731990"/>
            <a:ext cx="179002" cy="180020"/>
          </a:xfrm>
          <a:prstGeom prst="ellipse">
            <a:avLst/>
          </a:prstGeom>
          <a:solidFill>
            <a:schemeClr val="bg1">
              <a:lumMod val="65000"/>
            </a:schemeClr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208644" y="4732570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1D3E61"/>
                </a:solidFill>
                <a:latin typeface="Arial"/>
              </a:rPr>
              <a:t>Planning</a:t>
            </a:r>
            <a:endParaRPr lang="en-GB" sz="800" dirty="0">
              <a:solidFill>
                <a:srgbClr val="1D3E61"/>
              </a:solidFill>
              <a:latin typeface="Arial"/>
              <a:ea typeface="+mn-ea"/>
            </a:endParaRPr>
          </a:p>
        </p:txBody>
      </p:sp>
      <p:sp>
        <p:nvSpPr>
          <p:cNvPr id="58" name="Flowchart: Process 57">
            <a:extLst>
              <a:ext uri="{FF2B5EF4-FFF2-40B4-BE49-F238E27FC236}">
                <a16:creationId xmlns:a16="http://schemas.microsoft.com/office/drawing/2014/main" id="{AC7827E3-700E-4FCE-9430-582D869C325E}"/>
              </a:ext>
            </a:extLst>
          </p:cNvPr>
          <p:cNvSpPr/>
          <p:nvPr/>
        </p:nvSpPr>
        <p:spPr>
          <a:xfrm>
            <a:off x="1115616" y="3058593"/>
            <a:ext cx="1462873" cy="252199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Develop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480A9C9D-05A0-46F6-9418-44FD8939BD84}"/>
              </a:ext>
            </a:extLst>
          </p:cNvPr>
          <p:cNvSpPr/>
          <p:nvPr/>
        </p:nvSpPr>
        <p:spPr>
          <a:xfrm>
            <a:off x="1905060" y="3310793"/>
            <a:ext cx="1097195" cy="269070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7" name="Flowchart: Process 66">
            <a:extLst>
              <a:ext uri="{FF2B5EF4-FFF2-40B4-BE49-F238E27FC236}">
                <a16:creationId xmlns:a16="http://schemas.microsoft.com/office/drawing/2014/main" id="{4D22B2E3-583F-4D95-BD00-A0C1FC3A8BDD}"/>
              </a:ext>
            </a:extLst>
          </p:cNvPr>
          <p:cNvSpPr/>
          <p:nvPr/>
        </p:nvSpPr>
        <p:spPr>
          <a:xfrm>
            <a:off x="574205" y="2374688"/>
            <a:ext cx="541411" cy="243109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1"/>
                </a:solidFill>
              </a:rPr>
              <a:t>Kick-off prep</a:t>
            </a:r>
          </a:p>
        </p:txBody>
      </p:sp>
      <p:sp>
        <p:nvSpPr>
          <p:cNvPr id="94" name="Flowchart: Process 93">
            <a:extLst>
              <a:ext uri="{FF2B5EF4-FFF2-40B4-BE49-F238E27FC236}">
                <a16:creationId xmlns:a16="http://schemas.microsoft.com/office/drawing/2014/main" id="{825E2D18-07AD-436D-8782-B427AB3D47BC}"/>
              </a:ext>
            </a:extLst>
          </p:cNvPr>
          <p:cNvSpPr/>
          <p:nvPr/>
        </p:nvSpPr>
        <p:spPr>
          <a:xfrm>
            <a:off x="3131840" y="3922350"/>
            <a:ext cx="1512168" cy="251646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Actual data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files in</a:t>
            </a:r>
          </a:p>
        </p:txBody>
      </p:sp>
      <p:sp>
        <p:nvSpPr>
          <p:cNvPr id="95" name="Flowchart: Process 94">
            <a:extLst>
              <a:ext uri="{FF2B5EF4-FFF2-40B4-BE49-F238E27FC236}">
                <a16:creationId xmlns:a16="http://schemas.microsoft.com/office/drawing/2014/main" id="{F5FB37E5-119F-4CD5-974D-FD03786BD77A}"/>
              </a:ext>
            </a:extLst>
          </p:cNvPr>
          <p:cNvSpPr/>
          <p:nvPr/>
        </p:nvSpPr>
        <p:spPr>
          <a:xfrm>
            <a:off x="4788024" y="3918006"/>
            <a:ext cx="1704210" cy="255990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Step 1 Compare / Outcome / Aggregate</a:t>
            </a:r>
          </a:p>
        </p:txBody>
      </p:sp>
      <p:sp>
        <p:nvSpPr>
          <p:cNvPr id="61" name="5-Point Star 60"/>
          <p:cNvSpPr/>
          <p:nvPr/>
        </p:nvSpPr>
        <p:spPr>
          <a:xfrm>
            <a:off x="1043608" y="2428058"/>
            <a:ext cx="144016" cy="1436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692370-3C7D-4C19-B8C0-4EFB134D20FB}"/>
              </a:ext>
            </a:extLst>
          </p:cNvPr>
          <p:cNvGrpSpPr/>
          <p:nvPr/>
        </p:nvGrpSpPr>
        <p:grpSpPr>
          <a:xfrm>
            <a:off x="1115616" y="2065696"/>
            <a:ext cx="3888432" cy="236907"/>
            <a:chOff x="2825130" y="1923678"/>
            <a:chExt cx="2034902" cy="23490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D69CA13-708D-4BA4-8AB0-27868F1F6C19}"/>
                </a:ext>
              </a:extLst>
            </p:cNvPr>
            <p:cNvCxnSpPr/>
            <p:nvPr/>
          </p:nvCxnSpPr>
          <p:spPr>
            <a:xfrm>
              <a:off x="2825130" y="1923678"/>
              <a:ext cx="0" cy="234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CCEBF02-0893-459C-8810-45ED26C91BB0}"/>
                </a:ext>
              </a:extLst>
            </p:cNvPr>
            <p:cNvCxnSpPr>
              <a:cxnSpLocks/>
            </p:cNvCxnSpPr>
            <p:nvPr/>
          </p:nvCxnSpPr>
          <p:spPr>
            <a:xfrm>
              <a:off x="2825130" y="1923678"/>
              <a:ext cx="20349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E50EA-3545-459A-9FEA-D566BB1B18F8}"/>
                </a:ext>
              </a:extLst>
            </p:cNvPr>
            <p:cNvCxnSpPr/>
            <p:nvPr/>
          </p:nvCxnSpPr>
          <p:spPr>
            <a:xfrm>
              <a:off x="4860032" y="1923678"/>
              <a:ext cx="0" cy="234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114">
            <a:extLst>
              <a:ext uri="{FF2B5EF4-FFF2-40B4-BE49-F238E27FC236}">
                <a16:creationId xmlns:a16="http://schemas.microsoft.com/office/drawing/2014/main" id="{1804B28E-4F6F-4D4D-ADEF-6953643EF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856908"/>
            <a:ext cx="14600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600" dirty="0">
                <a:solidFill>
                  <a:srgbClr val="000000"/>
                </a:solidFill>
              </a:rPr>
              <a:t>Initial Customer engagement of File receipt </a:t>
            </a:r>
          </a:p>
          <a:p>
            <a:pPr algn="ctr"/>
            <a:r>
              <a:rPr lang="en-US" altLang="en-US" sz="600" dirty="0">
                <a:solidFill>
                  <a:srgbClr val="000000"/>
                </a:solidFill>
              </a:rPr>
              <a:t>ends 3</a:t>
            </a:r>
            <a:r>
              <a:rPr lang="en-US" altLang="en-US" sz="600" baseline="30000" dirty="0">
                <a:solidFill>
                  <a:srgbClr val="000000"/>
                </a:solidFill>
              </a:rPr>
              <a:t>rd</a:t>
            </a:r>
            <a:r>
              <a:rPr lang="en-US" altLang="en-US" sz="600" dirty="0">
                <a:solidFill>
                  <a:srgbClr val="000000"/>
                </a:solidFill>
              </a:rPr>
              <a:t> Jan 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01" name="Flowchart: Process 100">
            <a:extLst>
              <a:ext uri="{FF2B5EF4-FFF2-40B4-BE49-F238E27FC236}">
                <a16:creationId xmlns:a16="http://schemas.microsoft.com/office/drawing/2014/main" id="{C8778343-507B-4A3C-A7FE-265B3989C01D}"/>
              </a:ext>
            </a:extLst>
          </p:cNvPr>
          <p:cNvSpPr/>
          <p:nvPr/>
        </p:nvSpPr>
        <p:spPr>
          <a:xfrm>
            <a:off x="3059832" y="2404002"/>
            <a:ext cx="1584176" cy="200552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1"/>
                </a:solidFill>
              </a:rPr>
              <a:t>Actual data files can be accepted</a:t>
            </a:r>
          </a:p>
        </p:txBody>
      </p:sp>
      <p:sp>
        <p:nvSpPr>
          <p:cNvPr id="75" name="Flowchart: Process 74">
            <a:extLst>
              <a:ext uri="{FF2B5EF4-FFF2-40B4-BE49-F238E27FC236}">
                <a16:creationId xmlns:a16="http://schemas.microsoft.com/office/drawing/2014/main" id="{9827AE92-2A80-4E76-9B9B-B8FCE92B3D98}"/>
              </a:ext>
            </a:extLst>
          </p:cNvPr>
          <p:cNvSpPr/>
          <p:nvPr/>
        </p:nvSpPr>
        <p:spPr>
          <a:xfrm>
            <a:off x="2987824" y="3579862"/>
            <a:ext cx="5958391" cy="231141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90" name="Flowchart: Process 89">
            <a:extLst>
              <a:ext uri="{FF2B5EF4-FFF2-40B4-BE49-F238E27FC236}">
                <a16:creationId xmlns:a16="http://schemas.microsoft.com/office/drawing/2014/main" id="{D5A8C339-C254-48BF-B0A4-3B9DB2695F6C}"/>
              </a:ext>
            </a:extLst>
          </p:cNvPr>
          <p:cNvSpPr/>
          <p:nvPr/>
        </p:nvSpPr>
        <p:spPr>
          <a:xfrm>
            <a:off x="6588224" y="3922350"/>
            <a:ext cx="1568033" cy="251646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Step 2 – deep dive / Outcome / Aggregate</a:t>
            </a:r>
          </a:p>
        </p:txBody>
      </p:sp>
      <p:sp>
        <p:nvSpPr>
          <p:cNvPr id="97" name="Flowchart: Process 96">
            <a:extLst>
              <a:ext uri="{FF2B5EF4-FFF2-40B4-BE49-F238E27FC236}">
                <a16:creationId xmlns:a16="http://schemas.microsoft.com/office/drawing/2014/main" id="{8FBD88CE-1BD6-4D17-B469-715998CB6B92}"/>
              </a:ext>
            </a:extLst>
          </p:cNvPr>
          <p:cNvSpPr/>
          <p:nvPr/>
        </p:nvSpPr>
        <p:spPr>
          <a:xfrm>
            <a:off x="4757874" y="2389888"/>
            <a:ext cx="4188343" cy="221488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1"/>
                </a:solidFill>
              </a:rPr>
              <a:t>Weekly project update via external communication methods </a:t>
            </a:r>
          </a:p>
        </p:txBody>
      </p:sp>
      <p:sp>
        <p:nvSpPr>
          <p:cNvPr id="99" name="Flowchart: Process 98">
            <a:extLst>
              <a:ext uri="{FF2B5EF4-FFF2-40B4-BE49-F238E27FC236}">
                <a16:creationId xmlns:a16="http://schemas.microsoft.com/office/drawing/2014/main" id="{9A654EB1-9E82-4FF7-87FF-58CCE9EEDA3D}"/>
              </a:ext>
            </a:extLst>
          </p:cNvPr>
          <p:cNvSpPr/>
          <p:nvPr/>
        </p:nvSpPr>
        <p:spPr>
          <a:xfrm>
            <a:off x="1979712" y="3922350"/>
            <a:ext cx="1152128" cy="251646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Test</a:t>
            </a:r>
            <a:r>
              <a:rPr lang="en-GB" sz="700" dirty="0">
                <a:solidFill>
                  <a:schemeClr val="bg1"/>
                </a:solidFill>
              </a:rPr>
              <a:t> data </a:t>
            </a:r>
          </a:p>
          <a:p>
            <a:pPr algn="ctr"/>
            <a:r>
              <a:rPr lang="en-GB" sz="700" dirty="0">
                <a:solidFill>
                  <a:schemeClr val="bg1"/>
                </a:solidFill>
              </a:rPr>
              <a:t>files in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58C1410-5F54-45A2-89B3-31197FA33446}"/>
              </a:ext>
            </a:extLst>
          </p:cNvPr>
          <p:cNvGrpSpPr/>
          <p:nvPr/>
        </p:nvGrpSpPr>
        <p:grpSpPr>
          <a:xfrm>
            <a:off x="6732240" y="1430766"/>
            <a:ext cx="703257" cy="336014"/>
            <a:chOff x="3441920" y="2400657"/>
            <a:chExt cx="703257" cy="336014"/>
          </a:xfrm>
          <a:solidFill>
            <a:srgbClr val="92D050"/>
          </a:solidFill>
        </p:grpSpPr>
        <p:sp>
          <p:nvSpPr>
            <p:cNvPr id="103" name="Oval 116">
              <a:extLst>
                <a:ext uri="{FF2B5EF4-FFF2-40B4-BE49-F238E27FC236}">
                  <a16:creationId xmlns:a16="http://schemas.microsoft.com/office/drawing/2014/main" id="{F2512BFF-ACA1-4C4F-BCB3-A0C1A8324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952" y="2400657"/>
              <a:ext cx="126610" cy="109537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04" name="Rectangle 114">
              <a:extLst>
                <a:ext uri="{FF2B5EF4-FFF2-40B4-BE49-F238E27FC236}">
                  <a16:creationId xmlns:a16="http://schemas.microsoft.com/office/drawing/2014/main" id="{435FDB84-6BED-4D1C-8393-B287584D5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920" y="2552005"/>
              <a:ext cx="703257" cy="184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600" dirty="0">
                  <a:solidFill>
                    <a:srgbClr val="000000"/>
                  </a:solidFill>
                </a:rPr>
                <a:t>Checkpoint 3</a:t>
              </a:r>
            </a:p>
            <a:p>
              <a:pPr algn="ctr"/>
              <a:r>
                <a:rPr lang="en-US" altLang="en-US" sz="600" dirty="0">
                  <a:solidFill>
                    <a:srgbClr val="000000"/>
                  </a:solidFill>
                </a:rPr>
                <a:t>3</a:t>
              </a:r>
              <a:r>
                <a:rPr lang="en-US" altLang="en-US" sz="600" baseline="30000" dirty="0">
                  <a:solidFill>
                    <a:srgbClr val="000000"/>
                  </a:solidFill>
                </a:rPr>
                <a:t>rd</a:t>
              </a:r>
              <a:r>
                <a:rPr lang="en-US" altLang="en-US" sz="600" dirty="0">
                  <a:solidFill>
                    <a:srgbClr val="000000"/>
                  </a:solidFill>
                </a:rPr>
                <a:t> Feb</a:t>
              </a:r>
              <a:endParaRPr lang="en-US" alt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8" name="5-Point Star 60">
            <a:extLst>
              <a:ext uri="{FF2B5EF4-FFF2-40B4-BE49-F238E27FC236}">
                <a16:creationId xmlns:a16="http://schemas.microsoft.com/office/drawing/2014/main" id="{38D3CBFB-EA75-4C13-ACA2-FD71246C2627}"/>
              </a:ext>
            </a:extLst>
          </p:cNvPr>
          <p:cNvSpPr/>
          <p:nvPr/>
        </p:nvSpPr>
        <p:spPr>
          <a:xfrm>
            <a:off x="2987824" y="1563962"/>
            <a:ext cx="144016" cy="1436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14">
            <a:extLst>
              <a:ext uri="{FF2B5EF4-FFF2-40B4-BE49-F238E27FC236}">
                <a16:creationId xmlns:a16="http://schemas.microsoft.com/office/drawing/2014/main" id="{B55414A9-E016-4434-B2FE-26EF74E32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347614"/>
            <a:ext cx="11779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Date for slicing data</a:t>
            </a:r>
          </a:p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4</a:t>
            </a:r>
            <a:r>
              <a:rPr lang="en-US" altLang="en-US" sz="800" baseline="30000" dirty="0">
                <a:solidFill>
                  <a:srgbClr val="000000"/>
                </a:solidFill>
              </a:rPr>
              <a:t>th</a:t>
            </a:r>
            <a:r>
              <a:rPr lang="en-US" altLang="en-US" sz="800" dirty="0">
                <a:solidFill>
                  <a:srgbClr val="000000"/>
                </a:solidFill>
              </a:rPr>
              <a:t> Dec</a:t>
            </a:r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89" name="Flowchart: Process 88">
            <a:extLst>
              <a:ext uri="{FF2B5EF4-FFF2-40B4-BE49-F238E27FC236}">
                <a16:creationId xmlns:a16="http://schemas.microsoft.com/office/drawing/2014/main" id="{E2A5C4AD-9024-470B-B2CB-28DD99126B65}"/>
              </a:ext>
            </a:extLst>
          </p:cNvPr>
          <p:cNvSpPr/>
          <p:nvPr/>
        </p:nvSpPr>
        <p:spPr>
          <a:xfrm>
            <a:off x="6489630" y="4310588"/>
            <a:ext cx="602650" cy="255990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Output from Step 1</a:t>
            </a:r>
          </a:p>
        </p:txBody>
      </p:sp>
      <p:sp>
        <p:nvSpPr>
          <p:cNvPr id="91" name="Flowchart: Process 90">
            <a:extLst>
              <a:ext uri="{FF2B5EF4-FFF2-40B4-BE49-F238E27FC236}">
                <a16:creationId xmlns:a16="http://schemas.microsoft.com/office/drawing/2014/main" id="{38A6F32D-6DE4-42B4-9B34-3DC7FA1AEAA8}"/>
              </a:ext>
            </a:extLst>
          </p:cNvPr>
          <p:cNvSpPr/>
          <p:nvPr/>
        </p:nvSpPr>
        <p:spPr>
          <a:xfrm>
            <a:off x="8172400" y="4300958"/>
            <a:ext cx="602650" cy="255990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Output from Step 2</a:t>
            </a:r>
          </a:p>
        </p:txBody>
      </p:sp>
      <p:sp>
        <p:nvSpPr>
          <p:cNvPr id="98" name="5-Point Star 60">
            <a:extLst>
              <a:ext uri="{FF2B5EF4-FFF2-40B4-BE49-F238E27FC236}">
                <a16:creationId xmlns:a16="http://schemas.microsoft.com/office/drawing/2014/main" id="{8FC7AB51-2F39-4D97-82EA-F2F4FCE82DF7}"/>
              </a:ext>
            </a:extLst>
          </p:cNvPr>
          <p:cNvSpPr/>
          <p:nvPr/>
        </p:nvSpPr>
        <p:spPr>
          <a:xfrm>
            <a:off x="8892480" y="2060816"/>
            <a:ext cx="144016" cy="1436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14">
            <a:extLst>
              <a:ext uri="{FF2B5EF4-FFF2-40B4-BE49-F238E27FC236}">
                <a16:creationId xmlns:a16="http://schemas.microsoft.com/office/drawing/2014/main" id="{A7F86275-BE82-422E-BB56-17866CB3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113" y="1896151"/>
            <a:ext cx="117796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600" dirty="0">
                <a:solidFill>
                  <a:srgbClr val="000000"/>
                </a:solidFill>
              </a:rPr>
              <a:t>Recommendations 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7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need from participating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611560" y="1131590"/>
            <a:ext cx="8229600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i="1" dirty="0"/>
              <a:t>Step 1 </a:t>
            </a:r>
            <a:r>
              <a:rPr lang="en-GB" sz="2400" i="1" dirty="0"/>
              <a:t>– Engage with the Retro </a:t>
            </a:r>
            <a:r>
              <a:rPr lang="en-GB" sz="2400" i="1" dirty="0" err="1"/>
              <a:t>PoC</a:t>
            </a:r>
            <a:r>
              <a:rPr lang="en-GB" sz="2400" i="1" dirty="0"/>
              <a:t> Project team now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b="1" i="1" dirty="0"/>
              <a:t>Step 2</a:t>
            </a:r>
            <a:r>
              <a:rPr lang="en-GB" sz="2400" i="1" dirty="0"/>
              <a:t> – Sign up to the PoC by Thursday 28</a:t>
            </a:r>
            <a:r>
              <a:rPr lang="en-GB" sz="2400" i="1" baseline="30000" dirty="0"/>
              <a:t>th</a:t>
            </a:r>
            <a:r>
              <a:rPr lang="en-GB" sz="2400" i="1" dirty="0"/>
              <a:t> November</a:t>
            </a:r>
          </a:p>
          <a:p>
            <a:pPr marL="0" indent="0">
              <a:buNone/>
            </a:pPr>
            <a:endParaRPr lang="en-GB" sz="2400" i="1" dirty="0"/>
          </a:p>
          <a:p>
            <a:pPr marL="1438275" indent="-1438275">
              <a:buNone/>
            </a:pPr>
            <a:r>
              <a:rPr lang="en-GB" sz="2400" b="1" i="1" dirty="0"/>
              <a:t>Step 3 </a:t>
            </a:r>
            <a:r>
              <a:rPr lang="en-GB" sz="2400" i="1" dirty="0"/>
              <a:t>– Work with the Retro </a:t>
            </a:r>
            <a:r>
              <a:rPr lang="en-GB" sz="2400" i="1" dirty="0" err="1"/>
              <a:t>PoC</a:t>
            </a:r>
            <a:r>
              <a:rPr lang="en-GB" sz="2400" i="1" dirty="0"/>
              <a:t> </a:t>
            </a:r>
          </a:p>
          <a:p>
            <a:pPr marL="1438275" indent="-1438275">
              <a:buNone/>
            </a:pPr>
            <a:r>
              <a:rPr lang="en-GB" sz="2400" i="1" dirty="0"/>
              <a:t>              Project team to ensure your </a:t>
            </a:r>
          </a:p>
          <a:p>
            <a:pPr marL="1438275" indent="-1438275">
              <a:buNone/>
            </a:pPr>
            <a:r>
              <a:rPr lang="en-GB" sz="2400" i="1" dirty="0"/>
              <a:t>             data is included in the </a:t>
            </a:r>
            <a:r>
              <a:rPr lang="en-GB" sz="2400" i="1" dirty="0" err="1"/>
              <a:t>PoC</a:t>
            </a:r>
            <a:r>
              <a:rPr lang="en-GB" sz="2400" i="1" dirty="0"/>
              <a:t> </a:t>
            </a:r>
          </a:p>
          <a:p>
            <a:pPr marL="1438275" indent="-1438275">
              <a:buNone/>
            </a:pPr>
            <a:r>
              <a:rPr lang="en-GB" sz="2400" i="1" dirty="0"/>
              <a:t>           comparison and analysis </a:t>
            </a:r>
          </a:p>
          <a:p>
            <a:pPr marL="1438275" indent="-1438275">
              <a:buNone/>
            </a:pPr>
            <a:r>
              <a:rPr lang="en-GB" sz="2400" i="1" dirty="0"/>
              <a:t>                            phases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D7B3A-CEB6-4E15-BB9D-AD9658B69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2000" r="15350" b="15001"/>
          <a:stretch/>
        </p:blipFill>
        <p:spPr>
          <a:xfrm>
            <a:off x="5796136" y="2643758"/>
            <a:ext cx="3017187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64D1-DD4B-479C-8274-060EA4C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545"/>
            <a:ext cx="8229600" cy="637580"/>
          </a:xfrm>
        </p:spPr>
        <p:txBody>
          <a:bodyPr/>
          <a:lstStyle/>
          <a:p>
            <a:r>
              <a:rPr lang="en-GB" dirty="0"/>
              <a:t>8.5 XRN4991 – MOD0700 Status Update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E4AA0-BEE7-40EF-ADC2-D1B3EAA1B345}"/>
              </a:ext>
            </a:extLst>
          </p:cNvPr>
          <p:cNvGrpSpPr/>
          <p:nvPr/>
        </p:nvGrpSpPr>
        <p:grpSpPr>
          <a:xfrm>
            <a:off x="251520" y="987574"/>
            <a:ext cx="8594612" cy="3210091"/>
            <a:chOff x="137840" y="723530"/>
            <a:chExt cx="8017423" cy="2821878"/>
          </a:xfrm>
          <a:solidFill>
            <a:srgbClr val="FFC000"/>
          </a:solidFill>
        </p:grpSpPr>
        <p:graphicFrame>
          <p:nvGraphicFramePr>
            <p:cNvPr id="4" name="Content Placeholder 3">
              <a:extLst>
                <a:ext uri="{FF2B5EF4-FFF2-40B4-BE49-F238E27FC236}">
                  <a16:creationId xmlns:a16="http://schemas.microsoft.com/office/drawing/2014/main" id="{60E62DC6-3EBE-4901-B700-870330337CDA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37840" y="723530"/>
            <a:ext cx="8017423" cy="2821878"/>
          </p:xfrm>
          <a:graphic>
            <a:graphicData uri="http://schemas.openxmlformats.org/drawingml/2006/table">
              <a:tbl>
                <a:tblPr firstRow="1" bandRow="1"/>
                <a:tblGrid>
                  <a:gridCol w="121067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811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4071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7220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789856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70532"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13</a:t>
                        </a:r>
                        <a:r>
                          <a:rPr lang="en-GB" sz="1050" kern="1200" baseline="300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lang="en-GB" sz="1050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 November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GB" sz="1050" b="1" i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Overall</a:t>
                        </a:r>
                        <a:r>
                          <a:rPr lang="en-GB" sz="1050" b="1" i="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Project RAG Status</a:t>
                        </a:r>
                        <a:r>
                          <a:rPr lang="en-GB" sz="1000" b="1" i="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: </a:t>
                        </a:r>
                        <a:endParaRPr lang="en-GB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35" marR="91435" marT="45718" marB="45718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35" marR="91435" marT="45724" marB="45724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endParaRPr lang="en-GB" sz="900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4477">
                  <a:tc vMerge="1">
                    <a:txBody>
                      <a:bodyPr/>
                      <a:lstStyle/>
                      <a:p>
                        <a:pPr algn="ctr"/>
                        <a:endParaRPr lang="en-GB" sz="1800" dirty="0"/>
                      </a:p>
                    </a:txBody>
                    <a:tcPr marL="91426" marR="91426" marT="45682" marB="45682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Schedule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Risks and Issues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Cost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</a:rPr>
                          <a:t>Resources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5043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RAG</a:t>
                        </a:r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Status</a:t>
                        </a:r>
                        <a:endPara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16494">
                  <a:tc gridSpan="5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Status</a:t>
                        </a:r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Justification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dirty="0"/>
                      </a:p>
                    </a:txBody>
                    <a:tcPr>
                      <a:solidFill>
                        <a:srgbClr val="FFC00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marL="0" algn="ctr" defTabSz="457200" rtl="0" eaLnBrk="1" latinLnBrk="0" hangingPunct="1"/>
                        <a:endPara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88625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000" b="1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Schedule</a:t>
                        </a:r>
                      </a:p>
                      <a:p>
                        <a:pPr algn="ctr"/>
                        <a:endParaRPr lang="en-GB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MOD0700 Implementation was completed on 28</a:t>
                        </a:r>
                        <a:r>
                          <a:rPr kumimoji="0" lang="en-GB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September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Outstanding Inner Tolerance changes were deployed on 19</a:t>
                        </a:r>
                        <a:r>
                          <a:rPr kumimoji="0" lang="en-GB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October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Post Implementation Support formally completed on 25</a:t>
                        </a:r>
                        <a:r>
                          <a:rPr kumimoji="0" lang="en-GB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October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Closure Report to be issued Change Management Committee in November 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2305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Risks and Issues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  <a:tabLst/>
                          <a:defRPr/>
                        </a:pPr>
                        <a:endPara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27378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Cost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The BER has been presented and approved by </a:t>
                        </a:r>
                        <a:r>
                          <a:rPr kumimoji="0" lang="en-GB" sz="1000" b="0" i="0" u="none" strike="noStrike" kern="1200" cap="none" normalizeH="0" baseline="0" dirty="0" err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ChMC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on the 11</a:t>
                        </a:r>
                        <a:r>
                          <a:rPr kumimoji="0" lang="en-GB" sz="100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Sept. The Closure Report will be issued in </a:t>
                        </a:r>
                        <a:r>
                          <a:rPr kumimoji="0" lang="en-GB" sz="1000" b="0" i="0" u="none" strike="noStrike" kern="1200" cap="none" normalizeH="0" baseline="0" dirty="0" err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ChMC</a:t>
                        </a:r>
                        <a:r>
                          <a:rPr kumimoji="0" lang="en-GB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in November</a:t>
                        </a:r>
                        <a:endPara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84222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0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Resources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0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Daily stand-up with all areas; resources being understood and prioritized for Inner Tolerance check and Reporting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32F9EA-D945-459F-8F00-091B3CFCAABE}"/>
                </a:ext>
              </a:extLst>
            </p:cNvPr>
            <p:cNvSpPr/>
            <p:nvPr/>
          </p:nvSpPr>
          <p:spPr>
            <a:xfrm>
              <a:off x="7259096" y="1394296"/>
              <a:ext cx="204194" cy="213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340F4-EC05-45B9-AB26-20BECCEF8858}"/>
                </a:ext>
              </a:extLst>
            </p:cNvPr>
            <p:cNvSpPr/>
            <p:nvPr/>
          </p:nvSpPr>
          <p:spPr>
            <a:xfrm>
              <a:off x="5606599" y="817130"/>
              <a:ext cx="196885" cy="1903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0F57896-72F6-46F0-8DCF-1B43A706D61C}"/>
              </a:ext>
            </a:extLst>
          </p:cNvPr>
          <p:cNvSpPr/>
          <p:nvPr/>
        </p:nvSpPr>
        <p:spPr>
          <a:xfrm>
            <a:off x="5987072" y="1779662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D341B2-AF9B-4E48-A146-835712CA3A8C}"/>
              </a:ext>
            </a:extLst>
          </p:cNvPr>
          <p:cNvSpPr/>
          <p:nvPr/>
        </p:nvSpPr>
        <p:spPr>
          <a:xfrm>
            <a:off x="4126217" y="1779662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54495D-E22F-4490-B63B-9C96EEB69125}"/>
              </a:ext>
            </a:extLst>
          </p:cNvPr>
          <p:cNvSpPr/>
          <p:nvPr/>
        </p:nvSpPr>
        <p:spPr>
          <a:xfrm>
            <a:off x="2265362" y="1779662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1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39552" y="1347614"/>
            <a:ext cx="84249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39552" y="3795886"/>
            <a:ext cx="842493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9552" y="2859782"/>
            <a:ext cx="8424936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865896"/>
            <a:ext cx="8424936" cy="936104"/>
          </a:xfrm>
          <a:prstGeom prst="rect">
            <a:avLst/>
          </a:prstGeom>
          <a:solidFill>
            <a:srgbClr val="E8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7669-B323-43A7-AA90-FFEE9856EC44}"/>
              </a:ext>
            </a:extLst>
          </p:cNvPr>
          <p:cNvSpPr txBox="1"/>
          <p:nvPr/>
        </p:nvSpPr>
        <p:spPr>
          <a:xfrm>
            <a:off x="53752" y="704766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>
              <a:solidFill>
                <a:srgbClr val="1D3E61"/>
              </a:solidFill>
            </a:endParaRPr>
          </a:p>
          <a:p>
            <a:endParaRPr lang="en-GB" sz="1000" b="1" dirty="0">
              <a:solidFill>
                <a:srgbClr val="1D3E6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9552" y="771550"/>
            <a:ext cx="8424936" cy="225896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2019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539552" y="997446"/>
          <a:ext cx="8424939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Sept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197768" y="1865896"/>
            <a:ext cx="341784" cy="936104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SAP - ISU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1840" y="4653009"/>
            <a:ext cx="5832651" cy="367013"/>
          </a:xfrm>
          <a:prstGeom prst="rect">
            <a:avLst/>
          </a:prstGeom>
          <a:noFill/>
          <a:ln>
            <a:solidFill>
              <a:srgbClr val="3E5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1" y="473199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1D3E61"/>
                </a:solidFill>
                <a:latin typeface="Arial"/>
                <a:ea typeface="+mn-ea"/>
              </a:rPr>
              <a:t>Key: </a:t>
            </a:r>
            <a:endParaRPr lang="en-GB" sz="800" dirty="0">
              <a:solidFill>
                <a:srgbClr val="1D3E61"/>
              </a:solidFill>
              <a:latin typeface="Arial"/>
              <a:ea typeface="+mn-e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03553" y="4731990"/>
            <a:ext cx="837761" cy="216024"/>
            <a:chOff x="611560" y="4458544"/>
            <a:chExt cx="837761" cy="216024"/>
          </a:xfrm>
        </p:grpSpPr>
        <p:sp>
          <p:nvSpPr>
            <p:cNvPr id="22" name="Oval 21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chemeClr val="accent1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121" y="4459124"/>
              <a:ext cx="6832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Completed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22" y="4731990"/>
            <a:ext cx="1275265" cy="216024"/>
            <a:chOff x="611560" y="4458544"/>
            <a:chExt cx="1275265" cy="216024"/>
          </a:xfrm>
        </p:grpSpPr>
        <p:sp>
          <p:nvSpPr>
            <p:cNvPr id="28" name="Oval 27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rgbClr val="FF0000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2949" y="4459124"/>
              <a:ext cx="10438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Slipped / High risk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3256" y="4731990"/>
            <a:ext cx="997946" cy="216024"/>
            <a:chOff x="611560" y="4458544"/>
            <a:chExt cx="997946" cy="216024"/>
          </a:xfrm>
        </p:grpSpPr>
        <p:sp>
          <p:nvSpPr>
            <p:cNvPr id="31" name="Oval 30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rgbClr val="FFC000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2949" y="4459124"/>
              <a:ext cx="7665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Medium  risk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2545" y="4731990"/>
            <a:ext cx="798081" cy="216024"/>
            <a:chOff x="611560" y="4458544"/>
            <a:chExt cx="798081" cy="216024"/>
          </a:xfrm>
        </p:grpSpPr>
        <p:sp>
          <p:nvSpPr>
            <p:cNvPr id="34" name="Oval 33"/>
            <p:cNvSpPr/>
            <p:nvPr/>
          </p:nvSpPr>
          <p:spPr bwMode="gray">
            <a:xfrm>
              <a:off x="611560" y="4458544"/>
              <a:ext cx="179002" cy="180020"/>
            </a:xfrm>
            <a:prstGeom prst="ellipse">
              <a:avLst/>
            </a:prstGeom>
            <a:solidFill>
              <a:srgbClr val="92D050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958" y="4459124"/>
              <a:ext cx="6206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>
                  <a:solidFill>
                    <a:srgbClr val="1D3E61"/>
                  </a:solidFill>
                  <a:latin typeface="Arial"/>
                  <a:ea typeface="+mn-ea"/>
                </a:rPr>
                <a:t>On-target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97768" y="2859782"/>
            <a:ext cx="341784" cy="864096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Market Flow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7768" y="3795886"/>
            <a:ext cx="341784" cy="864096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Reporting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917923" y="1923678"/>
            <a:ext cx="3618402" cy="233237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1070642" y="2202395"/>
            <a:ext cx="3570313" cy="242552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Build &amp; Test (Unit, System, UAT and Regression</a:t>
            </a:r>
            <a:r>
              <a:rPr lang="en-GB" sz="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6172093" y="2468697"/>
            <a:ext cx="2623567" cy="241446"/>
          </a:xfrm>
          <a:prstGeom prst="flowChartProcess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PIS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4625725" y="2467591"/>
            <a:ext cx="1188741" cy="242552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Performance Test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936451" y="1419622"/>
            <a:ext cx="703257" cy="397569"/>
            <a:chOff x="3936451" y="2400657"/>
            <a:chExt cx="703257" cy="397569"/>
          </a:xfrm>
        </p:grpSpPr>
        <p:sp>
          <p:nvSpPr>
            <p:cNvPr id="48" name="Oval 116"/>
            <p:cNvSpPr>
              <a:spLocks noChangeArrowheads="1"/>
            </p:cNvSpPr>
            <p:nvPr/>
          </p:nvSpPr>
          <p:spPr bwMode="auto">
            <a:xfrm>
              <a:off x="4266793" y="2400657"/>
              <a:ext cx="126610" cy="109537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9" name="Rectangle 114"/>
            <p:cNvSpPr>
              <a:spLocks noChangeArrowheads="1"/>
            </p:cNvSpPr>
            <p:nvPr/>
          </p:nvSpPr>
          <p:spPr bwMode="auto">
            <a:xfrm>
              <a:off x="3936451" y="2552005"/>
              <a:ext cx="7032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800" dirty="0">
                  <a:solidFill>
                    <a:srgbClr val="000000"/>
                  </a:solidFill>
                </a:rPr>
                <a:t>11/09: BER Approval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Rectangle 114"/>
          <p:cNvSpPr>
            <a:spLocks noChangeArrowheads="1"/>
          </p:cNvSpPr>
          <p:nvPr/>
        </p:nvSpPr>
        <p:spPr bwMode="auto">
          <a:xfrm>
            <a:off x="5652120" y="1707654"/>
            <a:ext cx="703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GO LIVE 28/09/19 </a:t>
            </a:r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677368" y="1419622"/>
            <a:ext cx="703257" cy="392235"/>
            <a:chOff x="2677368" y="2400657"/>
            <a:chExt cx="703257" cy="392235"/>
          </a:xfrm>
        </p:grpSpPr>
        <p:sp>
          <p:nvSpPr>
            <p:cNvPr id="52" name="Rectangle 114"/>
            <p:cNvSpPr>
              <a:spLocks noChangeArrowheads="1"/>
            </p:cNvSpPr>
            <p:nvPr/>
          </p:nvSpPr>
          <p:spPr bwMode="auto">
            <a:xfrm>
              <a:off x="2677368" y="2546671"/>
              <a:ext cx="7032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800" dirty="0">
                  <a:solidFill>
                    <a:srgbClr val="000000"/>
                  </a:solidFill>
                </a:rPr>
                <a:t>28/08: Change Pack Approval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Oval 116"/>
            <p:cNvSpPr>
              <a:spLocks noChangeArrowheads="1"/>
            </p:cNvSpPr>
            <p:nvPr/>
          </p:nvSpPr>
          <p:spPr bwMode="auto">
            <a:xfrm>
              <a:off x="2965691" y="2400657"/>
              <a:ext cx="126610" cy="109537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</p:grpSp>
      <p:sp>
        <p:nvSpPr>
          <p:cNvPr id="55" name="Flowchart: Process 54"/>
          <p:cNvSpPr/>
          <p:nvPr/>
        </p:nvSpPr>
        <p:spPr>
          <a:xfrm>
            <a:off x="971600" y="2986585"/>
            <a:ext cx="1152128" cy="233237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2207726" y="3265302"/>
            <a:ext cx="2868330" cy="242546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Build &amp; Test (Unit &amp; System)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6156175" y="3266408"/>
            <a:ext cx="2639481" cy="241440"/>
          </a:xfrm>
          <a:prstGeom prst="flowChartProcess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PIS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5185289" y="3265302"/>
            <a:ext cx="880604" cy="242552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UAT and Regression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0" name="Rectangle 114"/>
          <p:cNvSpPr>
            <a:spLocks noChangeArrowheads="1"/>
          </p:cNvSpPr>
          <p:nvPr/>
        </p:nvSpPr>
        <p:spPr bwMode="auto">
          <a:xfrm>
            <a:off x="4716016" y="2829909"/>
            <a:ext cx="703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Received from AMT20/09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1" name="5-Point Star 60"/>
          <p:cNvSpPr/>
          <p:nvPr/>
        </p:nvSpPr>
        <p:spPr>
          <a:xfrm>
            <a:off x="5004048" y="3076130"/>
            <a:ext cx="144016" cy="1436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114"/>
          <p:cNvSpPr>
            <a:spLocks noChangeArrowheads="1"/>
          </p:cNvSpPr>
          <p:nvPr/>
        </p:nvSpPr>
        <p:spPr bwMode="auto">
          <a:xfrm>
            <a:off x="5740951" y="2829909"/>
            <a:ext cx="703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GO LIVE 28/09/19 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6028983" y="3076130"/>
            <a:ext cx="144016" cy="1436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39552" y="4659982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1D3E61"/>
                </a:solidFill>
                <a:latin typeface="Arial"/>
                <a:ea typeface="+mn-ea"/>
              </a:rPr>
              <a:t>Key: </a:t>
            </a:r>
            <a:r>
              <a:rPr lang="en-GB" sz="800" dirty="0">
                <a:solidFill>
                  <a:srgbClr val="1D3E61"/>
                </a:solidFill>
                <a:latin typeface="Arial"/>
                <a:ea typeface="+mn-ea"/>
              </a:rPr>
              <a:t>dashed line - proposed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6156176" y="1347614"/>
            <a:ext cx="0" cy="325870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ash"/>
            <a:tailEnd type="non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766326" y="4475316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dirty="0">
                <a:solidFill>
                  <a:schemeClr val="tx2"/>
                </a:solidFill>
              </a:rPr>
              <a:t>today</a:t>
            </a: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6156176" y="2067693"/>
            <a:ext cx="2448272" cy="25597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Inner Tolerance  </a:t>
            </a:r>
          </a:p>
        </p:txBody>
      </p:sp>
      <p:sp>
        <p:nvSpPr>
          <p:cNvPr id="76" name="Oval 75"/>
          <p:cNvSpPr/>
          <p:nvPr/>
        </p:nvSpPr>
        <p:spPr bwMode="gray">
          <a:xfrm>
            <a:off x="7977255" y="4731990"/>
            <a:ext cx="179002" cy="180020"/>
          </a:xfrm>
          <a:prstGeom prst="ellipse">
            <a:avLst/>
          </a:prstGeom>
          <a:solidFill>
            <a:schemeClr val="bg1">
              <a:lumMod val="65000"/>
            </a:schemeClr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208644" y="4732570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1D3E61"/>
                </a:solidFill>
                <a:latin typeface="Arial"/>
              </a:rPr>
              <a:t>Planning</a:t>
            </a:r>
            <a:endParaRPr lang="en-GB" sz="800" dirty="0">
              <a:solidFill>
                <a:srgbClr val="1D3E61"/>
              </a:solidFill>
              <a:latin typeface="Arial"/>
              <a:ea typeface="+mn-ea"/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5004048" y="4115973"/>
            <a:ext cx="4086200" cy="25597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Reporting</a:t>
            </a:r>
          </a:p>
        </p:txBody>
      </p:sp>
      <p:sp>
        <p:nvSpPr>
          <p:cNvPr id="54" name="5-Point Star 53"/>
          <p:cNvSpPr/>
          <p:nvPr/>
        </p:nvSpPr>
        <p:spPr>
          <a:xfrm>
            <a:off x="5940152" y="2068018"/>
            <a:ext cx="144016" cy="1436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6900F9-FEE1-42F4-B9CE-7EC59D85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8.5 XRN4991 - MOD0700 Timelines</a:t>
            </a:r>
          </a:p>
        </p:txBody>
      </p:sp>
    </p:spTree>
    <p:extLst>
      <p:ext uri="{BB962C8B-B14F-4D97-AF65-F5344CB8AC3E}">
        <p14:creationId xmlns:p14="http://schemas.microsoft.com/office/powerpoint/2010/main" val="265158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8451-9F37-4D97-9D3C-C942FE70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8.6 UK Link Release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B9BC5-3AE7-4BBA-ACBA-948CC599E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November </a:t>
            </a:r>
            <a:r>
              <a:rPr lang="en-GB" dirty="0" err="1"/>
              <a:t>ChMC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0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1484021" y="1330333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35696" y="1330333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195736" y="133934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552265" y="1330333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843808" y="133934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214193" y="132545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63888" y="132545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23928" y="1330333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83968" y="132545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0" y="1330333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32040" y="132545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00444" y="1330333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52120" y="1299490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012160" y="133934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372200" y="133934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660232" y="133934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020272" y="1347615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416316" y="133934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740352" y="1347615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100392" y="1347615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460432" y="1347615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820472" y="1347615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37373" y="1258324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9767" y="1339348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7544" y="1330333"/>
            <a:ext cx="0" cy="35283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67544" y="1163782"/>
          <a:ext cx="90009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619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Jan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Feb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Mar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Apr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May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Jun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Jul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Aug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Sep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Oct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Nov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Dec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Jan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Feb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Mar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Apr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May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Jun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Jul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Aug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Sep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Oct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Nov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Dec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95535" y="682260"/>
          <a:ext cx="8424934" cy="30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31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35496" y="446813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endParaRPr lang="en-GB" sz="800" b="1" dirty="0">
              <a:solidFill>
                <a:prstClr val="black"/>
              </a:solidFill>
              <a:latin typeface="Arial"/>
            </a:endParaRP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  <a:latin typeface="Arial"/>
              </a:rPr>
              <a:t>Assumes RETRO will deliver in Nov 2020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  <a:latin typeface="Arial"/>
              </a:rPr>
              <a:t>Assumes that there will be a Major Release in Nov 2020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  <a:latin typeface="Arial"/>
              </a:rPr>
              <a:t>Please note that this includes potential activity within UK Link over the next 24 months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6453" y="1751461"/>
            <a:ext cx="360040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378"/>
            <a:r>
              <a:rPr lang="en-GB" sz="600" b="1" dirty="0">
                <a:solidFill>
                  <a:prstClr val="white"/>
                </a:solidFill>
                <a:latin typeface="Arial"/>
              </a:rPr>
              <a:t>Nov-19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90833" y="1731717"/>
            <a:ext cx="112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700" dirty="0">
                <a:solidFill>
                  <a:prstClr val="white">
                    <a:lumMod val="95000"/>
                  </a:prstClr>
                </a:solidFill>
                <a:latin typeface="Arial"/>
              </a:rPr>
              <a:t>BER Approval</a:t>
            </a:r>
          </a:p>
          <a:p>
            <a:pPr algn="ctr" defTabSz="914378"/>
            <a:r>
              <a:rPr lang="en-GB" sz="700" dirty="0">
                <a:solidFill>
                  <a:prstClr val="white">
                    <a:lumMod val="95000"/>
                  </a:prstClr>
                </a:solidFill>
                <a:latin typeface="Arial"/>
              </a:rPr>
              <a:t>10/04/18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16493" y="1751461"/>
            <a:ext cx="1368152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2796" y="1723423"/>
            <a:ext cx="112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>
                    <a:lumMod val="95000"/>
                  </a:prstClr>
                </a:solidFill>
                <a:latin typeface="Arial"/>
              </a:rPr>
              <a:t>EQR Approval</a:t>
            </a:r>
          </a:p>
          <a:p>
            <a:pPr algn="ctr" defTabSz="914378"/>
            <a:r>
              <a:rPr lang="en-GB" sz="600" dirty="0">
                <a:solidFill>
                  <a:prstClr val="white">
                    <a:lumMod val="95000"/>
                  </a:prstClr>
                </a:solidFill>
                <a:latin typeface="Arial"/>
              </a:rPr>
              <a:t>06/02/19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784645" y="1751461"/>
            <a:ext cx="1224136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008781" y="1751461"/>
            <a:ext cx="576064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584845" y="1751461"/>
            <a:ext cx="576064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160909" y="1751461"/>
            <a:ext cx="576064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0666" y="3508810"/>
            <a:ext cx="400721" cy="2636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378"/>
            <a:r>
              <a:rPr lang="en-GB" sz="450" b="1" dirty="0">
                <a:solidFill>
                  <a:prstClr val="white"/>
                </a:solidFill>
                <a:latin typeface="Arial"/>
              </a:rPr>
              <a:t>RETRO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180619" y="3546418"/>
            <a:ext cx="6260515" cy="23199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GB" sz="800" b="1" dirty="0">
                <a:solidFill>
                  <a:prstClr val="white"/>
                </a:solidFill>
                <a:latin typeface="Arial"/>
              </a:rPr>
              <a:t>Potential Activity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180777" y="3783220"/>
            <a:ext cx="14923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700" dirty="0">
                <a:solidFill>
                  <a:prstClr val="black"/>
                </a:solidFill>
                <a:latin typeface="Arial"/>
              </a:rPr>
              <a:t>Governance Approval dates tbc</a:t>
            </a:r>
          </a:p>
        </p:txBody>
      </p:sp>
      <p:sp>
        <p:nvSpPr>
          <p:cNvPr id="121" name="5-Point Star 120"/>
          <p:cNvSpPr/>
          <p:nvPr/>
        </p:nvSpPr>
        <p:spPr>
          <a:xfrm>
            <a:off x="7544541" y="1650108"/>
            <a:ext cx="288032" cy="2015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22" name="5-Point Star 121"/>
          <p:cNvSpPr/>
          <p:nvPr/>
        </p:nvSpPr>
        <p:spPr>
          <a:xfrm>
            <a:off x="7550593" y="2427735"/>
            <a:ext cx="288032" cy="2015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srgbClr val="FFC000"/>
              </a:solidFill>
              <a:latin typeface="Arial"/>
            </a:endParaRPr>
          </a:p>
        </p:txBody>
      </p:sp>
      <p:sp>
        <p:nvSpPr>
          <p:cNvPr id="123" name="5-Point Star 122"/>
          <p:cNvSpPr/>
          <p:nvPr/>
        </p:nvSpPr>
        <p:spPr>
          <a:xfrm>
            <a:off x="7544541" y="2067695"/>
            <a:ext cx="288032" cy="20156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59084" y="170823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800" dirty="0">
                <a:solidFill>
                  <a:prstClr val="black"/>
                </a:solidFill>
                <a:latin typeface="Arial"/>
              </a:rPr>
              <a:t>On track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965495" y="2428314"/>
            <a:ext cx="5583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800" dirty="0">
                <a:solidFill>
                  <a:prstClr val="black"/>
                </a:solidFill>
                <a:latin typeface="Arial"/>
              </a:rPr>
              <a:t>At risk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308305" y="146143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1000" b="1" dirty="0">
                <a:solidFill>
                  <a:prstClr val="black"/>
                </a:solidFill>
                <a:latin typeface="Arial"/>
              </a:rPr>
              <a:t>Key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950282" y="212582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800" dirty="0">
                <a:solidFill>
                  <a:prstClr val="black"/>
                </a:solidFill>
                <a:latin typeface="Arial"/>
              </a:rPr>
              <a:t>Complete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6453" y="2875263"/>
            <a:ext cx="360040" cy="201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GB" sz="600" b="1" dirty="0">
                <a:solidFill>
                  <a:prstClr val="white"/>
                </a:solidFill>
                <a:latin typeface="Arial"/>
              </a:rPr>
              <a:t>Feb-20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3881242" y="2927764"/>
            <a:ext cx="1431795" cy="21602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96614" y="1723424"/>
            <a:ext cx="165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>
                    <a:lumMod val="95000"/>
                  </a:prstClr>
                </a:solidFill>
                <a:latin typeface="Arial"/>
              </a:rPr>
              <a:t>BER Approval / Change Pack Issue</a:t>
            </a:r>
          </a:p>
          <a:p>
            <a:pPr algn="ctr" defTabSz="914378"/>
            <a:r>
              <a:rPr lang="en-GB" sz="600" dirty="0">
                <a:solidFill>
                  <a:prstClr val="white">
                    <a:lumMod val="95000"/>
                  </a:prstClr>
                </a:solidFill>
                <a:latin typeface="Arial"/>
              </a:rPr>
              <a:t>10/04/19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6453" y="2477420"/>
            <a:ext cx="360040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378"/>
            <a:r>
              <a:rPr lang="en-GB" sz="600" b="1" dirty="0">
                <a:solidFill>
                  <a:prstClr val="white"/>
                </a:solidFill>
                <a:latin typeface="Arial"/>
              </a:rPr>
              <a:t>Jun - 20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730385" y="2477420"/>
            <a:ext cx="1224136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954521" y="2477420"/>
            <a:ext cx="576064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530585" y="2477420"/>
            <a:ext cx="576064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06649" y="2477420"/>
            <a:ext cx="576064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682713" y="2477420"/>
            <a:ext cx="576064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258777" y="2477420"/>
            <a:ext cx="792088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050865" y="2477420"/>
            <a:ext cx="558316" cy="21602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327585" y="2446932"/>
            <a:ext cx="112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Change Pack Issue</a:t>
            </a:r>
          </a:p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Dec-19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640629" y="2451361"/>
            <a:ext cx="112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Scope Approval</a:t>
            </a:r>
          </a:p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10/07/19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6453" y="2101353"/>
            <a:ext cx="360040" cy="201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GB" sz="600" b="1" dirty="0" err="1">
                <a:solidFill>
                  <a:prstClr val="white"/>
                </a:solidFill>
                <a:latin typeface="Arial"/>
              </a:rPr>
              <a:t>MiR</a:t>
            </a:r>
            <a:r>
              <a:rPr lang="en-GB" sz="600" b="1" dirty="0">
                <a:solidFill>
                  <a:prstClr val="white"/>
                </a:solidFill>
                <a:latin typeface="Arial"/>
              </a:rPr>
              <a:t> 5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144685" y="2111501"/>
            <a:ext cx="1431795" cy="21602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360709" y="2086891"/>
            <a:ext cx="149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 err="1">
                <a:solidFill>
                  <a:prstClr val="white"/>
                </a:solidFill>
                <a:latin typeface="Arial"/>
              </a:rPr>
              <a:t>ChMC</a:t>
            </a:r>
            <a:r>
              <a:rPr lang="en-GB" sz="600" dirty="0">
                <a:solidFill>
                  <a:prstClr val="white"/>
                </a:solidFill>
                <a:latin typeface="Arial"/>
              </a:rPr>
              <a:t> Scope Approval</a:t>
            </a:r>
          </a:p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10/07/19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743036" y="2451361"/>
            <a:ext cx="112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EQR Approval</a:t>
            </a:r>
          </a:p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Aug-19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504725" y="2927764"/>
            <a:ext cx="112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black"/>
                </a:solidFill>
                <a:latin typeface="Arial"/>
              </a:rPr>
              <a:t>Scope Approval</a:t>
            </a:r>
          </a:p>
          <a:p>
            <a:pPr algn="ctr" defTabSz="914378"/>
            <a:r>
              <a:rPr lang="en-GB" sz="600" dirty="0">
                <a:solidFill>
                  <a:prstClr val="black"/>
                </a:solidFill>
                <a:latin typeface="Arial"/>
              </a:rPr>
              <a:t>10/07/19</a:t>
            </a:r>
          </a:p>
        </p:txBody>
      </p:sp>
      <p:sp>
        <p:nvSpPr>
          <p:cNvPr id="131" name="5-Point Star 130"/>
          <p:cNvSpPr/>
          <p:nvPr/>
        </p:nvSpPr>
        <p:spPr>
          <a:xfrm>
            <a:off x="682239" y="1779185"/>
            <a:ext cx="166303" cy="149229"/>
          </a:xfrm>
          <a:prstGeom prst="star5">
            <a:avLst/>
          </a:prstGeom>
          <a:solidFill>
            <a:srgbClr val="40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4" name="5-Point Star 133"/>
          <p:cNvSpPr/>
          <p:nvPr/>
        </p:nvSpPr>
        <p:spPr>
          <a:xfrm>
            <a:off x="1496613" y="1784399"/>
            <a:ext cx="166303" cy="149229"/>
          </a:xfrm>
          <a:prstGeom prst="star5">
            <a:avLst/>
          </a:prstGeom>
          <a:solidFill>
            <a:srgbClr val="40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5" name="5-Point Star 144"/>
          <p:cNvSpPr/>
          <p:nvPr/>
        </p:nvSpPr>
        <p:spPr>
          <a:xfrm>
            <a:off x="2482438" y="2135061"/>
            <a:ext cx="166303" cy="149229"/>
          </a:xfrm>
          <a:prstGeom prst="star5">
            <a:avLst/>
          </a:prstGeom>
          <a:solidFill>
            <a:srgbClr val="40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6" name="5-Point Star 145"/>
          <p:cNvSpPr/>
          <p:nvPr/>
        </p:nvSpPr>
        <p:spPr>
          <a:xfrm>
            <a:off x="2504725" y="2490080"/>
            <a:ext cx="166303" cy="149229"/>
          </a:xfrm>
          <a:prstGeom prst="star5">
            <a:avLst/>
          </a:prstGeom>
          <a:solidFill>
            <a:srgbClr val="40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7" name="5-Point Star 146"/>
          <p:cNvSpPr/>
          <p:nvPr/>
        </p:nvSpPr>
        <p:spPr>
          <a:xfrm>
            <a:off x="2860582" y="2490080"/>
            <a:ext cx="166303" cy="14922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8" name="5-Point Star 147"/>
          <p:cNvSpPr/>
          <p:nvPr/>
        </p:nvSpPr>
        <p:spPr>
          <a:xfrm>
            <a:off x="4023421" y="2487221"/>
            <a:ext cx="166303" cy="14922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9" name="5-Point Star 148"/>
          <p:cNvSpPr/>
          <p:nvPr/>
        </p:nvSpPr>
        <p:spPr>
          <a:xfrm>
            <a:off x="4376934" y="2485317"/>
            <a:ext cx="166303" cy="14922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0" name="5-Point Star 149"/>
          <p:cNvSpPr/>
          <p:nvPr/>
        </p:nvSpPr>
        <p:spPr>
          <a:xfrm>
            <a:off x="2554446" y="2969949"/>
            <a:ext cx="166303" cy="149229"/>
          </a:xfrm>
          <a:prstGeom prst="star5">
            <a:avLst/>
          </a:prstGeom>
          <a:solidFill>
            <a:srgbClr val="40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6453" y="3191187"/>
            <a:ext cx="360040" cy="201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GB" sz="600" b="1" dirty="0" err="1">
                <a:solidFill>
                  <a:prstClr val="white"/>
                </a:solidFill>
                <a:latin typeface="Arial"/>
              </a:rPr>
              <a:t>MiR</a:t>
            </a:r>
            <a:r>
              <a:rPr lang="en-GB" sz="600" b="1" dirty="0">
                <a:solidFill>
                  <a:prstClr val="white"/>
                </a:solidFill>
                <a:latin typeface="Arial"/>
              </a:rPr>
              <a:t> 6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881242" y="3243688"/>
            <a:ext cx="1431795" cy="21602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01062" y="3230494"/>
            <a:ext cx="112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Scope Approval</a:t>
            </a:r>
          </a:p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Nov-19</a:t>
            </a:r>
          </a:p>
        </p:txBody>
      </p:sp>
      <p:sp>
        <p:nvSpPr>
          <p:cNvPr id="113" name="5-Point Star 112"/>
          <p:cNvSpPr/>
          <p:nvPr/>
        </p:nvSpPr>
        <p:spPr>
          <a:xfrm>
            <a:off x="4006875" y="3279221"/>
            <a:ext cx="166303" cy="14922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6453" y="1435391"/>
            <a:ext cx="360040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378"/>
            <a:r>
              <a:rPr lang="en-GB" sz="600" b="1" dirty="0">
                <a:solidFill>
                  <a:prstClr val="white"/>
                </a:solidFill>
                <a:latin typeface="Arial"/>
              </a:rPr>
              <a:t>MOD 700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671028" y="1435391"/>
            <a:ext cx="841809" cy="21602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7" name="5-Point Star 116"/>
          <p:cNvSpPr/>
          <p:nvPr/>
        </p:nvSpPr>
        <p:spPr>
          <a:xfrm>
            <a:off x="3296814" y="1468788"/>
            <a:ext cx="166303" cy="14922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578853" y="1435392"/>
            <a:ext cx="861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Imp Plan / BER Approval Sept-19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656853" y="2489354"/>
            <a:ext cx="856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BER Approval</a:t>
            </a:r>
          </a:p>
          <a:p>
            <a:pPr algn="ctr" defTabSz="914378"/>
            <a:r>
              <a:rPr lang="en-GB" sz="600" dirty="0">
                <a:solidFill>
                  <a:prstClr val="white"/>
                </a:solidFill>
                <a:latin typeface="Arial"/>
              </a:rPr>
              <a:t>Nov-19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575E5C2-E349-46EB-8DF7-EACD4F0CF971}"/>
              </a:ext>
            </a:extLst>
          </p:cNvPr>
          <p:cNvSpPr/>
          <p:nvPr/>
        </p:nvSpPr>
        <p:spPr>
          <a:xfrm>
            <a:off x="3974316" y="4031917"/>
            <a:ext cx="4466806" cy="22736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853335F-133D-400A-BAF7-720FFE1C4BCB}"/>
              </a:ext>
            </a:extLst>
          </p:cNvPr>
          <p:cNvSpPr/>
          <p:nvPr/>
        </p:nvSpPr>
        <p:spPr>
          <a:xfrm>
            <a:off x="41298" y="4010375"/>
            <a:ext cx="400721" cy="2636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378"/>
            <a:r>
              <a:rPr lang="en-GB" sz="600" b="1" dirty="0">
                <a:solidFill>
                  <a:prstClr val="white"/>
                </a:solidFill>
                <a:latin typeface="Arial"/>
              </a:rPr>
              <a:t>Nov -20</a:t>
            </a:r>
          </a:p>
        </p:txBody>
      </p:sp>
      <p:sp>
        <p:nvSpPr>
          <p:cNvPr id="115" name="5-Point Star 121">
            <a:extLst>
              <a:ext uri="{FF2B5EF4-FFF2-40B4-BE49-F238E27FC236}">
                <a16:creationId xmlns:a16="http://schemas.microsoft.com/office/drawing/2014/main" id="{F08DF4C3-1B92-4C08-97C2-BC2AEC8756E1}"/>
              </a:ext>
            </a:extLst>
          </p:cNvPr>
          <p:cNvSpPr/>
          <p:nvPr/>
        </p:nvSpPr>
        <p:spPr>
          <a:xfrm>
            <a:off x="4284754" y="4041427"/>
            <a:ext cx="288032" cy="2015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srgbClr val="FFC000"/>
              </a:solidFill>
              <a:latin typeface="Arial"/>
            </a:endParaRPr>
          </a:p>
        </p:txBody>
      </p:sp>
      <p:sp>
        <p:nvSpPr>
          <p:cNvPr id="135" name="5-Point Star 120">
            <a:extLst>
              <a:ext uri="{FF2B5EF4-FFF2-40B4-BE49-F238E27FC236}">
                <a16:creationId xmlns:a16="http://schemas.microsoft.com/office/drawing/2014/main" id="{A2184E67-6614-4C1F-A78C-AC0EF4A0AE42}"/>
              </a:ext>
            </a:extLst>
          </p:cNvPr>
          <p:cNvSpPr/>
          <p:nvPr/>
        </p:nvSpPr>
        <p:spPr>
          <a:xfrm>
            <a:off x="4973362" y="4031725"/>
            <a:ext cx="288032" cy="2015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37" name="5-Point Star 120">
            <a:extLst>
              <a:ext uri="{FF2B5EF4-FFF2-40B4-BE49-F238E27FC236}">
                <a16:creationId xmlns:a16="http://schemas.microsoft.com/office/drawing/2014/main" id="{FF14984B-B342-48D6-AC16-43ED67761D08}"/>
              </a:ext>
            </a:extLst>
          </p:cNvPr>
          <p:cNvSpPr/>
          <p:nvPr/>
        </p:nvSpPr>
        <p:spPr>
          <a:xfrm>
            <a:off x="6022753" y="4031725"/>
            <a:ext cx="288032" cy="2015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20143-150F-4915-8F43-628DB0533C9A}"/>
              </a:ext>
            </a:extLst>
          </p:cNvPr>
          <p:cNvSpPr txBox="1"/>
          <p:nvPr/>
        </p:nvSpPr>
        <p:spPr>
          <a:xfrm>
            <a:off x="4152596" y="4272677"/>
            <a:ext cx="63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Scope Approval Dec 19 </a:t>
            </a:r>
            <a:r>
              <a:rPr lang="en-GB" sz="600" dirty="0" err="1"/>
              <a:t>ChMC</a:t>
            </a:r>
            <a:endParaRPr lang="en-GB" sz="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E70A4-D394-4497-982B-CD9ABE9DF532}"/>
              </a:ext>
            </a:extLst>
          </p:cNvPr>
          <p:cNvSpPr txBox="1"/>
          <p:nvPr/>
        </p:nvSpPr>
        <p:spPr>
          <a:xfrm>
            <a:off x="5868678" y="4258873"/>
            <a:ext cx="82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BER Approval May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026F2-445F-4374-A01A-A842D66E7C82}"/>
              </a:ext>
            </a:extLst>
          </p:cNvPr>
          <p:cNvSpPr txBox="1"/>
          <p:nvPr/>
        </p:nvSpPr>
        <p:spPr>
          <a:xfrm>
            <a:off x="4926926" y="4329113"/>
            <a:ext cx="48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EQR Approval Feb 19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278455-94B9-4197-B7D0-42E15230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2019 / 2020 UK Link Governance Timeline</a:t>
            </a:r>
          </a:p>
        </p:txBody>
      </p:sp>
    </p:spTree>
    <p:extLst>
      <p:ext uri="{BB962C8B-B14F-4D97-AF65-F5344CB8AC3E}">
        <p14:creationId xmlns:p14="http://schemas.microsoft.com/office/powerpoint/2010/main" val="194004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73B39C-CBC9-4A5E-8E2F-8A8C75D453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97" y="469190"/>
          <a:ext cx="8928993" cy="4445252"/>
        </p:xfrm>
        <a:graphic>
          <a:graphicData uri="http://schemas.openxmlformats.org/drawingml/2006/table">
            <a:tbl>
              <a:tblPr/>
              <a:tblGrid>
                <a:gridCol w="549709">
                  <a:extLst>
                    <a:ext uri="{9D8B030D-6E8A-4147-A177-3AD203B41FA5}">
                      <a16:colId xmlns:a16="http://schemas.microsoft.com/office/drawing/2014/main" val="594677324"/>
                    </a:ext>
                  </a:extLst>
                </a:gridCol>
                <a:gridCol w="414920">
                  <a:extLst>
                    <a:ext uri="{9D8B030D-6E8A-4147-A177-3AD203B41FA5}">
                      <a16:colId xmlns:a16="http://schemas.microsoft.com/office/drawing/2014/main" val="1212485833"/>
                    </a:ext>
                  </a:extLst>
                </a:gridCol>
                <a:gridCol w="4075931">
                  <a:extLst>
                    <a:ext uri="{9D8B030D-6E8A-4147-A177-3AD203B41FA5}">
                      <a16:colId xmlns:a16="http://schemas.microsoft.com/office/drawing/2014/main" val="2588561940"/>
                    </a:ext>
                  </a:extLst>
                </a:gridCol>
                <a:gridCol w="130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742">
                  <a:extLst>
                    <a:ext uri="{9D8B030D-6E8A-4147-A177-3AD203B41FA5}">
                      <a16:colId xmlns:a16="http://schemas.microsoft.com/office/drawing/2014/main" val="198435945"/>
                    </a:ext>
                  </a:extLst>
                </a:gridCol>
                <a:gridCol w="939289">
                  <a:extLst>
                    <a:ext uri="{9D8B030D-6E8A-4147-A177-3AD203B41FA5}">
                      <a16:colId xmlns:a16="http://schemas.microsoft.com/office/drawing/2014/main" val="2619778090"/>
                    </a:ext>
                  </a:extLst>
                </a:gridCol>
                <a:gridCol w="859197">
                  <a:extLst>
                    <a:ext uri="{9D8B030D-6E8A-4147-A177-3AD203B41FA5}">
                      <a16:colId xmlns:a16="http://schemas.microsoft.com/office/drawing/2014/main" val="102255949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Proposed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XRN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Title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Current 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UK Link Release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Complexity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Finance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20419"/>
                  </a:ext>
                </a:extLst>
              </a:tr>
              <a:tr h="20877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  <a:r>
                        <a:rPr lang="en-GB" sz="8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GB Charging &amp; Incremental (IP PARCA) Capacity Allocation Change Delivery (2019)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PIS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i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523622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Creation of new End User Categories (EUC)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PIS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June/Sep-2019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i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Shippers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021043"/>
                  </a:ext>
                </a:extLst>
              </a:tr>
              <a:tr h="2087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 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Enabling large scale utilisation of Class 3 - Mod 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PIS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i="1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Xoserve</a:t>
                      </a:r>
                      <a:endParaRPr lang="en-GB" sz="700" b="0" i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415739"/>
                  </a:ext>
                </a:extLst>
              </a:tr>
              <a:tr h="208772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Requiring a Meter Reading following a change of Local Distribution Zone or Exit Zone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Xoserve</a:t>
                      </a:r>
                      <a:endParaRPr lang="en-GB" sz="7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4725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read reason</a:t>
                      </a:r>
                      <a:r>
                        <a:rPr lang="en-US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type for LIS estimate readings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</a:t>
                      </a:r>
                      <a:r>
                        <a:rPr lang="en-GB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2019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Xoserve</a:t>
                      </a:r>
                      <a:endParaRPr lang="en-GB" sz="7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Suspension of the validation between  meter index and  unconverted 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4866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UIG Recommendation – removal of validation</a:t>
                      </a:r>
                      <a:r>
                        <a:rPr lang="en-US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uncorrected read 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</a:t>
                      </a:r>
                      <a:r>
                        <a:rPr lang="en-GB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2019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7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Amendments of MDD PSR needs code descriptions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February - 2020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Shippers / GT/IGTs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72">
                <a:tc rowSpan="1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Amendment to Treatment and Reporting of CYCL Reads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Delivery</a:t>
                      </a:r>
                      <a:r>
                        <a:rPr lang="en-US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Shippers / DNO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CSEPs: IGT and GT File Formats (CGI Files)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DNs</a:t>
                      </a:r>
                      <a:r>
                        <a:rPr lang="en-GB" sz="7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IGTs</a:t>
                      </a:r>
                      <a:endParaRPr lang="en-GB" sz="7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CSEPs: IGT and GT File Formats (CIN Files)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DNs</a:t>
                      </a:r>
                      <a:r>
                        <a:rPr lang="en-GB" sz="7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IGTs</a:t>
                      </a:r>
                      <a:endParaRPr lang="en-GB" sz="7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Composite Weather Variable (CWV) Improvements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Shippers / DNO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4897, 4899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Resolution of deleted Contact Details at a Change of Supplier event / Treatment of PSR data and contact details on a change of supplier event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In 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 be agreed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 to Inform Shipper of Meter Link Code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 to the quality of the Conversion Factor values held on the Supply Point Register (MOD0681S)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Shippers / DNO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8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 of Customer Contact Details to Transporters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IGTs / DNO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77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8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4871 – 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0665 – Changes to Ratchet</a:t>
                      </a:r>
                      <a:r>
                        <a:rPr lang="en-US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Regime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8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Removing</a:t>
                      </a:r>
                      <a:r>
                        <a:rPr lang="en-US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Duplicate Address Update Validation for IGT Supply Meter Points via Contact Management Service (CMS)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IGTs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8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 updates to meter read frequency (MOD0692)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Project Delivery - awaiting MOD approval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Shippers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7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Consequential Central Switching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Shippers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AB7F775-B62D-4B10-B2D6-35D8917F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9" y="-20538"/>
            <a:ext cx="8688388" cy="525878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8.6 Change Index – UK Link Allocated Change</a:t>
            </a:r>
          </a:p>
        </p:txBody>
      </p:sp>
    </p:spTree>
    <p:extLst>
      <p:ext uri="{BB962C8B-B14F-4D97-AF65-F5344CB8AC3E}">
        <p14:creationId xmlns:p14="http://schemas.microsoft.com/office/powerpoint/2010/main" val="346815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73B39C-CBC9-4A5E-8E2F-8A8C75D453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211" y="555527"/>
          <a:ext cx="8723262" cy="2878272"/>
        </p:xfrm>
        <a:graphic>
          <a:graphicData uri="http://schemas.openxmlformats.org/drawingml/2006/table">
            <a:tbl>
              <a:tblPr/>
              <a:tblGrid>
                <a:gridCol w="444951">
                  <a:extLst>
                    <a:ext uri="{9D8B030D-6E8A-4147-A177-3AD203B41FA5}">
                      <a16:colId xmlns:a16="http://schemas.microsoft.com/office/drawing/2014/main" val="1212485833"/>
                    </a:ext>
                  </a:extLst>
                </a:gridCol>
                <a:gridCol w="444951">
                  <a:extLst>
                    <a:ext uri="{9D8B030D-6E8A-4147-A177-3AD203B41FA5}">
                      <a16:colId xmlns:a16="http://schemas.microsoft.com/office/drawing/2014/main" val="856736123"/>
                    </a:ext>
                  </a:extLst>
                </a:gridCol>
                <a:gridCol w="4087655">
                  <a:extLst>
                    <a:ext uri="{9D8B030D-6E8A-4147-A177-3AD203B41FA5}">
                      <a16:colId xmlns:a16="http://schemas.microsoft.com/office/drawing/2014/main" val="2588561940"/>
                    </a:ext>
                  </a:extLst>
                </a:gridCol>
                <a:gridCol w="1828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626">
                  <a:extLst>
                    <a:ext uri="{9D8B030D-6E8A-4147-A177-3AD203B41FA5}">
                      <a16:colId xmlns:a16="http://schemas.microsoft.com/office/drawing/2014/main" val="198435945"/>
                    </a:ext>
                  </a:extLst>
                </a:gridCol>
                <a:gridCol w="1045952">
                  <a:extLst>
                    <a:ext uri="{9D8B030D-6E8A-4147-A177-3AD203B41FA5}">
                      <a16:colId xmlns:a16="http://schemas.microsoft.com/office/drawing/2014/main" val="2619778090"/>
                    </a:ext>
                  </a:extLst>
                </a:gridCol>
              </a:tblGrid>
              <a:tr h="2750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XRN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Title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Current 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Indicative Release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Complexity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20419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Moving Market Participant Ownership from SPAA to UNC/DSC (Documentation only)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en-US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Capture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rejection of incrementing reads submitted for an Isolated Supply Meter Point (RGMA flows)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 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information to be made viewable on 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HLSO</a:t>
                      </a:r>
                      <a:r>
                        <a:rPr lang="en-US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Review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to Supply Gas System and Template Amendment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 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54834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 Calculation for RGMA (ONUPD) Estimate Reads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 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330578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Space in Mandatory Data on Multiple SPA Files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en-GB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Capture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</a:t>
                      </a:r>
                      <a:r>
                        <a:rPr lang="en-US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Rolling AQ value (following transfer of ownership between M5 and M)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 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of sites with Low Read Submission Performance from Class 2 and 3 into Class 4 (Mod 664)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en-GB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Capture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 of new change type to recover last resort supply payment (Mod 0687)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 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</a:t>
                      </a: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Drop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</a:t>
                      </a:r>
                      <a:r>
                        <a:rPr lang="en-GB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651 -  Retrospective Data Update Provisions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Approval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Release</a:t>
                      </a:r>
                      <a:r>
                        <a:rPr lang="en-GB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D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D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Field Length – ‘Updated by’ data item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of NDM sampling obligations from Distribution Network Operators</a:t>
                      </a:r>
                      <a:r>
                        <a:rPr lang="en-US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CDSP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GB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Capture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Unallocated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4780b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Inclusion of Meter Asset Provider Identity (MAP Id) in the UK Link system (CSS Consequential Change)</a:t>
                      </a:r>
                      <a:endParaRPr lang="en-GB" sz="7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Approval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 20 or CSSC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213941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Introducing new charge codes for pro-active payment of GSOP 3 and GSOP 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HLSO in Review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</a:t>
                      </a: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Drop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0123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AB7F775-B62D-4B10-B2D6-35D8917F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9" y="29649"/>
            <a:ext cx="8688388" cy="525878"/>
          </a:xfrm>
        </p:spPr>
        <p:txBody>
          <a:bodyPr>
            <a:noAutofit/>
          </a:bodyPr>
          <a:lstStyle/>
          <a:p>
            <a:pPr algn="l"/>
            <a:r>
              <a:rPr lang="en-GB" sz="1800" dirty="0"/>
              <a:t>8.6 Change Index – UK Link Unallocated External Impacting Changes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170167" y="3805225"/>
          <a:ext cx="921068" cy="11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Feb 2020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Major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Release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Retro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Minor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Release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0D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Unallocated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96337" y="426974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1000" b="1" dirty="0">
                <a:solidFill>
                  <a:prstClr val="black"/>
                </a:solidFill>
                <a:latin typeface="Arial"/>
              </a:rPr>
              <a:t>KEY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48BA45-CE6F-42A1-B049-E051AEE14C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4376" y="3675624"/>
          <a:ext cx="685800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B48BA45-CE6F-42A1-B049-E051AEE14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376" y="3675624"/>
                        <a:ext cx="685800" cy="594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0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8234-4FDC-471E-8484-7B0F2492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June 2020 Release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9B87C-E22A-454B-A540-5465C4958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Capture Estimates Vs Detailed Design Estimates</a:t>
            </a:r>
          </a:p>
        </p:txBody>
      </p:sp>
    </p:spTree>
    <p:extLst>
      <p:ext uri="{BB962C8B-B14F-4D97-AF65-F5344CB8AC3E}">
        <p14:creationId xmlns:p14="http://schemas.microsoft.com/office/powerpoint/2010/main" val="212594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92D8-FEBE-4DDD-AD8B-03957BD6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8.1 XRN 4665 - EUC Release Timelines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7669-B323-43A7-AA90-FFEE9856EC44}"/>
              </a:ext>
            </a:extLst>
          </p:cNvPr>
          <p:cNvSpPr txBox="1"/>
          <p:nvPr/>
        </p:nvSpPr>
        <p:spPr>
          <a:xfrm>
            <a:off x="53752" y="761058"/>
            <a:ext cx="9036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1D3E61"/>
                </a:solidFill>
                <a:cs typeface="Arial" panose="020B0604020202020204" pitchFamily="34" charset="0"/>
              </a:rPr>
              <a:t>Key Milestone Dates:</a:t>
            </a:r>
          </a:p>
          <a:p>
            <a:endParaRPr lang="en-GB" sz="1000" b="1" dirty="0">
              <a:solidFill>
                <a:srgbClr val="1D3E6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 &amp; First Usage monitoring activities ongoing and tracking to plan for completion by 29/11/19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Closedown activities commenced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SpPr txBox="1"/>
          <p:nvPr/>
        </p:nvSpPr>
        <p:spPr>
          <a:xfrm>
            <a:off x="12258675" y="6480175"/>
            <a:ext cx="895350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NRL Issued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SpPr/>
          <p:nvPr/>
        </p:nvSpPr>
        <p:spPr>
          <a:xfrm>
            <a:off x="12425363" y="6305550"/>
            <a:ext cx="171450" cy="20002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SpPr txBox="1"/>
          <p:nvPr/>
        </p:nvSpPr>
        <p:spPr>
          <a:xfrm>
            <a:off x="10963275" y="6480175"/>
            <a:ext cx="819150" cy="3429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T67 Issued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SpPr/>
          <p:nvPr/>
        </p:nvSpPr>
        <p:spPr>
          <a:xfrm>
            <a:off x="11268075" y="6278563"/>
            <a:ext cx="190500" cy="20002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B5198-C95E-4467-90A4-7CD49418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9663"/>
            <a:ext cx="8928992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6475-7FB4-497A-8A5B-1CC48364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June 20 Release Sizing Update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8A1DB-B740-4397-AD88-B3705E692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761058"/>
          <a:ext cx="8065297" cy="371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48">
                  <a:extLst>
                    <a:ext uri="{9D8B030D-6E8A-4147-A177-3AD203B41FA5}">
                      <a16:colId xmlns:a16="http://schemas.microsoft.com/office/drawing/2014/main" val="3778578314"/>
                    </a:ext>
                  </a:extLst>
                </a:gridCol>
                <a:gridCol w="3574733">
                  <a:extLst>
                    <a:ext uri="{9D8B030D-6E8A-4147-A177-3AD203B41FA5}">
                      <a16:colId xmlns:a16="http://schemas.microsoft.com/office/drawing/2014/main" val="677372248"/>
                    </a:ext>
                  </a:extLst>
                </a:gridCol>
                <a:gridCol w="865823">
                  <a:extLst>
                    <a:ext uri="{9D8B030D-6E8A-4147-A177-3AD203B41FA5}">
                      <a16:colId xmlns:a16="http://schemas.microsoft.com/office/drawing/2014/main" val="168241027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69984818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870330058"/>
                    </a:ext>
                  </a:extLst>
                </a:gridCol>
                <a:gridCol w="780098">
                  <a:extLst>
                    <a:ext uri="{9D8B030D-6E8A-4147-A177-3AD203B41FA5}">
                      <a16:colId xmlns:a16="http://schemas.microsoft.com/office/drawing/2014/main" val="4226993714"/>
                    </a:ext>
                  </a:extLst>
                </a:gridCol>
                <a:gridCol w="850107">
                  <a:extLst>
                    <a:ext uri="{9D8B030D-6E8A-4147-A177-3AD203B41FA5}">
                      <a16:colId xmlns:a16="http://schemas.microsoft.com/office/drawing/2014/main" val="366011049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GB" sz="1100" dirty="0"/>
                        <a:t>XRN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Title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HLSO Complexity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DD Complexity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Delta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71504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4865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Amendment</a:t>
                      </a:r>
                      <a:r>
                        <a:rPr lang="en-GB" sz="800" baseline="0" dirty="0"/>
                        <a:t> to treatment and reporting of CYCL reads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59625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4691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CSEPs: IGT and GT file</a:t>
                      </a:r>
                      <a:r>
                        <a:rPr lang="en-GB" sz="800" baseline="0" dirty="0"/>
                        <a:t> formats (CGI files)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-3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87515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4692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CSEPs:</a:t>
                      </a:r>
                      <a:r>
                        <a:rPr lang="en-GB" sz="800" baseline="0" dirty="0"/>
                        <a:t> IGT and GT file formats (CIN files)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99957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4772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Composite weather variable</a:t>
                      </a:r>
                      <a:r>
                        <a:rPr lang="en-GB" sz="800" baseline="0" dirty="0"/>
                        <a:t> improvements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Large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X-Large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+8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19622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4930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Requirement</a:t>
                      </a:r>
                      <a:r>
                        <a:rPr lang="en-GB" sz="800" baseline="0" dirty="0"/>
                        <a:t> to inform shipper of meter link code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311624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GB" sz="800" dirty="0"/>
                        <a:t>4932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Improvements to the quality of the conversion factor values held on the supply point register</a:t>
                      </a:r>
                      <a:r>
                        <a:rPr lang="en-GB" sz="800" baseline="0" dirty="0"/>
                        <a:t> (MOD681)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3857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GB" sz="800" dirty="0"/>
                        <a:t>4888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Removing duplicate address update validation for IGT supply meter points via CMS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+3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867716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4941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Auto updates to meter</a:t>
                      </a:r>
                      <a:r>
                        <a:rPr lang="en-GB" sz="800" baseline="0" dirty="0"/>
                        <a:t> read frequency (MOD692)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Large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+5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048556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4871</a:t>
                      </a:r>
                      <a:r>
                        <a:rPr lang="en-GB" sz="800" baseline="0" dirty="0"/>
                        <a:t> B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Ratchet regime</a:t>
                      </a:r>
                      <a:r>
                        <a:rPr lang="en-GB" sz="800" baseline="0" dirty="0"/>
                        <a:t> changes (MOD665)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Large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+5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9339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800" dirty="0"/>
                        <a:t>4850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Notification of</a:t>
                      </a:r>
                      <a:r>
                        <a:rPr lang="en-GB" sz="800" baseline="0" dirty="0"/>
                        <a:t> customer contact details to transporters</a:t>
                      </a:r>
                      <a:endParaRPr lang="en-GB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Large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X-Large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+8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3825742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Totals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107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+26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336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31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D064-2546-47D5-9E70-ECF8F989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Capture Estimation Refinement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AD158-7DF6-4C40-BECC-B008D91F9A01}"/>
              </a:ext>
            </a:extLst>
          </p:cNvPr>
          <p:cNvSpPr txBox="1"/>
          <p:nvPr/>
        </p:nvSpPr>
        <p:spPr>
          <a:xfrm>
            <a:off x="750094" y="1100138"/>
            <a:ext cx="7572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Where there are multiple systems impacted – assume increased complexity as integration and cross system / process testing needs to be factored in as well as multiple parties requiring engagement</a:t>
            </a:r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Confidence in the requirements, at point of HLSO production, needs to be considered as there can be significant time lag where requirements can change</a:t>
            </a:r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Testing – base UAT at 80% coverage as standard. </a:t>
            </a:r>
          </a:p>
        </p:txBody>
      </p:sp>
    </p:spTree>
    <p:extLst>
      <p:ext uri="{BB962C8B-B14F-4D97-AF65-F5344CB8AC3E}">
        <p14:creationId xmlns:p14="http://schemas.microsoft.com/office/powerpoint/2010/main" val="13364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F414-DAAC-46B5-ABA3-ABD290E0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Minor Release Drop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B3AAC-089A-47D3-B353-3C900DDF5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Feb 2020 – Scope Approval Required</a:t>
            </a:r>
          </a:p>
        </p:txBody>
      </p:sp>
    </p:spTree>
    <p:extLst>
      <p:ext uri="{BB962C8B-B14F-4D97-AF65-F5344CB8AC3E}">
        <p14:creationId xmlns:p14="http://schemas.microsoft.com/office/powerpoint/2010/main" val="417182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9F9C-D247-4230-8762-8C366D5B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Minor Release Drop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BE9CA-50F1-4A07-94F2-8F466227723F}"/>
              </a:ext>
            </a:extLst>
          </p:cNvPr>
          <p:cNvSpPr txBox="1"/>
          <p:nvPr/>
        </p:nvSpPr>
        <p:spPr>
          <a:xfrm>
            <a:off x="385762" y="677228"/>
            <a:ext cx="85810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Release date proposed as 29</a:t>
            </a:r>
            <a:r>
              <a:rPr lang="en-GB" sz="1350" baseline="30000" dirty="0"/>
              <a:t>th</a:t>
            </a:r>
            <a:r>
              <a:rPr lang="en-GB" sz="1350" dirty="0"/>
              <a:t> Feb 2020.</a:t>
            </a:r>
          </a:p>
          <a:p>
            <a:endParaRPr lang="en-GB" sz="1350" dirty="0"/>
          </a:p>
          <a:p>
            <a:r>
              <a:rPr lang="en-GB" sz="1350" b="1" dirty="0"/>
              <a:t>In Scope: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DD6C7B-090B-41F7-9DC5-89601AE270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206" y="1568450"/>
          <a:ext cx="8129589" cy="1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94">
                  <a:extLst>
                    <a:ext uri="{9D8B030D-6E8A-4147-A177-3AD203B41FA5}">
                      <a16:colId xmlns:a16="http://schemas.microsoft.com/office/drawing/2014/main" val="1918347117"/>
                    </a:ext>
                  </a:extLst>
                </a:gridCol>
                <a:gridCol w="3314701">
                  <a:extLst>
                    <a:ext uri="{9D8B030D-6E8A-4147-A177-3AD203B41FA5}">
                      <a16:colId xmlns:a16="http://schemas.microsoft.com/office/drawing/2014/main" val="2727817902"/>
                    </a:ext>
                  </a:extLst>
                </a:gridCol>
                <a:gridCol w="2032397">
                  <a:extLst>
                    <a:ext uri="{9D8B030D-6E8A-4147-A177-3AD203B41FA5}">
                      <a16:colId xmlns:a16="http://schemas.microsoft.com/office/drawing/2014/main" val="3020963448"/>
                    </a:ext>
                  </a:extLst>
                </a:gridCol>
                <a:gridCol w="2032397">
                  <a:extLst>
                    <a:ext uri="{9D8B030D-6E8A-4147-A177-3AD203B41FA5}">
                      <a16:colId xmlns:a16="http://schemas.microsoft.com/office/drawing/2014/main" val="99089093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100" dirty="0"/>
                        <a:t>XRN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Desc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HLSO Complexity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Points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84015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100" dirty="0"/>
                        <a:t>4955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MDD PSR needs codes descriptions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28791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1100" dirty="0"/>
                        <a:t>4992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Creation of new change type to recover Last Resort supplier payment (MOD687)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868030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1100" dirty="0"/>
                        <a:t>4997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Introducing new charge codes for pro-active payment for GSOP 3 and GSOP 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Small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736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15624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F31E87-96A2-4B72-B188-BADA47F2BA39}"/>
              </a:ext>
            </a:extLst>
          </p:cNvPr>
          <p:cNvSpPr txBox="1"/>
          <p:nvPr/>
        </p:nvSpPr>
        <p:spPr>
          <a:xfrm>
            <a:off x="457200" y="3414713"/>
            <a:ext cx="81795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Assumptions: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That option 4 will be agreed for 4992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That 4997 solution will be approved for the Dec 2019  </a:t>
            </a:r>
            <a:r>
              <a:rPr lang="en-GB" sz="1350" dirty="0" err="1"/>
              <a:t>ChMC</a:t>
            </a: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That 4997 and 4992 Billing testing can be combined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That AMT and BW changes will be accommodated. </a:t>
            </a:r>
          </a:p>
        </p:txBody>
      </p:sp>
    </p:spTree>
    <p:extLst>
      <p:ext uri="{BB962C8B-B14F-4D97-AF65-F5344CB8AC3E}">
        <p14:creationId xmlns:p14="http://schemas.microsoft.com/office/powerpoint/2010/main" val="189682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E9A0-04F1-44EC-BA4E-F5FA7D1C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8.6 November 2020 Release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BC6A3-A23F-4614-ACAE-26B4FF0B7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Scope Candidates and Release Sizing</a:t>
            </a:r>
          </a:p>
        </p:txBody>
      </p:sp>
    </p:spTree>
    <p:extLst>
      <p:ext uri="{BB962C8B-B14F-4D97-AF65-F5344CB8AC3E}">
        <p14:creationId xmlns:p14="http://schemas.microsoft.com/office/powerpoint/2010/main" val="3039144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92B4-ED51-44A9-9CA8-FCF819FC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November 20 Major Release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C767AC6-CA61-4107-837F-AE2AF83339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1493" y="1089818"/>
          <a:ext cx="8229606" cy="25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1230548839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3478140728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74043185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403834798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387919805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423603508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830986546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208772449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103430963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89091702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403887391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65798384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197015365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92618177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Year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2019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2020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011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Month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Dec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Jan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Feb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Mar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Apr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May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Jun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Jul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Sep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68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Phase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Start-Up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Init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Design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Build / Test / Implement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71622"/>
                  </a:ext>
                </a:extLst>
              </a:tr>
              <a:tr h="278130">
                <a:tc rowSpan="6"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Points Available</a:t>
                      </a:r>
                    </a:p>
                  </a:txBody>
                  <a:tcPr marL="68580" marR="68580" marT="34290" marB="34290"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120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19913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4067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75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7258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34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73807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4993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86391"/>
                  </a:ext>
                </a:extLst>
              </a:tr>
            </a:tbl>
          </a:graphicData>
        </a:graphic>
      </p:graphicFrame>
      <p:sp>
        <p:nvSpPr>
          <p:cNvPr id="32" name="Arrow: Right 31">
            <a:extLst>
              <a:ext uri="{FF2B5EF4-FFF2-40B4-BE49-F238E27FC236}">
                <a16:creationId xmlns:a16="http://schemas.microsoft.com/office/drawing/2014/main" id="{A9A7E563-5C48-425D-BDA9-A56C32532587}"/>
              </a:ext>
            </a:extLst>
          </p:cNvPr>
          <p:cNvSpPr/>
          <p:nvPr/>
        </p:nvSpPr>
        <p:spPr>
          <a:xfrm rot="16200000">
            <a:off x="4700588" y="4051051"/>
            <a:ext cx="485775" cy="4214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8C96ED1-8E09-4927-B455-EA66656AD217}"/>
              </a:ext>
            </a:extLst>
          </p:cNvPr>
          <p:cNvSpPr/>
          <p:nvPr/>
        </p:nvSpPr>
        <p:spPr>
          <a:xfrm rot="16200000">
            <a:off x="4118372" y="4051051"/>
            <a:ext cx="485775" cy="4214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F889C54-5B11-44BF-BD2B-233BDB6A44AF}"/>
              </a:ext>
            </a:extLst>
          </p:cNvPr>
          <p:cNvSpPr/>
          <p:nvPr/>
        </p:nvSpPr>
        <p:spPr>
          <a:xfrm rot="16200000">
            <a:off x="8168880" y="4055167"/>
            <a:ext cx="485775" cy="42148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A9754E7-9785-480E-9C4F-18CA704BA6DF}"/>
              </a:ext>
            </a:extLst>
          </p:cNvPr>
          <p:cNvSpPr/>
          <p:nvPr/>
        </p:nvSpPr>
        <p:spPr>
          <a:xfrm rot="16200000">
            <a:off x="1103705" y="4051050"/>
            <a:ext cx="485775" cy="42148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3A6DC7-1004-4E2A-ADE0-5BC439CFF091}"/>
              </a:ext>
            </a:extLst>
          </p:cNvPr>
          <p:cNvSpPr txBox="1"/>
          <p:nvPr/>
        </p:nvSpPr>
        <p:spPr>
          <a:xfrm>
            <a:off x="908685" y="4504678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Scope Approval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C469B5-4AA5-4C1F-96F9-86359A0ADBE4}"/>
              </a:ext>
            </a:extLst>
          </p:cNvPr>
          <p:cNvSpPr txBox="1"/>
          <p:nvPr/>
        </p:nvSpPr>
        <p:spPr>
          <a:xfrm>
            <a:off x="3556517" y="4544069"/>
            <a:ext cx="108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Change Packs issued for review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F2C5E-9C8E-49C7-9A73-FCCE8FD59122}"/>
              </a:ext>
            </a:extLst>
          </p:cNvPr>
          <p:cNvSpPr txBox="1"/>
          <p:nvPr/>
        </p:nvSpPr>
        <p:spPr>
          <a:xfrm>
            <a:off x="4636296" y="4561557"/>
            <a:ext cx="87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Change Packs issued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2EFE65-CB86-4189-BF36-10262AE614C9}"/>
              </a:ext>
            </a:extLst>
          </p:cNvPr>
          <p:cNvSpPr txBox="1"/>
          <p:nvPr/>
        </p:nvSpPr>
        <p:spPr>
          <a:xfrm>
            <a:off x="7911169" y="4502230"/>
            <a:ext cx="1001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3169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A83BDE-B3D9-48F4-8513-D9FF86808C1B}"/>
              </a:ext>
            </a:extLst>
          </p:cNvPr>
          <p:cNvGraphicFramePr/>
          <p:nvPr>
            <p:extLst/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91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5365-671B-4DBD-BC77-D4F2611A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In Capture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C5D070-EFD4-444D-B910-AB3B8604C4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930" y="855564"/>
          <a:ext cx="8723262" cy="3362901"/>
        </p:xfrm>
        <a:graphic>
          <a:graphicData uri="http://schemas.openxmlformats.org/drawingml/2006/table">
            <a:tbl>
              <a:tblPr/>
              <a:tblGrid>
                <a:gridCol w="444951">
                  <a:extLst>
                    <a:ext uri="{9D8B030D-6E8A-4147-A177-3AD203B41FA5}">
                      <a16:colId xmlns:a16="http://schemas.microsoft.com/office/drawing/2014/main" val="1212485833"/>
                    </a:ext>
                  </a:extLst>
                </a:gridCol>
                <a:gridCol w="2919699">
                  <a:extLst>
                    <a:ext uri="{9D8B030D-6E8A-4147-A177-3AD203B41FA5}">
                      <a16:colId xmlns:a16="http://schemas.microsoft.com/office/drawing/2014/main" val="856736123"/>
                    </a:ext>
                  </a:extLst>
                </a:gridCol>
                <a:gridCol w="1105853">
                  <a:extLst>
                    <a:ext uri="{9D8B030D-6E8A-4147-A177-3AD203B41FA5}">
                      <a16:colId xmlns:a16="http://schemas.microsoft.com/office/drawing/2014/main" val="2588561940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303">
                  <a:extLst>
                    <a:ext uri="{9D8B030D-6E8A-4147-A177-3AD203B41FA5}">
                      <a16:colId xmlns:a16="http://schemas.microsoft.com/office/drawing/2014/main" val="198435945"/>
                    </a:ext>
                  </a:extLst>
                </a:gridCol>
                <a:gridCol w="1389543">
                  <a:extLst>
                    <a:ext uri="{9D8B030D-6E8A-4147-A177-3AD203B41FA5}">
                      <a16:colId xmlns:a16="http://schemas.microsoft.com/office/drawing/2014/main" val="2619778090"/>
                    </a:ext>
                  </a:extLst>
                </a:gridCol>
              </a:tblGrid>
              <a:tr h="2750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XRN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Current 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High Level Complexity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Indicative Release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20419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Rejection of incrementing reads following Isolation (RGMA Flows)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Field Length – ‘Updated by’ data item 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Awaiting </a:t>
                      </a:r>
                      <a:r>
                        <a:rPr lang="en-US" sz="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ChMC</a:t>
                      </a: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solution approval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4780b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Inclusion of Meter Asset Provider Identity (MAP Id) in the UK Link system (CSS Consequential Change)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information to be made viewable on DES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54834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Moving Market Participant Ownership from SPAA to UNC/DSC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33057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of NDM sampling obligations from Distribution Network Operators to the CDSP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to Supply Gas System and Template Amendment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Development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Supplier details to be accurately presented within primary billing supporting information files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 Calculation for RGMA (ONUPD) Estimate Reads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space in mandatory data on multiple SPA files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 of Rolling AQ value (following transfer of ownership between M-5 and M)</a:t>
                      </a: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4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implement the online solution for the Credit Interest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2139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of Sites with Low Read Submission Performance from Class 2 and 3 into Class 4 (MOD0664)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01231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 Link Data Cleanse of Conversion Factor in line with MOD681S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Capture with DSG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570336"/>
                  </a:ext>
                </a:extLst>
              </a:tr>
              <a:tr h="183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55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819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C697-BACB-4E9C-A1F1-166872DB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8.6 Major / Minor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10F84-D62C-4118-B78A-CFADB0CE1911}"/>
              </a:ext>
            </a:extLst>
          </p:cNvPr>
          <p:cNvSpPr txBox="1"/>
          <p:nvPr/>
        </p:nvSpPr>
        <p:spPr>
          <a:xfrm>
            <a:off x="814387" y="1157288"/>
            <a:ext cx="767238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 Capture there are currently:</a:t>
            </a:r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7 changes that are candidates for Major Release at an estimated points total of </a:t>
            </a:r>
            <a:r>
              <a:rPr lang="en-GB" sz="1350" b="1" dirty="0"/>
              <a:t>84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7 changes that are candidates for Minor Release at an estimated points total of </a:t>
            </a:r>
            <a:r>
              <a:rPr lang="en-GB" sz="1350" b="1" dirty="0"/>
              <a:t>53.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834551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8.7 UK Link POAP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C7A3D2-EE13-43D1-AA46-1165898B1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1470"/>
              </p:ext>
            </p:extLst>
          </p:nvPr>
        </p:nvGraphicFramePr>
        <p:xfrm>
          <a:off x="3995936" y="3075806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showAsIcon="1" r:id="rId3" imgW="914400" imgH="806400" progId="AcroExch.Document.DC">
                  <p:embed/>
                </p:oleObj>
              </mc:Choice>
              <mc:Fallback>
                <p:oleObj name="Acrobat Document" showAsIcon="1" r:id="rId3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075806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74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64D1-DD4B-479C-8274-060EA4C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545"/>
            <a:ext cx="8229600" cy="637580"/>
          </a:xfrm>
        </p:spPr>
        <p:txBody>
          <a:bodyPr/>
          <a:lstStyle/>
          <a:p>
            <a:r>
              <a:rPr lang="en-GB" dirty="0"/>
              <a:t>8.2 XRN4828 - Nov 19 Release -  Status Update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E4AA0-BEE7-40EF-ADC2-D1B3EAA1B345}"/>
              </a:ext>
            </a:extLst>
          </p:cNvPr>
          <p:cNvGrpSpPr/>
          <p:nvPr/>
        </p:nvGrpSpPr>
        <p:grpSpPr>
          <a:xfrm>
            <a:off x="251520" y="987574"/>
            <a:ext cx="8594612" cy="3152020"/>
            <a:chOff x="137840" y="723530"/>
            <a:chExt cx="8017423" cy="2770829"/>
          </a:xfrm>
        </p:grpSpPr>
        <p:graphicFrame>
          <p:nvGraphicFramePr>
            <p:cNvPr id="4" name="Content Placeholder 3">
              <a:extLst>
                <a:ext uri="{FF2B5EF4-FFF2-40B4-BE49-F238E27FC236}">
                  <a16:creationId xmlns:a16="http://schemas.microsoft.com/office/drawing/2014/main" id="{60E62DC6-3EBE-4901-B700-870330337CDA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37840" y="723530"/>
            <a:ext cx="8017423" cy="2770829"/>
          </p:xfrm>
          <a:graphic>
            <a:graphicData uri="http://schemas.openxmlformats.org/drawingml/2006/table">
              <a:tbl>
                <a:tblPr firstRow="1" bandRow="1"/>
                <a:tblGrid>
                  <a:gridCol w="121067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811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4071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7220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789856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70532"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13/11/19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GB" sz="1050" b="1" i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Overall</a:t>
                        </a:r>
                        <a:r>
                          <a:rPr lang="en-GB" sz="1050" b="1" i="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Project RAG Status</a:t>
                        </a:r>
                        <a:r>
                          <a:rPr lang="en-GB" sz="1000" b="1" i="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: </a:t>
                        </a:r>
                        <a:endParaRPr lang="en-GB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35" marR="91435" marT="45718" marB="45718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35" marR="91435" marT="45724" marB="45724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endParaRPr lang="en-GB" sz="900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4477">
                  <a:tc vMerge="1">
                    <a:txBody>
                      <a:bodyPr/>
                      <a:lstStyle/>
                      <a:p>
                        <a:pPr algn="ctr"/>
                        <a:endParaRPr lang="en-GB" sz="1800" dirty="0"/>
                      </a:p>
                    </a:txBody>
                    <a:tcPr marL="91426" marR="91426" marT="45682" marB="45682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Schedule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Risks and Issues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Cost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</a:rPr>
                          <a:t>Resources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5043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RAG</a:t>
                        </a:r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Status</a:t>
                        </a:r>
                        <a:endPara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457200" rtl="0" eaLnBrk="1" latinLnBrk="0" hangingPunct="1"/>
                        <a:endPara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68570" marR="68570" marT="34262" marB="34262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16494">
                  <a:tc gridSpan="5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Status</a:t>
                        </a:r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Justification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dirty="0"/>
                      </a:p>
                    </a:txBody>
                    <a:tcPr>
                      <a:solidFill>
                        <a:srgbClr val="FFC00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marL="0" algn="ctr" defTabSz="457200" rtl="0" eaLnBrk="1" latinLnBrk="0" hangingPunct="1"/>
                        <a:endPara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670233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050" b="1" kern="1200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Schedule</a:t>
                        </a:r>
                      </a:p>
                      <a:p>
                        <a:pPr algn="ctr"/>
                        <a:endParaRPr lang="en-GB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All testing activities successfully completed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Implementation preparation in progress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Deployment of in scope changes on track for 09/11/19</a:t>
                        </a:r>
                      </a:p>
                      <a:p>
                        <a:pPr marL="171450" lvl="0" indent="-171450">
                          <a:buFont typeface="Arial" panose="020B0604020202020204" pitchFamily="34" charset="0"/>
                          <a:buChar char="•"/>
                        </a:pP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Request submitted to Supplier to extend PIS by 2 weeks to align with First Usage of in scope changes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2305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Risks and Issues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There are currently no major Risks or Issues impacting the delivery of the November 19 release. 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27378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/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Cost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The BER with full delivery costs were approved at </a:t>
                        </a:r>
                        <a:r>
                          <a:rPr kumimoji="0" lang="en-GB" sz="1050" b="0" i="0" u="none" strike="noStrike" kern="1200" cap="none" normalizeH="0" baseline="0" dirty="0" err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ChMC</a:t>
                        </a: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in April 2019, </a:t>
                        </a: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Verdana" pitchFamily="34" charset="0"/>
                            <a:cs typeface="Arial" panose="020B0604020202020204" pitchFamily="34" charset="0"/>
                          </a:rPr>
                          <a:t>BER for XRN4866 UIG Recommendation approved by </a:t>
                        </a:r>
                        <a:r>
                          <a:rPr kumimoji="0" lang="en-GB" sz="1050" b="0" i="0" u="none" strike="noStrike" kern="1200" cap="none" normalizeH="0" baseline="0" dirty="0" err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Verdana" pitchFamily="34" charset="0"/>
                            <a:cs typeface="Arial" panose="020B0604020202020204" pitchFamily="34" charset="0"/>
                          </a:rPr>
                          <a:t>ChMC</a:t>
                        </a: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Verdana" pitchFamily="34" charset="0"/>
                            <a:cs typeface="Arial" panose="020B0604020202020204" pitchFamily="34" charset="0"/>
                          </a:rPr>
                          <a:t> on 12</a:t>
                        </a:r>
                        <a:r>
                          <a:rPr kumimoji="0" lang="en-GB" sz="1050" b="0" i="0" u="none" strike="noStrike" kern="1200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Verdana" pitchFamily="34" charset="0"/>
                            <a:cs typeface="Arial" panose="020B0604020202020204" pitchFamily="34" charset="0"/>
                          </a:rPr>
                          <a:t>th</a:t>
                        </a:r>
                        <a:r>
                          <a:rPr kumimoji="0" lang="en-GB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Verdana" pitchFamily="34" charset="0"/>
                            <a:cs typeface="Arial" panose="020B0604020202020204" pitchFamily="34" charset="0"/>
                          </a:rPr>
                          <a:t> June 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84222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05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Resources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Weekly monitoring of </a:t>
                        </a:r>
                        <a:r>
                          <a:rPr kumimoji="0" lang="en-US" sz="1050" b="0" i="0" u="none" strike="noStrike" kern="1200" cap="none" normalizeH="0" baseline="0" dirty="0" err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Xoserve</a:t>
                        </a:r>
                        <a:r>
                          <a:rPr kumimoji="0" lang="en-US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 SME resources supporting multiple demands (e.g. BAU defects, Future Releases </a:t>
                        </a:r>
                        <a:r>
                          <a:rPr kumimoji="0" lang="en-US" sz="1050" b="0" i="0" u="none" strike="noStrike" kern="1200" cap="none" normalizeH="0" baseline="0" dirty="0" err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etc</a:t>
                        </a:r>
                        <a:r>
                          <a:rPr kumimoji="0" lang="en-US" sz="1050" b="0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Verdana" pitchFamily="34" charset="0"/>
                            <a:cs typeface="Arial" panose="020B0604020202020204" pitchFamily="34" charset="0"/>
                          </a:rPr>
                          <a:t>) is ongoing </a:t>
                        </a:r>
                      </a:p>
                    </a:txBody>
                    <a:tcPr marL="68570" marR="68570" marT="34262" marB="34262" anchor="ctr">
                      <a:lnL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32F9EA-D945-459F-8F00-091B3CFCAABE}"/>
                </a:ext>
              </a:extLst>
            </p:cNvPr>
            <p:cNvSpPr/>
            <p:nvPr/>
          </p:nvSpPr>
          <p:spPr>
            <a:xfrm>
              <a:off x="7259096" y="1394296"/>
              <a:ext cx="204194" cy="213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340F4-EC05-45B9-AB26-20BECCEF8858}"/>
                </a:ext>
              </a:extLst>
            </p:cNvPr>
            <p:cNvSpPr/>
            <p:nvPr/>
          </p:nvSpPr>
          <p:spPr>
            <a:xfrm>
              <a:off x="5606599" y="817130"/>
              <a:ext cx="196885" cy="1903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0F57896-72F6-46F0-8DCF-1B43A706D61C}"/>
              </a:ext>
            </a:extLst>
          </p:cNvPr>
          <p:cNvSpPr/>
          <p:nvPr/>
        </p:nvSpPr>
        <p:spPr>
          <a:xfrm>
            <a:off x="5987072" y="1779662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D341B2-AF9B-4E48-A146-835712CA3A8C}"/>
              </a:ext>
            </a:extLst>
          </p:cNvPr>
          <p:cNvSpPr/>
          <p:nvPr/>
        </p:nvSpPr>
        <p:spPr>
          <a:xfrm>
            <a:off x="4126217" y="1779662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54495D-E22F-4490-B63B-9C96EEB69125}"/>
              </a:ext>
            </a:extLst>
          </p:cNvPr>
          <p:cNvSpPr/>
          <p:nvPr/>
        </p:nvSpPr>
        <p:spPr>
          <a:xfrm>
            <a:off x="2265362" y="1779662"/>
            <a:ext cx="215490" cy="214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52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9847-45DE-4C06-AF35-7415958C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8.8. Change Assurance Health Check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D817-7F75-4234-BCE4-1E00D9A3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Any queries raised at the meeting will be taken away and answered in Novembers meeting.  If you wish to raise a question beforehand, please email </a:t>
            </a:r>
            <a:r>
              <a:rPr lang="en-GB" sz="2000" dirty="0">
                <a:hlinkClick r:id="rId2"/>
              </a:rPr>
              <a:t>uklink@Xoserve.com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057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 bwMode="auto">
          <a:xfrm>
            <a:off x="-1266" y="262224"/>
            <a:ext cx="9144000" cy="442588"/>
          </a:xfrm>
          <a:prstGeom prst="rect">
            <a:avLst/>
          </a:prstGeom>
          <a:solidFill>
            <a:srgbClr val="E7BB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3" tIns="46037" rIns="92073" bIns="46037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8.9 Customer Impacting Data Changes: XRNs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7500" y="1471887"/>
          <a:ext cx="9001004" cy="34574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4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5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5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5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75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41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Change Proposals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Aug 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Sept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Oct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Nov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Dec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Jan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marL="0" algn="l" defTabSz="914378" rtl="0" eaLnBrk="1" fontAlgn="b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4738: Shipper portfolio update of proposed Formula Year AQ/SOQ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4859: 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Increasing MAM Access to CDSP Data to Mitigate Reduced MAM Appointment Timescales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4824: National Grid Transmission Daily Gemini Report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Awaiting Customer Sign 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4860: National ‘Temporary’ UIG Monitoring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Data Strategy to confirm start 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4946: Reporting on Installed Meters with Conversion Capability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Change withdrawn – approved at DSG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XRN4928: BG Request for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</a:rPr>
                        <a:t>iGT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 Elected sites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4779: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 Modification 0657S - Adding AQ reporting to the PARR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Change due for delivery for January PARR Report run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7" name="Pentagon 196"/>
          <p:cNvSpPr/>
          <p:nvPr/>
        </p:nvSpPr>
        <p:spPr>
          <a:xfrm>
            <a:off x="179512" y="776300"/>
            <a:ext cx="1728192" cy="167537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Capture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B77E06-41B8-44C0-8E7F-80DFB44FC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47" y="430327"/>
            <a:ext cx="548634" cy="54863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62E908E-415A-4E45-891A-80EE81C5B2AB}"/>
              </a:ext>
            </a:extLst>
          </p:cNvPr>
          <p:cNvSpPr/>
          <p:nvPr/>
        </p:nvSpPr>
        <p:spPr>
          <a:xfrm>
            <a:off x="8244409" y="434159"/>
            <a:ext cx="485089" cy="509679"/>
          </a:xfrm>
          <a:prstGeom prst="ellipse">
            <a:avLst/>
          </a:prstGeom>
          <a:noFill/>
          <a:ln w="57150">
            <a:solidFill>
              <a:srgbClr val="E7B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sp>
        <p:nvSpPr>
          <p:cNvPr id="18" name="Pentagon 17"/>
          <p:cNvSpPr/>
          <p:nvPr/>
        </p:nvSpPr>
        <p:spPr>
          <a:xfrm>
            <a:off x="179512" y="1003926"/>
            <a:ext cx="1728192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**Estimated Delivery</a:t>
            </a:r>
          </a:p>
        </p:txBody>
      </p:sp>
      <p:sp>
        <p:nvSpPr>
          <p:cNvPr id="23" name="Pentagon 22"/>
          <p:cNvSpPr/>
          <p:nvPr/>
        </p:nvSpPr>
        <p:spPr>
          <a:xfrm>
            <a:off x="179512" y="1203599"/>
            <a:ext cx="1728192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24" name="Pentagon 23"/>
          <p:cNvSpPr/>
          <p:nvPr/>
        </p:nvSpPr>
        <p:spPr>
          <a:xfrm>
            <a:off x="2627785" y="2859783"/>
            <a:ext cx="1368152" cy="14401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4067944" y="2859783"/>
            <a:ext cx="2016224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2627784" y="1851670"/>
            <a:ext cx="1728192" cy="146298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5472105" y="3219823"/>
            <a:ext cx="2161953" cy="16078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2627785" y="3219822"/>
            <a:ext cx="1728191" cy="14401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627784" y="3651870"/>
            <a:ext cx="2592288" cy="14401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220073" y="3651870"/>
            <a:ext cx="2448272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627784" y="2355727"/>
            <a:ext cx="2592288" cy="127247"/>
          </a:xfrm>
          <a:prstGeom prst="homePlate">
            <a:avLst/>
          </a:prstGeom>
          <a:solidFill>
            <a:srgbClr val="FFC000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5254359" y="2338958"/>
            <a:ext cx="2379700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735" y="776299"/>
            <a:ext cx="364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**Estimated delivery dates will be confirmed on completion of Capture and align to the chosen solution.</a:t>
            </a:r>
          </a:p>
        </p:txBody>
      </p:sp>
      <p:sp>
        <p:nvSpPr>
          <p:cNvPr id="39" name="Pentagon 38"/>
          <p:cNvSpPr/>
          <p:nvPr/>
        </p:nvSpPr>
        <p:spPr>
          <a:xfrm>
            <a:off x="5254359" y="4067150"/>
            <a:ext cx="1803667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1" name="Pentagon 22">
            <a:extLst>
              <a:ext uri="{FF2B5EF4-FFF2-40B4-BE49-F238E27FC236}">
                <a16:creationId xmlns:a16="http://schemas.microsoft.com/office/drawing/2014/main" id="{F7EDC51C-9184-4B69-8844-C294743268A9}"/>
              </a:ext>
            </a:extLst>
          </p:cNvPr>
          <p:cNvSpPr/>
          <p:nvPr/>
        </p:nvSpPr>
        <p:spPr>
          <a:xfrm>
            <a:off x="5688986" y="4491504"/>
            <a:ext cx="1728192" cy="15193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4" name="Pentagon 22">
            <a:extLst>
              <a:ext uri="{FF2B5EF4-FFF2-40B4-BE49-F238E27FC236}">
                <a16:creationId xmlns:a16="http://schemas.microsoft.com/office/drawing/2014/main" id="{36E21F53-ADC5-4773-81D2-B5B9022E696B}"/>
              </a:ext>
            </a:extLst>
          </p:cNvPr>
          <p:cNvSpPr/>
          <p:nvPr/>
        </p:nvSpPr>
        <p:spPr>
          <a:xfrm>
            <a:off x="5868144" y="1866015"/>
            <a:ext cx="1728192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05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 bwMode="auto">
          <a:xfrm>
            <a:off x="-1266" y="262224"/>
            <a:ext cx="9144000" cy="442588"/>
          </a:xfrm>
          <a:prstGeom prst="rect">
            <a:avLst/>
          </a:prstGeom>
          <a:solidFill>
            <a:srgbClr val="E7BB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3" tIns="46037" rIns="92073" bIns="46037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8.9 Data Changes: XRNs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7501" y="853822"/>
          <a:ext cx="8856988" cy="24924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73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2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2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367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Change Proposals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Aug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Sept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Oct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Nov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Dec</a:t>
                      </a:r>
                      <a:r>
                        <a:rPr lang="en-GB" sz="1000" b="1" baseline="0" dirty="0">
                          <a:solidFill>
                            <a:schemeClr val="bg1"/>
                          </a:solidFill>
                        </a:rPr>
                        <a:t> 19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Jan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4789: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Updating Shipper Reporting Packs and glossary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Will remain in delivery until all requirements fulfilled through DDP drops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4980: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Change Supply Point Enquiry API to add in extra field and make certain other fields visible.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BER Approval requested in October </a:t>
                      </a:r>
                      <a:r>
                        <a:rPr lang="en-GB" sz="1000" dirty="0" err="1"/>
                        <a:t>ChMC</a:t>
                      </a:r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4713: Actual read following estimated transfer read calculating AQ of 1 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5004: Golden Bullet Report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Options paper to be presented to DN’s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71577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FB77E06-41B8-44C0-8E7F-80DFB44FC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47" y="430327"/>
            <a:ext cx="548634" cy="54863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62E908E-415A-4E45-891A-80EE81C5B2AB}"/>
              </a:ext>
            </a:extLst>
          </p:cNvPr>
          <p:cNvSpPr/>
          <p:nvPr/>
        </p:nvSpPr>
        <p:spPr>
          <a:xfrm>
            <a:off x="8244409" y="434159"/>
            <a:ext cx="485089" cy="509679"/>
          </a:xfrm>
          <a:prstGeom prst="ellipse">
            <a:avLst/>
          </a:prstGeom>
          <a:noFill/>
          <a:ln w="57150">
            <a:solidFill>
              <a:srgbClr val="E7B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sp>
        <p:nvSpPr>
          <p:cNvPr id="12" name="Pentagon 11"/>
          <p:cNvSpPr/>
          <p:nvPr/>
        </p:nvSpPr>
        <p:spPr>
          <a:xfrm>
            <a:off x="5086351" y="2588430"/>
            <a:ext cx="1706468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769458" y="2044319"/>
            <a:ext cx="1512168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8" name="Pentagon 14">
            <a:extLst>
              <a:ext uri="{FF2B5EF4-FFF2-40B4-BE49-F238E27FC236}">
                <a16:creationId xmlns:a16="http://schemas.microsoft.com/office/drawing/2014/main" id="{EB150E0E-CE6A-4DAE-87AC-1DC8C55F8086}"/>
              </a:ext>
            </a:extLst>
          </p:cNvPr>
          <p:cNvSpPr/>
          <p:nvPr/>
        </p:nvSpPr>
        <p:spPr>
          <a:xfrm>
            <a:off x="4283683" y="1325926"/>
            <a:ext cx="802667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9" name="Pentagon 14">
            <a:extLst>
              <a:ext uri="{FF2B5EF4-FFF2-40B4-BE49-F238E27FC236}">
                <a16:creationId xmlns:a16="http://schemas.microsoft.com/office/drawing/2014/main" id="{9B7E9E42-B19C-4B10-AA30-8D6A4A0D2C21}"/>
              </a:ext>
            </a:extLst>
          </p:cNvPr>
          <p:cNvSpPr/>
          <p:nvPr/>
        </p:nvSpPr>
        <p:spPr>
          <a:xfrm>
            <a:off x="5869595" y="1326972"/>
            <a:ext cx="1512168" cy="14401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1" name="Pentagon 14">
            <a:extLst>
              <a:ext uri="{FF2B5EF4-FFF2-40B4-BE49-F238E27FC236}">
                <a16:creationId xmlns:a16="http://schemas.microsoft.com/office/drawing/2014/main" id="{43D7D6C0-D70A-44E1-A73C-8946DCA6F63A}"/>
              </a:ext>
            </a:extLst>
          </p:cNvPr>
          <p:cNvSpPr/>
          <p:nvPr/>
        </p:nvSpPr>
        <p:spPr>
          <a:xfrm>
            <a:off x="5336381" y="3060534"/>
            <a:ext cx="1289298" cy="14401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4" name="Pentagon 23">
            <a:extLst>
              <a:ext uri="{FF2B5EF4-FFF2-40B4-BE49-F238E27FC236}">
                <a16:creationId xmlns:a16="http://schemas.microsoft.com/office/drawing/2014/main" id="{F76647D2-2113-41B6-A5B4-948D377FCF1F}"/>
              </a:ext>
            </a:extLst>
          </p:cNvPr>
          <p:cNvSpPr/>
          <p:nvPr/>
        </p:nvSpPr>
        <p:spPr>
          <a:xfrm>
            <a:off x="3506466" y="3060533"/>
            <a:ext cx="1706468" cy="14401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1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8.9.1 Automation and Optimisation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Change Management Committee – 13/11/19</a:t>
            </a:r>
          </a:p>
        </p:txBody>
      </p:sp>
    </p:spTree>
    <p:extLst>
      <p:ext uri="{BB962C8B-B14F-4D97-AF65-F5344CB8AC3E}">
        <p14:creationId xmlns:p14="http://schemas.microsoft.com/office/powerpoint/2010/main" val="379236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and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u="sng" dirty="0"/>
              <a:t>Purpose</a:t>
            </a:r>
          </a:p>
          <a:p>
            <a:pPr marL="0" indent="0">
              <a:buNone/>
            </a:pPr>
            <a:r>
              <a:rPr lang="en-GB" sz="1400" dirty="0"/>
              <a:t>Seek agreement on next steps for Automation and Optimisation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u="sng" dirty="0"/>
              <a:t>Contents</a:t>
            </a:r>
          </a:p>
          <a:p>
            <a:r>
              <a:rPr lang="en-GB" sz="1400" dirty="0"/>
              <a:t>High Level Options Previously Presented</a:t>
            </a:r>
          </a:p>
          <a:p>
            <a:r>
              <a:rPr lang="en-GB" sz="1400" dirty="0"/>
              <a:t>Recommended Next Steps</a:t>
            </a:r>
          </a:p>
          <a:p>
            <a:r>
              <a:rPr lang="en-GB" sz="14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657420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F6D2-6DDA-4E02-AD5F-1811379E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478"/>
            <a:ext cx="9036496" cy="1368152"/>
          </a:xfrm>
        </p:spPr>
        <p:txBody>
          <a:bodyPr>
            <a:normAutofit/>
          </a:bodyPr>
          <a:lstStyle/>
          <a:p>
            <a:r>
              <a:rPr lang="en-GB" dirty="0"/>
              <a:t>8.9.2	 XRN5013 Data Access Platform – PAFA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CAF9-F753-467E-826A-B6BCB8F3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03947"/>
            <a:ext cx="735516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Verbal Update</a:t>
            </a:r>
          </a:p>
        </p:txBody>
      </p:sp>
    </p:spTree>
    <p:extLst>
      <p:ext uri="{BB962C8B-B14F-4D97-AF65-F5344CB8AC3E}">
        <p14:creationId xmlns:p14="http://schemas.microsoft.com/office/powerpoint/2010/main" val="97611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728"/>
            <a:ext cx="8219255" cy="448790"/>
          </a:xfrm>
        </p:spPr>
        <p:txBody>
          <a:bodyPr>
            <a:normAutofit/>
          </a:bodyPr>
          <a:lstStyle/>
          <a:p>
            <a:r>
              <a:rPr lang="en-GB" sz="1600" dirty="0"/>
              <a:t>High </a:t>
            </a:r>
            <a:r>
              <a:rPr lang="en-GB" sz="1600"/>
              <a:t>Level Options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483518"/>
            <a:ext cx="8219255" cy="504056"/>
          </a:xfrm>
        </p:spPr>
        <p:txBody>
          <a:bodyPr>
            <a:normAutofit/>
          </a:bodyPr>
          <a:lstStyle/>
          <a:p>
            <a:r>
              <a:rPr lang="en-GB" sz="1100" dirty="0"/>
              <a:t>Below is a high level breakdown of the options for consideration by the Change Management Committee. The options are split by recommended, additional and not technically feasible.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9512" y="1059582"/>
          <a:ext cx="8856984" cy="3445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312">
                  <a:extLst>
                    <a:ext uri="{9D8B030D-6E8A-4147-A177-3AD203B41FA5}">
                      <a16:colId xmlns:a16="http://schemas.microsoft.com/office/drawing/2014/main" val="3076278358"/>
                    </a:ext>
                  </a:extLst>
                </a:gridCol>
                <a:gridCol w="387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844">
                  <a:extLst>
                    <a:ext uri="{9D8B030D-6E8A-4147-A177-3AD203B41FA5}">
                      <a16:colId xmlns:a16="http://schemas.microsoft.com/office/drawing/2014/main" val="283393814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59912854"/>
                    </a:ext>
                  </a:extLst>
                </a:gridCol>
              </a:tblGrid>
              <a:tr h="282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</a:rPr>
                        <a:t>Option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+mn-ea"/>
                        </a:rPr>
                        <a:t>Description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+mn-ea"/>
                        </a:rPr>
                        <a:t>Timeline</a:t>
                      </a:r>
                      <a:endParaRPr lang="en-GB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</a:rPr>
                        <a:t>Cost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+mn-ea"/>
                        </a:rPr>
                        <a:t>Comments</a:t>
                      </a:r>
                      <a:endParaRPr lang="en-GB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</a:rPr>
                        <a:t>Recommendation</a:t>
                      </a:r>
                    </a:p>
                  </a:txBody>
                  <a:tcPr marL="67039" marR="6703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039" marR="6703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Must Do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ea typeface="+mn-ea"/>
                        </a:rPr>
                        <a:t>Continue</a:t>
                      </a:r>
                      <a:r>
                        <a:rPr lang="en-GB" sz="1000" baseline="0">
                          <a:effectLst/>
                          <a:latin typeface="+mn-lt"/>
                          <a:ea typeface="+mn-ea"/>
                        </a:rPr>
                        <a:t> DDP Delivery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Add KPMG recommendations </a:t>
                      </a:r>
                      <a:r>
                        <a:rPr lang="en-GB" sz="1000" baseline="0" dirty="0">
                          <a:effectLst/>
                          <a:latin typeface="+mn-lt"/>
                        </a:rPr>
                        <a:t>which carry potential efficiency savings </a:t>
                      </a:r>
                      <a:r>
                        <a:rPr lang="en-GB" sz="1000" dirty="0">
                          <a:effectLst/>
                          <a:latin typeface="+mn-lt"/>
                        </a:rPr>
                        <a:t>to the DDP product backlog</a:t>
                      </a:r>
                      <a:r>
                        <a:rPr lang="en-GB" sz="1000" baseline="0" dirty="0">
                          <a:effectLst/>
                          <a:latin typeface="+mn-lt"/>
                        </a:rPr>
                        <a:t> and d</a:t>
                      </a:r>
                      <a:r>
                        <a:rPr lang="en-GB" sz="1000" dirty="0">
                          <a:effectLst/>
                          <a:latin typeface="+mn-lt"/>
                        </a:rPr>
                        <a:t>eliver DDP product</a:t>
                      </a:r>
                      <a:r>
                        <a:rPr lang="en-GB" sz="1000" baseline="0" dirty="0">
                          <a:effectLst/>
                          <a:latin typeface="+mn-lt"/>
                        </a:rPr>
                        <a:t> backlog topics based on current priority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2020/21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Funded as part of BP20/21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Recommendations added to backlog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DDP in progress</a:t>
                      </a:r>
                    </a:p>
                  </a:txBody>
                  <a:tcPr marL="67039" marR="6703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Must Do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Consolidation of Reporting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Two internal changes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will be raised to deliver the ‘Consolidation’ recommendations from KPMG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Completed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BAU Activity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XRNs will follow the normal process</a:t>
                      </a:r>
                    </a:p>
                  </a:txBody>
                  <a:tcPr marL="67039" marR="6703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Analysis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Carry out detailed analysis with customers on reports identified, to reduce the number of reports delivered to Shippers via email.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4 months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+mn-lt"/>
                        </a:rPr>
                        <a:t>96k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+mn-lt"/>
                        </a:rPr>
                        <a:t>8 week mobilisation period</a:t>
                      </a:r>
                    </a:p>
                  </a:txBody>
                  <a:tcPr marL="67039" marR="6703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4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</a:rPr>
                        <a:t>Additional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Times New Roman"/>
                        </a:rPr>
                        <a:t> Available Option</a:t>
                      </a:r>
                      <a:endParaRPr lang="en-GB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Expedite DDP Drops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Expedite DDP Drops but adding additional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+mn-ea"/>
                        </a:rPr>
                        <a:t> resources.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aseline="0" dirty="0">
                          <a:effectLst/>
                          <a:latin typeface="+mn-lt"/>
                          <a:ea typeface="+mn-ea"/>
                        </a:rPr>
                        <a:t>4 months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152k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latin typeface="+mn-lt"/>
                        </a:rPr>
                        <a:t>8 week mobilisation period</a:t>
                      </a:r>
                    </a:p>
                  </a:txBody>
                  <a:tcPr marL="67039" marR="6703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30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</a:rPr>
                        <a:t>Not Technically Feasible</a:t>
                      </a:r>
                    </a:p>
                  </a:txBody>
                  <a:tcPr marL="67039" marR="6703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039" marR="67039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039" marR="6703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+mn-lt"/>
                          <a:ea typeface="+mn-ea"/>
                        </a:rPr>
                        <a:t>Unfeasible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</a:rPr>
                        <a:t>KPMG Recommendations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KPMG recommendations delivered as a separate delivery from DDP is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t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echnically feasible. Baseline data model needs to be completed before we produce any bespoke reporting 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</a:rPr>
                        <a:t>N/A</a:t>
                      </a:r>
                    </a:p>
                  </a:txBody>
                  <a:tcPr marL="67039" marR="670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039" marR="6703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707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142"/>
            <a:ext cx="8219255" cy="289392"/>
          </a:xfrm>
        </p:spPr>
        <p:txBody>
          <a:bodyPr>
            <a:noAutofit/>
          </a:bodyPr>
          <a:lstStyle/>
          <a:p>
            <a:r>
              <a:rPr lang="en-GB" sz="2400" dirty="0"/>
              <a:t>Recommendation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915566"/>
          <a:ext cx="8229600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4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Description: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Xoserve recommend that CHMC agree to postpone the Analysis option previously presented to the group. Xoserve will raise the CP for consideration at CHMC following DDP deliver drops 4/5 once more customer data is available to consume via DDP</a:t>
                      </a:r>
                    </a:p>
                  </a:txBody>
                  <a:tcPr marL="68580" marR="68580" marT="0" marB="0" anchor="ctr"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9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Why are we recommending this approach?: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maximise the benefit for customers from the Analysis, we should carry out the activity post DDP drop 4/5 when there is a more substantial amount of data available for customers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We’re expecting the amount of customers using DDP to increase over the next year, therefore a wider set of customers will experience the benefit of the analysis activities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68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2162"/>
            <a:ext cx="8229600" cy="637580"/>
          </a:xfrm>
        </p:spPr>
        <p:txBody>
          <a:bodyPr/>
          <a:lstStyle/>
          <a:p>
            <a:r>
              <a:rPr lang="en-GB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96536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19255" cy="289392"/>
          </a:xfrm>
        </p:spPr>
        <p:txBody>
          <a:bodyPr>
            <a:noAutofit/>
          </a:bodyPr>
          <a:lstStyle/>
          <a:p>
            <a:r>
              <a:rPr lang="en-GB" sz="1600" dirty="0"/>
              <a:t>Option 1 - Analysis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407592"/>
          <a:ext cx="8229600" cy="311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Description: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team</a:t>
                      </a:r>
                      <a:r>
                        <a:rPr lang="en-GB" sz="9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perform detailed analysis on reporting provisioned to customers, and identify reports which could be candidates for decommissioning based on the same data being provisioned via DDP or API. 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will also work with customers to understand why the reports are required, and what they’re being used for.</a:t>
                      </a:r>
                      <a:endParaRPr lang="en-GB" sz="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3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Benefits: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with customers identifies which reports contain data which could be obtained via DDP/API, enabling us to start having conversations with Shippers on decommissioning reports/training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 identify where we could add value to our existing reporting services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 ensure future developments are aligned to the report purpose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insight for </a:t>
                      </a:r>
                      <a:r>
                        <a:rPr lang="en-GB" sz="9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Xoserve</a:t>
                      </a: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to the purposes of the reporting and how we potentially improve the experience for our customers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identified opportunities to remove manual effort at the customer end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Identifies a clear roadmap of opportunities in improving and removing duplication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Outputs: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  <a:r>
                        <a:rPr lang="en-GB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list of reports which are candidates for </a:t>
                      </a: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decommissioning or potential improvements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Improvement and Decommissioning Roadmaps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Documented view on why/how Shippers use their reports, building on the report review output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Total Cost: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£96k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Timescale: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4 month delivery, following an 8 week mobilisation period </a:t>
                      </a:r>
                      <a:r>
                        <a:rPr lang="en-GB" sz="900" b="1" dirty="0">
                          <a:effectLst/>
                          <a:latin typeface="+mn-lt"/>
                          <a:ea typeface="Times New Roman"/>
                        </a:rPr>
                        <a:t>planned to start post new year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</a:rPr>
                        <a:t>Risks:</a:t>
                      </a:r>
                      <a:endParaRPr lang="en-GB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Risk that no decommissioning opportunities will be identified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Recruitment is around 8 weeks, delay will effect timelines. To mitigate this risk, we’re intending to begin mobilisation post new year</a:t>
                      </a:r>
                      <a:endParaRPr lang="en-GB" sz="9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Risk that Shippers will be unable to support due to industry priorities changing, which will put the analysis timelines at risk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6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Dependencies: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Dependency</a:t>
                      </a:r>
                      <a:r>
                        <a:rPr lang="en-GB" sz="900" baseline="0" dirty="0">
                          <a:effectLst/>
                          <a:latin typeface="+mn-lt"/>
                        </a:rPr>
                        <a:t> on  Shippers to provide the relevant information on their reports, i.e. why the reports are needed, and how are they used</a:t>
                      </a:r>
                      <a:endParaRPr lang="en-GB" sz="9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7544" y="3507854"/>
          <a:ext cx="8219258" cy="144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Resource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Day</a:t>
                      </a: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</a:rPr>
                        <a:t> rate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Duration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Total Cost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Platform Delivery Specialist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4 months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BAU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Business</a:t>
                      </a: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</a:rPr>
                        <a:t> Analyst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£600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4 months 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£48k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Data</a:t>
                      </a: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</a:rPr>
                        <a:t> Analyst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£600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4 months 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£48k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Total Cost for Analysis</a:t>
                      </a:r>
                      <a:r>
                        <a:rPr lang="en-GB" sz="1000" b="1" baseline="0" dirty="0">
                          <a:effectLst/>
                          <a:latin typeface="+mn-lt"/>
                        </a:rPr>
                        <a:t> Team</a:t>
                      </a:r>
                      <a:endParaRPr lang="en-GB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/>
                        </a:rPr>
                        <a:t>£96k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1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92D8-FEBE-4DDD-AD8B-03957BD6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8.2 XRN4828 - Nov 19 Release Timelines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7669-B323-43A7-AA90-FFEE9856EC44}"/>
              </a:ext>
            </a:extLst>
          </p:cNvPr>
          <p:cNvSpPr txBox="1"/>
          <p:nvPr/>
        </p:nvSpPr>
        <p:spPr>
          <a:xfrm>
            <a:off x="53752" y="704766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1D3E61"/>
                </a:solidFill>
              </a:rPr>
              <a:t>Key Milestone Dates:</a:t>
            </a:r>
          </a:p>
          <a:p>
            <a:endParaRPr lang="en-GB" sz="1000" b="1" dirty="0">
              <a:solidFill>
                <a:srgbClr val="1D3E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1D3E61"/>
                </a:solidFill>
              </a:rPr>
              <a:t>System &amp; UAT Completion – 27/09/19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1D3E61"/>
                </a:solidFill>
              </a:rPr>
              <a:t>Regression Test Completion - 25/10/19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1D3E61"/>
                </a:solidFill>
              </a:rPr>
              <a:t>Performance Test Completion – 25/10/19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1D3E61"/>
                </a:solidFill>
              </a:rPr>
              <a:t>Pre-Implementation Preparation – 08/11/19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1D3E61"/>
                </a:solidFill>
              </a:rPr>
              <a:t>Implementation – 09/11/19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1D3E61"/>
                </a:solidFill>
              </a:rPr>
              <a:t>PIS Completion – [20/12/19] – Awaiting </a:t>
            </a:r>
            <a:r>
              <a:rPr lang="en-GB" sz="1000" b="1">
                <a:solidFill>
                  <a:srgbClr val="1D3E61"/>
                </a:solidFill>
              </a:rPr>
              <a:t>Supplier confirmation</a:t>
            </a:r>
            <a:endParaRPr lang="en-GB" sz="1000" b="1" dirty="0">
              <a:solidFill>
                <a:srgbClr val="1D3E61"/>
              </a:solidFill>
            </a:endParaRPr>
          </a:p>
          <a:p>
            <a:endParaRPr lang="en-GB" sz="1000" dirty="0">
              <a:solidFill>
                <a:srgbClr val="1D3E61"/>
              </a:solidFill>
            </a:endParaRPr>
          </a:p>
          <a:p>
            <a:endParaRPr lang="en-GB" sz="1000" b="1" dirty="0">
              <a:solidFill>
                <a:srgbClr val="1D3E6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9552" y="2489870"/>
            <a:ext cx="8424936" cy="225896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2019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539548" y="2715766"/>
          <a:ext cx="842493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Feb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Apr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June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July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Sept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 anchor="ctr">
                    <a:solidFill>
                      <a:srgbClr val="B1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197768" y="3003798"/>
            <a:ext cx="341784" cy="1296144"/>
          </a:xfrm>
          <a:prstGeom prst="rect">
            <a:avLst/>
          </a:prstGeom>
          <a:solidFill>
            <a:srgbClr val="B1D6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XRN4828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Nov-19</a:t>
            </a:r>
          </a:p>
        </p:txBody>
      </p:sp>
      <p:sp>
        <p:nvSpPr>
          <p:cNvPr id="77" name="Flowchart: Process 76"/>
          <p:cNvSpPr/>
          <p:nvPr/>
        </p:nvSpPr>
        <p:spPr>
          <a:xfrm>
            <a:off x="2699792" y="3363838"/>
            <a:ext cx="936104" cy="360040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HLD &amp; Change Pack Production</a:t>
            </a:r>
          </a:p>
        </p:txBody>
      </p:sp>
      <p:sp>
        <p:nvSpPr>
          <p:cNvPr id="120" name="Flowchart: Process 119"/>
          <p:cNvSpPr/>
          <p:nvPr/>
        </p:nvSpPr>
        <p:spPr>
          <a:xfrm>
            <a:off x="4355976" y="3363838"/>
            <a:ext cx="396044" cy="360040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121" name="Flowchart: Process 120"/>
          <p:cNvSpPr/>
          <p:nvPr/>
        </p:nvSpPr>
        <p:spPr>
          <a:xfrm>
            <a:off x="4752020" y="3363838"/>
            <a:ext cx="468052" cy="360040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Build &amp; FUT</a:t>
            </a:r>
          </a:p>
        </p:txBody>
      </p:sp>
      <p:sp>
        <p:nvSpPr>
          <p:cNvPr id="122" name="Flowchart: Process 121"/>
          <p:cNvSpPr/>
          <p:nvPr/>
        </p:nvSpPr>
        <p:spPr>
          <a:xfrm>
            <a:off x="5220072" y="3363838"/>
            <a:ext cx="540060" cy="360040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 &amp; SIT</a:t>
            </a:r>
          </a:p>
        </p:txBody>
      </p:sp>
      <p:sp>
        <p:nvSpPr>
          <p:cNvPr id="123" name="Flowchart: Process 122"/>
          <p:cNvSpPr/>
          <p:nvPr/>
        </p:nvSpPr>
        <p:spPr>
          <a:xfrm>
            <a:off x="5724128" y="3363838"/>
            <a:ext cx="1080120" cy="360040"/>
          </a:xfrm>
          <a:prstGeom prst="flowChartProcess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UAT</a:t>
            </a:r>
          </a:p>
        </p:txBody>
      </p:sp>
      <p:sp>
        <p:nvSpPr>
          <p:cNvPr id="129" name="Flowchart: Process 128"/>
          <p:cNvSpPr/>
          <p:nvPr/>
        </p:nvSpPr>
        <p:spPr>
          <a:xfrm>
            <a:off x="6804247" y="3363838"/>
            <a:ext cx="936105" cy="360040"/>
          </a:xfrm>
          <a:prstGeom prst="flowChartProcess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RT &amp; PT / Implementation Prep</a:t>
            </a:r>
          </a:p>
        </p:txBody>
      </p:sp>
      <p:sp>
        <p:nvSpPr>
          <p:cNvPr id="154" name="Flowchart: Process 153"/>
          <p:cNvSpPr/>
          <p:nvPr/>
        </p:nvSpPr>
        <p:spPr>
          <a:xfrm>
            <a:off x="7740352" y="3363838"/>
            <a:ext cx="703257" cy="360040"/>
          </a:xfrm>
          <a:prstGeom prst="flowChartProcess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PIS</a:t>
            </a:r>
          </a:p>
        </p:txBody>
      </p:sp>
      <p:sp>
        <p:nvSpPr>
          <p:cNvPr id="155" name="Rectangle 114"/>
          <p:cNvSpPr>
            <a:spLocks noChangeArrowheads="1"/>
          </p:cNvSpPr>
          <p:nvPr/>
        </p:nvSpPr>
        <p:spPr bwMode="auto">
          <a:xfrm>
            <a:off x="1187624" y="4091250"/>
            <a:ext cx="703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04/02: EQR Approval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6" name="Oval 116"/>
          <p:cNvSpPr>
            <a:spLocks noChangeArrowheads="1"/>
          </p:cNvSpPr>
          <p:nvPr/>
        </p:nvSpPr>
        <p:spPr bwMode="auto">
          <a:xfrm>
            <a:off x="3046957" y="4011910"/>
            <a:ext cx="126610" cy="109537"/>
          </a:xfrm>
          <a:prstGeom prst="ellipse">
            <a:avLst/>
          </a:prstGeom>
          <a:solidFill>
            <a:srgbClr val="0070C0"/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7" name="Rectangle 114"/>
          <p:cNvSpPr>
            <a:spLocks noChangeArrowheads="1"/>
          </p:cNvSpPr>
          <p:nvPr/>
        </p:nvSpPr>
        <p:spPr bwMode="auto">
          <a:xfrm>
            <a:off x="2716615" y="4163258"/>
            <a:ext cx="703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10/04: BER Approval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8" name="Oval 116"/>
          <p:cNvSpPr>
            <a:spLocks noChangeArrowheads="1"/>
          </p:cNvSpPr>
          <p:nvPr/>
        </p:nvSpPr>
        <p:spPr bwMode="auto">
          <a:xfrm>
            <a:off x="3635896" y="4012234"/>
            <a:ext cx="126610" cy="109537"/>
          </a:xfrm>
          <a:prstGeom prst="ellipse">
            <a:avLst/>
          </a:prstGeom>
          <a:solidFill>
            <a:srgbClr val="0070C0"/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9" name="Rectangle 114"/>
          <p:cNvSpPr>
            <a:spLocks noChangeArrowheads="1"/>
          </p:cNvSpPr>
          <p:nvPr/>
        </p:nvSpPr>
        <p:spPr bwMode="auto">
          <a:xfrm>
            <a:off x="3364687" y="4153129"/>
            <a:ext cx="703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08/05: Change Pack Approval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5" name="Rectangle 114"/>
          <p:cNvSpPr>
            <a:spLocks noChangeArrowheads="1"/>
          </p:cNvSpPr>
          <p:nvPr/>
        </p:nvSpPr>
        <p:spPr bwMode="auto">
          <a:xfrm>
            <a:off x="7380312" y="3837697"/>
            <a:ext cx="7032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000000"/>
                </a:solidFill>
              </a:rPr>
              <a:t>GO LIVE 09/11/19 - TBC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6" name="Oval 116"/>
          <p:cNvSpPr>
            <a:spLocks noChangeArrowheads="1"/>
          </p:cNvSpPr>
          <p:nvPr/>
        </p:nvSpPr>
        <p:spPr bwMode="auto">
          <a:xfrm>
            <a:off x="1493062" y="3974381"/>
            <a:ext cx="126610" cy="109537"/>
          </a:xfrm>
          <a:prstGeom prst="ellipse">
            <a:avLst/>
          </a:prstGeom>
          <a:solidFill>
            <a:srgbClr val="0070C0"/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7668344" y="3508178"/>
            <a:ext cx="144016" cy="1436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42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7494"/>
            <a:ext cx="8219255" cy="448790"/>
          </a:xfrm>
        </p:spPr>
        <p:txBody>
          <a:bodyPr/>
          <a:lstStyle/>
          <a:p>
            <a:r>
              <a:rPr lang="en-GB" dirty="0"/>
              <a:t>Must Do - Continue DDP Delivery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771522"/>
          <a:ext cx="8229600" cy="403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0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Description: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  <a:r>
                        <a:rPr lang="en-GB" sz="9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provided by KPMG have been built in to the DDP product backlog. This option is to continue progressing with the DDP drops </a:t>
                      </a:r>
                      <a:r>
                        <a:rPr lang="en-GB" sz="9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are being released to Shippers this year, and will continue to be released next year.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6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Benefits: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will be no additional investment</a:t>
                      </a:r>
                      <a:r>
                        <a:rPr lang="en-GB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required to deliver this option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KPMG recommendations will be aligned with the DDP drops, ensuring consistency across the delivery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Shippers will experience all benefits of DDP utilisation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Outputs: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data being exposed via DDP</a:t>
                      </a:r>
                      <a:endParaRPr lang="en-GB" sz="900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KPMG recommendations have been included in the DDP delivery process</a:t>
                      </a:r>
                      <a:endParaRPr lang="en-GB" sz="9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Total Cost: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effectLst/>
                          <a:latin typeface="+mn-lt"/>
                          <a:ea typeface="Times New Roman"/>
                        </a:rPr>
                        <a:t>Funding in place as part of BP20/21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Timescale: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Funding is in place until April</a:t>
                      </a: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</a:rPr>
                        <a:t> 2021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</a:rPr>
                        <a:t>Risks:</a:t>
                      </a:r>
                      <a:endParaRPr lang="en-GB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Risk that funding for DDP in BP20/21 will not cover all product backlog items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Risk that priority of industry deliverables will change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Dependencies:</a:t>
                      </a:r>
                      <a:endParaRPr lang="en-GB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Delivery of backlog items is dependant on priority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9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64D1-DD4B-479C-8274-060EA4C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545"/>
            <a:ext cx="8229600" cy="637580"/>
          </a:xfrm>
        </p:spPr>
        <p:txBody>
          <a:bodyPr/>
          <a:lstStyle/>
          <a:p>
            <a:r>
              <a:rPr lang="en-GB" dirty="0"/>
              <a:t>8.3 XRN4996 - June 20 Release -  Status Update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E62DC6-3EBE-4901-B700-870330337C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5860" y="1059582"/>
          <a:ext cx="8594612" cy="3485952"/>
        </p:xfrm>
        <a:graphic>
          <a:graphicData uri="http://schemas.openxmlformats.org/drawingml/2006/table">
            <a:tbl>
              <a:tblPr firstRow="1" bandRow="1"/>
              <a:tblGrid>
                <a:gridCol w="121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5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1050" kern="1200" baseline="30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050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November </a:t>
                      </a:r>
                      <a:r>
                        <a:rPr lang="en-GB" sz="105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5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en-GB" sz="105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RAG Status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77"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26" marR="91426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and Issues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Resources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94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Justification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Schedule</a:t>
                      </a:r>
                    </a:p>
                    <a:p>
                      <a:pPr algn="ctr"/>
                      <a:endParaRPr lang="en-GB" sz="105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Plan: </a:t>
                      </a:r>
                      <a:r>
                        <a:rPr kumimoji="0" lang="en-GB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MT costs and timelines have been included in the BER which has been shared for approval at </a:t>
                      </a:r>
                      <a:r>
                        <a:rPr kumimoji="0" lang="en-GB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ChMC</a:t>
                      </a:r>
                      <a:r>
                        <a:rPr kumimoji="0" lang="en-GB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kumimoji="0" lang="en-GB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: Design workshops are nearing completion, however some challenges have been experienced due to limited SME availability and outstanding design assumptions, in particular for xrn4941.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Change Packs</a:t>
                      </a:r>
                      <a:r>
                        <a:rPr kumimoji="0" lang="en-GB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: Aiming to deliver the change packs to ChMC in November for approval in December.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and Issues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– There is a risk that there is insufficient time to complete the design workshops due to limited SME resource which will impact our ability to issue Change Packs by 15</a:t>
                      </a:r>
                      <a:r>
                        <a:rPr kumimoji="0" lang="en-US" sz="105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November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There is a risk that for xrn4941 a number of assumptions will be required in design which may not be validated until after build because MOD0692 has not been approved leading to rework and delays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BER for full delivery shared and to be presented to ChMC in November 19, this will include Market Trial options.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ctr"/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Weekly monitoring of Xoserve SME resources supporting multiple demands (e.g. BAU defects, Future Releases etc.) is ongoing 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932F9EA-D945-459F-8F00-091B3CFCAABE}"/>
              </a:ext>
            </a:extLst>
          </p:cNvPr>
          <p:cNvSpPr/>
          <p:nvPr/>
        </p:nvSpPr>
        <p:spPr>
          <a:xfrm>
            <a:off x="7803884" y="1817266"/>
            <a:ext cx="218894" cy="2216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D340F4-EC05-45B9-AB26-20BECCEF8858}"/>
              </a:ext>
            </a:extLst>
          </p:cNvPr>
          <p:cNvSpPr/>
          <p:nvPr/>
        </p:nvSpPr>
        <p:spPr>
          <a:xfrm>
            <a:off x="6088325" y="1156943"/>
            <a:ext cx="211059" cy="1979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F57896-72F6-46F0-8DCF-1B43A706D61C}"/>
              </a:ext>
            </a:extLst>
          </p:cNvPr>
          <p:cNvSpPr/>
          <p:nvPr/>
        </p:nvSpPr>
        <p:spPr>
          <a:xfrm>
            <a:off x="5977181" y="1824647"/>
            <a:ext cx="215490" cy="2142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D341B2-AF9B-4E48-A146-835712CA3A8C}"/>
              </a:ext>
            </a:extLst>
          </p:cNvPr>
          <p:cNvSpPr/>
          <p:nvPr/>
        </p:nvSpPr>
        <p:spPr>
          <a:xfrm>
            <a:off x="4158243" y="1824647"/>
            <a:ext cx="215490" cy="21428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54495D-E22F-4490-B63B-9C96EEB69125}"/>
              </a:ext>
            </a:extLst>
          </p:cNvPr>
          <p:cNvSpPr/>
          <p:nvPr/>
        </p:nvSpPr>
        <p:spPr>
          <a:xfrm>
            <a:off x="2243612" y="1824647"/>
            <a:ext cx="215490" cy="21428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6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92D8-FEBE-4DDD-AD8B-03957BD6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8.3 XRN4996 - June 20 Market Trials Options</a:t>
            </a:r>
          </a:p>
        </p:txBody>
      </p:sp>
      <p:graphicFrame>
        <p:nvGraphicFramePr>
          <p:cNvPr id="4" name="Content Placeholder 12" descr="Table">
            <a:extLst>
              <a:ext uri="{FF2B5EF4-FFF2-40B4-BE49-F238E27FC236}">
                <a16:creationId xmlns:a16="http://schemas.microsoft.com/office/drawing/2014/main" id="{1F8EC618-537B-4940-8B5D-0F6719CD1D7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515" y="988018"/>
          <a:ext cx="874896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625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105665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086939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289318">
                  <a:extLst>
                    <a:ext uri="{9D8B030D-6E8A-4147-A177-3AD203B41FA5}">
                      <a16:colId xmlns:a16="http://schemas.microsoft.com/office/drawing/2014/main" val="3833409969"/>
                    </a:ext>
                  </a:extLst>
                </a:gridCol>
              </a:tblGrid>
              <a:tr h="6020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9 weeks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£210,750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XRN4691, XRN4692, XRN4772, XRN4850,  XRN4871(B), XRN4888,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XRN4941, XRN4932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CGI,CIN, AWV, FWV, AIA,PRN, RAT MRI, Capacity Invoice (Ratchet)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45-50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10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(4 DN, 2 IGT,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4 Shippers)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313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Duration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High Level Cost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8 Changes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Files considered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No. Of Test cases</a:t>
                      </a:r>
                      <a:endParaRPr lang="en-US" sz="1000" i="1" kern="1200" spc="-25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D694F1A-922A-4B81-AEC8-767D17F99F30}"/>
              </a:ext>
            </a:extLst>
          </p:cNvPr>
          <p:cNvSpPr/>
          <p:nvPr/>
        </p:nvSpPr>
        <p:spPr>
          <a:xfrm>
            <a:off x="169516" y="699542"/>
            <a:ext cx="1482846" cy="267933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Full Scale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574DCE7-65D4-4D71-B856-0A95908D7D49}"/>
              </a:ext>
            </a:extLst>
          </p:cNvPr>
          <p:cNvSpPr/>
          <p:nvPr/>
        </p:nvSpPr>
        <p:spPr>
          <a:xfrm>
            <a:off x="119339" y="3651870"/>
            <a:ext cx="1512162" cy="267933"/>
          </a:xfrm>
          <a:prstGeom prst="roundRect">
            <a:avLst>
              <a:gd name="adj" fmla="val 50000"/>
            </a:avLst>
          </a:prstGeom>
          <a:solidFill>
            <a:srgbClr val="84B8DA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Low Scale</a:t>
            </a:r>
          </a:p>
        </p:txBody>
      </p:sp>
      <p:graphicFrame>
        <p:nvGraphicFramePr>
          <p:cNvPr id="72" name="Content Placeholder 12" descr="Table">
            <a:extLst>
              <a:ext uri="{FF2B5EF4-FFF2-40B4-BE49-F238E27FC236}">
                <a16:creationId xmlns:a16="http://schemas.microsoft.com/office/drawing/2014/main" id="{26A31F46-F92A-4109-83BE-8C3B8AFDA38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512" y="2471534"/>
          <a:ext cx="874896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930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291362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673188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260137">
                  <a:extLst>
                    <a:ext uri="{9D8B030D-6E8A-4147-A177-3AD203B41FA5}">
                      <a16:colId xmlns:a16="http://schemas.microsoft.com/office/drawing/2014/main" val="2647658265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6 weeks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£178,500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XRN4691, XRN4692, XRN4772, XRN4850, XRN4941, XRN4932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CGI,CIN, AWV, FWV, AIA,PRN, RAT MRI, Capacity Invoice (Ratchet)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35-40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8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(4 DN, 2 IGT,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2 Shippers)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Duration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High Level Cost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6 Changes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Files considered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No. Of Test cases</a:t>
                      </a:r>
                      <a:endParaRPr lang="en-US" sz="1000" i="1" kern="1200" spc="-25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graphicFrame>
        <p:nvGraphicFramePr>
          <p:cNvPr id="73" name="Content Placeholder 12" descr="Table">
            <a:extLst>
              <a:ext uri="{FF2B5EF4-FFF2-40B4-BE49-F238E27FC236}">
                <a16:creationId xmlns:a16="http://schemas.microsoft.com/office/drawing/2014/main" id="{2EB89297-E403-4ABF-B4DD-E1A7282306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512" y="3922870"/>
          <a:ext cx="874896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930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291362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673188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260137">
                  <a:extLst>
                    <a:ext uri="{9D8B030D-6E8A-4147-A177-3AD203B41FA5}">
                      <a16:colId xmlns:a16="http://schemas.microsoft.com/office/drawing/2014/main" val="4152198662"/>
                    </a:ext>
                  </a:extLst>
                </a:gridCol>
              </a:tblGrid>
              <a:tr h="5188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5 weeks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£128,650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XRN4691, XRN4692,</a:t>
                      </a: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XRN4850, XRN4932</a:t>
                      </a:r>
                      <a:endParaRPr lang="en-US" sz="1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CGI,CIN, MRI,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Capacity Invoice (Ratchet)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6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(2 DN, 2 IGT,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2 Shippers)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Duration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High Level Cost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4 Changes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Files considered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No. Of Test cases</a:t>
                      </a:r>
                      <a:endParaRPr lang="en-US" sz="1000" i="1" kern="1200" spc="-25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7845D40-57B8-4B95-BB1A-5BC199870ED8}"/>
              </a:ext>
            </a:extLst>
          </p:cNvPr>
          <p:cNvSpPr/>
          <p:nvPr/>
        </p:nvSpPr>
        <p:spPr>
          <a:xfrm>
            <a:off x="140200" y="2211710"/>
            <a:ext cx="1512162" cy="26793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Medium Scale</a:t>
            </a:r>
          </a:p>
        </p:txBody>
      </p:sp>
    </p:spTree>
    <p:extLst>
      <p:ext uri="{BB962C8B-B14F-4D97-AF65-F5344CB8AC3E}">
        <p14:creationId xmlns:p14="http://schemas.microsoft.com/office/powerpoint/2010/main" val="6310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097" y="727395"/>
            <a:ext cx="2354472" cy="55982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515A6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8" name="Oval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12" y="727395"/>
            <a:ext cx="559824" cy="559824"/>
          </a:xfrm>
          <a:prstGeom prst="ellipse">
            <a:avLst/>
          </a:prstGeom>
          <a:solidFill>
            <a:srgbClr val="30353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7" name="TextBox 106"/>
          <p:cNvSpPr txBox="1"/>
          <p:nvPr/>
        </p:nvSpPr>
        <p:spPr>
          <a:xfrm>
            <a:off x="1875845" y="832541"/>
            <a:ext cx="56425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80%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25291" y="771550"/>
            <a:ext cx="8786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Option 1</a:t>
            </a:r>
          </a:p>
          <a:p>
            <a:r>
              <a:rPr lang="en-US" sz="1400" dirty="0">
                <a:solidFill>
                  <a:schemeClr val="bg1"/>
                </a:solidFill>
              </a:rPr>
              <a:t>Full Scale  </a:t>
            </a:r>
          </a:p>
        </p:txBody>
      </p:sp>
      <p:sp>
        <p:nvSpPr>
          <p:cNvPr id="97" name="Rectangle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2199" y="727395"/>
            <a:ext cx="2405999" cy="55982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85E0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6" name="Oval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5600" y="727395"/>
            <a:ext cx="559824" cy="559824"/>
          </a:xfrm>
          <a:prstGeom prst="ellipse">
            <a:avLst/>
          </a:prstGeom>
          <a:solidFill>
            <a:srgbClr val="43CDD9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9" name="TextBox 108"/>
          <p:cNvSpPr txBox="1"/>
          <p:nvPr/>
        </p:nvSpPr>
        <p:spPr>
          <a:xfrm>
            <a:off x="4999615" y="825069"/>
            <a:ext cx="56425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60%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79265" y="771550"/>
            <a:ext cx="121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Option 2 Medium Scale</a:t>
            </a:r>
          </a:p>
        </p:txBody>
      </p:sp>
      <p:sp>
        <p:nvSpPr>
          <p:cNvPr id="98" name="Rectangle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4078" y="727395"/>
            <a:ext cx="2538887" cy="55982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DBDBD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5" name="Oval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4167" y="727395"/>
            <a:ext cx="561969" cy="559824"/>
          </a:xfrm>
          <a:prstGeom prst="ellipse">
            <a:avLst/>
          </a:prstGeom>
          <a:solidFill>
            <a:srgbClr val="BABABA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7" name="Group 86" descr="This is an icon of a chart. "/>
          <p:cNvGrpSpPr/>
          <p:nvPr/>
        </p:nvGrpSpPr>
        <p:grpSpPr>
          <a:xfrm>
            <a:off x="6216982" y="937372"/>
            <a:ext cx="295321" cy="139871"/>
            <a:chOff x="4254500" y="2100263"/>
            <a:chExt cx="1906588" cy="906463"/>
          </a:xfrm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822005" y="832541"/>
            <a:ext cx="56641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40%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757529" y="771550"/>
            <a:ext cx="8820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Option 3 Low Scale 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7D413-936A-4A2D-83E0-6714C8DB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3D89F88-8AFF-414C-8127-829D72AFA9B6}"/>
              </a:ext>
            </a:extLst>
          </p:cNvPr>
          <p:cNvSpPr txBox="1">
            <a:spLocks/>
          </p:cNvSpPr>
          <p:nvPr/>
        </p:nvSpPr>
        <p:spPr>
          <a:xfrm>
            <a:off x="539552" y="51470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8.3 XRN4996 - June 20 Market Trials Funding Arrangements</a:t>
            </a:r>
          </a:p>
        </p:txBody>
      </p:sp>
      <p:grpSp>
        <p:nvGrpSpPr>
          <p:cNvPr id="43" name="Group 42" descr="This is an icon of a chart. ">
            <a:extLst>
              <a:ext uri="{FF2B5EF4-FFF2-40B4-BE49-F238E27FC236}">
                <a16:creationId xmlns:a16="http://schemas.microsoft.com/office/drawing/2014/main" id="{ABBCE30F-DB97-4E8F-B479-5F11CA0D86EA}"/>
              </a:ext>
            </a:extLst>
          </p:cNvPr>
          <p:cNvGrpSpPr/>
          <p:nvPr/>
        </p:nvGrpSpPr>
        <p:grpSpPr>
          <a:xfrm>
            <a:off x="3344324" y="934616"/>
            <a:ext cx="294194" cy="139871"/>
            <a:chOff x="4254500" y="2100263"/>
            <a:chExt cx="1906588" cy="906463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B654BC8-53FF-4CC8-A4AE-3C165A976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24D139B-EE81-430C-8BB1-057875B7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47EEEC97-0C6D-4DAE-8325-668D9A3D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48" name="Group 47" descr="This is an icon of a chart. ">
            <a:extLst>
              <a:ext uri="{FF2B5EF4-FFF2-40B4-BE49-F238E27FC236}">
                <a16:creationId xmlns:a16="http://schemas.microsoft.com/office/drawing/2014/main" id="{F462FE46-411B-4B79-9AD8-BFABD9A9D404}"/>
              </a:ext>
            </a:extLst>
          </p:cNvPr>
          <p:cNvGrpSpPr/>
          <p:nvPr/>
        </p:nvGrpSpPr>
        <p:grpSpPr>
          <a:xfrm>
            <a:off x="307288" y="926061"/>
            <a:ext cx="294194" cy="139871"/>
            <a:chOff x="4254500" y="2100263"/>
            <a:chExt cx="1906588" cy="90646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1935C97-2293-4FBD-B821-D70545858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B2D29A8-E417-4B8C-BC66-C8407DC0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9BBF163-AED2-4DE2-828E-B3C50A532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00A8A5-5427-48DE-8384-A5B0797BF4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834" y="1494440"/>
          <a:ext cx="8661646" cy="26735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0103">
                  <a:extLst>
                    <a:ext uri="{9D8B030D-6E8A-4147-A177-3AD203B41FA5}">
                      <a16:colId xmlns:a16="http://schemas.microsoft.com/office/drawing/2014/main" val="459700841"/>
                    </a:ext>
                  </a:extLst>
                </a:gridCol>
                <a:gridCol w="3523515">
                  <a:extLst>
                    <a:ext uri="{9D8B030D-6E8A-4147-A177-3AD203B41FA5}">
                      <a16:colId xmlns:a16="http://schemas.microsoft.com/office/drawing/2014/main" val="3662914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2098200"/>
                    </a:ext>
                  </a:extLst>
                </a:gridCol>
                <a:gridCol w="741604">
                  <a:extLst>
                    <a:ext uri="{9D8B030D-6E8A-4147-A177-3AD203B41FA5}">
                      <a16:colId xmlns:a16="http://schemas.microsoft.com/office/drawing/2014/main" val="2450911698"/>
                    </a:ext>
                  </a:extLst>
                </a:gridCol>
                <a:gridCol w="626548">
                  <a:extLst>
                    <a:ext uri="{9D8B030D-6E8A-4147-A177-3AD203B41FA5}">
                      <a16:colId xmlns:a16="http://schemas.microsoft.com/office/drawing/2014/main" val="3359988245"/>
                    </a:ext>
                  </a:extLst>
                </a:gridCol>
                <a:gridCol w="813612">
                  <a:extLst>
                    <a:ext uri="{9D8B030D-6E8A-4147-A177-3AD203B41FA5}">
                      <a16:colId xmlns:a16="http://schemas.microsoft.com/office/drawing/2014/main" val="159997404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175731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668338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00044876"/>
                    </a:ext>
                  </a:extLst>
                </a:gridCol>
              </a:tblGrid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XRN Ref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Change Title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Shipper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DN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 err="1">
                          <a:effectLst/>
                        </a:rPr>
                        <a:t>iGT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MT Recommended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Option 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Option 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Option 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20142"/>
                  </a:ext>
                </a:extLst>
              </a:tr>
              <a:tr h="1282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4691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CSEPs: IGT and GT file formats (CGI files)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663766475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4692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CSEPs: IGT and GT file formats (CIN files)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075349644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4772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Composite weather variable (CWV) improvements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2012637468"/>
                  </a:ext>
                </a:extLst>
              </a:tr>
              <a:tr h="2268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Notification of Customer Contact Details to Transporter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3272468572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4865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Amendment to Treatment &amp; reporting of CYCL reads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533353394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4871(B)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Changes to Ratchet regime (MOD0665)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313017416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Removing Duplicate adderss update validation for IGT Supply Meter Points via Contact Management System (CMS)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438218096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4930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Requirement to inform Shipper of Meter Link Code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4182870306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4941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Auto udpates to meter read frequency (MOD0692)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239793779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4932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Improvements to the quality of the Conversion Factor values held on the Supply Point Register (MOD0618s)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3584297640"/>
                  </a:ext>
                </a:extLst>
              </a:tr>
              <a:tr h="142568">
                <a:tc rowSpan="4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16" marR="4916" marT="4916" marB="0" anchor="b"/>
                </a:tc>
                <a:tc rowSpan="4" gridSpan="4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975627"/>
                  </a:ext>
                </a:extLst>
              </a:tr>
              <a:tr h="142568">
                <a:tc v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Option 1 - Full MT all changes </a:t>
                      </a:r>
                      <a:r>
                        <a:rPr lang="en-US" sz="900" b="1" u="none" strike="noStrike" dirty="0">
                          <a:effectLst/>
                        </a:rPr>
                        <a:t>- £210,750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£94,837.50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£88,515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£27,397.50</a:t>
                      </a:r>
                    </a:p>
                  </a:txBody>
                  <a:tcPr marL="4916" marR="4916" marT="4916" marB="0" anchor="b"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4059025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Option 2 - Medium Scale MT 7 changes </a:t>
                      </a:r>
                      <a:r>
                        <a:rPr lang="en-GB" sz="900" b="1" u="none" strike="noStrike" dirty="0">
                          <a:effectLst/>
                        </a:rPr>
                        <a:t>- £178,500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£64,260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£107,100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£7,140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16" marR="4916" marT="4916" marB="0" anchor="b"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3165771500"/>
                  </a:ext>
                </a:extLst>
              </a:tr>
              <a:tr h="142568">
                <a:tc v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Option 3 – Low Scale MT 4 changes </a:t>
                      </a:r>
                      <a:r>
                        <a:rPr lang="en-GB" sz="900" b="1" u="none" strike="noStrike" dirty="0">
                          <a:effectLst/>
                        </a:rPr>
                        <a:t>- £128,650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£32,162.50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£86,838.75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£9,648.75</a:t>
                      </a:r>
                    </a:p>
                  </a:txBody>
                  <a:tcPr marL="4916" marR="4916" marT="4916" marB="0" anchor="b"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22610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92D8-FEBE-4DDD-AD8B-03957BD6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8.3 XRN4996 - June 20 Release Timelines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7669-B323-43A7-AA90-FFEE9856EC44}"/>
              </a:ext>
            </a:extLst>
          </p:cNvPr>
          <p:cNvSpPr txBox="1"/>
          <p:nvPr/>
        </p:nvSpPr>
        <p:spPr>
          <a:xfrm>
            <a:off x="65632" y="694401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Milestone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completion – 19/09/19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3E61"/>
                </a:solidFill>
              </a:rPr>
              <a:t>Design Completion – 29/11/19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3E61"/>
                </a:solidFill>
              </a:rPr>
              <a:t>Build &amp; Unit Test Completion – 31/01/20 (provisional)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3E61"/>
                </a:solidFill>
              </a:rPr>
              <a:t>System &amp; UAT Completion – 24/04/20 (provisional)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3E61"/>
                </a:solidFill>
              </a:rPr>
              <a:t>Regression Test Completion – 29/05/20 (provisional)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3E61"/>
                </a:solidFill>
              </a:rPr>
              <a:t>Implementation – 20/06/20 (provisional)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3E61"/>
                </a:solidFill>
              </a:rPr>
              <a:t>PIS Completion – 25/09/20 (provisional)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57BD6-7EDC-4468-8E1B-58E3E793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2" y="2327770"/>
            <a:ext cx="9060256" cy="25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2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8.3 June 20 Release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12" y="843558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June 20 Release consists of 10 changes, Implementation is planned for June 2020: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XRN4691</a:t>
            </a:r>
            <a:r>
              <a:rPr lang="en-GB" sz="1200" dirty="0"/>
              <a:t> - </a:t>
            </a:r>
            <a:r>
              <a:rPr lang="en-US" sz="1200" dirty="0"/>
              <a:t>CSEPs: IGT and GT File Formats (CGI Files)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XRN4692</a:t>
            </a:r>
            <a:r>
              <a:rPr lang="en-GB" sz="1200" dirty="0"/>
              <a:t> - </a:t>
            </a:r>
            <a:r>
              <a:rPr lang="en-US" sz="1200" dirty="0"/>
              <a:t>CSEPs: IGT and GT File Formats (CIN Files)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XRN4772</a:t>
            </a:r>
            <a:r>
              <a:rPr lang="en-GB" sz="1200" dirty="0"/>
              <a:t> - </a:t>
            </a:r>
            <a:r>
              <a:rPr lang="en-US" sz="1200" dirty="0"/>
              <a:t>Composite Weather Variable (CWV) Improvements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strike="sngStrike" dirty="0"/>
              <a:t>XRN4780 (B) </a:t>
            </a:r>
            <a:r>
              <a:rPr lang="en-GB" sz="1200" strike="sngStrike" dirty="0"/>
              <a:t>- </a:t>
            </a:r>
            <a:r>
              <a:rPr lang="en-US" sz="1200" strike="sngStrike" dirty="0"/>
              <a:t>Inclusion of Meter Asset Provider Identity (MAP Id) in the UK Link system (CSS Consequential Change)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XRN4850</a:t>
            </a:r>
            <a:r>
              <a:rPr lang="en-US" sz="1200" dirty="0"/>
              <a:t> - Notification of Customer Contact Details to Transporters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XRN4865</a:t>
            </a:r>
            <a:r>
              <a:rPr lang="en-US" sz="1200" dirty="0"/>
              <a:t> - Amendment to Treatment and Reporting  of CYCL 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XRN4871 (B) </a:t>
            </a:r>
            <a:r>
              <a:rPr lang="en-US" sz="1200" dirty="0"/>
              <a:t>- Changes to Ratchet Regime (MOD0665)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XRN4888</a:t>
            </a:r>
            <a:r>
              <a:rPr lang="en-US" sz="1200" dirty="0"/>
              <a:t> - Removing Duplicate Address Update Validation for IGT Supply Meter Points via Contact Management Service (CMS)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XRN4830</a:t>
            </a:r>
            <a:r>
              <a:rPr lang="en-US" sz="1200" dirty="0"/>
              <a:t> – Requirement to Inform Shipper of Meter Link Code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XRN4941*</a:t>
            </a:r>
            <a:r>
              <a:rPr lang="en-GB" sz="1200" dirty="0"/>
              <a:t> - </a:t>
            </a:r>
            <a:r>
              <a:rPr lang="en-US" sz="1200" dirty="0"/>
              <a:t>Auto updates to meter read frequency (MOD0692)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XRN4932</a:t>
            </a:r>
            <a:r>
              <a:rPr lang="en-US" sz="1200" dirty="0"/>
              <a:t> - Improvements to the quality of the Conversion Factor values held on the Supply Point Register (MOD0681S)</a:t>
            </a:r>
          </a:p>
          <a:p>
            <a:endParaRPr lang="en-GB" sz="1400" dirty="0"/>
          </a:p>
          <a:p>
            <a:endParaRPr lang="en-GB" sz="1400" dirty="0"/>
          </a:p>
          <a:p>
            <a:pPr lvl="0"/>
            <a:r>
              <a:rPr lang="en-GB" sz="900" dirty="0"/>
              <a:t>* Pending Solution/MOD </a:t>
            </a:r>
            <a:r>
              <a:rPr lang="en-GB" sz="900" dirty="0">
                <a:cs typeface="Arial" panose="020B0604020202020204" pitchFamily="34" charset="0"/>
              </a:rPr>
              <a:t>approval by ChMC/DSG for remaining CRs.</a:t>
            </a:r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5074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B7C7BFF44674AB1DCE2D90C92642C" ma:contentTypeVersion="10" ma:contentTypeDescription="Create a new document." ma:contentTypeScope="" ma:versionID="eb9319088772882600dec43eb9bd9956">
  <xsd:schema xmlns:xsd="http://www.w3.org/2001/XMLSchema" xmlns:xs="http://www.w3.org/2001/XMLSchema" xmlns:p="http://schemas.microsoft.com/office/2006/metadata/properties" xmlns:ns3="92739de9-cde3-4b52-807e-16b9b526eac7" xmlns:ns4="4213930e-d389-4fcc-a8c2-6200ba704a64" targetNamespace="http://schemas.microsoft.com/office/2006/metadata/properties" ma:root="true" ma:fieldsID="8a925f5c64de3050568f3462f938b129" ns3:_="" ns4:_="">
    <xsd:import namespace="92739de9-cde3-4b52-807e-16b9b526eac7"/>
    <xsd:import namespace="4213930e-d389-4fcc-a8c2-6200ba704a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39de9-cde3-4b52-807e-16b9b526e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930e-d389-4fcc-a8c2-6200ba704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AC885E-F40A-4708-9354-F5294E9222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39de9-cde3-4b52-807e-16b9b526eac7"/>
    <ds:schemaRef ds:uri="4213930e-d389-4fcc-a8c2-6200ba704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DEEE7B-1543-4EFF-B3C1-AFC857C3E5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1B2E31-4703-4F4D-BB47-74A8364BAC36}">
  <ds:schemaRefs>
    <ds:schemaRef ds:uri="92739de9-cde3-4b52-807e-16b9b526eac7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4213930e-d389-4fcc-a8c2-6200ba704a6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9410</TotalTime>
  <Words>4677</Words>
  <Application>Microsoft Office PowerPoint</Application>
  <PresentationFormat>On-screen Show (16:9)</PresentationFormat>
  <Paragraphs>1136</Paragraphs>
  <Slides>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ＭＳ Ｐゴシック</vt:lpstr>
      <vt:lpstr>Arial</vt:lpstr>
      <vt:lpstr>Arial </vt:lpstr>
      <vt:lpstr>Calibri</vt:lpstr>
      <vt:lpstr>Calibri Light</vt:lpstr>
      <vt:lpstr>Times New Roman</vt:lpstr>
      <vt:lpstr>Verdana</vt:lpstr>
      <vt:lpstr>Wingdings</vt:lpstr>
      <vt:lpstr>Office Theme</vt:lpstr>
      <vt:lpstr>xoserve templates</vt:lpstr>
      <vt:lpstr>1_xoserve templates</vt:lpstr>
      <vt:lpstr>2_xoserve templates</vt:lpstr>
      <vt:lpstr>3_xoserve templates</vt:lpstr>
      <vt:lpstr>4_xoserve templates</vt:lpstr>
      <vt:lpstr>Worksheet</vt:lpstr>
      <vt:lpstr>Acrobat Document</vt:lpstr>
      <vt:lpstr>8.1 XRN4665 – EUC Release</vt:lpstr>
      <vt:lpstr>8.1 XRN 4665 - EUC Release Timelines</vt:lpstr>
      <vt:lpstr>8.2 XRN4828 - Nov 19 Release -  Status Update</vt:lpstr>
      <vt:lpstr>8.2 XRN4828 - Nov 19 Release Timelines</vt:lpstr>
      <vt:lpstr>8.3 XRN4996 - June 20 Release -  Status Update</vt:lpstr>
      <vt:lpstr>8.3 XRN4996 - June 20 Market Trials Options</vt:lpstr>
      <vt:lpstr>Slide 4</vt:lpstr>
      <vt:lpstr>8.3 XRN4996 - June 20 Release Timelines</vt:lpstr>
      <vt:lpstr>8.3 June 20 Release Summary</vt:lpstr>
      <vt:lpstr>8.4 XRN4914 – Retro Proof of concept Status Update</vt:lpstr>
      <vt:lpstr>XRN4914 – Retro proof of concept - timeline</vt:lpstr>
      <vt:lpstr>What we need from participating customers</vt:lpstr>
      <vt:lpstr>8.5 XRN4991 – MOD0700 Status Update</vt:lpstr>
      <vt:lpstr>8.5 XRN4991 - MOD0700 Timelines</vt:lpstr>
      <vt:lpstr>8.6 UK Link Release Update</vt:lpstr>
      <vt:lpstr>8.6 2019 / 2020 UK Link Governance Timeline</vt:lpstr>
      <vt:lpstr>8.6 Change Index – UK Link Allocated Change</vt:lpstr>
      <vt:lpstr>8.6 Change Index – UK Link Unallocated External Impacting Changes  </vt:lpstr>
      <vt:lpstr>8.6 June 2020 Release</vt:lpstr>
      <vt:lpstr>8.6 June 20 Release Sizing Update</vt:lpstr>
      <vt:lpstr>8.6 Capture Estimation Refinement Actions</vt:lpstr>
      <vt:lpstr>8.6 Minor Release Drop 6</vt:lpstr>
      <vt:lpstr>8.6 Minor Release Drop 6</vt:lpstr>
      <vt:lpstr>8.6 November 2020 Release</vt:lpstr>
      <vt:lpstr>8.6 November 20 Major Release</vt:lpstr>
      <vt:lpstr>PowerPoint Presentation</vt:lpstr>
      <vt:lpstr>8.6 In Capture</vt:lpstr>
      <vt:lpstr>8.6 Major / Minor 2020</vt:lpstr>
      <vt:lpstr>8.7 UK Link POAP</vt:lpstr>
      <vt:lpstr>8.8. Change Assurance Health Check</vt:lpstr>
      <vt:lpstr>PowerPoint Presentation</vt:lpstr>
      <vt:lpstr>PowerPoint Presentation</vt:lpstr>
      <vt:lpstr>8.9.1 Automation and Optimisation</vt:lpstr>
      <vt:lpstr>Purpose and Contents</vt:lpstr>
      <vt:lpstr>8.9.2  XRN5013 Data Access Platform – PAFA  </vt:lpstr>
      <vt:lpstr>High Level Options</vt:lpstr>
      <vt:lpstr>Recommendation</vt:lpstr>
      <vt:lpstr>Appendix</vt:lpstr>
      <vt:lpstr>Option 1 - Analysis</vt:lpstr>
      <vt:lpstr>Must Do - Continue DDP Delivery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Grid</dc:creator>
  <cp:lastModifiedBy>Taggart, Rachel</cp:lastModifiedBy>
  <cp:revision>376</cp:revision>
  <dcterms:created xsi:type="dcterms:W3CDTF">2018-09-02T17:12:15Z</dcterms:created>
  <dcterms:modified xsi:type="dcterms:W3CDTF">2019-11-05T18:03:10Z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0x010100915B7C7BFF44674AB1DCE2D90C92642C</vt:lpwstr>
  </property>
</Properties>
</file>