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5"/>
  </p:notesMasterIdLst>
  <p:sldIdLst>
    <p:sldId id="352" r:id="rId10"/>
    <p:sldId id="879" r:id="rId11"/>
    <p:sldId id="878" r:id="rId12"/>
    <p:sldId id="880" r:id="rId13"/>
    <p:sldId id="871" r:id="rId14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2" clrIdx="0"/>
  <p:cmAuthor id="1" name="Tambe, Surfaraz" initials="TS" lastIdx="1" clrIdx="1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B8DA"/>
    <a:srgbClr val="D8F5FD"/>
    <a:srgbClr val="E8EAF1"/>
    <a:srgbClr val="CED1E1"/>
    <a:srgbClr val="40D1F5"/>
    <a:srgbClr val="FFFFFF"/>
    <a:srgbClr val="B1D6E8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5231C3-103A-4B92-885D-D88632A09E68}" v="945" dt="2019-11-21T14:39:31.2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7" autoAdjust="0"/>
    <p:restoredTop sz="94660"/>
  </p:normalViewPr>
  <p:slideViewPr>
    <p:cSldViewPr>
      <p:cViewPr varScale="1">
        <p:scale>
          <a:sx n="88" d="100"/>
          <a:sy n="88" d="100"/>
        </p:scale>
        <p:origin x="744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73287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ChMC</a:t>
            </a:r>
            <a:r>
              <a:rPr lang="en-GB" dirty="0"/>
              <a:t> – June 20 Market Trials &amp; BER Approval</a:t>
            </a:r>
            <a:br>
              <a:rPr lang="en-GB" dirty="0"/>
            </a:br>
            <a:br>
              <a:rPr lang="en-GB" dirty="0"/>
            </a:br>
            <a:r>
              <a:rPr lang="en-GB" dirty="0"/>
              <a:t>22</a:t>
            </a:r>
            <a:r>
              <a:rPr lang="en-GB" baseline="30000" dirty="0"/>
              <a:t>nd</a:t>
            </a:r>
            <a:r>
              <a:rPr lang="en-GB" dirty="0"/>
              <a:t> November 2019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5" y="123478"/>
            <a:ext cx="8758969" cy="637580"/>
          </a:xfrm>
        </p:spPr>
        <p:txBody>
          <a:bodyPr>
            <a:noAutofit/>
          </a:bodyPr>
          <a:lstStyle/>
          <a:p>
            <a:r>
              <a:rPr lang="en-GB" sz="2400" dirty="0"/>
              <a:t>XRN4996 - June 20 Reduced Scope Market Trials Option 4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D574DCE7-65D4-4D71-B856-0A95908D7D49}"/>
              </a:ext>
            </a:extLst>
          </p:cNvPr>
          <p:cNvSpPr/>
          <p:nvPr/>
        </p:nvSpPr>
        <p:spPr>
          <a:xfrm>
            <a:off x="172362" y="754177"/>
            <a:ext cx="1512162" cy="267933"/>
          </a:xfrm>
          <a:prstGeom prst="roundRect">
            <a:avLst>
              <a:gd name="adj" fmla="val 50000"/>
            </a:avLst>
          </a:prstGeom>
          <a:solidFill>
            <a:srgbClr val="84B8DA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Reduced Scope</a:t>
            </a:r>
          </a:p>
        </p:txBody>
      </p:sp>
      <p:graphicFrame>
        <p:nvGraphicFramePr>
          <p:cNvPr id="73" name="Content Placeholder 12" descr="Table">
            <a:extLst>
              <a:ext uri="{FF2B5EF4-FFF2-40B4-BE49-F238E27FC236}">
                <a16:creationId xmlns:a16="http://schemas.microsoft.com/office/drawing/2014/main" id="{2EB89297-E403-4ABF-B4DD-E1A7282306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405509"/>
              </p:ext>
            </p:extLst>
          </p:nvPr>
        </p:nvGraphicFramePr>
        <p:xfrm>
          <a:off x="179511" y="1069273"/>
          <a:ext cx="8748969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930">
                  <a:extLst>
                    <a:ext uri="{9D8B030D-6E8A-4147-A177-3AD203B41FA5}">
                      <a16:colId xmlns:a16="http://schemas.microsoft.com/office/drawing/2014/main" val="3572385518"/>
                    </a:ext>
                  </a:extLst>
                </a:gridCol>
                <a:gridCol w="1291362">
                  <a:extLst>
                    <a:ext uri="{9D8B030D-6E8A-4147-A177-3AD203B41FA5}">
                      <a16:colId xmlns:a16="http://schemas.microsoft.com/office/drawing/2014/main" val="1440817424"/>
                    </a:ext>
                  </a:extLst>
                </a:gridCol>
                <a:gridCol w="1673188">
                  <a:extLst>
                    <a:ext uri="{9D8B030D-6E8A-4147-A177-3AD203B41FA5}">
                      <a16:colId xmlns:a16="http://schemas.microsoft.com/office/drawing/2014/main" val="183566677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31246875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88103177"/>
                    </a:ext>
                  </a:extLst>
                </a:gridCol>
                <a:gridCol w="1260137">
                  <a:extLst>
                    <a:ext uri="{9D8B030D-6E8A-4147-A177-3AD203B41FA5}">
                      <a16:colId xmlns:a16="http://schemas.microsoft.com/office/drawing/2014/main" val="4152198662"/>
                    </a:ext>
                  </a:extLst>
                </a:gridCol>
              </a:tblGrid>
              <a:tr h="51889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+mj-lt"/>
                        </a:rPr>
                        <a:t>6 weeks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+mj-lt"/>
                        </a:rPr>
                        <a:t>(April-May)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+mj-lt"/>
                        </a:rPr>
                        <a:t>£114,000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XRN4772, XRN4850,</a:t>
                      </a:r>
                    </a:p>
                    <a:p>
                      <a:pPr algn="ctr"/>
                      <a:r>
                        <a:rPr lang="en-GB" sz="10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XRN4932, XRN4941</a:t>
                      </a:r>
                      <a:endParaRPr lang="en-US" sz="10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+mn-cs"/>
                        </a:rPr>
                        <a:t>AWV,FWV, CNF,CNC, </a:t>
                      </a:r>
                    </a:p>
                    <a:p>
                      <a:pPr algn="ctr"/>
                      <a:r>
                        <a:rPr lang="en-US" sz="1200" b="1" kern="1200" dirty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+mn-cs"/>
                        </a:rPr>
                        <a:t>NRL, SCR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+mj-lt"/>
                        </a:rPr>
                        <a:t>18-25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+mj-lt"/>
                        </a:rPr>
                        <a:t>8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latin typeface="+mj-lt"/>
                        </a:rPr>
                        <a:t>(4 DN, 2 IGT, 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accent1"/>
                          </a:solidFill>
                          <a:latin typeface="+mj-lt"/>
                        </a:rPr>
                        <a:t>2 Shippers)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120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1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 "/>
                          <a:ea typeface="+mn-ea"/>
                          <a:cs typeface="Arial"/>
                        </a:rPr>
                        <a:t>Duration</a:t>
                      </a:r>
                      <a:endParaRPr kumimoji="0" lang="en-US" sz="1000" b="0" i="1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uLnTx/>
                        <a:uFillTx/>
                        <a:latin typeface="Arial 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1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Arial "/>
                          <a:ea typeface="+mn-ea"/>
                          <a:cs typeface="Arial"/>
                        </a:rPr>
                        <a:t>High Level Cost</a:t>
                      </a:r>
                      <a:endParaRPr kumimoji="0" lang="en-US" sz="1000" b="0" i="1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uLnTx/>
                        <a:uFillTx/>
                        <a:latin typeface="Arial 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i="1" kern="1200" spc="-25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4 Changes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i="1" kern="1200" spc="-25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Files considered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i="1" kern="1200" spc="-25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No. Of Test cases</a:t>
                      </a:r>
                      <a:endParaRPr lang="en-US" sz="1000" i="1" kern="1200" spc="-25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kern="1200" spc="-25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Participants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00175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58B7848-7B13-48E2-8087-731320D5F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047663"/>
              </p:ext>
            </p:extLst>
          </p:nvPr>
        </p:nvGraphicFramePr>
        <p:xfrm>
          <a:off x="323528" y="2850956"/>
          <a:ext cx="8280920" cy="1955719"/>
        </p:xfrm>
        <a:graphic>
          <a:graphicData uri="http://schemas.openxmlformats.org/drawingml/2006/table">
            <a:tbl>
              <a:tblPr/>
              <a:tblGrid>
                <a:gridCol w="1025257">
                  <a:extLst>
                    <a:ext uri="{9D8B030D-6E8A-4147-A177-3AD203B41FA5}">
                      <a16:colId xmlns:a16="http://schemas.microsoft.com/office/drawing/2014/main" val="3607183109"/>
                    </a:ext>
                  </a:extLst>
                </a:gridCol>
                <a:gridCol w="6151540">
                  <a:extLst>
                    <a:ext uri="{9D8B030D-6E8A-4147-A177-3AD203B41FA5}">
                      <a16:colId xmlns:a16="http://schemas.microsoft.com/office/drawing/2014/main" val="1658407243"/>
                    </a:ext>
                  </a:extLst>
                </a:gridCol>
                <a:gridCol w="1104123">
                  <a:extLst>
                    <a:ext uri="{9D8B030D-6E8A-4147-A177-3AD203B41FA5}">
                      <a16:colId xmlns:a16="http://schemas.microsoft.com/office/drawing/2014/main" val="1991684557"/>
                    </a:ext>
                  </a:extLst>
                </a:gridCol>
              </a:tblGrid>
              <a:tr h="3426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XRN Reference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 - High level Scenarios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 of Test Cases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7125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XRN4772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Processing AWV and FWV from weather station with additional fields for Wind, Temperature, Solar and Precipitation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538080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XRN4850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1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Processing CNF with broadcast contact types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Processing CNC with broadcast contact types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Exchanging files with SMS/Email provider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Sharing broadcast usage and delivery status details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1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27357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XRN4932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NRL file with Conversion flag update flag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Sharing MBR file after read estimation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523408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XRN4941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 file after MRF update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Job file processing with Smart or AMR meter installation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NRL file sharing to inform AQ change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79998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469F1AE-8148-4275-9C2B-E0BADDB9E02D}"/>
              </a:ext>
            </a:extLst>
          </p:cNvPr>
          <p:cNvSpPr/>
          <p:nvPr/>
        </p:nvSpPr>
        <p:spPr>
          <a:xfrm>
            <a:off x="2843808" y="2481624"/>
            <a:ext cx="2924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Test Scenarios Summary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84B32F-A1AC-4D7E-9845-3AEC9E88F724}"/>
              </a:ext>
            </a:extLst>
          </p:cNvPr>
          <p:cNvSpPr/>
          <p:nvPr/>
        </p:nvSpPr>
        <p:spPr>
          <a:xfrm>
            <a:off x="179511" y="2107496"/>
            <a:ext cx="8748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accent1"/>
                </a:solidFill>
              </a:rPr>
              <a:t>Please note: Based upon timelines, June 20 Market Trials will be need to run in parallel with CSS Market Trials and this will result in increased</a:t>
            </a:r>
          </a:p>
          <a:p>
            <a:pPr algn="ctr"/>
            <a:r>
              <a:rPr lang="en-US" sz="800" b="1" dirty="0">
                <a:solidFill>
                  <a:schemeClr val="accent1"/>
                </a:solidFill>
              </a:rPr>
              <a:t> pressure on resource availability for all involved parties. </a:t>
            </a:r>
          </a:p>
        </p:txBody>
      </p:sp>
    </p:spTree>
    <p:extLst>
      <p:ext uri="{BB962C8B-B14F-4D97-AF65-F5344CB8AC3E}">
        <p14:creationId xmlns:p14="http://schemas.microsoft.com/office/powerpoint/2010/main" val="51842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Box 107"/>
          <p:cNvSpPr txBox="1"/>
          <p:nvPr/>
        </p:nvSpPr>
        <p:spPr>
          <a:xfrm>
            <a:off x="725507" y="771550"/>
            <a:ext cx="87865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Option 1</a:t>
            </a:r>
          </a:p>
          <a:p>
            <a:r>
              <a:rPr lang="en-US" sz="1400" dirty="0">
                <a:solidFill>
                  <a:schemeClr val="bg1"/>
                </a:solidFill>
              </a:rPr>
              <a:t>Full Scale  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BD7D413-936A-4A2D-83E0-6714C8DB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4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33D89F88-8AFF-414C-8127-829D72AFA9B6}"/>
              </a:ext>
            </a:extLst>
          </p:cNvPr>
          <p:cNvSpPr txBox="1">
            <a:spLocks/>
          </p:cNvSpPr>
          <p:nvPr/>
        </p:nvSpPr>
        <p:spPr>
          <a:xfrm>
            <a:off x="307288" y="129415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XRN4996 - June 20 Market Trials Funding Arrangements</a:t>
            </a:r>
          </a:p>
        </p:txBody>
      </p:sp>
      <p:grpSp>
        <p:nvGrpSpPr>
          <p:cNvPr id="48" name="Group 47" descr="This is an icon of a chart. ">
            <a:extLst>
              <a:ext uri="{FF2B5EF4-FFF2-40B4-BE49-F238E27FC236}">
                <a16:creationId xmlns:a16="http://schemas.microsoft.com/office/drawing/2014/main" id="{F462FE46-411B-4B79-9AD8-BFABD9A9D404}"/>
              </a:ext>
            </a:extLst>
          </p:cNvPr>
          <p:cNvGrpSpPr/>
          <p:nvPr/>
        </p:nvGrpSpPr>
        <p:grpSpPr>
          <a:xfrm>
            <a:off x="107504" y="926061"/>
            <a:ext cx="294194" cy="139871"/>
            <a:chOff x="4254500" y="2100263"/>
            <a:chExt cx="1906588" cy="906463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61935C97-2293-4FBD-B821-D70545858D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54500" y="2100263"/>
              <a:ext cx="1906588" cy="906463"/>
            </a:xfrm>
            <a:custGeom>
              <a:avLst/>
              <a:gdLst>
                <a:gd name="T0" fmla="*/ 1831 w 2048"/>
                <a:gd name="T1" fmla="*/ 0 h 970"/>
                <a:gd name="T2" fmla="*/ 1613 w 2048"/>
                <a:gd name="T3" fmla="*/ 217 h 970"/>
                <a:gd name="T4" fmla="*/ 1648 w 2048"/>
                <a:gd name="T5" fmla="*/ 336 h 970"/>
                <a:gd name="T6" fmla="*/ 1413 w 2048"/>
                <a:gd name="T7" fmla="*/ 571 h 970"/>
                <a:gd name="T8" fmla="*/ 1295 w 2048"/>
                <a:gd name="T9" fmla="*/ 535 h 970"/>
                <a:gd name="T10" fmla="*/ 1173 w 2048"/>
                <a:gd name="T11" fmla="*/ 573 h 970"/>
                <a:gd name="T12" fmla="*/ 935 w 2048"/>
                <a:gd name="T13" fmla="*/ 336 h 970"/>
                <a:gd name="T14" fmla="*/ 971 w 2048"/>
                <a:gd name="T15" fmla="*/ 217 h 970"/>
                <a:gd name="T16" fmla="*/ 753 w 2048"/>
                <a:gd name="T17" fmla="*/ 0 h 970"/>
                <a:gd name="T18" fmla="*/ 536 w 2048"/>
                <a:gd name="T19" fmla="*/ 217 h 970"/>
                <a:gd name="T20" fmla="*/ 571 w 2048"/>
                <a:gd name="T21" fmla="*/ 336 h 970"/>
                <a:gd name="T22" fmla="*/ 336 w 2048"/>
                <a:gd name="T23" fmla="*/ 571 h 970"/>
                <a:gd name="T24" fmla="*/ 217 w 2048"/>
                <a:gd name="T25" fmla="*/ 535 h 970"/>
                <a:gd name="T26" fmla="*/ 0 w 2048"/>
                <a:gd name="T27" fmla="*/ 753 h 970"/>
                <a:gd name="T28" fmla="*/ 217 w 2048"/>
                <a:gd name="T29" fmla="*/ 970 h 970"/>
                <a:gd name="T30" fmla="*/ 435 w 2048"/>
                <a:gd name="T31" fmla="*/ 753 h 970"/>
                <a:gd name="T32" fmla="*/ 400 w 2048"/>
                <a:gd name="T33" fmla="*/ 634 h 970"/>
                <a:gd name="T34" fmla="*/ 635 w 2048"/>
                <a:gd name="T35" fmla="*/ 399 h 970"/>
                <a:gd name="T36" fmla="*/ 753 w 2048"/>
                <a:gd name="T37" fmla="*/ 435 h 970"/>
                <a:gd name="T38" fmla="*/ 872 w 2048"/>
                <a:gd name="T39" fmla="*/ 399 h 970"/>
                <a:gd name="T40" fmla="*/ 1110 w 2048"/>
                <a:gd name="T41" fmla="*/ 638 h 970"/>
                <a:gd name="T42" fmla="*/ 1077 w 2048"/>
                <a:gd name="T43" fmla="*/ 753 h 970"/>
                <a:gd name="T44" fmla="*/ 1295 w 2048"/>
                <a:gd name="T45" fmla="*/ 970 h 970"/>
                <a:gd name="T46" fmla="*/ 1512 w 2048"/>
                <a:gd name="T47" fmla="*/ 753 h 970"/>
                <a:gd name="T48" fmla="*/ 1477 w 2048"/>
                <a:gd name="T49" fmla="*/ 634 h 970"/>
                <a:gd name="T50" fmla="*/ 1712 w 2048"/>
                <a:gd name="T51" fmla="*/ 399 h 970"/>
                <a:gd name="T52" fmla="*/ 1831 w 2048"/>
                <a:gd name="T53" fmla="*/ 435 h 970"/>
                <a:gd name="T54" fmla="*/ 2048 w 2048"/>
                <a:gd name="T55" fmla="*/ 217 h 970"/>
                <a:gd name="T56" fmla="*/ 1831 w 2048"/>
                <a:gd name="T57" fmla="*/ 0 h 970"/>
                <a:gd name="T58" fmla="*/ 217 w 2048"/>
                <a:gd name="T59" fmla="*/ 880 h 970"/>
                <a:gd name="T60" fmla="*/ 90 w 2048"/>
                <a:gd name="T61" fmla="*/ 753 h 970"/>
                <a:gd name="T62" fmla="*/ 217 w 2048"/>
                <a:gd name="T63" fmla="*/ 625 h 970"/>
                <a:gd name="T64" fmla="*/ 345 w 2048"/>
                <a:gd name="T65" fmla="*/ 753 h 970"/>
                <a:gd name="T66" fmla="*/ 217 w 2048"/>
                <a:gd name="T67" fmla="*/ 880 h 970"/>
                <a:gd name="T68" fmla="*/ 753 w 2048"/>
                <a:gd name="T69" fmla="*/ 345 h 970"/>
                <a:gd name="T70" fmla="*/ 626 w 2048"/>
                <a:gd name="T71" fmla="*/ 217 h 970"/>
                <a:gd name="T72" fmla="*/ 753 w 2048"/>
                <a:gd name="T73" fmla="*/ 90 h 970"/>
                <a:gd name="T74" fmla="*/ 881 w 2048"/>
                <a:gd name="T75" fmla="*/ 217 h 970"/>
                <a:gd name="T76" fmla="*/ 753 w 2048"/>
                <a:gd name="T77" fmla="*/ 345 h 970"/>
                <a:gd name="T78" fmla="*/ 1295 w 2048"/>
                <a:gd name="T79" fmla="*/ 880 h 970"/>
                <a:gd name="T80" fmla="*/ 1167 w 2048"/>
                <a:gd name="T81" fmla="*/ 753 h 970"/>
                <a:gd name="T82" fmla="*/ 1295 w 2048"/>
                <a:gd name="T83" fmla="*/ 625 h 970"/>
                <a:gd name="T84" fmla="*/ 1422 w 2048"/>
                <a:gd name="T85" fmla="*/ 753 h 970"/>
                <a:gd name="T86" fmla="*/ 1295 w 2048"/>
                <a:gd name="T87" fmla="*/ 880 h 970"/>
                <a:gd name="T88" fmla="*/ 1831 w 2048"/>
                <a:gd name="T89" fmla="*/ 345 h 970"/>
                <a:gd name="T90" fmla="*/ 1703 w 2048"/>
                <a:gd name="T91" fmla="*/ 217 h 970"/>
                <a:gd name="T92" fmla="*/ 1831 w 2048"/>
                <a:gd name="T93" fmla="*/ 90 h 970"/>
                <a:gd name="T94" fmla="*/ 1958 w 2048"/>
                <a:gd name="T95" fmla="*/ 217 h 970"/>
                <a:gd name="T96" fmla="*/ 1831 w 2048"/>
                <a:gd name="T97" fmla="*/ 345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48" h="970">
                  <a:moveTo>
                    <a:pt x="1831" y="0"/>
                  </a:moveTo>
                  <a:cubicBezTo>
                    <a:pt x="1711" y="0"/>
                    <a:pt x="1613" y="97"/>
                    <a:pt x="1613" y="217"/>
                  </a:cubicBezTo>
                  <a:cubicBezTo>
                    <a:pt x="1613" y="261"/>
                    <a:pt x="1626" y="302"/>
                    <a:pt x="1648" y="336"/>
                  </a:cubicBezTo>
                  <a:cubicBezTo>
                    <a:pt x="1413" y="571"/>
                    <a:pt x="1413" y="571"/>
                    <a:pt x="1413" y="571"/>
                  </a:cubicBezTo>
                  <a:cubicBezTo>
                    <a:pt x="1379" y="548"/>
                    <a:pt x="1339" y="535"/>
                    <a:pt x="1295" y="535"/>
                  </a:cubicBezTo>
                  <a:cubicBezTo>
                    <a:pt x="1250" y="535"/>
                    <a:pt x="1207" y="549"/>
                    <a:pt x="1173" y="573"/>
                  </a:cubicBezTo>
                  <a:cubicBezTo>
                    <a:pt x="935" y="336"/>
                    <a:pt x="935" y="336"/>
                    <a:pt x="935" y="336"/>
                  </a:cubicBezTo>
                  <a:cubicBezTo>
                    <a:pt x="958" y="302"/>
                    <a:pt x="971" y="261"/>
                    <a:pt x="971" y="217"/>
                  </a:cubicBezTo>
                  <a:cubicBezTo>
                    <a:pt x="971" y="97"/>
                    <a:pt x="873" y="0"/>
                    <a:pt x="753" y="0"/>
                  </a:cubicBezTo>
                  <a:cubicBezTo>
                    <a:pt x="633" y="0"/>
                    <a:pt x="536" y="97"/>
                    <a:pt x="536" y="217"/>
                  </a:cubicBezTo>
                  <a:cubicBezTo>
                    <a:pt x="536" y="261"/>
                    <a:pt x="549" y="302"/>
                    <a:pt x="571" y="336"/>
                  </a:cubicBezTo>
                  <a:cubicBezTo>
                    <a:pt x="336" y="571"/>
                    <a:pt x="336" y="571"/>
                    <a:pt x="336" y="571"/>
                  </a:cubicBezTo>
                  <a:cubicBezTo>
                    <a:pt x="302" y="548"/>
                    <a:pt x="261" y="535"/>
                    <a:pt x="217" y="535"/>
                  </a:cubicBezTo>
                  <a:cubicBezTo>
                    <a:pt x="98" y="535"/>
                    <a:pt x="0" y="633"/>
                    <a:pt x="0" y="753"/>
                  </a:cubicBezTo>
                  <a:cubicBezTo>
                    <a:pt x="0" y="873"/>
                    <a:pt x="98" y="970"/>
                    <a:pt x="217" y="970"/>
                  </a:cubicBezTo>
                  <a:cubicBezTo>
                    <a:pt x="337" y="970"/>
                    <a:pt x="435" y="873"/>
                    <a:pt x="435" y="753"/>
                  </a:cubicBezTo>
                  <a:cubicBezTo>
                    <a:pt x="435" y="709"/>
                    <a:pt x="422" y="668"/>
                    <a:pt x="400" y="634"/>
                  </a:cubicBezTo>
                  <a:cubicBezTo>
                    <a:pt x="635" y="399"/>
                    <a:pt x="635" y="399"/>
                    <a:pt x="635" y="399"/>
                  </a:cubicBezTo>
                  <a:cubicBezTo>
                    <a:pt x="669" y="422"/>
                    <a:pt x="709" y="435"/>
                    <a:pt x="753" y="435"/>
                  </a:cubicBezTo>
                  <a:cubicBezTo>
                    <a:pt x="797" y="435"/>
                    <a:pt x="838" y="422"/>
                    <a:pt x="872" y="399"/>
                  </a:cubicBezTo>
                  <a:cubicBezTo>
                    <a:pt x="1110" y="638"/>
                    <a:pt x="1110" y="638"/>
                    <a:pt x="1110" y="638"/>
                  </a:cubicBezTo>
                  <a:cubicBezTo>
                    <a:pt x="1090" y="671"/>
                    <a:pt x="1077" y="711"/>
                    <a:pt x="1077" y="753"/>
                  </a:cubicBezTo>
                  <a:cubicBezTo>
                    <a:pt x="1077" y="873"/>
                    <a:pt x="1175" y="970"/>
                    <a:pt x="1295" y="970"/>
                  </a:cubicBezTo>
                  <a:cubicBezTo>
                    <a:pt x="1415" y="970"/>
                    <a:pt x="1512" y="873"/>
                    <a:pt x="1512" y="753"/>
                  </a:cubicBezTo>
                  <a:cubicBezTo>
                    <a:pt x="1512" y="709"/>
                    <a:pt x="1499" y="668"/>
                    <a:pt x="1477" y="634"/>
                  </a:cubicBezTo>
                  <a:cubicBezTo>
                    <a:pt x="1712" y="399"/>
                    <a:pt x="1712" y="399"/>
                    <a:pt x="1712" y="399"/>
                  </a:cubicBezTo>
                  <a:cubicBezTo>
                    <a:pt x="1746" y="422"/>
                    <a:pt x="1787" y="435"/>
                    <a:pt x="1831" y="435"/>
                  </a:cubicBezTo>
                  <a:cubicBezTo>
                    <a:pt x="1950" y="435"/>
                    <a:pt x="2048" y="337"/>
                    <a:pt x="2048" y="217"/>
                  </a:cubicBezTo>
                  <a:cubicBezTo>
                    <a:pt x="2048" y="97"/>
                    <a:pt x="1950" y="0"/>
                    <a:pt x="1831" y="0"/>
                  </a:cubicBezTo>
                  <a:close/>
                  <a:moveTo>
                    <a:pt x="217" y="880"/>
                  </a:moveTo>
                  <a:cubicBezTo>
                    <a:pt x="147" y="880"/>
                    <a:pt x="90" y="823"/>
                    <a:pt x="90" y="753"/>
                  </a:cubicBezTo>
                  <a:cubicBezTo>
                    <a:pt x="90" y="682"/>
                    <a:pt x="147" y="625"/>
                    <a:pt x="217" y="625"/>
                  </a:cubicBezTo>
                  <a:cubicBezTo>
                    <a:pt x="288" y="625"/>
                    <a:pt x="345" y="682"/>
                    <a:pt x="345" y="753"/>
                  </a:cubicBezTo>
                  <a:cubicBezTo>
                    <a:pt x="345" y="823"/>
                    <a:pt x="288" y="880"/>
                    <a:pt x="217" y="880"/>
                  </a:cubicBezTo>
                  <a:close/>
                  <a:moveTo>
                    <a:pt x="753" y="345"/>
                  </a:moveTo>
                  <a:cubicBezTo>
                    <a:pt x="683" y="345"/>
                    <a:pt x="626" y="288"/>
                    <a:pt x="626" y="217"/>
                  </a:cubicBezTo>
                  <a:cubicBezTo>
                    <a:pt x="626" y="147"/>
                    <a:pt x="683" y="90"/>
                    <a:pt x="753" y="90"/>
                  </a:cubicBezTo>
                  <a:cubicBezTo>
                    <a:pt x="823" y="90"/>
                    <a:pt x="881" y="147"/>
                    <a:pt x="881" y="217"/>
                  </a:cubicBezTo>
                  <a:cubicBezTo>
                    <a:pt x="881" y="288"/>
                    <a:pt x="823" y="345"/>
                    <a:pt x="753" y="345"/>
                  </a:cubicBezTo>
                  <a:close/>
                  <a:moveTo>
                    <a:pt x="1295" y="880"/>
                  </a:moveTo>
                  <a:cubicBezTo>
                    <a:pt x="1225" y="880"/>
                    <a:pt x="1167" y="823"/>
                    <a:pt x="1167" y="753"/>
                  </a:cubicBezTo>
                  <a:cubicBezTo>
                    <a:pt x="1167" y="682"/>
                    <a:pt x="1225" y="625"/>
                    <a:pt x="1295" y="625"/>
                  </a:cubicBezTo>
                  <a:cubicBezTo>
                    <a:pt x="1365" y="625"/>
                    <a:pt x="1422" y="682"/>
                    <a:pt x="1422" y="753"/>
                  </a:cubicBezTo>
                  <a:cubicBezTo>
                    <a:pt x="1422" y="823"/>
                    <a:pt x="1365" y="880"/>
                    <a:pt x="1295" y="880"/>
                  </a:cubicBezTo>
                  <a:close/>
                  <a:moveTo>
                    <a:pt x="1831" y="345"/>
                  </a:moveTo>
                  <a:cubicBezTo>
                    <a:pt x="1760" y="345"/>
                    <a:pt x="1703" y="288"/>
                    <a:pt x="1703" y="217"/>
                  </a:cubicBezTo>
                  <a:cubicBezTo>
                    <a:pt x="1703" y="147"/>
                    <a:pt x="1760" y="90"/>
                    <a:pt x="1831" y="90"/>
                  </a:cubicBezTo>
                  <a:cubicBezTo>
                    <a:pt x="1901" y="90"/>
                    <a:pt x="1958" y="147"/>
                    <a:pt x="1958" y="217"/>
                  </a:cubicBezTo>
                  <a:cubicBezTo>
                    <a:pt x="1958" y="288"/>
                    <a:pt x="1901" y="345"/>
                    <a:pt x="1831" y="3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1B2D29A8-E417-4B8C-BC66-C8407DC0D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975" y="2598738"/>
              <a:ext cx="176213" cy="174625"/>
            </a:xfrm>
            <a:custGeom>
              <a:avLst/>
              <a:gdLst>
                <a:gd name="T0" fmla="*/ 172 w 190"/>
                <a:gd name="T1" fmla="*/ 18 h 186"/>
                <a:gd name="T2" fmla="*/ 109 w 190"/>
                <a:gd name="T3" fmla="*/ 18 h 186"/>
                <a:gd name="T4" fmla="*/ 17 w 190"/>
                <a:gd name="T5" fmla="*/ 109 h 186"/>
                <a:gd name="T6" fmla="*/ 17 w 190"/>
                <a:gd name="T7" fmla="*/ 173 h 186"/>
                <a:gd name="T8" fmla="*/ 49 w 190"/>
                <a:gd name="T9" fmla="*/ 186 h 186"/>
                <a:gd name="T10" fmla="*/ 81 w 190"/>
                <a:gd name="T11" fmla="*/ 173 h 186"/>
                <a:gd name="T12" fmla="*/ 172 w 190"/>
                <a:gd name="T13" fmla="*/ 81 h 186"/>
                <a:gd name="T14" fmla="*/ 172 w 190"/>
                <a:gd name="T15" fmla="*/ 1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" h="186">
                  <a:moveTo>
                    <a:pt x="172" y="18"/>
                  </a:moveTo>
                  <a:cubicBezTo>
                    <a:pt x="155" y="0"/>
                    <a:pt x="126" y="0"/>
                    <a:pt x="109" y="18"/>
                  </a:cubicBezTo>
                  <a:cubicBezTo>
                    <a:pt x="17" y="109"/>
                    <a:pt x="17" y="109"/>
                    <a:pt x="17" y="109"/>
                  </a:cubicBezTo>
                  <a:cubicBezTo>
                    <a:pt x="0" y="127"/>
                    <a:pt x="0" y="155"/>
                    <a:pt x="17" y="173"/>
                  </a:cubicBezTo>
                  <a:cubicBezTo>
                    <a:pt x="26" y="182"/>
                    <a:pt x="37" y="186"/>
                    <a:pt x="49" y="186"/>
                  </a:cubicBezTo>
                  <a:cubicBezTo>
                    <a:pt x="60" y="186"/>
                    <a:pt x="72" y="182"/>
                    <a:pt x="81" y="173"/>
                  </a:cubicBezTo>
                  <a:cubicBezTo>
                    <a:pt x="172" y="81"/>
                    <a:pt x="172" y="81"/>
                    <a:pt x="172" y="81"/>
                  </a:cubicBezTo>
                  <a:cubicBezTo>
                    <a:pt x="190" y="64"/>
                    <a:pt x="190" y="35"/>
                    <a:pt x="172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id="{69BBF163-AED2-4DE2-828E-B3C50A532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2330451"/>
              <a:ext cx="177800" cy="174625"/>
            </a:xfrm>
            <a:custGeom>
              <a:avLst/>
              <a:gdLst>
                <a:gd name="T0" fmla="*/ 173 w 190"/>
                <a:gd name="T1" fmla="*/ 18 h 186"/>
                <a:gd name="T2" fmla="*/ 109 w 190"/>
                <a:gd name="T3" fmla="*/ 18 h 186"/>
                <a:gd name="T4" fmla="*/ 18 w 190"/>
                <a:gd name="T5" fmla="*/ 109 h 186"/>
                <a:gd name="T6" fmla="*/ 18 w 190"/>
                <a:gd name="T7" fmla="*/ 173 h 186"/>
                <a:gd name="T8" fmla="*/ 50 w 190"/>
                <a:gd name="T9" fmla="*/ 186 h 186"/>
                <a:gd name="T10" fmla="*/ 81 w 190"/>
                <a:gd name="T11" fmla="*/ 173 h 186"/>
                <a:gd name="T12" fmla="*/ 173 w 190"/>
                <a:gd name="T13" fmla="*/ 81 h 186"/>
                <a:gd name="T14" fmla="*/ 173 w 190"/>
                <a:gd name="T15" fmla="*/ 1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" h="186">
                  <a:moveTo>
                    <a:pt x="173" y="18"/>
                  </a:moveTo>
                  <a:cubicBezTo>
                    <a:pt x="155" y="0"/>
                    <a:pt x="127" y="0"/>
                    <a:pt x="109" y="18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0" y="127"/>
                    <a:pt x="0" y="155"/>
                    <a:pt x="18" y="173"/>
                  </a:cubicBezTo>
                  <a:cubicBezTo>
                    <a:pt x="27" y="182"/>
                    <a:pt x="38" y="186"/>
                    <a:pt x="50" y="186"/>
                  </a:cubicBezTo>
                  <a:cubicBezTo>
                    <a:pt x="61" y="186"/>
                    <a:pt x="73" y="181"/>
                    <a:pt x="81" y="173"/>
                  </a:cubicBezTo>
                  <a:cubicBezTo>
                    <a:pt x="173" y="81"/>
                    <a:pt x="173" y="81"/>
                    <a:pt x="173" y="81"/>
                  </a:cubicBezTo>
                  <a:cubicBezTo>
                    <a:pt x="190" y="64"/>
                    <a:pt x="190" y="35"/>
                    <a:pt x="17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D729D9-60E0-47E3-BB74-765E76421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083050"/>
              </p:ext>
            </p:extLst>
          </p:nvPr>
        </p:nvGraphicFramePr>
        <p:xfrm>
          <a:off x="1115616" y="1491630"/>
          <a:ext cx="6836882" cy="2939870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2500314724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141146567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74175328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76998072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377269451"/>
                    </a:ext>
                  </a:extLst>
                </a:gridCol>
                <a:gridCol w="788210">
                  <a:extLst>
                    <a:ext uri="{9D8B030D-6E8A-4147-A177-3AD203B41FA5}">
                      <a16:colId xmlns:a16="http://schemas.microsoft.com/office/drawing/2014/main" val="2856452650"/>
                    </a:ext>
                  </a:extLst>
                </a:gridCol>
              </a:tblGrid>
              <a:tr h="2824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XRN Ref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D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Change Title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Shipper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DN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iGT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 Trials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86907"/>
                  </a:ext>
                </a:extLst>
              </a:tr>
              <a:tr h="1896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4691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CSEPs: IGT and GT file formats (CGI files) – DESCOPED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649634"/>
                  </a:ext>
                </a:extLst>
              </a:tr>
              <a:tr h="1896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4692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CSEPs: IGT and GT file formats (CIN files) – DESCOPED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913051"/>
                  </a:ext>
                </a:extLst>
              </a:tr>
              <a:tr h="204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4772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Composite weather variable (CWV) improvements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342006"/>
                  </a:ext>
                </a:extLst>
              </a:tr>
              <a:tr h="247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4850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Notification of Customer Contact Details to Transporter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110205"/>
                  </a:ext>
                </a:extLst>
              </a:tr>
              <a:tr h="204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4865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Amendment to Treatment &amp; reporting of CYCL reads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64578"/>
                  </a:ext>
                </a:extLst>
              </a:tr>
              <a:tr h="1896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4871(B)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Changes to Ratchet regime (MOD0665) – DESCOPED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396987"/>
                  </a:ext>
                </a:extLst>
              </a:tr>
              <a:tr h="3536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4888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Removing Duplicate address update validation for IGT Supply Meter Points via Contact  Management System (CMS)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013726"/>
                  </a:ext>
                </a:extLst>
              </a:tr>
              <a:tr h="230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4930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Requirement to inform Shipper of Meter Link Code Change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85368"/>
                  </a:ext>
                </a:extLst>
              </a:tr>
              <a:tr h="2002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4941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Auto updates to meter read frequency (MOD0692)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380331"/>
                  </a:ext>
                </a:extLst>
              </a:tr>
              <a:tr h="282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4932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Improvements to the quality of the Conversion Factor values held on the Supply Point </a:t>
                      </a:r>
                    </a:p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Register (MOD0618s)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876495"/>
                  </a:ext>
                </a:extLst>
              </a:tr>
              <a:tr h="2130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Option 4 – Reduce Scope MT 4 changes - </a:t>
                      </a: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£114,000</a:t>
                      </a:r>
                    </a:p>
                  </a:txBody>
                  <a:tcPr marL="4202" marR="4202" marT="4202" marB="0" anchor="ctr"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£45,875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£62,600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£5,525</a:t>
                      </a:r>
                    </a:p>
                  </a:txBody>
                  <a:tcPr marL="4202" marR="4202" marT="4202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94284328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E4D9A89F-1C18-441C-8C34-5E082D102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02215" y="727395"/>
            <a:ext cx="2405999" cy="559824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54000">
                <a:srgbClr val="85E0E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34A0012-33DE-471C-AD1F-D683F5AE0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15616" y="727395"/>
            <a:ext cx="559824" cy="559824"/>
          </a:xfrm>
          <a:prstGeom prst="ellipse">
            <a:avLst/>
          </a:prstGeom>
          <a:solidFill>
            <a:srgbClr val="43CDD9"/>
          </a:solidFill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A952D70-0146-4B38-865F-D82CBD189927}"/>
              </a:ext>
            </a:extLst>
          </p:cNvPr>
          <p:cNvSpPr txBox="1"/>
          <p:nvPr/>
        </p:nvSpPr>
        <p:spPr>
          <a:xfrm>
            <a:off x="2999631" y="825069"/>
            <a:ext cx="564257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+mj-lt"/>
              </a:rPr>
              <a:t>40%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A1E37C2-9970-46AC-92A5-0CED52BBAC9B}"/>
              </a:ext>
            </a:extLst>
          </p:cNvPr>
          <p:cNvSpPr txBox="1"/>
          <p:nvPr/>
        </p:nvSpPr>
        <p:spPr>
          <a:xfrm>
            <a:off x="1719738" y="771550"/>
            <a:ext cx="134009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Reduced Scope Market Trials</a:t>
            </a:r>
          </a:p>
        </p:txBody>
      </p:sp>
      <p:grpSp>
        <p:nvGrpSpPr>
          <p:cNvPr id="52" name="Group 51" descr="This is an icon of a chart. ">
            <a:extLst>
              <a:ext uri="{FF2B5EF4-FFF2-40B4-BE49-F238E27FC236}">
                <a16:creationId xmlns:a16="http://schemas.microsoft.com/office/drawing/2014/main" id="{A7C16D1C-579C-4057-BC43-2AC8E60B77FE}"/>
              </a:ext>
            </a:extLst>
          </p:cNvPr>
          <p:cNvGrpSpPr/>
          <p:nvPr/>
        </p:nvGrpSpPr>
        <p:grpSpPr>
          <a:xfrm>
            <a:off x="1253470" y="934616"/>
            <a:ext cx="294194" cy="139871"/>
            <a:chOff x="4254500" y="2100263"/>
            <a:chExt cx="1906588" cy="906463"/>
          </a:xfrm>
        </p:grpSpPr>
        <p:sp>
          <p:nvSpPr>
            <p:cNvPr id="53" name="Freeform 5">
              <a:extLst>
                <a:ext uri="{FF2B5EF4-FFF2-40B4-BE49-F238E27FC236}">
                  <a16:creationId xmlns:a16="http://schemas.microsoft.com/office/drawing/2014/main" id="{344598EE-F74E-4C27-82D0-ED153DF7C6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54500" y="2100263"/>
              <a:ext cx="1906588" cy="906463"/>
            </a:xfrm>
            <a:custGeom>
              <a:avLst/>
              <a:gdLst>
                <a:gd name="T0" fmla="*/ 1831 w 2048"/>
                <a:gd name="T1" fmla="*/ 0 h 970"/>
                <a:gd name="T2" fmla="*/ 1613 w 2048"/>
                <a:gd name="T3" fmla="*/ 217 h 970"/>
                <a:gd name="T4" fmla="*/ 1648 w 2048"/>
                <a:gd name="T5" fmla="*/ 336 h 970"/>
                <a:gd name="T6" fmla="*/ 1413 w 2048"/>
                <a:gd name="T7" fmla="*/ 571 h 970"/>
                <a:gd name="T8" fmla="*/ 1295 w 2048"/>
                <a:gd name="T9" fmla="*/ 535 h 970"/>
                <a:gd name="T10" fmla="*/ 1173 w 2048"/>
                <a:gd name="T11" fmla="*/ 573 h 970"/>
                <a:gd name="T12" fmla="*/ 935 w 2048"/>
                <a:gd name="T13" fmla="*/ 336 h 970"/>
                <a:gd name="T14" fmla="*/ 971 w 2048"/>
                <a:gd name="T15" fmla="*/ 217 h 970"/>
                <a:gd name="T16" fmla="*/ 753 w 2048"/>
                <a:gd name="T17" fmla="*/ 0 h 970"/>
                <a:gd name="T18" fmla="*/ 536 w 2048"/>
                <a:gd name="T19" fmla="*/ 217 h 970"/>
                <a:gd name="T20" fmla="*/ 571 w 2048"/>
                <a:gd name="T21" fmla="*/ 336 h 970"/>
                <a:gd name="T22" fmla="*/ 336 w 2048"/>
                <a:gd name="T23" fmla="*/ 571 h 970"/>
                <a:gd name="T24" fmla="*/ 217 w 2048"/>
                <a:gd name="T25" fmla="*/ 535 h 970"/>
                <a:gd name="T26" fmla="*/ 0 w 2048"/>
                <a:gd name="T27" fmla="*/ 753 h 970"/>
                <a:gd name="T28" fmla="*/ 217 w 2048"/>
                <a:gd name="T29" fmla="*/ 970 h 970"/>
                <a:gd name="T30" fmla="*/ 435 w 2048"/>
                <a:gd name="T31" fmla="*/ 753 h 970"/>
                <a:gd name="T32" fmla="*/ 400 w 2048"/>
                <a:gd name="T33" fmla="*/ 634 h 970"/>
                <a:gd name="T34" fmla="*/ 635 w 2048"/>
                <a:gd name="T35" fmla="*/ 399 h 970"/>
                <a:gd name="T36" fmla="*/ 753 w 2048"/>
                <a:gd name="T37" fmla="*/ 435 h 970"/>
                <a:gd name="T38" fmla="*/ 872 w 2048"/>
                <a:gd name="T39" fmla="*/ 399 h 970"/>
                <a:gd name="T40" fmla="*/ 1110 w 2048"/>
                <a:gd name="T41" fmla="*/ 638 h 970"/>
                <a:gd name="T42" fmla="*/ 1077 w 2048"/>
                <a:gd name="T43" fmla="*/ 753 h 970"/>
                <a:gd name="T44" fmla="*/ 1295 w 2048"/>
                <a:gd name="T45" fmla="*/ 970 h 970"/>
                <a:gd name="T46" fmla="*/ 1512 w 2048"/>
                <a:gd name="T47" fmla="*/ 753 h 970"/>
                <a:gd name="T48" fmla="*/ 1477 w 2048"/>
                <a:gd name="T49" fmla="*/ 634 h 970"/>
                <a:gd name="T50" fmla="*/ 1712 w 2048"/>
                <a:gd name="T51" fmla="*/ 399 h 970"/>
                <a:gd name="T52" fmla="*/ 1831 w 2048"/>
                <a:gd name="T53" fmla="*/ 435 h 970"/>
                <a:gd name="T54" fmla="*/ 2048 w 2048"/>
                <a:gd name="T55" fmla="*/ 217 h 970"/>
                <a:gd name="T56" fmla="*/ 1831 w 2048"/>
                <a:gd name="T57" fmla="*/ 0 h 970"/>
                <a:gd name="T58" fmla="*/ 217 w 2048"/>
                <a:gd name="T59" fmla="*/ 880 h 970"/>
                <a:gd name="T60" fmla="*/ 90 w 2048"/>
                <a:gd name="T61" fmla="*/ 753 h 970"/>
                <a:gd name="T62" fmla="*/ 217 w 2048"/>
                <a:gd name="T63" fmla="*/ 625 h 970"/>
                <a:gd name="T64" fmla="*/ 345 w 2048"/>
                <a:gd name="T65" fmla="*/ 753 h 970"/>
                <a:gd name="T66" fmla="*/ 217 w 2048"/>
                <a:gd name="T67" fmla="*/ 880 h 970"/>
                <a:gd name="T68" fmla="*/ 753 w 2048"/>
                <a:gd name="T69" fmla="*/ 345 h 970"/>
                <a:gd name="T70" fmla="*/ 626 w 2048"/>
                <a:gd name="T71" fmla="*/ 217 h 970"/>
                <a:gd name="T72" fmla="*/ 753 w 2048"/>
                <a:gd name="T73" fmla="*/ 90 h 970"/>
                <a:gd name="T74" fmla="*/ 881 w 2048"/>
                <a:gd name="T75" fmla="*/ 217 h 970"/>
                <a:gd name="T76" fmla="*/ 753 w 2048"/>
                <a:gd name="T77" fmla="*/ 345 h 970"/>
                <a:gd name="T78" fmla="*/ 1295 w 2048"/>
                <a:gd name="T79" fmla="*/ 880 h 970"/>
                <a:gd name="T80" fmla="*/ 1167 w 2048"/>
                <a:gd name="T81" fmla="*/ 753 h 970"/>
                <a:gd name="T82" fmla="*/ 1295 w 2048"/>
                <a:gd name="T83" fmla="*/ 625 h 970"/>
                <a:gd name="T84" fmla="*/ 1422 w 2048"/>
                <a:gd name="T85" fmla="*/ 753 h 970"/>
                <a:gd name="T86" fmla="*/ 1295 w 2048"/>
                <a:gd name="T87" fmla="*/ 880 h 970"/>
                <a:gd name="T88" fmla="*/ 1831 w 2048"/>
                <a:gd name="T89" fmla="*/ 345 h 970"/>
                <a:gd name="T90" fmla="*/ 1703 w 2048"/>
                <a:gd name="T91" fmla="*/ 217 h 970"/>
                <a:gd name="T92" fmla="*/ 1831 w 2048"/>
                <a:gd name="T93" fmla="*/ 90 h 970"/>
                <a:gd name="T94" fmla="*/ 1958 w 2048"/>
                <a:gd name="T95" fmla="*/ 217 h 970"/>
                <a:gd name="T96" fmla="*/ 1831 w 2048"/>
                <a:gd name="T97" fmla="*/ 345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48" h="970">
                  <a:moveTo>
                    <a:pt x="1831" y="0"/>
                  </a:moveTo>
                  <a:cubicBezTo>
                    <a:pt x="1711" y="0"/>
                    <a:pt x="1613" y="97"/>
                    <a:pt x="1613" y="217"/>
                  </a:cubicBezTo>
                  <a:cubicBezTo>
                    <a:pt x="1613" y="261"/>
                    <a:pt x="1626" y="302"/>
                    <a:pt x="1648" y="336"/>
                  </a:cubicBezTo>
                  <a:cubicBezTo>
                    <a:pt x="1413" y="571"/>
                    <a:pt x="1413" y="571"/>
                    <a:pt x="1413" y="571"/>
                  </a:cubicBezTo>
                  <a:cubicBezTo>
                    <a:pt x="1379" y="548"/>
                    <a:pt x="1339" y="535"/>
                    <a:pt x="1295" y="535"/>
                  </a:cubicBezTo>
                  <a:cubicBezTo>
                    <a:pt x="1250" y="535"/>
                    <a:pt x="1207" y="549"/>
                    <a:pt x="1173" y="573"/>
                  </a:cubicBezTo>
                  <a:cubicBezTo>
                    <a:pt x="935" y="336"/>
                    <a:pt x="935" y="336"/>
                    <a:pt x="935" y="336"/>
                  </a:cubicBezTo>
                  <a:cubicBezTo>
                    <a:pt x="958" y="302"/>
                    <a:pt x="971" y="261"/>
                    <a:pt x="971" y="217"/>
                  </a:cubicBezTo>
                  <a:cubicBezTo>
                    <a:pt x="971" y="97"/>
                    <a:pt x="873" y="0"/>
                    <a:pt x="753" y="0"/>
                  </a:cubicBezTo>
                  <a:cubicBezTo>
                    <a:pt x="633" y="0"/>
                    <a:pt x="536" y="97"/>
                    <a:pt x="536" y="217"/>
                  </a:cubicBezTo>
                  <a:cubicBezTo>
                    <a:pt x="536" y="261"/>
                    <a:pt x="549" y="302"/>
                    <a:pt x="571" y="336"/>
                  </a:cubicBezTo>
                  <a:cubicBezTo>
                    <a:pt x="336" y="571"/>
                    <a:pt x="336" y="571"/>
                    <a:pt x="336" y="571"/>
                  </a:cubicBezTo>
                  <a:cubicBezTo>
                    <a:pt x="302" y="548"/>
                    <a:pt x="261" y="535"/>
                    <a:pt x="217" y="535"/>
                  </a:cubicBezTo>
                  <a:cubicBezTo>
                    <a:pt x="98" y="535"/>
                    <a:pt x="0" y="633"/>
                    <a:pt x="0" y="753"/>
                  </a:cubicBezTo>
                  <a:cubicBezTo>
                    <a:pt x="0" y="873"/>
                    <a:pt x="98" y="970"/>
                    <a:pt x="217" y="970"/>
                  </a:cubicBezTo>
                  <a:cubicBezTo>
                    <a:pt x="337" y="970"/>
                    <a:pt x="435" y="873"/>
                    <a:pt x="435" y="753"/>
                  </a:cubicBezTo>
                  <a:cubicBezTo>
                    <a:pt x="435" y="709"/>
                    <a:pt x="422" y="668"/>
                    <a:pt x="400" y="634"/>
                  </a:cubicBezTo>
                  <a:cubicBezTo>
                    <a:pt x="635" y="399"/>
                    <a:pt x="635" y="399"/>
                    <a:pt x="635" y="399"/>
                  </a:cubicBezTo>
                  <a:cubicBezTo>
                    <a:pt x="669" y="422"/>
                    <a:pt x="709" y="435"/>
                    <a:pt x="753" y="435"/>
                  </a:cubicBezTo>
                  <a:cubicBezTo>
                    <a:pt x="797" y="435"/>
                    <a:pt x="838" y="422"/>
                    <a:pt x="872" y="399"/>
                  </a:cubicBezTo>
                  <a:cubicBezTo>
                    <a:pt x="1110" y="638"/>
                    <a:pt x="1110" y="638"/>
                    <a:pt x="1110" y="638"/>
                  </a:cubicBezTo>
                  <a:cubicBezTo>
                    <a:pt x="1090" y="671"/>
                    <a:pt x="1077" y="711"/>
                    <a:pt x="1077" y="753"/>
                  </a:cubicBezTo>
                  <a:cubicBezTo>
                    <a:pt x="1077" y="873"/>
                    <a:pt x="1175" y="970"/>
                    <a:pt x="1295" y="970"/>
                  </a:cubicBezTo>
                  <a:cubicBezTo>
                    <a:pt x="1415" y="970"/>
                    <a:pt x="1512" y="873"/>
                    <a:pt x="1512" y="753"/>
                  </a:cubicBezTo>
                  <a:cubicBezTo>
                    <a:pt x="1512" y="709"/>
                    <a:pt x="1499" y="668"/>
                    <a:pt x="1477" y="634"/>
                  </a:cubicBezTo>
                  <a:cubicBezTo>
                    <a:pt x="1712" y="399"/>
                    <a:pt x="1712" y="399"/>
                    <a:pt x="1712" y="399"/>
                  </a:cubicBezTo>
                  <a:cubicBezTo>
                    <a:pt x="1746" y="422"/>
                    <a:pt x="1787" y="435"/>
                    <a:pt x="1831" y="435"/>
                  </a:cubicBezTo>
                  <a:cubicBezTo>
                    <a:pt x="1950" y="435"/>
                    <a:pt x="2048" y="337"/>
                    <a:pt x="2048" y="217"/>
                  </a:cubicBezTo>
                  <a:cubicBezTo>
                    <a:pt x="2048" y="97"/>
                    <a:pt x="1950" y="0"/>
                    <a:pt x="1831" y="0"/>
                  </a:cubicBezTo>
                  <a:close/>
                  <a:moveTo>
                    <a:pt x="217" y="880"/>
                  </a:moveTo>
                  <a:cubicBezTo>
                    <a:pt x="147" y="880"/>
                    <a:pt x="90" y="823"/>
                    <a:pt x="90" y="753"/>
                  </a:cubicBezTo>
                  <a:cubicBezTo>
                    <a:pt x="90" y="682"/>
                    <a:pt x="147" y="625"/>
                    <a:pt x="217" y="625"/>
                  </a:cubicBezTo>
                  <a:cubicBezTo>
                    <a:pt x="288" y="625"/>
                    <a:pt x="345" y="682"/>
                    <a:pt x="345" y="753"/>
                  </a:cubicBezTo>
                  <a:cubicBezTo>
                    <a:pt x="345" y="823"/>
                    <a:pt x="288" y="880"/>
                    <a:pt x="217" y="880"/>
                  </a:cubicBezTo>
                  <a:close/>
                  <a:moveTo>
                    <a:pt x="753" y="345"/>
                  </a:moveTo>
                  <a:cubicBezTo>
                    <a:pt x="683" y="345"/>
                    <a:pt x="626" y="288"/>
                    <a:pt x="626" y="217"/>
                  </a:cubicBezTo>
                  <a:cubicBezTo>
                    <a:pt x="626" y="147"/>
                    <a:pt x="683" y="90"/>
                    <a:pt x="753" y="90"/>
                  </a:cubicBezTo>
                  <a:cubicBezTo>
                    <a:pt x="823" y="90"/>
                    <a:pt x="881" y="147"/>
                    <a:pt x="881" y="217"/>
                  </a:cubicBezTo>
                  <a:cubicBezTo>
                    <a:pt x="881" y="288"/>
                    <a:pt x="823" y="345"/>
                    <a:pt x="753" y="345"/>
                  </a:cubicBezTo>
                  <a:close/>
                  <a:moveTo>
                    <a:pt x="1295" y="880"/>
                  </a:moveTo>
                  <a:cubicBezTo>
                    <a:pt x="1225" y="880"/>
                    <a:pt x="1167" y="823"/>
                    <a:pt x="1167" y="753"/>
                  </a:cubicBezTo>
                  <a:cubicBezTo>
                    <a:pt x="1167" y="682"/>
                    <a:pt x="1225" y="625"/>
                    <a:pt x="1295" y="625"/>
                  </a:cubicBezTo>
                  <a:cubicBezTo>
                    <a:pt x="1365" y="625"/>
                    <a:pt x="1422" y="682"/>
                    <a:pt x="1422" y="753"/>
                  </a:cubicBezTo>
                  <a:cubicBezTo>
                    <a:pt x="1422" y="823"/>
                    <a:pt x="1365" y="880"/>
                    <a:pt x="1295" y="880"/>
                  </a:cubicBezTo>
                  <a:close/>
                  <a:moveTo>
                    <a:pt x="1831" y="345"/>
                  </a:moveTo>
                  <a:cubicBezTo>
                    <a:pt x="1760" y="345"/>
                    <a:pt x="1703" y="288"/>
                    <a:pt x="1703" y="217"/>
                  </a:cubicBezTo>
                  <a:cubicBezTo>
                    <a:pt x="1703" y="147"/>
                    <a:pt x="1760" y="90"/>
                    <a:pt x="1831" y="90"/>
                  </a:cubicBezTo>
                  <a:cubicBezTo>
                    <a:pt x="1901" y="90"/>
                    <a:pt x="1958" y="147"/>
                    <a:pt x="1958" y="217"/>
                  </a:cubicBezTo>
                  <a:cubicBezTo>
                    <a:pt x="1958" y="288"/>
                    <a:pt x="1901" y="345"/>
                    <a:pt x="1831" y="3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4" name="Freeform 6">
              <a:extLst>
                <a:ext uri="{FF2B5EF4-FFF2-40B4-BE49-F238E27FC236}">
                  <a16:creationId xmlns:a16="http://schemas.microsoft.com/office/drawing/2014/main" id="{F704DAD3-E01B-4B74-866E-C765E010B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975" y="2598738"/>
              <a:ext cx="176213" cy="174625"/>
            </a:xfrm>
            <a:custGeom>
              <a:avLst/>
              <a:gdLst>
                <a:gd name="T0" fmla="*/ 172 w 190"/>
                <a:gd name="T1" fmla="*/ 18 h 186"/>
                <a:gd name="T2" fmla="*/ 109 w 190"/>
                <a:gd name="T3" fmla="*/ 18 h 186"/>
                <a:gd name="T4" fmla="*/ 17 w 190"/>
                <a:gd name="T5" fmla="*/ 109 h 186"/>
                <a:gd name="T6" fmla="*/ 17 w 190"/>
                <a:gd name="T7" fmla="*/ 173 h 186"/>
                <a:gd name="T8" fmla="*/ 49 w 190"/>
                <a:gd name="T9" fmla="*/ 186 h 186"/>
                <a:gd name="T10" fmla="*/ 81 w 190"/>
                <a:gd name="T11" fmla="*/ 173 h 186"/>
                <a:gd name="T12" fmla="*/ 172 w 190"/>
                <a:gd name="T13" fmla="*/ 81 h 186"/>
                <a:gd name="T14" fmla="*/ 172 w 190"/>
                <a:gd name="T15" fmla="*/ 1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" h="186">
                  <a:moveTo>
                    <a:pt x="172" y="18"/>
                  </a:moveTo>
                  <a:cubicBezTo>
                    <a:pt x="155" y="0"/>
                    <a:pt x="126" y="0"/>
                    <a:pt x="109" y="18"/>
                  </a:cubicBezTo>
                  <a:cubicBezTo>
                    <a:pt x="17" y="109"/>
                    <a:pt x="17" y="109"/>
                    <a:pt x="17" y="109"/>
                  </a:cubicBezTo>
                  <a:cubicBezTo>
                    <a:pt x="0" y="127"/>
                    <a:pt x="0" y="155"/>
                    <a:pt x="17" y="173"/>
                  </a:cubicBezTo>
                  <a:cubicBezTo>
                    <a:pt x="26" y="182"/>
                    <a:pt x="37" y="186"/>
                    <a:pt x="49" y="186"/>
                  </a:cubicBezTo>
                  <a:cubicBezTo>
                    <a:pt x="60" y="186"/>
                    <a:pt x="72" y="182"/>
                    <a:pt x="81" y="173"/>
                  </a:cubicBezTo>
                  <a:cubicBezTo>
                    <a:pt x="172" y="81"/>
                    <a:pt x="172" y="81"/>
                    <a:pt x="172" y="81"/>
                  </a:cubicBezTo>
                  <a:cubicBezTo>
                    <a:pt x="190" y="64"/>
                    <a:pt x="190" y="35"/>
                    <a:pt x="172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5" name="Freeform 7">
              <a:extLst>
                <a:ext uri="{FF2B5EF4-FFF2-40B4-BE49-F238E27FC236}">
                  <a16:creationId xmlns:a16="http://schemas.microsoft.com/office/drawing/2014/main" id="{85037B4E-399B-4937-BC1A-57B876FEC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2330451"/>
              <a:ext cx="177800" cy="174625"/>
            </a:xfrm>
            <a:custGeom>
              <a:avLst/>
              <a:gdLst>
                <a:gd name="T0" fmla="*/ 173 w 190"/>
                <a:gd name="T1" fmla="*/ 18 h 186"/>
                <a:gd name="T2" fmla="*/ 109 w 190"/>
                <a:gd name="T3" fmla="*/ 18 h 186"/>
                <a:gd name="T4" fmla="*/ 18 w 190"/>
                <a:gd name="T5" fmla="*/ 109 h 186"/>
                <a:gd name="T6" fmla="*/ 18 w 190"/>
                <a:gd name="T7" fmla="*/ 173 h 186"/>
                <a:gd name="T8" fmla="*/ 50 w 190"/>
                <a:gd name="T9" fmla="*/ 186 h 186"/>
                <a:gd name="T10" fmla="*/ 81 w 190"/>
                <a:gd name="T11" fmla="*/ 173 h 186"/>
                <a:gd name="T12" fmla="*/ 173 w 190"/>
                <a:gd name="T13" fmla="*/ 81 h 186"/>
                <a:gd name="T14" fmla="*/ 173 w 190"/>
                <a:gd name="T15" fmla="*/ 1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" h="186">
                  <a:moveTo>
                    <a:pt x="173" y="18"/>
                  </a:moveTo>
                  <a:cubicBezTo>
                    <a:pt x="155" y="0"/>
                    <a:pt x="127" y="0"/>
                    <a:pt x="109" y="18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0" y="127"/>
                    <a:pt x="0" y="155"/>
                    <a:pt x="18" y="173"/>
                  </a:cubicBezTo>
                  <a:cubicBezTo>
                    <a:pt x="27" y="182"/>
                    <a:pt x="38" y="186"/>
                    <a:pt x="50" y="186"/>
                  </a:cubicBezTo>
                  <a:cubicBezTo>
                    <a:pt x="61" y="186"/>
                    <a:pt x="73" y="181"/>
                    <a:pt x="81" y="173"/>
                  </a:cubicBezTo>
                  <a:cubicBezTo>
                    <a:pt x="173" y="81"/>
                    <a:pt x="173" y="81"/>
                    <a:pt x="173" y="81"/>
                  </a:cubicBezTo>
                  <a:cubicBezTo>
                    <a:pt x="190" y="64"/>
                    <a:pt x="190" y="35"/>
                    <a:pt x="17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177569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A9E3D-43FE-4BBA-8DEB-28DB676A2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23478"/>
            <a:ext cx="9036496" cy="637580"/>
          </a:xfrm>
        </p:spPr>
        <p:txBody>
          <a:bodyPr>
            <a:noAutofit/>
          </a:bodyPr>
          <a:lstStyle/>
          <a:p>
            <a:r>
              <a:rPr lang="en-GB" sz="2400" dirty="0"/>
              <a:t>XRN4996 - June 20 Delivery Funding Breakdown BP19/BP20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BF4C43-427B-40FD-A16E-6CF3F484F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149422"/>
              </p:ext>
            </p:extLst>
          </p:nvPr>
        </p:nvGraphicFramePr>
        <p:xfrm>
          <a:off x="457200" y="1419622"/>
          <a:ext cx="8229600" cy="2636869"/>
        </p:xfrm>
        <a:graphic>
          <a:graphicData uri="http://schemas.openxmlformats.org/drawingml/2006/table">
            <a:tbl>
              <a:tblPr/>
              <a:tblGrid>
                <a:gridCol w="490709">
                  <a:extLst>
                    <a:ext uri="{9D8B030D-6E8A-4147-A177-3AD203B41FA5}">
                      <a16:colId xmlns:a16="http://schemas.microsoft.com/office/drawing/2014/main" val="3685722398"/>
                    </a:ext>
                  </a:extLst>
                </a:gridCol>
                <a:gridCol w="490709">
                  <a:extLst>
                    <a:ext uri="{9D8B030D-6E8A-4147-A177-3AD203B41FA5}">
                      <a16:colId xmlns:a16="http://schemas.microsoft.com/office/drawing/2014/main" val="326607561"/>
                    </a:ext>
                  </a:extLst>
                </a:gridCol>
                <a:gridCol w="490709">
                  <a:extLst>
                    <a:ext uri="{9D8B030D-6E8A-4147-A177-3AD203B41FA5}">
                      <a16:colId xmlns:a16="http://schemas.microsoft.com/office/drawing/2014/main" val="1662127852"/>
                    </a:ext>
                  </a:extLst>
                </a:gridCol>
                <a:gridCol w="490709">
                  <a:extLst>
                    <a:ext uri="{9D8B030D-6E8A-4147-A177-3AD203B41FA5}">
                      <a16:colId xmlns:a16="http://schemas.microsoft.com/office/drawing/2014/main" val="3360468346"/>
                    </a:ext>
                  </a:extLst>
                </a:gridCol>
                <a:gridCol w="490709">
                  <a:extLst>
                    <a:ext uri="{9D8B030D-6E8A-4147-A177-3AD203B41FA5}">
                      <a16:colId xmlns:a16="http://schemas.microsoft.com/office/drawing/2014/main" val="1827868610"/>
                    </a:ext>
                  </a:extLst>
                </a:gridCol>
                <a:gridCol w="623610">
                  <a:extLst>
                    <a:ext uri="{9D8B030D-6E8A-4147-A177-3AD203B41FA5}">
                      <a16:colId xmlns:a16="http://schemas.microsoft.com/office/drawing/2014/main" val="3893184399"/>
                    </a:ext>
                  </a:extLst>
                </a:gridCol>
                <a:gridCol w="623610">
                  <a:extLst>
                    <a:ext uri="{9D8B030D-6E8A-4147-A177-3AD203B41FA5}">
                      <a16:colId xmlns:a16="http://schemas.microsoft.com/office/drawing/2014/main" val="1898619823"/>
                    </a:ext>
                  </a:extLst>
                </a:gridCol>
                <a:gridCol w="592940">
                  <a:extLst>
                    <a:ext uri="{9D8B030D-6E8A-4147-A177-3AD203B41FA5}">
                      <a16:colId xmlns:a16="http://schemas.microsoft.com/office/drawing/2014/main" val="3336049542"/>
                    </a:ext>
                  </a:extLst>
                </a:gridCol>
                <a:gridCol w="674724">
                  <a:extLst>
                    <a:ext uri="{9D8B030D-6E8A-4147-A177-3AD203B41FA5}">
                      <a16:colId xmlns:a16="http://schemas.microsoft.com/office/drawing/2014/main" val="724255953"/>
                    </a:ext>
                  </a:extLst>
                </a:gridCol>
                <a:gridCol w="674724">
                  <a:extLst>
                    <a:ext uri="{9D8B030D-6E8A-4147-A177-3AD203B41FA5}">
                      <a16:colId xmlns:a16="http://schemas.microsoft.com/office/drawing/2014/main" val="1066319757"/>
                    </a:ext>
                  </a:extLst>
                </a:gridCol>
                <a:gridCol w="623610">
                  <a:extLst>
                    <a:ext uri="{9D8B030D-6E8A-4147-A177-3AD203B41FA5}">
                      <a16:colId xmlns:a16="http://schemas.microsoft.com/office/drawing/2014/main" val="1805422001"/>
                    </a:ext>
                  </a:extLst>
                </a:gridCol>
                <a:gridCol w="817849">
                  <a:extLst>
                    <a:ext uri="{9D8B030D-6E8A-4147-A177-3AD203B41FA5}">
                      <a16:colId xmlns:a16="http://schemas.microsoft.com/office/drawing/2014/main" val="990591685"/>
                    </a:ext>
                  </a:extLst>
                </a:gridCol>
                <a:gridCol w="562271">
                  <a:extLst>
                    <a:ext uri="{9D8B030D-6E8A-4147-A177-3AD203B41FA5}">
                      <a16:colId xmlns:a16="http://schemas.microsoft.com/office/drawing/2014/main" val="3959012178"/>
                    </a:ext>
                  </a:extLst>
                </a:gridCol>
                <a:gridCol w="582717">
                  <a:extLst>
                    <a:ext uri="{9D8B030D-6E8A-4147-A177-3AD203B41FA5}">
                      <a16:colId xmlns:a16="http://schemas.microsoft.com/office/drawing/2014/main" val="877276393"/>
                    </a:ext>
                  </a:extLst>
                </a:gridCol>
              </a:tblGrid>
              <a:tr h="244549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XRN Ref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Delivery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Testing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Delivery Total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Risk Margin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 Trials Setup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 Trials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Shipper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8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XRNs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664207"/>
                  </a:ext>
                </a:extLst>
              </a:tr>
              <a:tr h="159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8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733587"/>
                  </a:ext>
                </a:extLst>
              </a:tr>
              <a:tr h="159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£95,542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£8,770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£104,312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£39,804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£4,518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£25,750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£90,618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£83,766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197786"/>
                  </a:ext>
                </a:extLst>
              </a:tr>
              <a:tr h="159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£124,821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£6,263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£36,100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£167,184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£50,020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£9,693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£55,250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£140,875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£141,271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419469"/>
                  </a:ext>
                </a:extLst>
              </a:tr>
              <a:tr h="159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£54,070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£7,266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£61,336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£23,405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£53,285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£31,457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238081"/>
                  </a:ext>
                </a:extLst>
              </a:tr>
              <a:tr h="159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£42,384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£6,263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£48,647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£18,563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£42,261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£24,949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028801"/>
                  </a:ext>
                </a:extLst>
              </a:tr>
              <a:tr h="159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£39,488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£13,782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£53,270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£20,327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£46,278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£27,320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34423"/>
                  </a:ext>
                </a:extLst>
              </a:tr>
              <a:tr h="159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£53,236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£7,266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£60,502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£23,087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£2,193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£12,500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£52,560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£45,722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813626"/>
                  </a:ext>
                </a:extLst>
              </a:tr>
              <a:tr h="159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£51,189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£13,782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£64,971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£24,792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£3,596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£20,500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£56,442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£57,418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862072"/>
                  </a:ext>
                </a:extLst>
              </a:tr>
              <a:tr h="159488">
                <a:tc rowSpan="7" gridSpan="3"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gridSpan="3"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008915"/>
                  </a:ext>
                </a:extLst>
              </a:tr>
              <a:tr h="159488"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Delivery 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19/20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20/21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Shipper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065904"/>
                  </a:ext>
                </a:extLst>
              </a:tr>
              <a:tr h="159488"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£482,318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£411,904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£457,673.25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£341,124.06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£95,424.70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981490"/>
                  </a:ext>
                </a:extLst>
              </a:tr>
              <a:tr h="159488"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£560,222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£482,318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£411,904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375243"/>
                  </a:ext>
                </a:extLst>
              </a:tr>
              <a:tr h="159488"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Shipper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£253,873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£203,801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340772"/>
                  </a:ext>
                </a:extLst>
              </a:tr>
              <a:tr h="159488"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£172,097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£169,027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000379"/>
                  </a:ext>
                </a:extLst>
              </a:tr>
              <a:tr h="159488"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£56,348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£39,077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902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72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June 20 Release Approval of Scope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12" y="843558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June 20 Release consists of 10 changes, Implementation is planned for June 2020: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strike="sngStrike" dirty="0"/>
              <a:t>XRN4691**</a:t>
            </a:r>
            <a:r>
              <a:rPr lang="en-GB" sz="1200" strike="sngStrike" dirty="0"/>
              <a:t> - </a:t>
            </a:r>
            <a:r>
              <a:rPr lang="en-US" sz="1200" strike="sngStrike" dirty="0"/>
              <a:t>CSEPs: IGT and GT File Formats (CGI Files)</a:t>
            </a:r>
            <a:endParaRPr lang="en-GB" sz="1200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strike="sngStrike" dirty="0"/>
              <a:t>XRN4692**</a:t>
            </a:r>
            <a:r>
              <a:rPr lang="en-GB" sz="1200" strike="sngStrike" dirty="0"/>
              <a:t> - </a:t>
            </a:r>
            <a:r>
              <a:rPr lang="en-US" sz="1200" strike="sngStrike" dirty="0"/>
              <a:t>CSEPs: IGT and GT File Formats (CIN Files)</a:t>
            </a:r>
            <a:endParaRPr lang="en-GB" sz="1200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XRN4772</a:t>
            </a:r>
            <a:r>
              <a:rPr lang="en-GB" sz="1200" dirty="0"/>
              <a:t> - </a:t>
            </a:r>
            <a:r>
              <a:rPr lang="en-US" sz="1200" dirty="0"/>
              <a:t>Composite Weather Variable (CWV) Improvements</a:t>
            </a: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strike="sngStrike" dirty="0"/>
              <a:t>XRN4780 (B) </a:t>
            </a:r>
            <a:r>
              <a:rPr lang="en-GB" sz="1200" strike="sngStrike" dirty="0"/>
              <a:t>- </a:t>
            </a:r>
            <a:r>
              <a:rPr lang="en-US" sz="1200" strike="sngStrike" dirty="0"/>
              <a:t>Inclusion of Meter Asset Provider Identity (MAP Id) in the UK Link system (CSS Consequential Change)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XRN4850</a:t>
            </a:r>
            <a:r>
              <a:rPr lang="en-US" sz="1200" dirty="0"/>
              <a:t> - Notification of Customer Contact Details to Transporters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XRN4865</a:t>
            </a:r>
            <a:r>
              <a:rPr lang="en-US" sz="1200" dirty="0"/>
              <a:t> - Amendment to Treatment and Reporting  of CYCL Reads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strike="sngStrike" dirty="0"/>
              <a:t>XRN4871 (B)** </a:t>
            </a:r>
            <a:r>
              <a:rPr lang="en-US" sz="1200" strike="sngStrike" dirty="0"/>
              <a:t>- Changes to Ratchet Regime (MOD0665)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XRN4888</a:t>
            </a:r>
            <a:r>
              <a:rPr lang="en-US" sz="1200" dirty="0"/>
              <a:t> - Removing Duplicate Address Update Validation for IGT Supply Meter Points via Contact Management Service (CMS)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XRN4830</a:t>
            </a:r>
            <a:r>
              <a:rPr lang="en-US" sz="1200" dirty="0"/>
              <a:t> – Requirement to Inform Shipper of Meter Link Code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XRN4941*</a:t>
            </a:r>
            <a:r>
              <a:rPr lang="en-GB" sz="1200" dirty="0"/>
              <a:t> - </a:t>
            </a:r>
            <a:r>
              <a:rPr lang="en-US" sz="1200" dirty="0"/>
              <a:t>Auto updates to meter read frequency (MOD0692)</a:t>
            </a: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XRN4932</a:t>
            </a:r>
            <a:r>
              <a:rPr lang="en-US" sz="1200" dirty="0"/>
              <a:t> - Improvements to the quality of the Conversion Factor values held on the Supply Point Register (MOD0681S)</a:t>
            </a:r>
          </a:p>
          <a:p>
            <a:endParaRPr lang="en-GB" sz="1400" dirty="0"/>
          </a:p>
          <a:p>
            <a:endParaRPr lang="en-GB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/>
              <a:t>* Pending Solution/MOD </a:t>
            </a:r>
            <a:r>
              <a:rPr lang="en-GB" sz="900" dirty="0">
                <a:cs typeface="Arial" panose="020B0604020202020204" pitchFamily="34" charset="0"/>
              </a:rPr>
              <a:t>approval by ChMC/DSG for remaining CRs.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cs typeface="Arial" panose="020B0604020202020204" pitchFamily="34" charset="0"/>
              </a:rPr>
              <a:t>** Descoped from June 20 , pending </a:t>
            </a:r>
            <a:r>
              <a:rPr lang="en-GB" sz="900" dirty="0" err="1">
                <a:cs typeface="Arial" panose="020B0604020202020204" pitchFamily="34" charset="0"/>
              </a:rPr>
              <a:t>ChMC</a:t>
            </a:r>
            <a:r>
              <a:rPr lang="en-GB" sz="900" dirty="0">
                <a:cs typeface="Arial" panose="020B0604020202020204" pitchFamily="34" charset="0"/>
              </a:rPr>
              <a:t> decision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900" dirty="0">
              <a:cs typeface="Arial" panose="020B0604020202020204" pitchFamily="34" charset="0"/>
            </a:endParaRPr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15074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5997C702-A337-4532-A4C6-C655AE35807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199B47F8FE643A6C642278E33E45F" ma:contentTypeVersion="" ma:contentTypeDescription="Create a new document." ma:contentTypeScope="" ma:versionID="a7ba602ad7af22e3f8fb3ffe20a6cb4d">
  <xsd:schema xmlns:xsd="http://www.w3.org/2001/XMLSchema" xmlns:xs="http://www.w3.org/2001/XMLSchema" xmlns:p="http://schemas.microsoft.com/office/2006/metadata/properties" xmlns:ns2="5997C702-A337-4532-A4C6-C655AE358073" xmlns:ns3="e122d599-b6ec-4460-8088-e8bfaae27a9a" targetNamespace="http://schemas.microsoft.com/office/2006/metadata/properties" ma:root="true" ma:fieldsID="b2a2cf59b5bb660c7a9ae419d7dd503b" ns2:_="" ns3:_="">
    <xsd:import namespace="5997C702-A337-4532-A4C6-C655AE358073"/>
    <xsd:import namespace="e122d599-b6ec-4460-8088-e8bfaae27a9a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7C702-A337-4532-A4C6-C655AE358073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scription="Document Status" ma:format="Dropdown" ma:indexed="true" ma:internalName="Status">
      <xsd:simpleType>
        <xsd:restriction base="dms:Choice">
          <xsd:enumeration value="n/a"/>
          <xsd:enumeration value="Draft in progress"/>
          <xsd:enumeration value="Draft complete"/>
          <xsd:enumeration value="In rework"/>
          <xsd:enumeration value="Issued for approval"/>
          <xsd:enumeration value="Approved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22d599-b6ec-4460-8088-e8bfaae27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5997C702-A337-4532-A4C6-C655AE358073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e122d599-b6ec-4460-8088-e8bfaae27a9a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B0E3F06-8475-4A8C-8953-3A85F83823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7C702-A337-4532-A4C6-C655AE358073"/>
    <ds:schemaRef ds:uri="e122d599-b6ec-4460-8088-e8bfaae27a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29149</TotalTime>
  <Words>896</Words>
  <Application>Microsoft Office PowerPoint</Application>
  <PresentationFormat>On-screen Show (16:9)</PresentationFormat>
  <Paragraphs>276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ChMC – June 20 Market Trials &amp; BER Approval  22nd November 2019</vt:lpstr>
      <vt:lpstr>XRN4996 - June 20 Reduced Scope Market Trials Option 4</vt:lpstr>
      <vt:lpstr>Slide 4</vt:lpstr>
      <vt:lpstr>XRN4996 - June 20 Delivery Funding Breakdown BP19/BP20</vt:lpstr>
      <vt:lpstr>June 20 Release Approval of Scope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Maitrayee Bhowmick-Jewkes</cp:lastModifiedBy>
  <cp:revision>369</cp:revision>
  <cp:lastPrinted>2019-11-14T11:38:16Z</cp:lastPrinted>
  <dcterms:created xsi:type="dcterms:W3CDTF">2018-09-02T17:12:15Z</dcterms:created>
  <dcterms:modified xsi:type="dcterms:W3CDTF">2019-11-21T16:20:46Z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0x010100204199B47F8FE643A6C642278E33E45F</vt:lpwstr>
  </property>
  <property fmtid="{D5CDD505-2E9C-101B-9397-08002B2CF9AE}" pid="4" name="TaxKeyword">
    <vt:lpwstr/>
  </property>
</Properties>
</file>