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2" r:id="rId6"/>
    <p:sldMasterId id="2147483666" r:id="rId7"/>
    <p:sldMasterId id="2147483670" r:id="rId8"/>
    <p:sldMasterId id="2147483674" r:id="rId9"/>
  </p:sldMasterIdLst>
  <p:notesMasterIdLst>
    <p:notesMasterId r:id="rId53"/>
  </p:notesMasterIdLst>
  <p:sldIdLst>
    <p:sldId id="869" r:id="rId10"/>
    <p:sldId id="870" r:id="rId11"/>
    <p:sldId id="871" r:id="rId12"/>
    <p:sldId id="877" r:id="rId13"/>
    <p:sldId id="887" r:id="rId14"/>
    <p:sldId id="888" r:id="rId15"/>
    <p:sldId id="878" r:id="rId16"/>
    <p:sldId id="890" r:id="rId17"/>
    <p:sldId id="874" r:id="rId18"/>
    <p:sldId id="891" r:id="rId19"/>
    <p:sldId id="640" r:id="rId20"/>
    <p:sldId id="362" r:id="rId21"/>
    <p:sldId id="359" r:id="rId22"/>
    <p:sldId id="368" r:id="rId23"/>
    <p:sldId id="353" r:id="rId24"/>
    <p:sldId id="354" r:id="rId25"/>
    <p:sldId id="357" r:id="rId26"/>
    <p:sldId id="355" r:id="rId27"/>
    <p:sldId id="892" r:id="rId28"/>
    <p:sldId id="894" r:id="rId29"/>
    <p:sldId id="339" r:id="rId30"/>
    <p:sldId id="298" r:id="rId31"/>
    <p:sldId id="299" r:id="rId32"/>
    <p:sldId id="356" r:id="rId33"/>
    <p:sldId id="895" r:id="rId34"/>
    <p:sldId id="363" r:id="rId35"/>
    <p:sldId id="352" r:id="rId36"/>
    <p:sldId id="257" r:id="rId37"/>
    <p:sldId id="896" r:id="rId38"/>
    <p:sldId id="897" r:id="rId39"/>
    <p:sldId id="898" r:id="rId40"/>
    <p:sldId id="526" r:id="rId41"/>
    <p:sldId id="532" r:id="rId42"/>
    <p:sldId id="259" r:id="rId43"/>
    <p:sldId id="276" r:id="rId44"/>
    <p:sldId id="288" r:id="rId45"/>
    <p:sldId id="290" r:id="rId46"/>
    <p:sldId id="899" r:id="rId47"/>
    <p:sldId id="320" r:id="rId48"/>
    <p:sldId id="289" r:id="rId49"/>
    <p:sldId id="291" r:id="rId50"/>
    <p:sldId id="292" r:id="rId51"/>
    <p:sldId id="294" r:id="rId52"/>
  </p:sldIdLst>
  <p:sldSz cx="9144000" cy="5143500" type="screen16x9"/>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Chambers" initials="L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8DA"/>
    <a:srgbClr val="D8F5FD"/>
    <a:srgbClr val="E8EAF1"/>
    <a:srgbClr val="CED1E1"/>
    <a:srgbClr val="40D1F5"/>
    <a:srgbClr val="FFFFFF"/>
    <a:srgbClr val="B1D6E8"/>
    <a:srgbClr val="9C4877"/>
    <a:srgbClr val="2B80B1"/>
    <a:srgbClr val="9C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7" autoAdjust="0"/>
    <p:restoredTop sz="94660"/>
  </p:normalViewPr>
  <p:slideViewPr>
    <p:cSldViewPr>
      <p:cViewPr varScale="1">
        <p:scale>
          <a:sx n="116" d="100"/>
          <a:sy n="116" d="100"/>
        </p:scale>
        <p:origin x="348"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k.corporg.net\ngdfs\Shared\NGSRV51H003\TeamData\Xoserve_Industry_Engagement_Team\XEC%20Slide%202019\Customer%20Satisfaction%20Graph.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1" Type="http://schemas.openxmlformats.org/officeDocument/2006/relationships/oleObject" Target="file:///\\uk.corporg.net\ngdfs\Shared\NGSRV51H003\TeamData\Xoserve_Industry_Engagement_Team\KVI%20Survey\Reporting\Xoserve%20KVI%20-%20Change%20Management%20Survey%20Collat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k.corporg.net\ngdfs\Shared\NGSRV51H003\TeamData\Xoserve_Industry_Engagement_Team\KVI%20Survey\Reporting\Xoserve%20KVI%20-%20Change%20Management%20Survey%20Collat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k.corporg.net\ngdfs\Shared\NGSRV51H003\TeamData\Xoserve_Industry_Engagement_Team\KVI%20Survey\Reporting\Xoserve%20KVI%20-%20Change%20Management%20Survey%20Collat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k.corporg.net\ngdfs\Shared\NGSRV51H003\TeamData\Xoserve_Industry_Engagement_Team\KVI%20Survey\Reporting\Xoserve%20KVI%20-%20Change%20Management%20Survey%20Colla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k.corporg.net\ngdfs\Shared\NGSRV51H003\TeamData\Xoserve_Industry_Engagement_Team\KVI%20Survey\Reporting\Xoserve%20KVI%20-%20Change%20Management%20Survey%20Collated.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xoserve.com\Filedata\Shares\Shared\NGSRV51H003\TEAMDATA\Xoserve_Industry_Engagement_Team\KVI%20Survey\Reporting\Xoserve%20KVI%20-%20Change%20Management%20Survey%20Collat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xoserve.com\Filedata\Shares\Shared\NGSRV51H003\TEAMDATA\Xoserve_Industry_Engagement_Team\KVI%20Survey\Reporting\Xoserve%20KVI%20-%20Change%20Management%20Survey%20Coll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a:latin typeface="Arial" panose="020B0604020202020204" pitchFamily="34" charset="0"/>
                <a:cs typeface="Arial" panose="020B0604020202020204" pitchFamily="34" charset="0"/>
              </a:rPr>
              <a:t>Customer Change</a:t>
            </a:r>
            <a:r>
              <a:rPr lang="en-GB" sz="1200" baseline="0">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Satisfaction: Target 90%</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6431872"/>
        <c:axId val="44730624"/>
      </c:barChart>
      <c:catAx>
        <c:axId val="6431872"/>
        <c:scaling>
          <c:orientation val="minMax"/>
        </c:scaling>
        <c:delete val="0"/>
        <c:axPos val="b"/>
        <c:numFmt formatCode="General" sourceLinked="1"/>
        <c:majorTickMark val="none"/>
        <c:minorTickMark val="none"/>
        <c:tickLblPos val="nextTo"/>
        <c:crossAx val="44730624"/>
        <c:crosses val="autoZero"/>
        <c:auto val="1"/>
        <c:lblAlgn val="ctr"/>
        <c:lblOffset val="100"/>
        <c:noMultiLvlLbl val="0"/>
      </c:catAx>
      <c:valAx>
        <c:axId val="44730624"/>
        <c:scaling>
          <c:orientation val="minMax"/>
        </c:scaling>
        <c:delete val="0"/>
        <c:axPos val="l"/>
        <c:majorGridlines/>
        <c:title>
          <c:tx>
            <c:rich>
              <a:bodyPr/>
              <a:lstStyle/>
              <a:p>
                <a:pPr>
                  <a:defRPr/>
                </a:pPr>
                <a:r>
                  <a:rPr lang="en-US"/>
                  <a:t>KVI Score</a:t>
                </a:r>
                <a:r>
                  <a:rPr lang="en-US" baseline="0"/>
                  <a:t> %</a:t>
                </a:r>
                <a:endParaRPr lang="en-US"/>
              </a:p>
            </c:rich>
          </c:tx>
          <c:overlay val="0"/>
        </c:title>
        <c:numFmt formatCode="General" sourceLinked="1"/>
        <c:majorTickMark val="none"/>
        <c:minorTickMark val="none"/>
        <c:tickLblPos val="nextTo"/>
        <c:crossAx val="6431872"/>
        <c:crosses val="autoZero"/>
        <c:crossBetween val="between"/>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6"/>
          </a:solidFill>
        </c:spPr>
      </c:pivotFmt>
      <c:pivotFmt>
        <c:idx val="8"/>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6"/>
          </a:solidFill>
        </c:spPr>
      </c:pivotFmt>
    </c:pivotFmts>
    <c:plotArea>
      <c:layout>
        <c:manualLayout>
          <c:layoutTarget val="inner"/>
          <c:xMode val="edge"/>
          <c:yMode val="edge"/>
          <c:x val="0.15116474926615481"/>
          <c:y val="0.13181375656788424"/>
          <c:w val="0.54813746412539555"/>
          <c:h val="0.75678282497141647"/>
        </c:manualLayout>
      </c:layout>
      <c:pieChart>
        <c:varyColors val="1"/>
        <c:ser>
          <c:idx val="0"/>
          <c:order val="0"/>
          <c:tx>
            <c:strRef>
              <c:f>'Question 4 pivot'!$B$4</c:f>
              <c:strCache>
                <c:ptCount val="1"/>
                <c:pt idx="0">
                  <c:v>Total</c:v>
                </c:pt>
              </c:strCache>
            </c:strRef>
          </c:tx>
          <c:dPt>
            <c:idx val="1"/>
            <c:bubble3D val="0"/>
            <c:spPr>
              <a:solidFill>
                <a:schemeClr val="accent6"/>
              </a:solidFill>
            </c:spPr>
            <c:extLst>
              <c:ext xmlns:c16="http://schemas.microsoft.com/office/drawing/2014/chart" uri="{C3380CC4-5D6E-409C-BE32-E72D297353CC}">
                <c16:uniqueId val="{00000001-594B-4FD9-82E8-93868FF66778}"/>
              </c:ext>
            </c:extLst>
          </c:dPt>
          <c:dPt>
            <c:idx val="2"/>
            <c:bubble3D val="0"/>
            <c:extLst>
              <c:ext xmlns:c16="http://schemas.microsoft.com/office/drawing/2014/chart" uri="{C3380CC4-5D6E-409C-BE32-E72D297353CC}">
                <c16:uniqueId val="{00000002-594B-4FD9-82E8-93868FF66778}"/>
              </c:ext>
            </c:extLst>
          </c:dPt>
          <c:dLbls>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4 pivot'!$A$5:$A$7</c:f>
              <c:strCache>
                <c:ptCount val="2"/>
                <c:pt idx="0">
                  <c:v>Always</c:v>
                </c:pt>
                <c:pt idx="1">
                  <c:v>Usually</c:v>
                </c:pt>
              </c:strCache>
            </c:strRef>
          </c:cat>
          <c:val>
            <c:numRef>
              <c:f>'Question 4 pivot'!$B$5:$B$7</c:f>
              <c:numCache>
                <c:formatCode>General</c:formatCode>
                <c:ptCount val="2"/>
                <c:pt idx="0">
                  <c:v>1</c:v>
                </c:pt>
                <c:pt idx="1">
                  <c:v>5</c:v>
                </c:pt>
              </c:numCache>
            </c:numRef>
          </c:val>
          <c:extLst>
            <c:ext xmlns:c16="http://schemas.microsoft.com/office/drawing/2014/chart" uri="{C3380CC4-5D6E-409C-BE32-E72D297353CC}">
              <c16:uniqueId val="{00000003-594B-4FD9-82E8-93868FF66778}"/>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5 pivot!PivotTable10</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6"/>
          </a:solidFill>
        </c:spPr>
      </c:pivotFmt>
    </c:pivotFmts>
    <c:plotArea>
      <c:layout>
        <c:manualLayout>
          <c:layoutTarget val="inner"/>
          <c:xMode val="edge"/>
          <c:yMode val="edge"/>
          <c:x val="0.24547840610832736"/>
          <c:y val="0.28474333153820364"/>
          <c:w val="0.58532120096897233"/>
          <c:h val="0.71525673322145877"/>
        </c:manualLayout>
      </c:layout>
      <c:pieChart>
        <c:varyColors val="1"/>
        <c:ser>
          <c:idx val="0"/>
          <c:order val="0"/>
          <c:tx>
            <c:strRef>
              <c:f>'Question 5 pivot'!$B$4</c:f>
              <c:strCache>
                <c:ptCount val="1"/>
                <c:pt idx="0">
                  <c:v>Total</c:v>
                </c:pt>
              </c:strCache>
            </c:strRef>
          </c:tx>
          <c:spPr>
            <a:solidFill>
              <a:srgbClr val="00B050"/>
            </a:solidFill>
          </c:spPr>
          <c:dPt>
            <c:idx val="0"/>
            <c:bubble3D val="0"/>
            <c:extLst>
              <c:ext xmlns:c16="http://schemas.microsoft.com/office/drawing/2014/chart" uri="{C3380CC4-5D6E-409C-BE32-E72D297353CC}">
                <c16:uniqueId val="{00000001-3F5D-4D6C-B164-C113EF0DDC99}"/>
              </c:ext>
            </c:extLst>
          </c:dPt>
          <c:dPt>
            <c:idx val="1"/>
            <c:bubble3D val="0"/>
            <c:extLst>
              <c:ext xmlns:c16="http://schemas.microsoft.com/office/drawing/2014/chart" uri="{C3380CC4-5D6E-409C-BE32-E72D297353CC}">
                <c16:uniqueId val="{00000002-3F5D-4D6C-B164-C113EF0DDC99}"/>
              </c:ext>
            </c:extLst>
          </c:dPt>
          <c:dPt>
            <c:idx val="2"/>
            <c:bubble3D val="0"/>
            <c:extLst>
              <c:ext xmlns:c16="http://schemas.microsoft.com/office/drawing/2014/chart" uri="{C3380CC4-5D6E-409C-BE32-E72D297353CC}">
                <c16:uniqueId val="{00000003-3F5D-4D6C-B164-C113EF0DDC99}"/>
              </c:ext>
            </c:extLst>
          </c:dPt>
          <c:dLbls>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5 pivot'!$A$5:$A$6</c:f>
              <c:strCache>
                <c:ptCount val="1"/>
                <c:pt idx="0">
                  <c:v>Usually</c:v>
                </c:pt>
              </c:strCache>
            </c:strRef>
          </c:cat>
          <c:val>
            <c:numRef>
              <c:f>'Question 5 pivot'!$B$5:$B$6</c:f>
              <c:numCache>
                <c:formatCode>General</c:formatCode>
                <c:ptCount val="1"/>
                <c:pt idx="0">
                  <c:v>6</c:v>
                </c:pt>
              </c:numCache>
            </c:numRef>
          </c:val>
          <c:extLst>
            <c:ext xmlns:c16="http://schemas.microsoft.com/office/drawing/2014/chart" uri="{C3380CC4-5D6E-409C-BE32-E72D297353CC}">
              <c16:uniqueId val="{00000004-3F5D-4D6C-B164-C113EF0DDC99}"/>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1 Pivot!PivotTable6</c:name>
    <c:fmtId val="65"/>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c:spPr>
      </c:pivotFmt>
      <c:pivotFmt>
        <c:idx val="6"/>
        <c:spPr>
          <a:solidFill>
            <a:schemeClr val="accent6"/>
          </a:solidFill>
        </c:spPr>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c:spPr>
      </c:pivotFmt>
      <c:pivotFmt>
        <c:idx val="11"/>
        <c:spPr>
          <a:solidFill>
            <a:schemeClr val="accent6"/>
          </a:solidFill>
        </c:spPr>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Lst>
        </c:dLbl>
      </c:pivotFmt>
      <c:pivotFmt>
        <c:idx val="1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c:spPr>
      </c:pivotFmt>
      <c:pivotFmt>
        <c:idx val="14"/>
        <c:spPr>
          <a:solidFill>
            <a:schemeClr val="accent6"/>
          </a:solidFill>
        </c:spPr>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5893039965748957E-2"/>
          <c:y val="0.13189943346546229"/>
          <c:w val="0.61544796262169355"/>
          <c:h val="0.81481802776581136"/>
        </c:manualLayout>
      </c:layout>
      <c:pieChart>
        <c:varyColors val="1"/>
        <c:ser>
          <c:idx val="0"/>
          <c:order val="0"/>
          <c:tx>
            <c:strRef>
              <c:f>'Question 1 Pivot'!$B$4</c:f>
              <c:strCache>
                <c:ptCount val="1"/>
                <c:pt idx="0">
                  <c:v>Total</c:v>
                </c:pt>
              </c:strCache>
            </c:strRef>
          </c:tx>
          <c:dPt>
            <c:idx val="0"/>
            <c:bubble3D val="0"/>
            <c:spPr>
              <a:solidFill>
                <a:srgbClr val="84B8DA"/>
              </a:solidFill>
            </c:spPr>
            <c:extLst>
              <c:ext xmlns:c16="http://schemas.microsoft.com/office/drawing/2014/chart" uri="{C3380CC4-5D6E-409C-BE32-E72D297353CC}">
                <c16:uniqueId val="{00000001-8075-43EF-93E6-B8267A04ABCF}"/>
              </c:ext>
            </c:extLst>
          </c:dPt>
          <c:dPt>
            <c:idx val="1"/>
            <c:bubble3D val="0"/>
            <c:spPr>
              <a:solidFill>
                <a:srgbClr val="00B050"/>
              </a:solidFill>
            </c:spPr>
            <c:extLst>
              <c:ext xmlns:c16="http://schemas.microsoft.com/office/drawing/2014/chart" uri="{C3380CC4-5D6E-409C-BE32-E72D297353CC}">
                <c16:uniqueId val="{00000003-8075-43EF-93E6-B8267A04ABCF}"/>
              </c:ext>
            </c:extLst>
          </c:dPt>
          <c:dPt>
            <c:idx val="2"/>
            <c:bubble3D val="0"/>
            <c:extLst>
              <c:ext xmlns:c16="http://schemas.microsoft.com/office/drawing/2014/chart" uri="{C3380CC4-5D6E-409C-BE32-E72D297353CC}">
                <c16:uniqueId val="{00000004-8075-43EF-93E6-B8267A04ABCF}"/>
              </c:ext>
            </c:extLst>
          </c:dPt>
          <c:dPt>
            <c:idx val="3"/>
            <c:bubble3D val="0"/>
            <c:extLst>
              <c:ext xmlns:c16="http://schemas.microsoft.com/office/drawing/2014/chart" uri="{C3380CC4-5D6E-409C-BE32-E72D297353CC}">
                <c16:uniqueId val="{00000005-8075-43EF-93E6-B8267A04ABCF}"/>
              </c:ext>
            </c:extLst>
          </c:dPt>
          <c:dLbls>
            <c:dLbl>
              <c:idx val="1"/>
              <c:layout>
                <c:manualLayout>
                  <c:x val="8.7482362577018302E-2"/>
                  <c:y val="-0.2949957265926205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075-43EF-93E6-B8267A04ABCF}"/>
                </c:ext>
              </c:extLst>
            </c:dLbl>
            <c:spPr>
              <a:noFill/>
              <a:ln>
                <a:noFill/>
              </a:ln>
              <a:effectLst/>
            </c:spPr>
            <c:txPr>
              <a:bodyPr/>
              <a:lstStyle/>
              <a:p>
                <a:pPr>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'Question 1 Pivot'!$A$5:$A$7</c:f>
              <c:strCache>
                <c:ptCount val="2"/>
                <c:pt idx="0">
                  <c:v>Always</c:v>
                </c:pt>
                <c:pt idx="1">
                  <c:v>Usually</c:v>
                </c:pt>
              </c:strCache>
            </c:strRef>
          </c:cat>
          <c:val>
            <c:numRef>
              <c:f>'Question 1 Pivot'!$B$5:$B$7</c:f>
              <c:numCache>
                <c:formatCode>General</c:formatCode>
                <c:ptCount val="2"/>
                <c:pt idx="0">
                  <c:v>1</c:v>
                </c:pt>
                <c:pt idx="1">
                  <c:v>5</c:v>
                </c:pt>
              </c:numCache>
            </c:numRef>
          </c:val>
          <c:extLst>
            <c:ext xmlns:c16="http://schemas.microsoft.com/office/drawing/2014/chart" uri="{C3380CC4-5D6E-409C-BE32-E72D297353CC}">
              <c16:uniqueId val="{00000006-8075-43EF-93E6-B8267A04ABCF}"/>
            </c:ext>
          </c:extLst>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2 Pivot!PivotTable7</c:name>
    <c:fmtId val="52"/>
  </c:pivotSource>
  <c:chart>
    <c:autoTitleDeleted val="1"/>
    <c:pivotFmts>
      <c:pivotFmt>
        <c:idx val="0"/>
        <c:marker>
          <c:symbol val="none"/>
        </c:marker>
      </c:pivotFmt>
      <c:pivotFmt>
        <c:idx val="1"/>
        <c:marker>
          <c:symbol val="none"/>
        </c:marker>
      </c:pivotFmt>
      <c:pivotFmt>
        <c:idx val="2"/>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6"/>
          </a:solidFill>
          <a:ln>
            <a:solidFill>
              <a:schemeClr val="accent6"/>
            </a:solidFill>
          </a:ln>
        </c:spPr>
      </c:pivotFmt>
      <c:pivotFmt>
        <c:idx val="4"/>
        <c:spPr>
          <a:solidFill>
            <a:schemeClr val="accent1"/>
          </a:solidFill>
          <a:ln>
            <a:solidFill>
              <a:srgbClr val="0070C0"/>
            </a:solidFill>
          </a:ln>
        </c:spPr>
      </c:pivotFmt>
      <c:pivotFmt>
        <c:idx val="5"/>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6"/>
          </a:solidFill>
          <a:ln>
            <a:solidFill>
              <a:schemeClr val="accent6"/>
            </a:solidFill>
          </a:ln>
        </c:spPr>
      </c:pivotFmt>
      <c:pivotFmt>
        <c:idx val="7"/>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6"/>
          </a:solidFill>
          <a:ln>
            <a:solidFill>
              <a:schemeClr val="accent6"/>
            </a:solidFill>
          </a:ln>
        </c:spPr>
      </c:pivotFmt>
    </c:pivotFmts>
    <c:plotArea>
      <c:layout>
        <c:manualLayout>
          <c:layoutTarget val="inner"/>
          <c:xMode val="edge"/>
          <c:yMode val="edge"/>
          <c:x val="0.13050864718734956"/>
          <c:y val="0.23836370416176217"/>
          <c:w val="0.58954275735744466"/>
          <c:h val="0.70075327103832219"/>
        </c:manualLayout>
      </c:layout>
      <c:pieChart>
        <c:varyColors val="1"/>
        <c:ser>
          <c:idx val="0"/>
          <c:order val="0"/>
          <c:tx>
            <c:strRef>
              <c:f>'Question 2 Pivot'!$B$4</c:f>
              <c:strCache>
                <c:ptCount val="1"/>
                <c:pt idx="0">
                  <c:v>Total</c:v>
                </c:pt>
              </c:strCache>
            </c:strRef>
          </c:tx>
          <c:spPr>
            <a:ln>
              <a:solidFill>
                <a:srgbClr val="00B050"/>
              </a:solidFill>
            </a:ln>
          </c:spPr>
          <c:dPt>
            <c:idx val="0"/>
            <c:bubble3D val="0"/>
            <c:spPr>
              <a:solidFill>
                <a:srgbClr val="00B050"/>
              </a:solidFill>
              <a:ln>
                <a:solidFill>
                  <a:srgbClr val="00B050"/>
                </a:solidFill>
              </a:ln>
            </c:spPr>
            <c:extLst>
              <c:ext xmlns:c16="http://schemas.microsoft.com/office/drawing/2014/chart" uri="{C3380CC4-5D6E-409C-BE32-E72D297353CC}">
                <c16:uniqueId val="{00000001-24CA-4D63-B0FA-B191ADBD4F33}"/>
              </c:ext>
            </c:extLst>
          </c:dPt>
          <c:dPt>
            <c:idx val="1"/>
            <c:bubble3D val="0"/>
            <c:extLst>
              <c:ext xmlns:c16="http://schemas.microsoft.com/office/drawing/2014/chart" uri="{C3380CC4-5D6E-409C-BE32-E72D297353CC}">
                <c16:uniqueId val="{00000002-24CA-4D63-B0FA-B191ADBD4F33}"/>
              </c:ext>
            </c:extLst>
          </c:dPt>
          <c:dLbls>
            <c:dLbl>
              <c:idx val="0"/>
              <c:layout>
                <c:manualLayout>
                  <c:x val="-1.3171613410475759E-3"/>
                  <c:y val="-0.193694820473294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4CA-4D63-B0FA-B191ADBD4F33}"/>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2 Pivot'!$A$5:$A$6</c:f>
              <c:strCache>
                <c:ptCount val="1"/>
                <c:pt idx="0">
                  <c:v>Usually</c:v>
                </c:pt>
              </c:strCache>
            </c:strRef>
          </c:cat>
          <c:val>
            <c:numRef>
              <c:f>'Question 2 Pivot'!$B$5:$B$6</c:f>
              <c:numCache>
                <c:formatCode>General</c:formatCode>
                <c:ptCount val="1"/>
                <c:pt idx="0">
                  <c:v>6</c:v>
                </c:pt>
              </c:numCache>
            </c:numRef>
          </c:val>
          <c:extLst>
            <c:ext xmlns:c16="http://schemas.microsoft.com/office/drawing/2014/chart" uri="{C3380CC4-5D6E-409C-BE32-E72D297353CC}">
              <c16:uniqueId val="{00000003-24CA-4D63-B0FA-B191ADBD4F33}"/>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3 Pivot!PivotTable8</c:name>
    <c:fmtId val="45"/>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4"/>
          </a:solidFill>
        </c:spPr>
      </c:pivotFmt>
      <c:pivotFmt>
        <c:idx val="11"/>
        <c:spPr>
          <a:solidFill>
            <a:schemeClr val="accent6"/>
          </a:solidFill>
        </c:spPr>
      </c:pivotFmt>
    </c:pivotFmts>
    <c:plotArea>
      <c:layout>
        <c:manualLayout>
          <c:layoutTarget val="inner"/>
          <c:xMode val="edge"/>
          <c:yMode val="edge"/>
          <c:x val="0.21358596583006098"/>
          <c:y val="0.23120246950122417"/>
          <c:w val="0.49651218493053917"/>
          <c:h val="0.62175019663906839"/>
        </c:manualLayout>
      </c:layout>
      <c:pieChart>
        <c:varyColors val="1"/>
        <c:ser>
          <c:idx val="0"/>
          <c:order val="0"/>
          <c:tx>
            <c:strRef>
              <c:f>'Question 3 Pivot'!$B$4</c:f>
              <c:strCache>
                <c:ptCount val="1"/>
                <c:pt idx="0">
                  <c:v>Total</c:v>
                </c:pt>
              </c:strCache>
            </c:strRef>
          </c:tx>
          <c:dPt>
            <c:idx val="0"/>
            <c:bubble3D val="0"/>
            <c:spPr>
              <a:solidFill>
                <a:srgbClr val="84B8DA"/>
              </a:solidFill>
            </c:spPr>
            <c:extLst>
              <c:ext xmlns:c16="http://schemas.microsoft.com/office/drawing/2014/chart" uri="{C3380CC4-5D6E-409C-BE32-E72D297353CC}">
                <c16:uniqueId val="{00000001-FED3-43CF-8C40-76857F4738C4}"/>
              </c:ext>
            </c:extLst>
          </c:dPt>
          <c:dPt>
            <c:idx val="1"/>
            <c:bubble3D val="0"/>
            <c:spPr>
              <a:solidFill>
                <a:schemeClr val="accent2"/>
              </a:solidFill>
            </c:spPr>
            <c:extLst>
              <c:ext xmlns:c16="http://schemas.microsoft.com/office/drawing/2014/chart" uri="{C3380CC4-5D6E-409C-BE32-E72D297353CC}">
                <c16:uniqueId val="{00000003-FED3-43CF-8C40-76857F4738C4}"/>
              </c:ext>
            </c:extLst>
          </c:dPt>
          <c:dPt>
            <c:idx val="2"/>
            <c:bubble3D val="0"/>
            <c:spPr>
              <a:solidFill>
                <a:srgbClr val="00B050"/>
              </a:solidFill>
            </c:spPr>
            <c:extLst>
              <c:ext xmlns:c16="http://schemas.microsoft.com/office/drawing/2014/chart" uri="{C3380CC4-5D6E-409C-BE32-E72D297353CC}">
                <c16:uniqueId val="{00000005-FED3-43CF-8C40-76857F4738C4}"/>
              </c:ext>
            </c:extLst>
          </c:dPt>
          <c:dLbls>
            <c:dLbl>
              <c:idx val="2"/>
              <c:layout>
                <c:manualLayout>
                  <c:x val="0.1887433637025463"/>
                  <c:y val="6.45640998287906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D3-43CF-8C40-76857F4738C4}"/>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3 Pivot'!$A$5:$A$8</c:f>
              <c:strCache>
                <c:ptCount val="3"/>
                <c:pt idx="0">
                  <c:v>Always</c:v>
                </c:pt>
                <c:pt idx="1">
                  <c:v>Rarely</c:v>
                </c:pt>
                <c:pt idx="2">
                  <c:v>Usually</c:v>
                </c:pt>
              </c:strCache>
            </c:strRef>
          </c:cat>
          <c:val>
            <c:numRef>
              <c:f>'Question 3 Pivot'!$B$5:$B$8</c:f>
              <c:numCache>
                <c:formatCode>General</c:formatCode>
                <c:ptCount val="3"/>
                <c:pt idx="0">
                  <c:v>2</c:v>
                </c:pt>
                <c:pt idx="1">
                  <c:v>1</c:v>
                </c:pt>
                <c:pt idx="2">
                  <c:v>2</c:v>
                </c:pt>
              </c:numCache>
            </c:numRef>
          </c:val>
          <c:extLst>
            <c:ext xmlns:c16="http://schemas.microsoft.com/office/drawing/2014/chart" uri="{C3380CC4-5D6E-409C-BE32-E72D297353CC}">
              <c16:uniqueId val="{00000006-FED3-43CF-8C40-76857F4738C4}"/>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4 pivot!PivotTable9</c:name>
    <c:fmtId val="37"/>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6"/>
          </a:solidFill>
        </c:spPr>
      </c:pivotFmt>
      <c:pivotFmt>
        <c:idx val="8"/>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6"/>
          </a:solidFill>
        </c:spPr>
      </c:pivotFmt>
    </c:pivotFmts>
    <c:plotArea>
      <c:layout>
        <c:manualLayout>
          <c:layoutTarget val="inner"/>
          <c:xMode val="edge"/>
          <c:yMode val="edge"/>
          <c:x val="0.15116474926615481"/>
          <c:y val="8.5293563094925209E-2"/>
          <c:w val="0.64876620611102864"/>
          <c:h val="0.77969579062441685"/>
        </c:manualLayout>
      </c:layout>
      <c:pieChart>
        <c:varyColors val="1"/>
        <c:ser>
          <c:idx val="0"/>
          <c:order val="0"/>
          <c:tx>
            <c:strRef>
              <c:f>'Question 4 pivot'!$B$4</c:f>
              <c:strCache>
                <c:ptCount val="1"/>
                <c:pt idx="0">
                  <c:v>Total</c:v>
                </c:pt>
              </c:strCache>
            </c:strRef>
          </c:tx>
          <c:spPr>
            <a:solidFill>
              <a:srgbClr val="00B050"/>
            </a:solidFill>
          </c:spPr>
          <c:dPt>
            <c:idx val="0"/>
            <c:bubble3D val="0"/>
            <c:spPr>
              <a:solidFill>
                <a:srgbClr val="84B8DA"/>
              </a:solidFill>
            </c:spPr>
            <c:extLst>
              <c:ext xmlns:c16="http://schemas.microsoft.com/office/drawing/2014/chart" uri="{C3380CC4-5D6E-409C-BE32-E72D297353CC}">
                <c16:uniqueId val="{00000001-56BE-43EE-B0BD-F1C831667F1C}"/>
              </c:ext>
            </c:extLst>
          </c:dPt>
          <c:dPt>
            <c:idx val="1"/>
            <c:bubble3D val="0"/>
            <c:extLst>
              <c:ext xmlns:c16="http://schemas.microsoft.com/office/drawing/2014/chart" uri="{C3380CC4-5D6E-409C-BE32-E72D297353CC}">
                <c16:uniqueId val="{00000003-56BE-43EE-B0BD-F1C831667F1C}"/>
              </c:ext>
            </c:extLst>
          </c:dPt>
          <c:dPt>
            <c:idx val="2"/>
            <c:bubble3D val="0"/>
            <c:extLst>
              <c:ext xmlns:c16="http://schemas.microsoft.com/office/drawing/2014/chart" uri="{C3380CC4-5D6E-409C-BE32-E72D297353CC}">
                <c16:uniqueId val="{00000004-56BE-43EE-B0BD-F1C831667F1C}"/>
              </c:ext>
            </c:extLst>
          </c:dPt>
          <c:dLbls>
            <c:dLbl>
              <c:idx val="1"/>
              <c:layout>
                <c:manualLayout>
                  <c:x val="0.22696855345911951"/>
                  <c:y val="-0.160888821595761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BE-43EE-B0BD-F1C831667F1C}"/>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4 pivot'!$A$5:$A$7</c:f>
              <c:strCache>
                <c:ptCount val="2"/>
                <c:pt idx="0">
                  <c:v>Always</c:v>
                </c:pt>
                <c:pt idx="1">
                  <c:v>Usually</c:v>
                </c:pt>
              </c:strCache>
            </c:strRef>
          </c:cat>
          <c:val>
            <c:numRef>
              <c:f>'Question 4 pivot'!$B$5:$B$7</c:f>
              <c:numCache>
                <c:formatCode>General</c:formatCode>
                <c:ptCount val="2"/>
                <c:pt idx="0">
                  <c:v>2</c:v>
                </c:pt>
                <c:pt idx="1">
                  <c:v>4</c:v>
                </c:pt>
              </c:numCache>
            </c:numRef>
          </c:val>
          <c:extLst>
            <c:ext xmlns:c16="http://schemas.microsoft.com/office/drawing/2014/chart" uri="{C3380CC4-5D6E-409C-BE32-E72D297353CC}">
              <c16:uniqueId val="{00000005-56BE-43EE-B0BD-F1C831667F1C}"/>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5 pivot!PivotTable10</c:name>
    <c:fmtId val="42"/>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4"/>
          </a:solidFill>
        </c:spPr>
      </c:pivotFmt>
      <c:pivotFmt>
        <c:idx val="9"/>
        <c:spPr>
          <a:solidFill>
            <a:schemeClr val="accent6"/>
          </a:solidFill>
        </c:spPr>
      </c:pivotFmt>
      <c:pivotFmt>
        <c:idx val="1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4"/>
          </a:solidFill>
        </c:spPr>
      </c:pivotFmt>
      <c:pivotFmt>
        <c:idx val="12"/>
        <c:spPr>
          <a:solidFill>
            <a:schemeClr val="accent6"/>
          </a:solidFill>
        </c:spPr>
      </c:pivotFmt>
    </c:pivotFmts>
    <c:plotArea>
      <c:layout>
        <c:manualLayout>
          <c:layoutTarget val="inner"/>
          <c:xMode val="edge"/>
          <c:yMode val="edge"/>
          <c:x val="0.17523394518485286"/>
          <c:y val="0.14059931755968258"/>
          <c:w val="0.65483454780178163"/>
          <c:h val="0.84629667271652309"/>
        </c:manualLayout>
      </c:layout>
      <c:pieChart>
        <c:varyColors val="1"/>
        <c:ser>
          <c:idx val="0"/>
          <c:order val="0"/>
          <c:tx>
            <c:strRef>
              <c:f>'Question 5 pivot'!$B$4</c:f>
              <c:strCache>
                <c:ptCount val="1"/>
                <c:pt idx="0">
                  <c:v>Total</c:v>
                </c:pt>
              </c:strCache>
            </c:strRef>
          </c:tx>
          <c:dPt>
            <c:idx val="0"/>
            <c:bubble3D val="0"/>
            <c:spPr>
              <a:solidFill>
                <a:schemeClr val="accent2"/>
              </a:solidFill>
            </c:spPr>
            <c:extLst>
              <c:ext xmlns:c16="http://schemas.microsoft.com/office/drawing/2014/chart" uri="{C3380CC4-5D6E-409C-BE32-E72D297353CC}">
                <c16:uniqueId val="{00000001-CB15-435A-BF68-EE0AB4C88B6B}"/>
              </c:ext>
            </c:extLst>
          </c:dPt>
          <c:dPt>
            <c:idx val="1"/>
            <c:bubble3D val="0"/>
            <c:spPr>
              <a:solidFill>
                <a:srgbClr val="00B050"/>
              </a:solidFill>
            </c:spPr>
            <c:extLst>
              <c:ext xmlns:c16="http://schemas.microsoft.com/office/drawing/2014/chart" uri="{C3380CC4-5D6E-409C-BE32-E72D297353CC}">
                <c16:uniqueId val="{00000003-CB15-435A-BF68-EE0AB4C88B6B}"/>
              </c:ext>
            </c:extLst>
          </c:dPt>
          <c:dPt>
            <c:idx val="2"/>
            <c:bubble3D val="0"/>
            <c:extLst>
              <c:ext xmlns:c16="http://schemas.microsoft.com/office/drawing/2014/chart" uri="{C3380CC4-5D6E-409C-BE32-E72D297353CC}">
                <c16:uniqueId val="{00000004-CB15-435A-BF68-EE0AB4C88B6B}"/>
              </c:ext>
            </c:extLst>
          </c:dPt>
          <c:dLbls>
            <c:dLbl>
              <c:idx val="1"/>
              <c:layout>
                <c:manualLayout>
                  <c:x val="0.23017164363208431"/>
                  <c:y val="-0.1810355056754807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B15-435A-BF68-EE0AB4C88B6B}"/>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5 pivot'!$A$5:$A$7</c:f>
              <c:strCache>
                <c:ptCount val="2"/>
                <c:pt idx="0">
                  <c:v>Rarely</c:v>
                </c:pt>
                <c:pt idx="1">
                  <c:v>Usually</c:v>
                </c:pt>
              </c:strCache>
            </c:strRef>
          </c:cat>
          <c:val>
            <c:numRef>
              <c:f>'Question 5 pivot'!$B$5:$B$7</c:f>
              <c:numCache>
                <c:formatCode>General</c:formatCode>
                <c:ptCount val="2"/>
                <c:pt idx="0">
                  <c:v>2</c:v>
                </c:pt>
                <c:pt idx="1">
                  <c:v>4</c:v>
                </c:pt>
              </c:numCache>
            </c:numRef>
          </c:val>
          <c:extLst>
            <c:ext xmlns:c16="http://schemas.microsoft.com/office/drawing/2014/chart" uri="{C3380CC4-5D6E-409C-BE32-E72D297353CC}">
              <c16:uniqueId val="{00000005-CB15-435A-BF68-EE0AB4C88B6B}"/>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c:spPr>
      </c:pivotFmt>
      <c:pivotFmt>
        <c:idx val="6"/>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6154315816905868"/>
          <c:y val="0.25083521208817317"/>
          <c:w val="0.53506971203067699"/>
          <c:h val="0.7084018047875964"/>
        </c:manualLayout>
      </c:layout>
      <c:pieChart>
        <c:varyColors val="1"/>
        <c:ser>
          <c:idx val="0"/>
          <c:order val="0"/>
          <c:tx>
            <c:strRef>
              <c:f>'Question 1 Pivot'!$B$4</c:f>
              <c:strCache>
                <c:ptCount val="1"/>
                <c:pt idx="0">
                  <c:v>Total</c:v>
                </c:pt>
              </c:strCache>
            </c:strRef>
          </c:tx>
          <c:dPt>
            <c:idx val="0"/>
            <c:bubble3D val="0"/>
            <c:spPr>
              <a:solidFill>
                <a:srgbClr val="00B050"/>
              </a:solidFill>
            </c:spPr>
            <c:extLst>
              <c:ext xmlns:c16="http://schemas.microsoft.com/office/drawing/2014/chart" uri="{C3380CC4-5D6E-409C-BE32-E72D297353CC}">
                <c16:uniqueId val="{00000001-F49E-4ECE-8763-4790C8E28412}"/>
              </c:ext>
            </c:extLst>
          </c:dPt>
          <c:dPt>
            <c:idx val="1"/>
            <c:bubble3D val="0"/>
            <c:extLst>
              <c:ext xmlns:c16="http://schemas.microsoft.com/office/drawing/2014/chart" uri="{C3380CC4-5D6E-409C-BE32-E72D297353CC}">
                <c16:uniqueId val="{00000002-F49E-4ECE-8763-4790C8E28412}"/>
              </c:ext>
            </c:extLst>
          </c:dPt>
          <c:dPt>
            <c:idx val="2"/>
            <c:bubble3D val="0"/>
            <c:extLst>
              <c:ext xmlns:c16="http://schemas.microsoft.com/office/drawing/2014/chart" uri="{C3380CC4-5D6E-409C-BE32-E72D297353CC}">
                <c16:uniqueId val="{00000003-F49E-4ECE-8763-4790C8E28412}"/>
              </c:ext>
            </c:extLst>
          </c:dPt>
          <c:dPt>
            <c:idx val="3"/>
            <c:bubble3D val="0"/>
            <c:extLst>
              <c:ext xmlns:c16="http://schemas.microsoft.com/office/drawing/2014/chart" uri="{C3380CC4-5D6E-409C-BE32-E72D297353CC}">
                <c16:uniqueId val="{00000004-F49E-4ECE-8763-4790C8E28412}"/>
              </c:ext>
            </c:extLst>
          </c:dPt>
          <c:dLbls>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9E-4ECE-8763-4790C8E28412}"/>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1 Pivot'!$A$5:$A$6</c:f>
              <c:strCache>
                <c:ptCount val="1"/>
                <c:pt idx="0">
                  <c:v>Usually</c:v>
                </c:pt>
              </c:strCache>
            </c:strRef>
          </c:cat>
          <c:val>
            <c:numRef>
              <c:f>'Question 1 Pivot'!$B$5:$B$6</c:f>
              <c:numCache>
                <c:formatCode>General</c:formatCode>
                <c:ptCount val="1"/>
                <c:pt idx="0">
                  <c:v>6</c:v>
                </c:pt>
              </c:numCache>
            </c:numRef>
          </c:val>
          <c:extLst>
            <c:ext xmlns:c16="http://schemas.microsoft.com/office/drawing/2014/chart" uri="{C3380CC4-5D6E-409C-BE32-E72D297353CC}">
              <c16:uniqueId val="{00000005-F49E-4ECE-8763-4790C8E28412}"/>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2 Pivot!PivotTable7</c:name>
    <c:fmtId val="-1"/>
  </c:pivotSource>
  <c:chart>
    <c:autoTitleDeleted val="1"/>
    <c:pivotFmts>
      <c:pivotFmt>
        <c:idx val="0"/>
        <c:marker>
          <c:symbol val="none"/>
        </c:marker>
      </c:pivotFmt>
      <c:pivotFmt>
        <c:idx val="1"/>
        <c:marker>
          <c:symbol val="none"/>
        </c:marker>
      </c:pivotFmt>
      <c:pivotFmt>
        <c:idx val="2"/>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6"/>
          </a:solidFill>
          <a:ln>
            <a:solidFill>
              <a:schemeClr val="accent6"/>
            </a:solidFill>
          </a:ln>
        </c:spPr>
      </c:pivotFmt>
      <c:pivotFmt>
        <c:idx val="4"/>
        <c:spPr>
          <a:solidFill>
            <a:schemeClr val="accent1"/>
          </a:solidFill>
          <a:ln>
            <a:solidFill>
              <a:srgbClr val="0070C0"/>
            </a:solidFill>
          </a:ln>
        </c:spPr>
      </c:pivotFmt>
      <c:pivotFmt>
        <c:idx val="5"/>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6"/>
          </a:solidFill>
          <a:ln>
            <a:solidFill>
              <a:schemeClr val="accent6"/>
            </a:solidFill>
          </a:ln>
        </c:spPr>
      </c:pivotFmt>
      <c:pivotFmt>
        <c:idx val="7"/>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6"/>
          </a:solidFill>
          <a:ln>
            <a:solidFill>
              <a:schemeClr val="accent6"/>
            </a:solidFill>
          </a:ln>
        </c:spPr>
      </c:pivotFmt>
    </c:pivotFmts>
    <c:plotArea>
      <c:layout>
        <c:manualLayout>
          <c:layoutTarget val="inner"/>
          <c:xMode val="edge"/>
          <c:yMode val="edge"/>
          <c:x val="0.13050873213810837"/>
          <c:y val="0.14522869847270234"/>
          <c:w val="0.65422293776458496"/>
          <c:h val="0.85477130152729763"/>
        </c:manualLayout>
      </c:layout>
      <c:pieChart>
        <c:varyColors val="1"/>
        <c:ser>
          <c:idx val="0"/>
          <c:order val="0"/>
          <c:tx>
            <c:strRef>
              <c:f>'Question 2 Pivot'!$B$4</c:f>
              <c:strCache>
                <c:ptCount val="1"/>
                <c:pt idx="0">
                  <c:v>Total</c:v>
                </c:pt>
              </c:strCache>
            </c:strRef>
          </c:tx>
          <c:spPr>
            <a:solidFill>
              <a:srgbClr val="00B050"/>
            </a:solidFill>
            <a:ln>
              <a:solidFill>
                <a:srgbClr val="00B050"/>
              </a:solidFill>
            </a:ln>
          </c:spPr>
          <c:explosion val="1"/>
          <c:dPt>
            <c:idx val="0"/>
            <c:bubble3D val="0"/>
            <c:extLst>
              <c:ext xmlns:c16="http://schemas.microsoft.com/office/drawing/2014/chart" uri="{C3380CC4-5D6E-409C-BE32-E72D297353CC}">
                <c16:uniqueId val="{00000001-305F-4BB4-9965-73A281F82444}"/>
              </c:ext>
            </c:extLst>
          </c:dPt>
          <c:dPt>
            <c:idx val="1"/>
            <c:bubble3D val="0"/>
            <c:extLst>
              <c:ext xmlns:c16="http://schemas.microsoft.com/office/drawing/2014/chart" uri="{C3380CC4-5D6E-409C-BE32-E72D297353CC}">
                <c16:uniqueId val="{00000002-305F-4BB4-9965-73A281F82444}"/>
              </c:ext>
            </c:extLst>
          </c:dPt>
          <c:dLbls>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2 Pivot'!$A$5:$A$6</c:f>
              <c:strCache>
                <c:ptCount val="1"/>
                <c:pt idx="0">
                  <c:v>Usually</c:v>
                </c:pt>
              </c:strCache>
            </c:strRef>
          </c:cat>
          <c:val>
            <c:numRef>
              <c:f>'Question 2 Pivot'!$B$5:$B$6</c:f>
              <c:numCache>
                <c:formatCode>General</c:formatCode>
                <c:ptCount val="1"/>
                <c:pt idx="0">
                  <c:v>6</c:v>
                </c:pt>
              </c:numCache>
            </c:numRef>
          </c:val>
          <c:extLst>
            <c:ext xmlns:c16="http://schemas.microsoft.com/office/drawing/2014/chart" uri="{C3380CC4-5D6E-409C-BE32-E72D297353CC}">
              <c16:uniqueId val="{00000003-305F-4BB4-9965-73A281F82444}"/>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3 Pivot!PivotTable8</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6"/>
          </a:solidFill>
        </c:spPr>
      </c:pivotFmt>
      <c:pivotFmt>
        <c:idx val="8"/>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6"/>
          </a:solidFill>
        </c:spPr>
      </c:pivotFmt>
    </c:pivotFmts>
    <c:plotArea>
      <c:layout>
        <c:manualLayout>
          <c:layoutTarget val="inner"/>
          <c:xMode val="edge"/>
          <c:yMode val="edge"/>
          <c:x val="0.24406205120586338"/>
          <c:y val="0.28945712689807873"/>
          <c:w val="0.45841702570197596"/>
          <c:h val="0.68803108948856717"/>
        </c:manualLayout>
      </c:layout>
      <c:pieChart>
        <c:varyColors val="1"/>
        <c:ser>
          <c:idx val="0"/>
          <c:order val="0"/>
          <c:tx>
            <c:strRef>
              <c:f>'Question 3 Pivot'!$B$4</c:f>
              <c:strCache>
                <c:ptCount val="1"/>
                <c:pt idx="0">
                  <c:v>Total</c:v>
                </c:pt>
              </c:strCache>
            </c:strRef>
          </c:tx>
          <c:spPr>
            <a:solidFill>
              <a:srgbClr val="00B050"/>
            </a:solidFill>
          </c:spPr>
          <c:dPt>
            <c:idx val="0"/>
            <c:bubble3D val="0"/>
            <c:extLst>
              <c:ext xmlns:c16="http://schemas.microsoft.com/office/drawing/2014/chart" uri="{C3380CC4-5D6E-409C-BE32-E72D297353CC}">
                <c16:uniqueId val="{00000001-6660-4C11-8824-243980284E34}"/>
              </c:ext>
            </c:extLst>
          </c:dPt>
          <c:dPt>
            <c:idx val="1"/>
            <c:bubble3D val="0"/>
            <c:extLst>
              <c:ext xmlns:c16="http://schemas.microsoft.com/office/drawing/2014/chart" uri="{C3380CC4-5D6E-409C-BE32-E72D297353CC}">
                <c16:uniqueId val="{00000002-6660-4C11-8824-243980284E34}"/>
              </c:ext>
            </c:extLst>
          </c:dPt>
          <c:dPt>
            <c:idx val="2"/>
            <c:bubble3D val="0"/>
            <c:extLst>
              <c:ext xmlns:c16="http://schemas.microsoft.com/office/drawing/2014/chart" uri="{C3380CC4-5D6E-409C-BE32-E72D297353CC}">
                <c16:uniqueId val="{00000003-6660-4C11-8824-243980284E34}"/>
              </c:ext>
            </c:extLst>
          </c:dPt>
          <c:dLbls>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3 Pivot'!$A$5:$A$6</c:f>
              <c:strCache>
                <c:ptCount val="1"/>
                <c:pt idx="0">
                  <c:v>Usually</c:v>
                </c:pt>
              </c:strCache>
            </c:strRef>
          </c:cat>
          <c:val>
            <c:numRef>
              <c:f>'Question 3 Pivot'!$B$5:$B$6</c:f>
              <c:numCache>
                <c:formatCode>General</c:formatCode>
                <c:ptCount val="1"/>
                <c:pt idx="0">
                  <c:v>6</c:v>
                </c:pt>
              </c:numCache>
            </c:numRef>
          </c:val>
          <c:extLst>
            <c:ext xmlns:c16="http://schemas.microsoft.com/office/drawing/2014/chart" uri="{C3380CC4-5D6E-409C-BE32-E72D297353CC}">
              <c16:uniqueId val="{00000004-6660-4C11-8824-243980284E34}"/>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9779B6E3-5AF3-4525-BA1E-E785584C435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275856" y="-2089027"/>
          <a:ext cx="4467225" cy="257651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en-GB" dirty="0"/>
          </a:p>
        </p:txBody>
      </p:sp>
      <p:sp>
        <p:nvSpPr>
          <p:cNvPr id="3" name="Date Placeholder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vl1pPr>
          </a:lstStyle>
          <a:p>
            <a:fld id="{30CC7C86-2D66-4C55-8F99-E153512351BA}" type="datetimeFigureOut">
              <a:rPr lang="en-GB" smtClean="0"/>
              <a:t>03/12/2019</a:t>
            </a:fld>
            <a:endParaRPr lang="en-GB" dirty="0"/>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861" tIns="45930" rIns="91861" bIns="45930" rtlCol="0" anchor="ctr"/>
          <a:lstStyle/>
          <a:p>
            <a:endParaRPr lang="en-GB" dirty="0"/>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7</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86923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41363"/>
            <a:ext cx="6581775" cy="37020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15593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81775"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83637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5138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150576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8336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6C698-D02E-4E32-B43B-0820C95FE094}"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95773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10</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84415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55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8336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6C698-D02E-4E32-B43B-0820C95FE094}"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0446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21</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257038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2443589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12485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80500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681540"/>
            <a:ext cx="8686800" cy="34563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67162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6"/>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5902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8368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9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658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5"/>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279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57076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7660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0"/>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38659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46646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3531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3" y="195487"/>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005550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97853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4"/>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4305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4139952" y="4817490"/>
            <a:ext cx="86409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
        <p:nvSpPr>
          <p:cNvPr id="2" name="Slide Number Placeholder 1"/>
          <p:cNvSpPr>
            <a:spLocks noGrp="1"/>
          </p:cNvSpPr>
          <p:nvPr>
            <p:ph type="sldNum" sz="quarter" idx="4"/>
          </p:nvPr>
        </p:nvSpPr>
        <p:spPr>
          <a:xfrm>
            <a:off x="7579596" y="141480"/>
            <a:ext cx="1306488"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FFE9DEA2-EE3A-4EC9-821F-49987E18A19C}" type="slidenum">
              <a:rPr lang="en-GB" smtClean="0">
                <a:solidFill>
                  <a:srgbClr val="000000">
                    <a:tint val="75000"/>
                  </a:srgbClr>
                </a:solidFill>
                <a:ea typeface="ＭＳ Ｐゴシック" pitchFamily="34" charset="-128"/>
              </a:rPr>
              <a:pPr defTabSz="457200" fontAlgn="base">
                <a:spcBef>
                  <a:spcPct val="0"/>
                </a:spcBef>
                <a:spcAft>
                  <a:spcPct val="0"/>
                </a:spcAft>
              </a:pPr>
              <a:t>‹#›</a:t>
            </a:fld>
            <a:endParaRPr lang="en-GB" dirty="0">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2523753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8"/>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5"/>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9803303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5992363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29"/>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1549300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39"/>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3" y="4962526"/>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1745702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t>7.1 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3026793763"/>
              </p:ext>
            </p:extLst>
          </p:nvPr>
        </p:nvGraphicFramePr>
        <p:xfrm>
          <a:off x="225860" y="1059582"/>
          <a:ext cx="8594612" cy="3169653"/>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11</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December 2019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t>
                      </a: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timeline under </a:t>
                      </a:r>
                      <a:r>
                        <a:rPr kumimoji="0" lang="en-GB"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replan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following descope of 3 changes</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Revised BER (removing 3 descoped changes) and Market Trials Option 4 approved</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20</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proposed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for xrn4941 a number of assumptions will be required in design which may not be validated until after build because MOD0692 has not been approved leading to rework and delays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for full delivery approved at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eChMC</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on 22</a:t>
                      </a:r>
                      <a:r>
                        <a:rPr kumimoji="0" lang="en-US"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nd</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November.</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803884" y="1817266"/>
            <a:ext cx="218894" cy="2216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088325" y="1156943"/>
            <a:ext cx="211059" cy="1979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58243" y="182464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3612" y="182464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66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1520" y="987574"/>
          <a:ext cx="8594611" cy="3494920"/>
        </p:xfrm>
        <a:graphic>
          <a:graphicData uri="http://schemas.openxmlformats.org/drawingml/2006/table">
            <a:tbl>
              <a:tblPr firstRow="1" bandRow="1"/>
              <a:tblGrid>
                <a:gridCol w="1210675">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11</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December 2019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Design Documents for Step 1 to be finalised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Business and Validation Rules for Step 1 of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PoC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File and Connectivity testing being completed ahead of start of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PoC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part 1 execution in early December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Detailed requirements workshops for Steps 2 of data comparison and root cause to be scheduled w/c 2</a:t>
                      </a:r>
                      <a:r>
                        <a:rPr kumimoji="0" lang="en-GB" sz="8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nd</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Dec</a:t>
                      </a:r>
                    </a:p>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Customer Engagement and Communications: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Web page now live and we will be providing fortnightly updates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As of 28</a:t>
                      </a:r>
                      <a:r>
                        <a:rPr kumimoji="0" lang="en-GB" sz="8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November 3 shippers have confirmed participation in Step 1 of the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PoC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with several others expressing an interest.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PoC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execution due to commence in early December.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800" dirty="0"/>
                        <a:t>There is a risk that there will not be sufficient volume received from Shippers in the proof of concept to be able to quantify the size of the data mis-match activity. At present 3 shippers have confirmed participation with a data set of approx. 2.6m expected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Approval received from DN’s for BER of £270k for proof of concept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Security resource allocated to proof of concept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Working with SME team to agree resource allocation as required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800" dirty="0"/>
                        <a:t>Concerns raised about availability of Customer Change Team resource to support delivery and specifically Customer Engagement activities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5" name="Title 1">
            <a:extLst>
              <a:ext uri="{FF2B5EF4-FFF2-40B4-BE49-F238E27FC236}">
                <a16:creationId xmlns:a16="http://schemas.microsoft.com/office/drawing/2014/main" id="{B72E654E-14B7-4C97-9AA3-E573BD38A94D}"/>
              </a:ext>
            </a:extLst>
          </p:cNvPr>
          <p:cNvSpPr>
            <a:spLocks noGrp="1"/>
          </p:cNvSpPr>
          <p:nvPr>
            <p:ph type="title"/>
          </p:nvPr>
        </p:nvSpPr>
        <p:spPr>
          <a:xfrm>
            <a:off x="457200" y="123825"/>
            <a:ext cx="8229600" cy="636588"/>
          </a:xfrm>
        </p:spPr>
        <p:txBody>
          <a:bodyPr anchor="t">
            <a:noAutofit/>
          </a:bodyPr>
          <a:lstStyle/>
          <a:p>
            <a:r>
              <a:rPr lang="en-GB" sz="2000" i="1" dirty="0">
                <a:solidFill>
                  <a:schemeClr val="accent1"/>
                </a:solidFill>
              </a:rPr>
              <a:t>XRN4914 MOD 0651- Retrospective Data Update Provision </a:t>
            </a:r>
            <a:r>
              <a:rPr lang="en-GB" sz="2000" dirty="0">
                <a:solidFill>
                  <a:schemeClr val="accent1"/>
                </a:solidFill>
              </a:rPr>
              <a:t>– </a:t>
            </a:r>
            <a:br>
              <a:rPr lang="en-GB" sz="2000" dirty="0">
                <a:solidFill>
                  <a:schemeClr val="accent1"/>
                </a:solidFill>
              </a:rPr>
            </a:br>
            <a:r>
              <a:rPr lang="en-GB" sz="2000" dirty="0">
                <a:solidFill>
                  <a:schemeClr val="accent1"/>
                </a:solidFill>
              </a:rPr>
              <a:t>Proof of Concept Progress update</a:t>
            </a:r>
          </a:p>
        </p:txBody>
      </p:sp>
      <p:sp>
        <p:nvSpPr>
          <p:cNvPr id="18" name="Title 1">
            <a:extLst>
              <a:ext uri="{FF2B5EF4-FFF2-40B4-BE49-F238E27FC236}">
                <a16:creationId xmlns:a16="http://schemas.microsoft.com/office/drawing/2014/main" id="{D3A62672-FD16-43D9-A466-3E2BF93DA02C}"/>
              </a:ext>
            </a:extLst>
          </p:cNvPr>
          <p:cNvSpPr txBox="1">
            <a:spLocks/>
          </p:cNvSpPr>
          <p:nvPr/>
        </p:nvSpPr>
        <p:spPr>
          <a:xfrm>
            <a:off x="107504" y="4731990"/>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a:t>
            </a:r>
            <a:r>
              <a:rPr lang="en-GB" sz="800" dirty="0">
                <a:solidFill>
                  <a:schemeClr val="accent1"/>
                </a:solidFill>
              </a:rPr>
              <a:t>  - </a:t>
            </a:r>
            <a:r>
              <a:rPr lang="en-GB" sz="800" dirty="0" err="1">
                <a:solidFill>
                  <a:schemeClr val="accent1"/>
                </a:solidFill>
              </a:rPr>
              <a:t>ChMC</a:t>
            </a:r>
            <a:r>
              <a:rPr lang="en-GB" sz="800" dirty="0">
                <a:solidFill>
                  <a:schemeClr val="accent1"/>
                </a:solidFill>
              </a:rPr>
              <a:t> Update 11</a:t>
            </a:r>
            <a:r>
              <a:rPr lang="en-GB" sz="800" baseline="30000" dirty="0">
                <a:solidFill>
                  <a:schemeClr val="accent1"/>
                </a:solidFill>
              </a:rPr>
              <a:t>th</a:t>
            </a:r>
            <a:r>
              <a:rPr lang="en-GB" sz="800" dirty="0">
                <a:solidFill>
                  <a:schemeClr val="accent1"/>
                </a:solidFill>
              </a:rPr>
              <a:t> December</a:t>
            </a:r>
            <a:endParaRPr lang="en-GB" sz="800" b="0" dirty="0">
              <a:solidFill>
                <a:srgbClr val="FFC000"/>
              </a:solidFill>
            </a:endParaRPr>
          </a:p>
        </p:txBody>
      </p:sp>
      <p:sp>
        <p:nvSpPr>
          <p:cNvPr id="20" name="Oval 19">
            <a:extLst>
              <a:ext uri="{FF2B5EF4-FFF2-40B4-BE49-F238E27FC236}">
                <a16:creationId xmlns:a16="http://schemas.microsoft.com/office/drawing/2014/main" id="{42883B80-8148-4EAD-9509-04B572E52FFB}"/>
              </a:ext>
            </a:extLst>
          </p:cNvPr>
          <p:cNvSpPr/>
          <p:nvPr/>
        </p:nvSpPr>
        <p:spPr>
          <a:xfrm>
            <a:off x="6156176" y="105958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21" name="Oval 20">
            <a:extLst>
              <a:ext uri="{FF2B5EF4-FFF2-40B4-BE49-F238E27FC236}">
                <a16:creationId xmlns:a16="http://schemas.microsoft.com/office/drawing/2014/main" id="{55141CA5-B913-460D-8A4E-EF5BA9746DB4}"/>
              </a:ext>
            </a:extLst>
          </p:cNvPr>
          <p:cNvSpPr/>
          <p:nvPr/>
        </p:nvSpPr>
        <p:spPr>
          <a:xfrm>
            <a:off x="7831878"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328732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45407" y="1358723"/>
            <a:ext cx="8424936" cy="432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p:cNvSpPr/>
          <p:nvPr/>
        </p:nvSpPr>
        <p:spPr>
          <a:xfrm>
            <a:off x="470444" y="3876278"/>
            <a:ext cx="8490214" cy="864096"/>
          </a:xfrm>
          <a:prstGeom prst="rect">
            <a:avLst/>
          </a:prstGeom>
          <a:solidFill>
            <a:schemeClr val="accent5">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ctangle 35"/>
          <p:cNvSpPr/>
          <p:nvPr/>
        </p:nvSpPr>
        <p:spPr>
          <a:xfrm>
            <a:off x="492485" y="2808683"/>
            <a:ext cx="8468173" cy="10688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p:cNvSpPr/>
          <p:nvPr/>
        </p:nvSpPr>
        <p:spPr>
          <a:xfrm>
            <a:off x="536688" y="1848457"/>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XRN4914 – Retro proof of concept - timeline</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45" name="Rectangle 44"/>
          <p:cNvSpPr/>
          <p:nvPr/>
        </p:nvSpPr>
        <p:spPr>
          <a:xfrm>
            <a:off x="539552" y="771550"/>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2019/2020</a:t>
            </a:r>
          </a:p>
        </p:txBody>
      </p:sp>
      <p:graphicFrame>
        <p:nvGraphicFramePr>
          <p:cNvPr id="73" name="Table 72"/>
          <p:cNvGraphicFramePr>
            <a:graphicFrameLocks noGrp="1"/>
          </p:cNvGraphicFramePr>
          <p:nvPr>
            <p:extLst/>
          </p:nvPr>
        </p:nvGraphicFramePr>
        <p:xfrm>
          <a:off x="539552" y="997446"/>
          <a:ext cx="8421106" cy="288032"/>
        </p:xfrm>
        <a:graphic>
          <a:graphicData uri="http://schemas.openxmlformats.org/drawingml/2006/table">
            <a:tbl>
              <a:tblPr firstRow="1" bandRow="1">
                <a:tableStyleId>{5C22544A-7EE6-4342-B048-85BDC9FD1C3A}</a:tableStyleId>
              </a:tblPr>
              <a:tblGrid>
                <a:gridCol w="2231232">
                  <a:extLst>
                    <a:ext uri="{9D8B030D-6E8A-4147-A177-3AD203B41FA5}">
                      <a16:colId xmlns:a16="http://schemas.microsoft.com/office/drawing/2014/main" val="1468609177"/>
                    </a:ext>
                  </a:extLst>
                </a:gridCol>
                <a:gridCol w="2015306">
                  <a:extLst>
                    <a:ext uri="{9D8B030D-6E8A-4147-A177-3AD203B41FA5}">
                      <a16:colId xmlns:a16="http://schemas.microsoft.com/office/drawing/2014/main" val="20001"/>
                    </a:ext>
                  </a:extLst>
                </a:gridCol>
                <a:gridCol w="2087284">
                  <a:extLst>
                    <a:ext uri="{9D8B030D-6E8A-4147-A177-3AD203B41FA5}">
                      <a16:colId xmlns:a16="http://schemas.microsoft.com/office/drawing/2014/main" val="20002"/>
                    </a:ext>
                  </a:extLst>
                </a:gridCol>
                <a:gridCol w="2087284">
                  <a:extLst>
                    <a:ext uri="{9D8B030D-6E8A-4147-A177-3AD203B41FA5}">
                      <a16:colId xmlns:a16="http://schemas.microsoft.com/office/drawing/2014/main" val="922538894"/>
                    </a:ext>
                  </a:extLst>
                </a:gridCol>
              </a:tblGrid>
              <a:tr h="28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November</a:t>
                      </a:r>
                    </a:p>
                  </a:txBody>
                  <a:tcPr anchor="ctr">
                    <a:solidFill>
                      <a:srgbClr val="B1D6E8"/>
                    </a:solidFill>
                  </a:tcPr>
                </a:tc>
                <a:tc>
                  <a:txBody>
                    <a:bodyPr/>
                    <a:lstStyle/>
                    <a:p>
                      <a:pPr algn="ctr"/>
                      <a:r>
                        <a:rPr lang="en-GB" sz="1000" dirty="0">
                          <a:solidFill>
                            <a:schemeClr val="tx1"/>
                          </a:solidFill>
                        </a:rPr>
                        <a:t>December</a:t>
                      </a:r>
                    </a:p>
                  </a:txBody>
                  <a:tcPr anchor="ctr">
                    <a:solidFill>
                      <a:srgbClr val="B1D6E8"/>
                    </a:solidFill>
                  </a:tcPr>
                </a:tc>
                <a:tc>
                  <a:txBody>
                    <a:bodyPr/>
                    <a:lstStyle/>
                    <a:p>
                      <a:pPr algn="ctr"/>
                      <a:r>
                        <a:rPr lang="en-GB" sz="1000" dirty="0">
                          <a:solidFill>
                            <a:schemeClr val="tx1"/>
                          </a:solidFill>
                        </a:rPr>
                        <a:t>January</a:t>
                      </a:r>
                    </a:p>
                  </a:txBody>
                  <a:tcPr anchor="ctr">
                    <a:solidFill>
                      <a:srgbClr val="B1D6E8"/>
                    </a:solidFill>
                  </a:tcPr>
                </a:tc>
                <a:tc>
                  <a:txBody>
                    <a:bodyPr/>
                    <a:lstStyle/>
                    <a:p>
                      <a:pPr algn="ctr"/>
                      <a:r>
                        <a:rPr lang="en-GB" sz="1000" dirty="0">
                          <a:solidFill>
                            <a:schemeClr val="tx1"/>
                          </a:solidFill>
                        </a:rPr>
                        <a:t>February</a:t>
                      </a:r>
                    </a:p>
                  </a:txBody>
                  <a:tcPr anchor="ctr">
                    <a:solidFill>
                      <a:srgbClr val="B1D6E8"/>
                    </a:solidFill>
                  </a:tcPr>
                </a:tc>
                <a:extLst>
                  <a:ext uri="{0D108BD9-81ED-4DB2-BD59-A6C34878D82A}">
                    <a16:rowId xmlns:a16="http://schemas.microsoft.com/office/drawing/2014/main" val="10000"/>
                  </a:ext>
                </a:extLst>
              </a:tr>
            </a:tbl>
          </a:graphicData>
        </a:graphic>
      </p:graphicFrame>
      <p:sp>
        <p:nvSpPr>
          <p:cNvPr id="74" name="Rectangle 73"/>
          <p:cNvSpPr/>
          <p:nvPr/>
        </p:nvSpPr>
        <p:spPr>
          <a:xfrm>
            <a:off x="197768" y="1856842"/>
            <a:ext cx="341784" cy="93610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Customer Engagement</a:t>
            </a:r>
          </a:p>
        </p:txBody>
      </p:sp>
      <p:sp>
        <p:nvSpPr>
          <p:cNvPr id="19" name="Rectangle 18"/>
          <p:cNvSpPr/>
          <p:nvPr/>
        </p:nvSpPr>
        <p:spPr>
          <a:xfrm>
            <a:off x="3131840" y="4653009"/>
            <a:ext cx="5832651" cy="367013"/>
          </a:xfrm>
          <a:prstGeom prst="rect">
            <a:avLst/>
          </a:prstGeom>
          <a:noFill/>
          <a:ln>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D3E61"/>
              </a:solidFill>
              <a:effectLst/>
              <a:uLnTx/>
              <a:uFillTx/>
              <a:latin typeface="Arial"/>
              <a:ea typeface="+mn-ea"/>
              <a:cs typeface="+mn-cs"/>
            </a:endParaRPr>
          </a:p>
        </p:txBody>
      </p:sp>
      <p:sp>
        <p:nvSpPr>
          <p:cNvPr id="20" name="TextBox 19"/>
          <p:cNvSpPr txBox="1"/>
          <p:nvPr/>
        </p:nvSpPr>
        <p:spPr>
          <a:xfrm>
            <a:off x="3131841" y="4731990"/>
            <a:ext cx="4363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D3E61"/>
                </a:solidFill>
                <a:effectLst/>
                <a:uLnTx/>
                <a:uFillTx/>
                <a:latin typeface="Arial"/>
                <a:ea typeface="ＭＳ Ｐゴシック" pitchFamily="34" charset="-128"/>
                <a:cs typeface="+mn-cs"/>
              </a:rPr>
              <a:t>Key: </a:t>
            </a:r>
            <a:endPar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grpSp>
        <p:nvGrpSpPr>
          <p:cNvPr id="21" name="Group 20"/>
          <p:cNvGrpSpPr/>
          <p:nvPr/>
        </p:nvGrpSpPr>
        <p:grpSpPr>
          <a:xfrm>
            <a:off x="3603553" y="4731990"/>
            <a:ext cx="837761" cy="216024"/>
            <a:chOff x="611560" y="4458544"/>
            <a:chExt cx="837761" cy="216024"/>
          </a:xfrm>
        </p:grpSpPr>
        <p:sp>
          <p:nvSpPr>
            <p:cNvPr id="22" name="Oval 21"/>
            <p:cNvSpPr/>
            <p:nvPr/>
          </p:nvSpPr>
          <p:spPr bwMode="gray">
            <a:xfrm>
              <a:off x="611560" y="4458544"/>
              <a:ext cx="179002" cy="180020"/>
            </a:xfrm>
            <a:prstGeom prst="ellipse">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766121" y="4459124"/>
              <a:ext cx="6832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Completed</a:t>
              </a:r>
            </a:p>
          </p:txBody>
        </p:sp>
      </p:grpSp>
      <p:grpSp>
        <p:nvGrpSpPr>
          <p:cNvPr id="25" name="Group 24"/>
          <p:cNvGrpSpPr/>
          <p:nvPr/>
        </p:nvGrpSpPr>
        <p:grpSpPr>
          <a:xfrm>
            <a:off x="6705622" y="4731990"/>
            <a:ext cx="1275265" cy="216024"/>
            <a:chOff x="611560" y="4458544"/>
            <a:chExt cx="1275265" cy="216024"/>
          </a:xfrm>
        </p:grpSpPr>
        <p:sp>
          <p:nvSpPr>
            <p:cNvPr id="28" name="Oval 27"/>
            <p:cNvSpPr/>
            <p:nvPr/>
          </p:nvSpPr>
          <p:spPr bwMode="gray">
            <a:xfrm>
              <a:off x="611560" y="4458544"/>
              <a:ext cx="179002" cy="180020"/>
            </a:xfrm>
            <a:prstGeom prst="ellipse">
              <a:avLst/>
            </a:prstGeom>
            <a:solidFill>
              <a:srgbClr val="FF0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842949" y="4459124"/>
              <a:ext cx="10438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Slipped / High risk</a:t>
              </a:r>
            </a:p>
          </p:txBody>
        </p:sp>
      </p:grpSp>
      <p:grpSp>
        <p:nvGrpSpPr>
          <p:cNvPr id="30" name="Group 29"/>
          <p:cNvGrpSpPr/>
          <p:nvPr/>
        </p:nvGrpSpPr>
        <p:grpSpPr>
          <a:xfrm>
            <a:off x="5483256" y="4731990"/>
            <a:ext cx="997946" cy="216024"/>
            <a:chOff x="611560" y="4458544"/>
            <a:chExt cx="997946" cy="216024"/>
          </a:xfrm>
        </p:grpSpPr>
        <p:sp>
          <p:nvSpPr>
            <p:cNvPr id="31" name="Oval 30"/>
            <p:cNvSpPr/>
            <p:nvPr/>
          </p:nvSpPr>
          <p:spPr bwMode="gray">
            <a:xfrm>
              <a:off x="611560" y="4458544"/>
              <a:ext cx="179002" cy="180020"/>
            </a:xfrm>
            <a:prstGeom prst="ellipse">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xtBox 31"/>
            <p:cNvSpPr txBox="1"/>
            <p:nvPr/>
          </p:nvSpPr>
          <p:spPr>
            <a:xfrm>
              <a:off x="842949" y="4459124"/>
              <a:ext cx="7665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Medium  risk</a:t>
              </a:r>
            </a:p>
          </p:txBody>
        </p:sp>
      </p:grpSp>
      <p:grpSp>
        <p:nvGrpSpPr>
          <p:cNvPr id="33" name="Group 32"/>
          <p:cNvGrpSpPr/>
          <p:nvPr/>
        </p:nvGrpSpPr>
        <p:grpSpPr>
          <a:xfrm>
            <a:off x="4522545" y="4731990"/>
            <a:ext cx="798081" cy="216024"/>
            <a:chOff x="611560" y="4458544"/>
            <a:chExt cx="798081" cy="216024"/>
          </a:xfrm>
        </p:grpSpPr>
        <p:sp>
          <p:nvSpPr>
            <p:cNvPr id="34" name="Oval 33"/>
            <p:cNvSpPr/>
            <p:nvPr/>
          </p:nvSpPr>
          <p:spPr bwMode="gray">
            <a:xfrm>
              <a:off x="611560" y="4458544"/>
              <a:ext cx="179002" cy="180020"/>
            </a:xfrm>
            <a:prstGeom prst="ellipse">
              <a:avLst/>
            </a:prstGeom>
            <a:solidFill>
              <a:srgbClr val="92D05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p:cNvSpPr txBox="1"/>
            <p:nvPr/>
          </p:nvSpPr>
          <p:spPr>
            <a:xfrm>
              <a:off x="788958" y="4459124"/>
              <a:ext cx="62068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On-target</a:t>
              </a:r>
            </a:p>
          </p:txBody>
        </p:sp>
      </p:grpSp>
      <p:sp>
        <p:nvSpPr>
          <p:cNvPr id="37" name="Rectangle 36"/>
          <p:cNvSpPr/>
          <p:nvPr/>
        </p:nvSpPr>
        <p:spPr>
          <a:xfrm>
            <a:off x="197767" y="2859781"/>
            <a:ext cx="358473" cy="936103"/>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Support</a:t>
            </a:r>
          </a:p>
        </p:txBody>
      </p:sp>
      <p:sp>
        <p:nvSpPr>
          <p:cNvPr id="39" name="Rectangle 38"/>
          <p:cNvSpPr/>
          <p:nvPr/>
        </p:nvSpPr>
        <p:spPr>
          <a:xfrm>
            <a:off x="197768" y="3867894"/>
            <a:ext cx="341784" cy="8640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Analysis</a:t>
            </a:r>
          </a:p>
        </p:txBody>
      </p:sp>
      <p:sp>
        <p:nvSpPr>
          <p:cNvPr id="43" name="Flowchart: Process 42"/>
          <p:cNvSpPr/>
          <p:nvPr/>
        </p:nvSpPr>
        <p:spPr>
          <a:xfrm>
            <a:off x="1203541" y="2120818"/>
            <a:ext cx="2554561" cy="232367"/>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Customer / Advocates encouraging participation</a:t>
            </a:r>
          </a:p>
        </p:txBody>
      </p:sp>
      <p:grpSp>
        <p:nvGrpSpPr>
          <p:cNvPr id="47" name="Group 46"/>
          <p:cNvGrpSpPr/>
          <p:nvPr/>
        </p:nvGrpSpPr>
        <p:grpSpPr>
          <a:xfrm>
            <a:off x="6012160" y="1437222"/>
            <a:ext cx="703257" cy="336014"/>
            <a:chOff x="3936451" y="2400657"/>
            <a:chExt cx="703257" cy="336014"/>
          </a:xfrm>
          <a:solidFill>
            <a:srgbClr val="92D050"/>
          </a:solidFill>
        </p:grpSpPr>
        <p:sp>
          <p:nvSpPr>
            <p:cNvPr id="48" name="Oval 116"/>
            <p:cNvSpPr>
              <a:spLocks noChangeArrowheads="1"/>
            </p:cNvSpPr>
            <p:nvPr/>
          </p:nvSpPr>
          <p:spPr bwMode="auto">
            <a:xfrm>
              <a:off x="4266793"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tangle 114"/>
            <p:cNvSpPr>
              <a:spLocks noChangeArrowheads="1"/>
            </p:cNvSpPr>
            <p:nvPr/>
          </p:nvSpPr>
          <p:spPr bwMode="auto">
            <a:xfrm>
              <a:off x="3936451"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Checkpoint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24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Jan</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grpSp>
        <p:nvGrpSpPr>
          <p:cNvPr id="51" name="Group 50"/>
          <p:cNvGrpSpPr/>
          <p:nvPr/>
        </p:nvGrpSpPr>
        <p:grpSpPr>
          <a:xfrm>
            <a:off x="2195736" y="1419622"/>
            <a:ext cx="703257" cy="330680"/>
            <a:chOff x="2677368" y="2400657"/>
            <a:chExt cx="703257" cy="330680"/>
          </a:xfrm>
          <a:solidFill>
            <a:srgbClr val="92D050"/>
          </a:solidFill>
        </p:grpSpPr>
        <p:sp>
          <p:nvSpPr>
            <p:cNvPr id="52" name="Rectangle 114"/>
            <p:cNvSpPr>
              <a:spLocks noChangeArrowheads="1"/>
            </p:cNvSpPr>
            <p:nvPr/>
          </p:nvSpPr>
          <p:spPr bwMode="auto">
            <a:xfrm>
              <a:off x="2677368" y="2546671"/>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Checkpoint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29</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53" name="Oval 116"/>
            <p:cNvSpPr>
              <a:spLocks noChangeArrowheads="1"/>
            </p:cNvSpPr>
            <p:nvPr/>
          </p:nvSpPr>
          <p:spPr bwMode="auto">
            <a:xfrm>
              <a:off x="2965691"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grpSp>
      <p:sp>
        <p:nvSpPr>
          <p:cNvPr id="55" name="Flowchart: Process 54"/>
          <p:cNvSpPr/>
          <p:nvPr/>
        </p:nvSpPr>
        <p:spPr>
          <a:xfrm>
            <a:off x="755576" y="2819015"/>
            <a:ext cx="1152122" cy="233237"/>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Design</a:t>
            </a:r>
          </a:p>
        </p:txBody>
      </p:sp>
      <p:sp>
        <p:nvSpPr>
          <p:cNvPr id="57" name="Flowchart: Process 56"/>
          <p:cNvSpPr/>
          <p:nvPr/>
        </p:nvSpPr>
        <p:spPr>
          <a:xfrm>
            <a:off x="2051720" y="2404002"/>
            <a:ext cx="1008112" cy="207374"/>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Test files can be accepted</a:t>
            </a:r>
          </a:p>
        </p:txBody>
      </p:sp>
      <p:sp>
        <p:nvSpPr>
          <p:cNvPr id="62" name="Rectangle 114"/>
          <p:cNvSpPr>
            <a:spLocks noChangeArrowheads="1"/>
          </p:cNvSpPr>
          <p:nvPr/>
        </p:nvSpPr>
        <p:spPr bwMode="auto">
          <a:xfrm>
            <a:off x="729737" y="1856907"/>
            <a:ext cx="1177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Initial Customer engagement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kick-off 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cxnSp>
        <p:nvCxnSpPr>
          <p:cNvPr id="71" name="Straight Connector 70"/>
          <p:cNvCxnSpPr/>
          <p:nvPr/>
        </p:nvCxnSpPr>
        <p:spPr>
          <a:xfrm flipV="1">
            <a:off x="2195736" y="1401282"/>
            <a:ext cx="0" cy="3258700"/>
          </a:xfrm>
          <a:prstGeom prst="line">
            <a:avLst/>
          </a:prstGeom>
          <a:noFill/>
          <a:ln w="28575" cap="flat" cmpd="sng" algn="ctr">
            <a:solidFill>
              <a:schemeClr val="accent1"/>
            </a:solidFill>
            <a:prstDash val="sysDash"/>
            <a:tailEnd type="none"/>
          </a:ln>
          <a:effectLst/>
        </p:spPr>
      </p:cxnSp>
      <p:sp>
        <p:nvSpPr>
          <p:cNvPr id="72" name="TextBox 71"/>
          <p:cNvSpPr txBox="1"/>
          <p:nvPr/>
        </p:nvSpPr>
        <p:spPr>
          <a:xfrm>
            <a:off x="581750" y="4655485"/>
            <a:ext cx="3898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1D3E61"/>
                </a:solidFill>
                <a:effectLst/>
                <a:uLnTx/>
                <a:uFillTx/>
                <a:latin typeface="Arial"/>
                <a:ea typeface="ＭＳ Ｐゴシック" pitchFamily="34" charset="-128"/>
                <a:cs typeface="+mn-cs"/>
              </a:rPr>
              <a:t>today</a:t>
            </a:r>
            <a:endParaRPr kumimoji="0" lang="en-GB" sz="900" b="1"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76" name="Oval 75"/>
          <p:cNvSpPr/>
          <p:nvPr/>
        </p:nvSpPr>
        <p:spPr bwMode="gray">
          <a:xfrm>
            <a:off x="7977255" y="4731990"/>
            <a:ext cx="179002" cy="180020"/>
          </a:xfrm>
          <a:prstGeom prst="ellipse">
            <a:avLst/>
          </a:prstGeom>
          <a:solidFill>
            <a:schemeClr val="bg1">
              <a:lumMod val="65000"/>
            </a:schemeClr>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TextBox 76"/>
          <p:cNvSpPr txBox="1"/>
          <p:nvPr/>
        </p:nvSpPr>
        <p:spPr>
          <a:xfrm>
            <a:off x="8208644" y="4732570"/>
            <a:ext cx="58702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Planning</a:t>
            </a:r>
          </a:p>
        </p:txBody>
      </p:sp>
      <p:sp>
        <p:nvSpPr>
          <p:cNvPr id="58" name="Flowchart: Process 57">
            <a:extLst>
              <a:ext uri="{FF2B5EF4-FFF2-40B4-BE49-F238E27FC236}">
                <a16:creationId xmlns:a16="http://schemas.microsoft.com/office/drawing/2014/main" id="{AC7827E3-700E-4FCE-9430-582D869C325E}"/>
              </a:ext>
            </a:extLst>
          </p:cNvPr>
          <p:cNvSpPr/>
          <p:nvPr/>
        </p:nvSpPr>
        <p:spPr>
          <a:xfrm>
            <a:off x="1115616" y="3058593"/>
            <a:ext cx="1462873" cy="252199"/>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a:t>
            </a:r>
          </a:p>
        </p:txBody>
      </p:sp>
      <p:sp>
        <p:nvSpPr>
          <p:cNvPr id="64" name="Flowchart: Process 63">
            <a:extLst>
              <a:ext uri="{FF2B5EF4-FFF2-40B4-BE49-F238E27FC236}">
                <a16:creationId xmlns:a16="http://schemas.microsoft.com/office/drawing/2014/main" id="{480A9C9D-05A0-46F6-9418-44FD8939BD84}"/>
              </a:ext>
            </a:extLst>
          </p:cNvPr>
          <p:cNvSpPr/>
          <p:nvPr/>
        </p:nvSpPr>
        <p:spPr>
          <a:xfrm>
            <a:off x="1905060" y="3310793"/>
            <a:ext cx="1097195" cy="26907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a:t>
            </a:r>
          </a:p>
        </p:txBody>
      </p:sp>
      <p:sp>
        <p:nvSpPr>
          <p:cNvPr id="67" name="Flowchart: Process 66">
            <a:extLst>
              <a:ext uri="{FF2B5EF4-FFF2-40B4-BE49-F238E27FC236}">
                <a16:creationId xmlns:a16="http://schemas.microsoft.com/office/drawing/2014/main" id="{4D22B2E3-583F-4D95-BD00-A0C1FC3A8BDD}"/>
              </a:ext>
            </a:extLst>
          </p:cNvPr>
          <p:cNvSpPr/>
          <p:nvPr/>
        </p:nvSpPr>
        <p:spPr>
          <a:xfrm>
            <a:off x="574205" y="2374688"/>
            <a:ext cx="541411" cy="243109"/>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Kick-off prep</a:t>
            </a:r>
          </a:p>
        </p:txBody>
      </p:sp>
      <p:sp>
        <p:nvSpPr>
          <p:cNvPr id="94" name="Flowchart: Process 93">
            <a:extLst>
              <a:ext uri="{FF2B5EF4-FFF2-40B4-BE49-F238E27FC236}">
                <a16:creationId xmlns:a16="http://schemas.microsoft.com/office/drawing/2014/main" id="{825E2D18-07AD-436D-8782-B427AB3D47BC}"/>
              </a:ext>
            </a:extLst>
          </p:cNvPr>
          <p:cNvSpPr/>
          <p:nvPr/>
        </p:nvSpPr>
        <p:spPr>
          <a:xfrm>
            <a:off x="3131840" y="3922350"/>
            <a:ext cx="1512168" cy="251646"/>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Actual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files in</a:t>
            </a:r>
          </a:p>
        </p:txBody>
      </p:sp>
      <p:sp>
        <p:nvSpPr>
          <p:cNvPr id="95" name="Flowchart: Process 94">
            <a:extLst>
              <a:ext uri="{FF2B5EF4-FFF2-40B4-BE49-F238E27FC236}">
                <a16:creationId xmlns:a16="http://schemas.microsoft.com/office/drawing/2014/main" id="{F5FB37E5-119F-4CD5-974D-FD03786BD77A}"/>
              </a:ext>
            </a:extLst>
          </p:cNvPr>
          <p:cNvSpPr/>
          <p:nvPr/>
        </p:nvSpPr>
        <p:spPr>
          <a:xfrm>
            <a:off x="4788024" y="3918006"/>
            <a:ext cx="1704210" cy="25599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1 Compare / Outcome / Aggregate</a:t>
            </a:r>
          </a:p>
        </p:txBody>
      </p:sp>
      <p:sp>
        <p:nvSpPr>
          <p:cNvPr id="61" name="5-Point Star 60"/>
          <p:cNvSpPr/>
          <p:nvPr/>
        </p:nvSpPr>
        <p:spPr>
          <a:xfrm>
            <a:off x="1043608" y="2428058"/>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8" name="Group 87">
            <a:extLst>
              <a:ext uri="{FF2B5EF4-FFF2-40B4-BE49-F238E27FC236}">
                <a16:creationId xmlns:a16="http://schemas.microsoft.com/office/drawing/2014/main" id="{0B692370-3C7D-4C19-B8C0-4EFB134D20FB}"/>
              </a:ext>
            </a:extLst>
          </p:cNvPr>
          <p:cNvGrpSpPr/>
          <p:nvPr/>
        </p:nvGrpSpPr>
        <p:grpSpPr>
          <a:xfrm>
            <a:off x="1115616" y="2065696"/>
            <a:ext cx="3888432" cy="236907"/>
            <a:chOff x="2825130" y="1923678"/>
            <a:chExt cx="2034902" cy="234909"/>
          </a:xfrm>
        </p:grpSpPr>
        <p:cxnSp>
          <p:nvCxnSpPr>
            <p:cNvPr id="26" name="Straight Arrow Connector 25">
              <a:extLst>
                <a:ext uri="{FF2B5EF4-FFF2-40B4-BE49-F238E27FC236}">
                  <a16:creationId xmlns:a16="http://schemas.microsoft.com/office/drawing/2014/main" id="{5D69CA13-708D-4BA4-8AB0-27868F1F6C19}"/>
                </a:ext>
              </a:extLst>
            </p:cNvPr>
            <p:cNvCxnSpPr/>
            <p:nvPr/>
          </p:nvCxnSpPr>
          <p:spPr>
            <a:xfrm>
              <a:off x="2825130"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CEBF02-0893-459C-8810-45ED26C91BB0}"/>
                </a:ext>
              </a:extLst>
            </p:cNvPr>
            <p:cNvCxnSpPr>
              <a:cxnSpLocks/>
            </p:cNvCxnSpPr>
            <p:nvPr/>
          </p:nvCxnSpPr>
          <p:spPr>
            <a:xfrm>
              <a:off x="2825130" y="1923678"/>
              <a:ext cx="2034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61E50EA-3545-459A-9FEA-D566BB1B18F8}"/>
                </a:ext>
              </a:extLst>
            </p:cNvPr>
            <p:cNvCxnSpPr/>
            <p:nvPr/>
          </p:nvCxnSpPr>
          <p:spPr>
            <a:xfrm>
              <a:off x="4860032"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3" name="Rectangle 114">
            <a:extLst>
              <a:ext uri="{FF2B5EF4-FFF2-40B4-BE49-F238E27FC236}">
                <a16:creationId xmlns:a16="http://schemas.microsoft.com/office/drawing/2014/main" id="{1804B28E-4F6F-4D4D-ADEF-6953643EF2CE}"/>
              </a:ext>
            </a:extLst>
          </p:cNvPr>
          <p:cNvSpPr>
            <a:spLocks noChangeArrowheads="1"/>
          </p:cNvSpPr>
          <p:nvPr/>
        </p:nvSpPr>
        <p:spPr bwMode="auto">
          <a:xfrm>
            <a:off x="4211960" y="1856908"/>
            <a:ext cx="1460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Initial Customer engagement of File receipt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ends 3</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rd</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Jan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01" name="Flowchart: Process 100">
            <a:extLst>
              <a:ext uri="{FF2B5EF4-FFF2-40B4-BE49-F238E27FC236}">
                <a16:creationId xmlns:a16="http://schemas.microsoft.com/office/drawing/2014/main" id="{C8778343-507B-4A3C-A7FE-265B3989C01D}"/>
              </a:ext>
            </a:extLst>
          </p:cNvPr>
          <p:cNvSpPr/>
          <p:nvPr/>
        </p:nvSpPr>
        <p:spPr>
          <a:xfrm>
            <a:off x="3059832" y="2404002"/>
            <a:ext cx="1584176" cy="200552"/>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Actual data files can be accepted</a:t>
            </a:r>
          </a:p>
        </p:txBody>
      </p:sp>
      <p:sp>
        <p:nvSpPr>
          <p:cNvPr id="75" name="Flowchart: Process 74">
            <a:extLst>
              <a:ext uri="{FF2B5EF4-FFF2-40B4-BE49-F238E27FC236}">
                <a16:creationId xmlns:a16="http://schemas.microsoft.com/office/drawing/2014/main" id="{9827AE92-2A80-4E76-9B9B-B8FCE92B3D98}"/>
              </a:ext>
            </a:extLst>
          </p:cNvPr>
          <p:cNvSpPr/>
          <p:nvPr/>
        </p:nvSpPr>
        <p:spPr>
          <a:xfrm>
            <a:off x="2987824" y="3579862"/>
            <a:ext cx="5958391" cy="231141"/>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Support</a:t>
            </a:r>
          </a:p>
        </p:txBody>
      </p:sp>
      <p:sp>
        <p:nvSpPr>
          <p:cNvPr id="90" name="Flowchart: Process 89">
            <a:extLst>
              <a:ext uri="{FF2B5EF4-FFF2-40B4-BE49-F238E27FC236}">
                <a16:creationId xmlns:a16="http://schemas.microsoft.com/office/drawing/2014/main" id="{D5A8C339-C254-48BF-B0A4-3B9DB2695F6C}"/>
              </a:ext>
            </a:extLst>
          </p:cNvPr>
          <p:cNvSpPr/>
          <p:nvPr/>
        </p:nvSpPr>
        <p:spPr>
          <a:xfrm>
            <a:off x="6588224" y="3922350"/>
            <a:ext cx="1568033" cy="251646"/>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2 – deep dive / Outcome / Aggregate</a:t>
            </a:r>
          </a:p>
        </p:txBody>
      </p:sp>
      <p:sp>
        <p:nvSpPr>
          <p:cNvPr id="97" name="Flowchart: Process 96">
            <a:extLst>
              <a:ext uri="{FF2B5EF4-FFF2-40B4-BE49-F238E27FC236}">
                <a16:creationId xmlns:a16="http://schemas.microsoft.com/office/drawing/2014/main" id="{8FBD88CE-1BD6-4D17-B469-715998CB6B92}"/>
              </a:ext>
            </a:extLst>
          </p:cNvPr>
          <p:cNvSpPr/>
          <p:nvPr/>
        </p:nvSpPr>
        <p:spPr>
          <a:xfrm>
            <a:off x="4757874" y="2389888"/>
            <a:ext cx="4188343" cy="221488"/>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Weekly project update via external communication methods </a:t>
            </a:r>
          </a:p>
        </p:txBody>
      </p:sp>
      <p:sp>
        <p:nvSpPr>
          <p:cNvPr id="99" name="Flowchart: Process 98">
            <a:extLst>
              <a:ext uri="{FF2B5EF4-FFF2-40B4-BE49-F238E27FC236}">
                <a16:creationId xmlns:a16="http://schemas.microsoft.com/office/drawing/2014/main" id="{9A654EB1-9E82-4FF7-87FF-58CCE9EEDA3D}"/>
              </a:ext>
            </a:extLst>
          </p:cNvPr>
          <p:cNvSpPr/>
          <p:nvPr/>
        </p:nvSpPr>
        <p:spPr>
          <a:xfrm>
            <a:off x="1979712" y="3922350"/>
            <a:ext cx="1152128" cy="251646"/>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a:t>
            </a:r>
            <a:r>
              <a:rPr kumimoji="0" lang="en-GB" sz="700" b="0" i="0" u="none" strike="noStrike" kern="1200" cap="none" spc="0" normalizeH="0" baseline="0" noProof="0" dirty="0">
                <a:ln>
                  <a:noFill/>
                </a:ln>
                <a:solidFill>
                  <a:prstClr val="white"/>
                </a:solidFill>
                <a:effectLst/>
                <a:uLnTx/>
                <a:uFillTx/>
                <a:latin typeface="Arial"/>
                <a:ea typeface="+mn-ea"/>
                <a:cs typeface="+mn-cs"/>
              </a:rPr>
              <a: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files in</a:t>
            </a:r>
          </a:p>
        </p:txBody>
      </p:sp>
      <p:grpSp>
        <p:nvGrpSpPr>
          <p:cNvPr id="102" name="Group 101">
            <a:extLst>
              <a:ext uri="{FF2B5EF4-FFF2-40B4-BE49-F238E27FC236}">
                <a16:creationId xmlns:a16="http://schemas.microsoft.com/office/drawing/2014/main" id="{258C1410-5F54-45A2-89B3-31197FA33446}"/>
              </a:ext>
            </a:extLst>
          </p:cNvPr>
          <p:cNvGrpSpPr/>
          <p:nvPr/>
        </p:nvGrpSpPr>
        <p:grpSpPr>
          <a:xfrm>
            <a:off x="6732240" y="1430766"/>
            <a:ext cx="703257" cy="336014"/>
            <a:chOff x="3441920" y="2400657"/>
            <a:chExt cx="703257" cy="336014"/>
          </a:xfrm>
          <a:solidFill>
            <a:srgbClr val="92D050"/>
          </a:solidFill>
        </p:grpSpPr>
        <p:sp>
          <p:nvSpPr>
            <p:cNvPr id="103" name="Oval 116">
              <a:extLst>
                <a:ext uri="{FF2B5EF4-FFF2-40B4-BE49-F238E27FC236}">
                  <a16:creationId xmlns:a16="http://schemas.microsoft.com/office/drawing/2014/main" id="{F2512BFF-ACA1-4C4F-BCB3-A0C1A8324433}"/>
                </a:ext>
              </a:extLst>
            </p:cNvPr>
            <p:cNvSpPr>
              <a:spLocks noChangeArrowheads="1"/>
            </p:cNvSpPr>
            <p:nvPr/>
          </p:nvSpPr>
          <p:spPr bwMode="auto">
            <a:xfrm>
              <a:off x="3729952"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tangle 114">
              <a:extLst>
                <a:ext uri="{FF2B5EF4-FFF2-40B4-BE49-F238E27FC236}">
                  <a16:creationId xmlns:a16="http://schemas.microsoft.com/office/drawing/2014/main" id="{435FDB84-6BED-4D1C-8393-B287584D5314}"/>
                </a:ext>
              </a:extLst>
            </p:cNvPr>
            <p:cNvSpPr>
              <a:spLocks noChangeArrowheads="1"/>
            </p:cNvSpPr>
            <p:nvPr/>
          </p:nvSpPr>
          <p:spPr bwMode="auto">
            <a:xfrm>
              <a:off x="3441920"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Checkpoint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3</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rd</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Feb</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sp>
        <p:nvSpPr>
          <p:cNvPr id="108" name="5-Point Star 60">
            <a:extLst>
              <a:ext uri="{FF2B5EF4-FFF2-40B4-BE49-F238E27FC236}">
                <a16:creationId xmlns:a16="http://schemas.microsoft.com/office/drawing/2014/main" id="{38D3CBFB-EA75-4C13-ACA2-FD71246C2627}"/>
              </a:ext>
            </a:extLst>
          </p:cNvPr>
          <p:cNvSpPr/>
          <p:nvPr/>
        </p:nvSpPr>
        <p:spPr>
          <a:xfrm>
            <a:off x="2987824" y="1563962"/>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Rectangle 114">
            <a:extLst>
              <a:ext uri="{FF2B5EF4-FFF2-40B4-BE49-F238E27FC236}">
                <a16:creationId xmlns:a16="http://schemas.microsoft.com/office/drawing/2014/main" id="{B55414A9-E016-4434-B2FE-26EF74E32D0F}"/>
              </a:ext>
            </a:extLst>
          </p:cNvPr>
          <p:cNvSpPr>
            <a:spLocks noChangeArrowheads="1"/>
          </p:cNvSpPr>
          <p:nvPr/>
        </p:nvSpPr>
        <p:spPr bwMode="auto">
          <a:xfrm>
            <a:off x="2699792" y="1347614"/>
            <a:ext cx="11779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Date for slicing data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4</a:t>
            </a:r>
            <a:r>
              <a:rPr kumimoji="0" lang="en-US" altLang="en-US" sz="8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Dec</a:t>
            </a:r>
            <a:endParaRPr kumimoji="0" lang="en-US" alt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9" name="Flowchart: Process 88">
            <a:extLst>
              <a:ext uri="{FF2B5EF4-FFF2-40B4-BE49-F238E27FC236}">
                <a16:creationId xmlns:a16="http://schemas.microsoft.com/office/drawing/2014/main" id="{E2A5C4AD-9024-470B-B2CB-28DD99126B65}"/>
              </a:ext>
            </a:extLst>
          </p:cNvPr>
          <p:cNvSpPr/>
          <p:nvPr/>
        </p:nvSpPr>
        <p:spPr>
          <a:xfrm>
            <a:off x="6489630" y="4310588"/>
            <a:ext cx="602650" cy="255990"/>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1</a:t>
            </a:r>
          </a:p>
        </p:txBody>
      </p:sp>
      <p:sp>
        <p:nvSpPr>
          <p:cNvPr id="91" name="Flowchart: Process 90">
            <a:extLst>
              <a:ext uri="{FF2B5EF4-FFF2-40B4-BE49-F238E27FC236}">
                <a16:creationId xmlns:a16="http://schemas.microsoft.com/office/drawing/2014/main" id="{38A6F32D-6DE4-42B4-9B34-3DC7FA1AEAA8}"/>
              </a:ext>
            </a:extLst>
          </p:cNvPr>
          <p:cNvSpPr/>
          <p:nvPr/>
        </p:nvSpPr>
        <p:spPr>
          <a:xfrm>
            <a:off x="8172400" y="4300958"/>
            <a:ext cx="602650" cy="255990"/>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a:t>
            </a:r>
          </a:p>
        </p:txBody>
      </p:sp>
      <p:sp>
        <p:nvSpPr>
          <p:cNvPr id="98" name="5-Point Star 60">
            <a:extLst>
              <a:ext uri="{FF2B5EF4-FFF2-40B4-BE49-F238E27FC236}">
                <a16:creationId xmlns:a16="http://schemas.microsoft.com/office/drawing/2014/main" id="{8FC7AB51-2F39-4D97-82EA-F2F4FCE82DF7}"/>
              </a:ext>
            </a:extLst>
          </p:cNvPr>
          <p:cNvSpPr/>
          <p:nvPr/>
        </p:nvSpPr>
        <p:spPr>
          <a:xfrm>
            <a:off x="8892480" y="2060816"/>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tangle 114">
            <a:extLst>
              <a:ext uri="{FF2B5EF4-FFF2-40B4-BE49-F238E27FC236}">
                <a16:creationId xmlns:a16="http://schemas.microsoft.com/office/drawing/2014/main" id="{A7F86275-BE82-422E-BB56-17866CB31106}"/>
              </a:ext>
            </a:extLst>
          </p:cNvPr>
          <p:cNvSpPr>
            <a:spLocks noChangeArrowheads="1"/>
          </p:cNvSpPr>
          <p:nvPr/>
        </p:nvSpPr>
        <p:spPr bwMode="auto">
          <a:xfrm>
            <a:off x="8103113" y="1896151"/>
            <a:ext cx="11779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Recommendations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6" name="Title 1">
            <a:extLst>
              <a:ext uri="{FF2B5EF4-FFF2-40B4-BE49-F238E27FC236}">
                <a16:creationId xmlns:a16="http://schemas.microsoft.com/office/drawing/2014/main" id="{40683EDB-BDE0-482D-B2D5-D144D91A2F04}"/>
              </a:ext>
            </a:extLst>
          </p:cNvPr>
          <p:cNvSpPr txBox="1">
            <a:spLocks/>
          </p:cNvSpPr>
          <p:nvPr/>
        </p:nvSpPr>
        <p:spPr>
          <a:xfrm>
            <a:off x="-36512" y="4876006"/>
            <a:ext cx="2952328" cy="28803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XRN4914 MOD 0651 - Retrospective Data Update Provision – 27</a:t>
            </a:r>
            <a:r>
              <a:rPr kumimoji="0" lang="en-GB" sz="800" b="1" i="1" u="none" strike="noStrike" kern="1200" cap="none" spc="0" normalizeH="0" baseline="30000" noProof="0" dirty="0">
                <a:ln>
                  <a:noFill/>
                </a:ln>
                <a:solidFill>
                  <a:srgbClr val="3E5AA8"/>
                </a:solidFill>
                <a:effectLst/>
                <a:uLnTx/>
                <a:uFillTx/>
                <a:latin typeface="Arial" panose="020B0604020202020204" pitchFamily="34" charset="0"/>
                <a:ea typeface="+mj-ea"/>
                <a:cs typeface="Arial" panose="020B0604020202020204" pitchFamily="34" charset="0"/>
              </a:rPr>
              <a:t>th</a:t>
            </a: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  November 2019</a:t>
            </a:r>
            <a:endParaRPr kumimoji="0" lang="en-GB" sz="800" b="0"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5158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F414-DAAC-46B5-ABA3-ABD290E0F850}"/>
              </a:ext>
            </a:extLst>
          </p:cNvPr>
          <p:cNvSpPr>
            <a:spLocks noGrp="1"/>
          </p:cNvSpPr>
          <p:nvPr>
            <p:ph type="title"/>
          </p:nvPr>
        </p:nvSpPr>
        <p:spPr/>
        <p:txBody>
          <a:bodyPr/>
          <a:lstStyle/>
          <a:p>
            <a:r>
              <a:rPr lang="en-GB" dirty="0"/>
              <a:t>8.4 Minor Release Drop 6</a:t>
            </a:r>
          </a:p>
        </p:txBody>
      </p:sp>
      <p:sp>
        <p:nvSpPr>
          <p:cNvPr id="3" name="Text Placeholder 2">
            <a:extLst>
              <a:ext uri="{FF2B5EF4-FFF2-40B4-BE49-F238E27FC236}">
                <a16:creationId xmlns:a16="http://schemas.microsoft.com/office/drawing/2014/main" id="{CA8B3AAC-089A-47D3-B353-3C900DDF5D0B}"/>
              </a:ext>
            </a:extLst>
          </p:cNvPr>
          <p:cNvSpPr>
            <a:spLocks noGrp="1"/>
          </p:cNvSpPr>
          <p:nvPr>
            <p:ph type="body" idx="1"/>
          </p:nvPr>
        </p:nvSpPr>
        <p:spPr/>
        <p:txBody>
          <a:bodyPr/>
          <a:lstStyle/>
          <a:p>
            <a:r>
              <a:rPr lang="en-GB" dirty="0"/>
              <a:t>Feb 2020 – Scope Approval Required</a:t>
            </a:r>
          </a:p>
        </p:txBody>
      </p:sp>
    </p:spTree>
    <p:extLst>
      <p:ext uri="{BB962C8B-B14F-4D97-AF65-F5344CB8AC3E}">
        <p14:creationId xmlns:p14="http://schemas.microsoft.com/office/powerpoint/2010/main" val="417182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9F9C-D247-4230-8762-8C366D5B0344}"/>
              </a:ext>
            </a:extLst>
          </p:cNvPr>
          <p:cNvSpPr>
            <a:spLocks noGrp="1"/>
          </p:cNvSpPr>
          <p:nvPr>
            <p:ph type="title"/>
          </p:nvPr>
        </p:nvSpPr>
        <p:spPr/>
        <p:txBody>
          <a:bodyPr/>
          <a:lstStyle/>
          <a:p>
            <a:r>
              <a:rPr lang="en-GB" dirty="0"/>
              <a:t>Minor Release Drop 6</a:t>
            </a:r>
          </a:p>
        </p:txBody>
      </p:sp>
      <p:sp>
        <p:nvSpPr>
          <p:cNvPr id="3" name="TextBox 2">
            <a:extLst>
              <a:ext uri="{FF2B5EF4-FFF2-40B4-BE49-F238E27FC236}">
                <a16:creationId xmlns:a16="http://schemas.microsoft.com/office/drawing/2014/main" id="{7A3BE9CA-50F1-4A07-94F2-8F466227723F}"/>
              </a:ext>
            </a:extLst>
          </p:cNvPr>
          <p:cNvSpPr txBox="1"/>
          <p:nvPr/>
        </p:nvSpPr>
        <p:spPr>
          <a:xfrm>
            <a:off x="385762" y="677228"/>
            <a:ext cx="8581073" cy="715581"/>
          </a:xfrm>
          <a:prstGeom prst="rect">
            <a:avLst/>
          </a:prstGeom>
          <a:noFill/>
        </p:spPr>
        <p:txBody>
          <a:bodyPr wrap="square" rtlCol="0">
            <a:spAutoFit/>
          </a:bodyPr>
          <a:lstStyle/>
          <a:p>
            <a:r>
              <a:rPr lang="en-GB" sz="1350" dirty="0"/>
              <a:t>Release implementation date proposed as 29</a:t>
            </a:r>
            <a:r>
              <a:rPr lang="en-GB" sz="1350" baseline="30000" dirty="0"/>
              <a:t>th</a:t>
            </a:r>
            <a:r>
              <a:rPr lang="en-GB" sz="1350" dirty="0"/>
              <a:t> Feb 2020.</a:t>
            </a:r>
          </a:p>
          <a:p>
            <a:endParaRPr lang="en-GB" sz="1350" dirty="0"/>
          </a:p>
          <a:p>
            <a:r>
              <a:rPr lang="en-GB" sz="1350" b="1" dirty="0"/>
              <a:t>In Scope:</a:t>
            </a:r>
          </a:p>
        </p:txBody>
      </p:sp>
      <p:graphicFrame>
        <p:nvGraphicFramePr>
          <p:cNvPr id="4" name="Table 3">
            <a:extLst>
              <a:ext uri="{FF2B5EF4-FFF2-40B4-BE49-F238E27FC236}">
                <a16:creationId xmlns:a16="http://schemas.microsoft.com/office/drawing/2014/main" id="{65DD6C7B-090B-41F7-9DC5-89601AE2706C}"/>
              </a:ext>
            </a:extLst>
          </p:cNvPr>
          <p:cNvGraphicFramePr>
            <a:graphicFrameLocks noGrp="1"/>
          </p:cNvGraphicFramePr>
          <p:nvPr>
            <p:extLst/>
          </p:nvPr>
        </p:nvGraphicFramePr>
        <p:xfrm>
          <a:off x="507206" y="1568450"/>
          <a:ext cx="8129589" cy="1642110"/>
        </p:xfrm>
        <a:graphic>
          <a:graphicData uri="http://schemas.openxmlformats.org/drawingml/2006/table">
            <a:tbl>
              <a:tblPr firstRow="1" bandRow="1">
                <a:tableStyleId>{5C22544A-7EE6-4342-B048-85BDC9FD1C3A}</a:tableStyleId>
              </a:tblPr>
              <a:tblGrid>
                <a:gridCol w="750094">
                  <a:extLst>
                    <a:ext uri="{9D8B030D-6E8A-4147-A177-3AD203B41FA5}">
                      <a16:colId xmlns:a16="http://schemas.microsoft.com/office/drawing/2014/main" val="1918347117"/>
                    </a:ext>
                  </a:extLst>
                </a:gridCol>
                <a:gridCol w="3314701">
                  <a:extLst>
                    <a:ext uri="{9D8B030D-6E8A-4147-A177-3AD203B41FA5}">
                      <a16:colId xmlns:a16="http://schemas.microsoft.com/office/drawing/2014/main" val="2727817902"/>
                    </a:ext>
                  </a:extLst>
                </a:gridCol>
                <a:gridCol w="2032397">
                  <a:extLst>
                    <a:ext uri="{9D8B030D-6E8A-4147-A177-3AD203B41FA5}">
                      <a16:colId xmlns:a16="http://schemas.microsoft.com/office/drawing/2014/main" val="3020963448"/>
                    </a:ext>
                  </a:extLst>
                </a:gridCol>
                <a:gridCol w="2032397">
                  <a:extLst>
                    <a:ext uri="{9D8B030D-6E8A-4147-A177-3AD203B41FA5}">
                      <a16:colId xmlns:a16="http://schemas.microsoft.com/office/drawing/2014/main" val="990890934"/>
                    </a:ext>
                  </a:extLst>
                </a:gridCol>
              </a:tblGrid>
              <a:tr h="278130">
                <a:tc>
                  <a:txBody>
                    <a:bodyPr/>
                    <a:lstStyle/>
                    <a:p>
                      <a:r>
                        <a:rPr lang="en-GB" sz="1100" dirty="0"/>
                        <a:t>XRN</a:t>
                      </a:r>
                    </a:p>
                  </a:txBody>
                  <a:tcPr marL="68580" marR="68580" marT="34290" marB="34290"/>
                </a:tc>
                <a:tc>
                  <a:txBody>
                    <a:bodyPr/>
                    <a:lstStyle/>
                    <a:p>
                      <a:r>
                        <a:rPr lang="en-GB" sz="1100" dirty="0" err="1"/>
                        <a:t>Desc</a:t>
                      </a:r>
                      <a:endParaRPr lang="en-GB" sz="1100" dirty="0"/>
                    </a:p>
                  </a:txBody>
                  <a:tcPr marL="68580" marR="68580" marT="34290" marB="34290"/>
                </a:tc>
                <a:tc>
                  <a:txBody>
                    <a:bodyPr/>
                    <a:lstStyle/>
                    <a:p>
                      <a:r>
                        <a:rPr lang="en-GB" sz="1100" dirty="0"/>
                        <a:t>HLSO Complexity</a:t>
                      </a:r>
                    </a:p>
                  </a:txBody>
                  <a:tcPr marL="68580" marR="68580" marT="34290" marB="34290"/>
                </a:tc>
                <a:tc>
                  <a:txBody>
                    <a:bodyPr/>
                    <a:lstStyle/>
                    <a:p>
                      <a:r>
                        <a:rPr lang="en-GB" sz="1100" dirty="0"/>
                        <a:t>Points</a:t>
                      </a:r>
                    </a:p>
                  </a:txBody>
                  <a:tcPr marL="68580" marR="68580" marT="34290" marB="34290"/>
                </a:tc>
                <a:extLst>
                  <a:ext uri="{0D108BD9-81ED-4DB2-BD59-A6C34878D82A}">
                    <a16:rowId xmlns:a16="http://schemas.microsoft.com/office/drawing/2014/main" val="2298401596"/>
                  </a:ext>
                </a:extLst>
              </a:tr>
              <a:tr h="278130">
                <a:tc>
                  <a:txBody>
                    <a:bodyPr/>
                    <a:lstStyle/>
                    <a:p>
                      <a:r>
                        <a:rPr lang="en-GB" sz="1100" dirty="0"/>
                        <a:t>4955</a:t>
                      </a:r>
                    </a:p>
                  </a:txBody>
                  <a:tcPr marL="68580" marR="68580" marT="34290" marB="34290"/>
                </a:tc>
                <a:tc>
                  <a:txBody>
                    <a:bodyPr/>
                    <a:lstStyle/>
                    <a:p>
                      <a:r>
                        <a:rPr lang="en-GB" sz="1100" dirty="0"/>
                        <a:t>MDD PSR needs codes descriptions</a:t>
                      </a:r>
                    </a:p>
                  </a:txBody>
                  <a:tcPr marL="68580" marR="68580" marT="34290" marB="34290"/>
                </a:tc>
                <a:tc>
                  <a:txBody>
                    <a:bodyPr/>
                    <a:lstStyle/>
                    <a:p>
                      <a:r>
                        <a:rPr lang="en-GB" sz="1100" dirty="0"/>
                        <a:t>Medium</a:t>
                      </a:r>
                    </a:p>
                  </a:txBody>
                  <a:tcPr marL="68580" marR="68580" marT="34290" marB="34290"/>
                </a:tc>
                <a:tc>
                  <a:txBody>
                    <a:bodyPr/>
                    <a:lstStyle/>
                    <a:p>
                      <a:r>
                        <a:rPr lang="en-GB" sz="1100" dirty="0"/>
                        <a:t>8</a:t>
                      </a:r>
                    </a:p>
                  </a:txBody>
                  <a:tcPr marL="68580" marR="68580" marT="34290" marB="34290"/>
                </a:tc>
                <a:extLst>
                  <a:ext uri="{0D108BD9-81ED-4DB2-BD59-A6C34878D82A}">
                    <a16:rowId xmlns:a16="http://schemas.microsoft.com/office/drawing/2014/main" val="477287912"/>
                  </a:ext>
                </a:extLst>
              </a:tr>
              <a:tr h="388620">
                <a:tc>
                  <a:txBody>
                    <a:bodyPr/>
                    <a:lstStyle/>
                    <a:p>
                      <a:r>
                        <a:rPr lang="en-GB" sz="1100" strike="sngStrike" dirty="0"/>
                        <a:t>4992</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strike="sngStrike" dirty="0"/>
                        <a:t>Creation of new change type to recover Last Resort supplier payment (MOD687) </a:t>
                      </a:r>
                    </a:p>
                  </a:txBody>
                  <a:tcPr marL="68580" marR="68580" marT="34290" marB="34290"/>
                </a:tc>
                <a:tc>
                  <a:txBody>
                    <a:bodyPr/>
                    <a:lstStyle/>
                    <a:p>
                      <a:r>
                        <a:rPr lang="en-GB" sz="1100" strike="sngStrike" dirty="0"/>
                        <a:t>Small</a:t>
                      </a:r>
                    </a:p>
                  </a:txBody>
                  <a:tcPr marL="68580" marR="68580" marT="34290" marB="34290"/>
                </a:tc>
                <a:tc>
                  <a:txBody>
                    <a:bodyPr/>
                    <a:lstStyle/>
                    <a:p>
                      <a:r>
                        <a:rPr lang="en-GB" sz="1100" strike="sngStrike" dirty="0"/>
                        <a:t>5</a:t>
                      </a:r>
                    </a:p>
                  </a:txBody>
                  <a:tcPr marL="68580" marR="68580" marT="34290" marB="34290"/>
                </a:tc>
                <a:extLst>
                  <a:ext uri="{0D108BD9-81ED-4DB2-BD59-A6C34878D82A}">
                    <a16:rowId xmlns:a16="http://schemas.microsoft.com/office/drawing/2014/main" val="1998680309"/>
                  </a:ext>
                </a:extLst>
              </a:tr>
              <a:tr h="388620">
                <a:tc>
                  <a:txBody>
                    <a:bodyPr/>
                    <a:lstStyle/>
                    <a:p>
                      <a:r>
                        <a:rPr lang="en-GB" sz="1100" dirty="0"/>
                        <a:t>4997</a:t>
                      </a:r>
                    </a:p>
                  </a:txBody>
                  <a:tcPr marL="68580" marR="68580" marT="34290" marB="34290"/>
                </a:tc>
                <a:tc>
                  <a:txBody>
                    <a:bodyPr/>
                    <a:lstStyle/>
                    <a:p>
                      <a:r>
                        <a:rPr lang="en-GB" sz="1100" dirty="0"/>
                        <a:t>Introducing new charge codes for pro-active payment for GSOP 3 and GSOP 13</a:t>
                      </a:r>
                    </a:p>
                  </a:txBody>
                  <a:tcPr marL="68580" marR="68580" marT="34290" marB="34290"/>
                </a:tc>
                <a:tc>
                  <a:txBody>
                    <a:bodyPr/>
                    <a:lstStyle/>
                    <a:p>
                      <a:r>
                        <a:rPr lang="en-GB" sz="1100" dirty="0"/>
                        <a:t>Small</a:t>
                      </a:r>
                    </a:p>
                  </a:txBody>
                  <a:tcPr marL="68580" marR="68580" marT="34290" marB="34290"/>
                </a:tc>
                <a:tc>
                  <a:txBody>
                    <a:bodyPr/>
                    <a:lstStyle/>
                    <a:p>
                      <a:r>
                        <a:rPr lang="en-GB" sz="1100" dirty="0"/>
                        <a:t>5</a:t>
                      </a:r>
                    </a:p>
                  </a:txBody>
                  <a:tcPr marL="68580" marR="68580" marT="34290" marB="34290"/>
                </a:tc>
                <a:extLst>
                  <a:ext uri="{0D108BD9-81ED-4DB2-BD59-A6C34878D82A}">
                    <a16:rowId xmlns:a16="http://schemas.microsoft.com/office/drawing/2014/main" val="169973656"/>
                  </a:ext>
                </a:extLst>
              </a:tr>
              <a:tr h="278130">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r>
                        <a:rPr lang="en-GB" sz="1100" b="1" dirty="0"/>
                        <a:t>Total</a:t>
                      </a:r>
                    </a:p>
                  </a:txBody>
                  <a:tcPr marL="68580" marR="68580" marT="34290" marB="34290"/>
                </a:tc>
                <a:tc>
                  <a:txBody>
                    <a:bodyPr/>
                    <a:lstStyle/>
                    <a:p>
                      <a:r>
                        <a:rPr lang="en-GB" sz="1100" b="1" dirty="0"/>
                        <a:t>13</a:t>
                      </a:r>
                    </a:p>
                  </a:txBody>
                  <a:tcPr marL="68580" marR="68580" marT="34290" marB="34290"/>
                </a:tc>
                <a:extLst>
                  <a:ext uri="{0D108BD9-81ED-4DB2-BD59-A6C34878D82A}">
                    <a16:rowId xmlns:a16="http://schemas.microsoft.com/office/drawing/2014/main" val="511562448"/>
                  </a:ext>
                </a:extLst>
              </a:tr>
            </a:tbl>
          </a:graphicData>
        </a:graphic>
      </p:graphicFrame>
      <p:sp>
        <p:nvSpPr>
          <p:cNvPr id="5" name="TextBox 4">
            <a:extLst>
              <a:ext uri="{FF2B5EF4-FFF2-40B4-BE49-F238E27FC236}">
                <a16:creationId xmlns:a16="http://schemas.microsoft.com/office/drawing/2014/main" id="{DCF31E87-96A2-4B72-B188-BADA47F2BA39}"/>
              </a:ext>
            </a:extLst>
          </p:cNvPr>
          <p:cNvSpPr txBox="1"/>
          <p:nvPr/>
        </p:nvSpPr>
        <p:spPr>
          <a:xfrm>
            <a:off x="457200" y="3414712"/>
            <a:ext cx="8179595" cy="923330"/>
          </a:xfrm>
          <a:prstGeom prst="rect">
            <a:avLst/>
          </a:prstGeom>
          <a:noFill/>
        </p:spPr>
        <p:txBody>
          <a:bodyPr wrap="square" rtlCol="0">
            <a:spAutoFit/>
          </a:bodyPr>
          <a:lstStyle/>
          <a:p>
            <a:r>
              <a:rPr lang="en-GB" sz="1350" b="1" dirty="0"/>
              <a:t>Assumptions:</a:t>
            </a:r>
          </a:p>
          <a:p>
            <a:pPr marL="214313" indent="-214313">
              <a:buFont typeface="Arial" panose="020B0604020202020204" pitchFamily="34" charset="0"/>
              <a:buChar char="•"/>
            </a:pPr>
            <a:r>
              <a:rPr lang="en-GB" sz="1350" dirty="0"/>
              <a:t>That 4997 solution will be agreed with DSG 2</a:t>
            </a:r>
            <a:r>
              <a:rPr lang="en-GB" sz="1350" baseline="30000" dirty="0"/>
              <a:t>nd</a:t>
            </a:r>
            <a:r>
              <a:rPr lang="en-GB" sz="1350" dirty="0"/>
              <a:t> Dec and approved for the 11</a:t>
            </a:r>
            <a:r>
              <a:rPr lang="en-GB" sz="1350" baseline="30000" dirty="0"/>
              <a:t>th</a:t>
            </a:r>
            <a:r>
              <a:rPr lang="en-GB" sz="1350" dirty="0"/>
              <a:t> Dec </a:t>
            </a:r>
            <a:r>
              <a:rPr lang="en-GB" sz="1350" dirty="0" err="1"/>
              <a:t>ChMC</a:t>
            </a:r>
            <a:endParaRPr lang="en-GB" sz="1350" dirty="0"/>
          </a:p>
          <a:p>
            <a:pPr marL="214313" indent="-214313">
              <a:buFont typeface="Arial" panose="020B0604020202020204" pitchFamily="34" charset="0"/>
              <a:buChar char="•"/>
            </a:pPr>
            <a:r>
              <a:rPr lang="en-GB" sz="1350" dirty="0"/>
              <a:t>That AMT and BW changes will be accommodated</a:t>
            </a:r>
          </a:p>
          <a:p>
            <a:pPr marL="214313" indent="-214313">
              <a:buFont typeface="Arial" panose="020B0604020202020204" pitchFamily="34" charset="0"/>
              <a:buChar char="•"/>
            </a:pPr>
            <a:r>
              <a:rPr lang="en-GB" sz="1350" dirty="0"/>
              <a:t>XRN4992 is out of scope as agreed at </a:t>
            </a:r>
            <a:r>
              <a:rPr lang="en-GB" sz="1350" dirty="0" err="1"/>
              <a:t>ChMC</a:t>
            </a:r>
            <a:r>
              <a:rPr lang="en-GB" sz="1350" dirty="0"/>
              <a:t> 22</a:t>
            </a:r>
            <a:r>
              <a:rPr lang="en-GB" sz="1350" baseline="30000" dirty="0"/>
              <a:t>nd</a:t>
            </a:r>
            <a:r>
              <a:rPr lang="en-GB" sz="1350" dirty="0"/>
              <a:t> Nov 2019.</a:t>
            </a:r>
          </a:p>
        </p:txBody>
      </p:sp>
    </p:spTree>
    <p:extLst>
      <p:ext uri="{BB962C8B-B14F-4D97-AF65-F5344CB8AC3E}">
        <p14:creationId xmlns:p14="http://schemas.microsoft.com/office/powerpoint/2010/main" val="189682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a:xfrm>
            <a:off x="722313" y="3305176"/>
            <a:ext cx="7772400" cy="1021556"/>
          </a:xfrm>
        </p:spPr>
        <p:txBody>
          <a:bodyPr>
            <a:normAutofit fontScale="90000"/>
          </a:bodyPr>
          <a:lstStyle/>
          <a:p>
            <a:r>
              <a:rPr lang="en-GB" dirty="0"/>
              <a:t>8.5 UK Link Release Update</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11</a:t>
            </a:r>
            <a:r>
              <a:rPr lang="en-GB" baseline="30000" dirty="0"/>
              <a:t>th</a:t>
            </a:r>
            <a:r>
              <a:rPr lang="en-GB" dirty="0"/>
              <a:t> December 2019 CHMC</a:t>
            </a:r>
          </a:p>
        </p:txBody>
      </p:sp>
    </p:spTree>
    <p:extLst>
      <p:ext uri="{BB962C8B-B14F-4D97-AF65-F5344CB8AC3E}">
        <p14:creationId xmlns:p14="http://schemas.microsoft.com/office/powerpoint/2010/main" val="312910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35696"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8396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37373" y="125832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lstStyle/>
          <a:p>
            <a:r>
              <a:rPr lang="en-GB" dirty="0"/>
              <a:t>2019 / 2020 UK Link Governance Timeline</a:t>
            </a:r>
          </a:p>
        </p:txBody>
      </p:sp>
      <p:graphicFrame>
        <p:nvGraphicFramePr>
          <p:cNvPr id="17" name="Table 16"/>
          <p:cNvGraphicFramePr>
            <a:graphicFrameLocks noGrp="1"/>
          </p:cNvGraphicFramePr>
          <p:nvPr>
            <p:extLst/>
          </p:nvPr>
        </p:nvGraphicFramePr>
        <p:xfrm>
          <a:off x="467544" y="1163782"/>
          <a:ext cx="9000992"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gridCol w="346192">
                  <a:extLst>
                    <a:ext uri="{9D8B030D-6E8A-4147-A177-3AD203B41FA5}">
                      <a16:colId xmlns:a16="http://schemas.microsoft.com/office/drawing/2014/main" val="20024"/>
                    </a:ext>
                  </a:extLst>
                </a:gridCol>
                <a:gridCol w="346192">
                  <a:extLst>
                    <a:ext uri="{9D8B030D-6E8A-4147-A177-3AD203B41FA5}">
                      <a16:colId xmlns:a16="http://schemas.microsoft.com/office/drawing/2014/main" val="20025"/>
                    </a:ext>
                  </a:extLst>
                </a:gridCol>
              </a:tblGrid>
              <a:tr h="182880">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endParaRPr lang="en-GB" sz="600" dirty="0"/>
                    </a:p>
                  </a:txBody>
                  <a:tcPr anchor="ctr">
                    <a:noFill/>
                  </a:tcPr>
                </a:tc>
                <a:tc>
                  <a:txBody>
                    <a:bodyPr/>
                    <a:lstStyle/>
                    <a:p>
                      <a:pPr algn="ctr"/>
                      <a:endParaRPr lang="en-GB" sz="600" dirty="0"/>
                    </a:p>
                  </a:txBody>
                  <a:tcPr anchor="c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4" cy="305314"/>
        </p:xfrm>
        <a:graphic>
          <a:graphicData uri="http://schemas.openxmlformats.org/drawingml/2006/table">
            <a:tbl>
              <a:tblPr firstRow="1" bandRow="1">
                <a:tableStyleId>{5C22544A-7EE6-4342-B048-85BDC9FD1C3A}</a:tableStyleId>
              </a:tblPr>
              <a:tblGrid>
                <a:gridCol w="4322357">
                  <a:extLst>
                    <a:ext uri="{9D8B030D-6E8A-4147-A177-3AD203B41FA5}">
                      <a16:colId xmlns:a16="http://schemas.microsoft.com/office/drawing/2014/main" val="20000"/>
                    </a:ext>
                  </a:extLst>
                </a:gridCol>
                <a:gridCol w="4102577">
                  <a:extLst>
                    <a:ext uri="{9D8B030D-6E8A-4147-A177-3AD203B41FA5}">
                      <a16:colId xmlns:a16="http://schemas.microsoft.com/office/drawing/2014/main" val="20001"/>
                    </a:ext>
                  </a:extLst>
                </a:gridCol>
              </a:tblGrid>
              <a:tr h="305314">
                <a:tc>
                  <a:txBody>
                    <a:bodyPr/>
                    <a:lstStyle/>
                    <a:p>
                      <a:pPr algn="ctr"/>
                      <a:r>
                        <a:rPr lang="en-GB" sz="1200" dirty="0"/>
                        <a:t>2019</a:t>
                      </a:r>
                    </a:p>
                  </a:txBody>
                  <a:tcPr anchor="ctr">
                    <a:solidFill>
                      <a:schemeClr val="bg1">
                        <a:lumMod val="85000"/>
                      </a:schemeClr>
                    </a:solidFill>
                  </a:tcPr>
                </a:tc>
                <a:tc>
                  <a:txBody>
                    <a:bodyPr/>
                    <a:lstStyle/>
                    <a:p>
                      <a:pPr algn="ctr"/>
                      <a:r>
                        <a:rPr lang="en-GB" sz="1200" dirty="0"/>
                        <a:t>2020</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35496" y="4468134"/>
            <a:ext cx="8640960" cy="584775"/>
          </a:xfrm>
          <a:prstGeom prst="rect">
            <a:avLst/>
          </a:prstGeom>
          <a:noFill/>
        </p:spPr>
        <p:txBody>
          <a:bodyPr wrap="square" rtlCol="0">
            <a:spAutoFit/>
          </a:bodyPr>
          <a:lstStyle/>
          <a:p>
            <a:pPr defTabSz="914378"/>
            <a:endParaRPr lang="en-GB" sz="800" b="1" dirty="0">
              <a:solidFill>
                <a:prstClr val="black"/>
              </a:solidFill>
              <a:latin typeface="Arial"/>
            </a:endParaRPr>
          </a:p>
          <a:p>
            <a:pPr marL="171446" indent="-171446" defTabSz="914378">
              <a:buFont typeface="Arial" panose="020B0604020202020204" pitchFamily="34" charset="0"/>
              <a:buChar char="•"/>
            </a:pPr>
            <a:r>
              <a:rPr lang="en-GB" sz="800" b="1" dirty="0">
                <a:solidFill>
                  <a:prstClr val="black"/>
                </a:solidFill>
                <a:latin typeface="Arial"/>
              </a:rPr>
              <a:t>Assumes RETRO will deliver in Nov 2020</a:t>
            </a:r>
          </a:p>
          <a:p>
            <a:pPr marL="171446" indent="-171446" defTabSz="914378">
              <a:buFont typeface="Arial" panose="020B0604020202020204" pitchFamily="34" charset="0"/>
              <a:buChar char="•"/>
            </a:pPr>
            <a:r>
              <a:rPr lang="en-GB" sz="800" b="1" dirty="0">
                <a:solidFill>
                  <a:prstClr val="black"/>
                </a:solidFill>
                <a:latin typeface="Arial"/>
              </a:rPr>
              <a:t>Assumes that there will be a Major Release in Nov 2020</a:t>
            </a:r>
          </a:p>
          <a:p>
            <a:pPr marL="171446" indent="-171446" defTabSz="914378">
              <a:buFont typeface="Arial" panose="020B0604020202020204" pitchFamily="34" charset="0"/>
              <a:buChar char="•"/>
            </a:pPr>
            <a:r>
              <a:rPr lang="en-GB" sz="800" b="1" dirty="0">
                <a:solidFill>
                  <a:prstClr val="black"/>
                </a:solidFill>
                <a:latin typeface="Arial"/>
              </a:rPr>
              <a:t>Please note that this includes potential activity within UK Link over the next 24 months</a:t>
            </a:r>
          </a:p>
        </p:txBody>
      </p:sp>
      <p:sp>
        <p:nvSpPr>
          <p:cNvPr id="88" name="Rectangle 87"/>
          <p:cNvSpPr/>
          <p:nvPr/>
        </p:nvSpPr>
        <p:spPr>
          <a:xfrm>
            <a:off x="56453" y="1751461"/>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Nov-19</a:t>
            </a:r>
          </a:p>
        </p:txBody>
      </p:sp>
      <p:sp>
        <p:nvSpPr>
          <p:cNvPr id="101" name="TextBox 100"/>
          <p:cNvSpPr txBox="1"/>
          <p:nvPr/>
        </p:nvSpPr>
        <p:spPr>
          <a:xfrm>
            <a:off x="1190833" y="1731717"/>
            <a:ext cx="1129841" cy="307777"/>
          </a:xfrm>
          <a:prstGeom prst="rect">
            <a:avLst/>
          </a:prstGeom>
          <a:noFill/>
        </p:spPr>
        <p:txBody>
          <a:bodyPr wrap="square" rtlCol="0">
            <a:spAutoFit/>
          </a:bodyPr>
          <a:lstStyle/>
          <a:p>
            <a:pPr algn="ctr" defTabSz="914378"/>
            <a:r>
              <a:rPr lang="en-GB" sz="700" dirty="0">
                <a:solidFill>
                  <a:prstClr val="white">
                    <a:lumMod val="95000"/>
                  </a:prstClr>
                </a:solidFill>
                <a:latin typeface="Arial"/>
              </a:rPr>
              <a:t>BER Approval</a:t>
            </a:r>
          </a:p>
          <a:p>
            <a:pPr algn="ctr" defTabSz="914378"/>
            <a:r>
              <a:rPr lang="en-GB" sz="700" dirty="0">
                <a:solidFill>
                  <a:prstClr val="white">
                    <a:lumMod val="95000"/>
                  </a:prstClr>
                </a:solidFill>
                <a:latin typeface="Arial"/>
              </a:rPr>
              <a:t>10/04/18 </a:t>
            </a:r>
          </a:p>
        </p:txBody>
      </p:sp>
      <p:sp>
        <p:nvSpPr>
          <p:cNvPr id="102" name="Rectangle 101"/>
          <p:cNvSpPr/>
          <p:nvPr/>
        </p:nvSpPr>
        <p:spPr>
          <a:xfrm>
            <a:off x="416493" y="1751461"/>
            <a:ext cx="1368152"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03" name="TextBox 102"/>
          <p:cNvSpPr txBox="1"/>
          <p:nvPr/>
        </p:nvSpPr>
        <p:spPr>
          <a:xfrm>
            <a:off x="582796" y="1723423"/>
            <a:ext cx="1129841" cy="276999"/>
          </a:xfrm>
          <a:prstGeom prst="rect">
            <a:avLst/>
          </a:prstGeom>
          <a:noFill/>
        </p:spPr>
        <p:txBody>
          <a:bodyPr wrap="square" rtlCol="0">
            <a:spAutoFit/>
          </a:bodyPr>
          <a:lstStyle/>
          <a:p>
            <a:pPr algn="ctr" defTabSz="914378"/>
            <a:r>
              <a:rPr lang="en-GB" sz="600" dirty="0">
                <a:solidFill>
                  <a:prstClr val="white">
                    <a:lumMod val="95000"/>
                  </a:prstClr>
                </a:solidFill>
                <a:latin typeface="Arial"/>
              </a:rPr>
              <a:t>EQR Approval</a:t>
            </a:r>
          </a:p>
          <a:p>
            <a:pPr algn="ctr" defTabSz="914378"/>
            <a:r>
              <a:rPr lang="en-GB" sz="600" dirty="0">
                <a:solidFill>
                  <a:prstClr val="white">
                    <a:lumMod val="95000"/>
                  </a:prstClr>
                </a:solidFill>
                <a:latin typeface="Arial"/>
              </a:rPr>
              <a:t>06/02/19 </a:t>
            </a:r>
          </a:p>
        </p:txBody>
      </p:sp>
      <p:sp>
        <p:nvSpPr>
          <p:cNvPr id="104" name="Rectangle 103"/>
          <p:cNvSpPr/>
          <p:nvPr/>
        </p:nvSpPr>
        <p:spPr>
          <a:xfrm>
            <a:off x="1784645" y="1751461"/>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05" name="Rectangle 104"/>
          <p:cNvSpPr/>
          <p:nvPr/>
        </p:nvSpPr>
        <p:spPr>
          <a:xfrm>
            <a:off x="3008781" y="175146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06" name="Rectangle 105"/>
          <p:cNvSpPr/>
          <p:nvPr/>
        </p:nvSpPr>
        <p:spPr>
          <a:xfrm>
            <a:off x="3584845" y="175146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07" name="Rectangle 106"/>
          <p:cNvSpPr/>
          <p:nvPr/>
        </p:nvSpPr>
        <p:spPr>
          <a:xfrm>
            <a:off x="4160909" y="175146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8" name="Rectangle 117"/>
          <p:cNvSpPr/>
          <p:nvPr/>
        </p:nvSpPr>
        <p:spPr>
          <a:xfrm>
            <a:off x="50666" y="350881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450" b="1" dirty="0">
                <a:solidFill>
                  <a:prstClr val="white"/>
                </a:solidFill>
                <a:latin typeface="Arial"/>
              </a:rPr>
              <a:t>RETRO</a:t>
            </a:r>
          </a:p>
        </p:txBody>
      </p:sp>
      <p:sp>
        <p:nvSpPr>
          <p:cNvPr id="119" name="Rectangle 118"/>
          <p:cNvSpPr/>
          <p:nvPr/>
        </p:nvSpPr>
        <p:spPr>
          <a:xfrm>
            <a:off x="2180619" y="3546418"/>
            <a:ext cx="6260515" cy="231994"/>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20" name="TextBox 119"/>
          <p:cNvSpPr txBox="1"/>
          <p:nvPr/>
        </p:nvSpPr>
        <p:spPr>
          <a:xfrm>
            <a:off x="4180777" y="3783220"/>
            <a:ext cx="1492300" cy="200055"/>
          </a:xfrm>
          <a:prstGeom prst="rect">
            <a:avLst/>
          </a:prstGeom>
          <a:noFill/>
        </p:spPr>
        <p:txBody>
          <a:bodyPr wrap="square" rtlCol="0">
            <a:spAutoFit/>
          </a:bodyPr>
          <a:lstStyle/>
          <a:p>
            <a:pPr algn="ctr" defTabSz="914378"/>
            <a:r>
              <a:rPr lang="en-GB" sz="700" dirty="0">
                <a:solidFill>
                  <a:prstClr val="black"/>
                </a:solidFill>
                <a:latin typeface="Arial"/>
              </a:rPr>
              <a:t>Governance Approval dates tbc</a:t>
            </a:r>
          </a:p>
        </p:txBody>
      </p:sp>
      <p:sp>
        <p:nvSpPr>
          <p:cNvPr id="121" name="5-Point Star 120"/>
          <p:cNvSpPr/>
          <p:nvPr/>
        </p:nvSpPr>
        <p:spPr>
          <a:xfrm>
            <a:off x="7544541" y="1650108"/>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22" name="5-Point Star 121"/>
          <p:cNvSpPr/>
          <p:nvPr/>
        </p:nvSpPr>
        <p:spPr>
          <a:xfrm>
            <a:off x="7550593" y="2427735"/>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FC000"/>
              </a:solidFill>
              <a:latin typeface="Arial"/>
            </a:endParaRPr>
          </a:p>
        </p:txBody>
      </p:sp>
      <p:sp>
        <p:nvSpPr>
          <p:cNvPr id="123" name="5-Point Star 122"/>
          <p:cNvSpPr/>
          <p:nvPr/>
        </p:nvSpPr>
        <p:spPr>
          <a:xfrm>
            <a:off x="7544541" y="2067695"/>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24" name="TextBox 123"/>
          <p:cNvSpPr txBox="1"/>
          <p:nvPr/>
        </p:nvSpPr>
        <p:spPr>
          <a:xfrm>
            <a:off x="7959084" y="1708234"/>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965495" y="2428314"/>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308305" y="1461434"/>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950282" y="2125822"/>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29" name="Rectangle 128"/>
          <p:cNvSpPr/>
          <p:nvPr/>
        </p:nvSpPr>
        <p:spPr>
          <a:xfrm>
            <a:off x="56453" y="2875263"/>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Feb-20</a:t>
            </a:r>
          </a:p>
        </p:txBody>
      </p:sp>
      <p:sp>
        <p:nvSpPr>
          <p:cNvPr id="130" name="Rectangle 129"/>
          <p:cNvSpPr/>
          <p:nvPr/>
        </p:nvSpPr>
        <p:spPr>
          <a:xfrm>
            <a:off x="3881242" y="2927764"/>
            <a:ext cx="143179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0" name="TextBox 89"/>
          <p:cNvSpPr txBox="1"/>
          <p:nvPr/>
        </p:nvSpPr>
        <p:spPr>
          <a:xfrm>
            <a:off x="1496614" y="1723424"/>
            <a:ext cx="1656185" cy="276999"/>
          </a:xfrm>
          <a:prstGeom prst="rect">
            <a:avLst/>
          </a:prstGeom>
          <a:noFill/>
        </p:spPr>
        <p:txBody>
          <a:bodyPr wrap="square" rtlCol="0">
            <a:spAutoFit/>
          </a:bodyPr>
          <a:lstStyle/>
          <a:p>
            <a:pPr algn="ctr" defTabSz="914378"/>
            <a:r>
              <a:rPr lang="en-GB" sz="600" dirty="0">
                <a:solidFill>
                  <a:prstClr val="white">
                    <a:lumMod val="95000"/>
                  </a:prstClr>
                </a:solidFill>
                <a:latin typeface="Arial"/>
              </a:rPr>
              <a:t>BER Approval / Change Pack Issue</a:t>
            </a:r>
          </a:p>
          <a:p>
            <a:pPr algn="ctr" defTabSz="914378"/>
            <a:r>
              <a:rPr lang="en-GB" sz="600" dirty="0">
                <a:solidFill>
                  <a:prstClr val="white">
                    <a:lumMod val="95000"/>
                  </a:prstClr>
                </a:solidFill>
                <a:latin typeface="Arial"/>
              </a:rPr>
              <a:t>10/04/19 </a:t>
            </a:r>
          </a:p>
        </p:txBody>
      </p:sp>
      <p:sp>
        <p:nvSpPr>
          <p:cNvPr id="91" name="Rectangle 90"/>
          <p:cNvSpPr/>
          <p:nvPr/>
        </p:nvSpPr>
        <p:spPr>
          <a:xfrm>
            <a:off x="56453" y="2477420"/>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 - 20</a:t>
            </a:r>
          </a:p>
        </p:txBody>
      </p:sp>
      <p:sp>
        <p:nvSpPr>
          <p:cNvPr id="95" name="Rectangle 94"/>
          <p:cNvSpPr/>
          <p:nvPr/>
        </p:nvSpPr>
        <p:spPr>
          <a:xfrm>
            <a:off x="1730385" y="2477420"/>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6" name="Rectangle 95"/>
          <p:cNvSpPr/>
          <p:nvPr/>
        </p:nvSpPr>
        <p:spPr>
          <a:xfrm>
            <a:off x="2954521" y="2477420"/>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7" name="Rectangle 96"/>
          <p:cNvSpPr/>
          <p:nvPr/>
        </p:nvSpPr>
        <p:spPr>
          <a:xfrm>
            <a:off x="3530585" y="2477420"/>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8" name="Rectangle 97"/>
          <p:cNvSpPr/>
          <p:nvPr/>
        </p:nvSpPr>
        <p:spPr>
          <a:xfrm>
            <a:off x="4106649" y="2477420"/>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9" name="Rectangle 98"/>
          <p:cNvSpPr/>
          <p:nvPr/>
        </p:nvSpPr>
        <p:spPr>
          <a:xfrm>
            <a:off x="4682713" y="2477420"/>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00" name="Rectangle 99"/>
          <p:cNvSpPr/>
          <p:nvPr/>
        </p:nvSpPr>
        <p:spPr>
          <a:xfrm>
            <a:off x="5258777" y="2477420"/>
            <a:ext cx="792088"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28" name="Rectangle 127"/>
          <p:cNvSpPr/>
          <p:nvPr/>
        </p:nvSpPr>
        <p:spPr>
          <a:xfrm>
            <a:off x="6050865" y="2477420"/>
            <a:ext cx="55831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33" name="TextBox 132"/>
          <p:cNvSpPr txBox="1"/>
          <p:nvPr/>
        </p:nvSpPr>
        <p:spPr>
          <a:xfrm>
            <a:off x="4327585" y="2446932"/>
            <a:ext cx="1129841" cy="276999"/>
          </a:xfrm>
          <a:prstGeom prst="rect">
            <a:avLst/>
          </a:prstGeom>
          <a:noFill/>
        </p:spPr>
        <p:txBody>
          <a:bodyPr wrap="square" rtlCol="0">
            <a:spAutoFit/>
          </a:bodyPr>
          <a:lstStyle/>
          <a:p>
            <a:pPr algn="ctr" defTabSz="914378"/>
            <a:r>
              <a:rPr lang="en-GB" sz="600" dirty="0">
                <a:solidFill>
                  <a:prstClr val="white"/>
                </a:solidFill>
                <a:latin typeface="Arial"/>
              </a:rPr>
              <a:t>Change Pack Issue</a:t>
            </a:r>
          </a:p>
          <a:p>
            <a:pPr algn="ctr" defTabSz="914378"/>
            <a:r>
              <a:rPr lang="en-GB" sz="600" dirty="0">
                <a:solidFill>
                  <a:prstClr val="white"/>
                </a:solidFill>
                <a:latin typeface="Arial"/>
              </a:rPr>
              <a:t>Dec-19</a:t>
            </a:r>
          </a:p>
        </p:txBody>
      </p:sp>
      <p:sp>
        <p:nvSpPr>
          <p:cNvPr id="139" name="TextBox 138"/>
          <p:cNvSpPr txBox="1"/>
          <p:nvPr/>
        </p:nvSpPr>
        <p:spPr>
          <a:xfrm>
            <a:off x="1640629" y="2451361"/>
            <a:ext cx="1129841" cy="276999"/>
          </a:xfrm>
          <a:prstGeom prst="rect">
            <a:avLst/>
          </a:prstGeom>
          <a:noFill/>
        </p:spPr>
        <p:txBody>
          <a:bodyPr wrap="square" rtlCol="0">
            <a:spAutoFit/>
          </a:bodyPr>
          <a:lstStyle/>
          <a:p>
            <a:pPr algn="ctr" defTabSz="914378"/>
            <a:r>
              <a:rPr lang="en-GB" sz="600" dirty="0">
                <a:solidFill>
                  <a:prstClr val="white"/>
                </a:solidFill>
                <a:latin typeface="Arial"/>
              </a:rPr>
              <a:t>Scope Approval</a:t>
            </a:r>
          </a:p>
          <a:p>
            <a:pPr algn="ctr" defTabSz="914378"/>
            <a:r>
              <a:rPr lang="en-GB" sz="600" dirty="0">
                <a:solidFill>
                  <a:prstClr val="white"/>
                </a:solidFill>
                <a:latin typeface="Arial"/>
              </a:rPr>
              <a:t>10/07/19</a:t>
            </a:r>
          </a:p>
        </p:txBody>
      </p:sp>
      <p:sp>
        <p:nvSpPr>
          <p:cNvPr id="92" name="Rectangle 91"/>
          <p:cNvSpPr/>
          <p:nvPr/>
        </p:nvSpPr>
        <p:spPr>
          <a:xfrm>
            <a:off x="56453" y="2101353"/>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MiR 5</a:t>
            </a:r>
          </a:p>
        </p:txBody>
      </p:sp>
      <p:sp>
        <p:nvSpPr>
          <p:cNvPr id="93" name="Rectangle 92"/>
          <p:cNvSpPr/>
          <p:nvPr/>
        </p:nvSpPr>
        <p:spPr>
          <a:xfrm>
            <a:off x="2144685" y="2111501"/>
            <a:ext cx="143179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4" name="TextBox 93"/>
          <p:cNvSpPr txBox="1"/>
          <p:nvPr/>
        </p:nvSpPr>
        <p:spPr>
          <a:xfrm>
            <a:off x="2360709" y="2086891"/>
            <a:ext cx="1492300" cy="276999"/>
          </a:xfrm>
          <a:prstGeom prst="rect">
            <a:avLst/>
          </a:prstGeom>
          <a:noFill/>
        </p:spPr>
        <p:txBody>
          <a:bodyPr wrap="square" rtlCol="0">
            <a:spAutoFit/>
          </a:bodyPr>
          <a:lstStyle/>
          <a:p>
            <a:pPr algn="ctr" defTabSz="914378"/>
            <a:r>
              <a:rPr lang="en-GB" sz="600" dirty="0" err="1">
                <a:solidFill>
                  <a:prstClr val="white"/>
                </a:solidFill>
                <a:latin typeface="Arial"/>
              </a:rPr>
              <a:t>ChMC</a:t>
            </a:r>
            <a:r>
              <a:rPr lang="en-GB" sz="600" dirty="0">
                <a:solidFill>
                  <a:prstClr val="white"/>
                </a:solidFill>
                <a:latin typeface="Arial"/>
              </a:rPr>
              <a:t> Scope Approval</a:t>
            </a:r>
          </a:p>
          <a:p>
            <a:pPr algn="ctr" defTabSz="914378"/>
            <a:r>
              <a:rPr lang="en-GB" sz="600" dirty="0">
                <a:solidFill>
                  <a:prstClr val="white"/>
                </a:solidFill>
                <a:latin typeface="Arial"/>
              </a:rPr>
              <a:t>10/07/19</a:t>
            </a:r>
          </a:p>
        </p:txBody>
      </p:sp>
      <p:sp>
        <p:nvSpPr>
          <p:cNvPr id="142" name="TextBox 141"/>
          <p:cNvSpPr txBox="1"/>
          <p:nvPr/>
        </p:nvSpPr>
        <p:spPr>
          <a:xfrm>
            <a:off x="2743036" y="2451361"/>
            <a:ext cx="1129841" cy="276999"/>
          </a:xfrm>
          <a:prstGeom prst="rect">
            <a:avLst/>
          </a:prstGeom>
          <a:noFill/>
        </p:spPr>
        <p:txBody>
          <a:bodyPr wrap="square" rtlCol="0">
            <a:spAutoFit/>
          </a:bodyPr>
          <a:lstStyle/>
          <a:p>
            <a:pPr algn="ctr" defTabSz="914378"/>
            <a:r>
              <a:rPr lang="en-GB" sz="600" dirty="0">
                <a:solidFill>
                  <a:prstClr val="white"/>
                </a:solidFill>
                <a:latin typeface="Arial"/>
              </a:rPr>
              <a:t>EQR Approval</a:t>
            </a:r>
          </a:p>
          <a:p>
            <a:pPr algn="ctr" defTabSz="914378"/>
            <a:r>
              <a:rPr lang="en-GB" sz="600" dirty="0">
                <a:solidFill>
                  <a:prstClr val="white"/>
                </a:solidFill>
                <a:latin typeface="Arial"/>
              </a:rPr>
              <a:t>Aug-19</a:t>
            </a:r>
          </a:p>
        </p:txBody>
      </p:sp>
      <p:sp>
        <p:nvSpPr>
          <p:cNvPr id="143" name="TextBox 142"/>
          <p:cNvSpPr txBox="1"/>
          <p:nvPr/>
        </p:nvSpPr>
        <p:spPr>
          <a:xfrm>
            <a:off x="2504725" y="2927764"/>
            <a:ext cx="1129841" cy="276999"/>
          </a:xfrm>
          <a:prstGeom prst="rect">
            <a:avLst/>
          </a:prstGeom>
          <a:noFill/>
        </p:spPr>
        <p:txBody>
          <a:bodyPr wrap="square" rtlCol="0">
            <a:spAutoFit/>
          </a:bodyPr>
          <a:lstStyle/>
          <a:p>
            <a:pPr algn="ctr" defTabSz="914378"/>
            <a:r>
              <a:rPr lang="en-GB" sz="600" dirty="0">
                <a:solidFill>
                  <a:prstClr val="black"/>
                </a:solidFill>
                <a:latin typeface="Arial"/>
              </a:rPr>
              <a:t>Scope Approval</a:t>
            </a:r>
          </a:p>
          <a:p>
            <a:pPr algn="ctr" defTabSz="914378"/>
            <a:r>
              <a:rPr lang="en-GB" sz="600" dirty="0">
                <a:solidFill>
                  <a:prstClr val="black"/>
                </a:solidFill>
                <a:latin typeface="Arial"/>
              </a:rPr>
              <a:t>10/07/19</a:t>
            </a:r>
          </a:p>
        </p:txBody>
      </p:sp>
      <p:sp>
        <p:nvSpPr>
          <p:cNvPr id="131" name="5-Point Star 130"/>
          <p:cNvSpPr/>
          <p:nvPr/>
        </p:nvSpPr>
        <p:spPr>
          <a:xfrm>
            <a:off x="682239" y="1779185"/>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34" name="5-Point Star 133"/>
          <p:cNvSpPr/>
          <p:nvPr/>
        </p:nvSpPr>
        <p:spPr>
          <a:xfrm>
            <a:off x="1496613" y="1784399"/>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5" name="5-Point Star 144"/>
          <p:cNvSpPr/>
          <p:nvPr/>
        </p:nvSpPr>
        <p:spPr>
          <a:xfrm>
            <a:off x="2482438" y="2135061"/>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6" name="5-Point Star 145"/>
          <p:cNvSpPr/>
          <p:nvPr/>
        </p:nvSpPr>
        <p:spPr>
          <a:xfrm>
            <a:off x="2504725" y="2490080"/>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7" name="5-Point Star 146"/>
          <p:cNvSpPr/>
          <p:nvPr/>
        </p:nvSpPr>
        <p:spPr>
          <a:xfrm>
            <a:off x="2860582" y="2490080"/>
            <a:ext cx="166303" cy="14922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8" name="5-Point Star 147"/>
          <p:cNvSpPr/>
          <p:nvPr/>
        </p:nvSpPr>
        <p:spPr>
          <a:xfrm>
            <a:off x="4023421" y="2487221"/>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9" name="5-Point Star 148"/>
          <p:cNvSpPr/>
          <p:nvPr/>
        </p:nvSpPr>
        <p:spPr>
          <a:xfrm>
            <a:off x="4376934" y="2485317"/>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50" name="5-Point Star 149"/>
          <p:cNvSpPr/>
          <p:nvPr/>
        </p:nvSpPr>
        <p:spPr>
          <a:xfrm>
            <a:off x="2554446" y="2969949"/>
            <a:ext cx="166303" cy="149229"/>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89" name="Rectangle 88"/>
          <p:cNvSpPr/>
          <p:nvPr/>
        </p:nvSpPr>
        <p:spPr>
          <a:xfrm>
            <a:off x="56453" y="3191187"/>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MiR 6</a:t>
            </a:r>
          </a:p>
        </p:txBody>
      </p:sp>
      <p:sp>
        <p:nvSpPr>
          <p:cNvPr id="111" name="Rectangle 110"/>
          <p:cNvSpPr/>
          <p:nvPr/>
        </p:nvSpPr>
        <p:spPr>
          <a:xfrm>
            <a:off x="3881242" y="3243688"/>
            <a:ext cx="143179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2" name="TextBox 111"/>
          <p:cNvSpPr txBox="1"/>
          <p:nvPr/>
        </p:nvSpPr>
        <p:spPr>
          <a:xfrm>
            <a:off x="4001062" y="3230494"/>
            <a:ext cx="1129841" cy="276999"/>
          </a:xfrm>
          <a:prstGeom prst="rect">
            <a:avLst/>
          </a:prstGeom>
          <a:noFill/>
        </p:spPr>
        <p:txBody>
          <a:bodyPr wrap="square" rtlCol="0">
            <a:spAutoFit/>
          </a:bodyPr>
          <a:lstStyle/>
          <a:p>
            <a:pPr algn="ctr" defTabSz="914378"/>
            <a:r>
              <a:rPr lang="en-GB" sz="600" dirty="0">
                <a:solidFill>
                  <a:prstClr val="white"/>
                </a:solidFill>
                <a:latin typeface="Arial"/>
              </a:rPr>
              <a:t>Scope Approval</a:t>
            </a:r>
          </a:p>
          <a:p>
            <a:pPr algn="ctr" defTabSz="914378"/>
            <a:r>
              <a:rPr lang="en-GB" sz="600" dirty="0">
                <a:solidFill>
                  <a:prstClr val="white"/>
                </a:solidFill>
                <a:latin typeface="Arial"/>
              </a:rPr>
              <a:t>Nov-19</a:t>
            </a:r>
          </a:p>
        </p:txBody>
      </p:sp>
      <p:sp>
        <p:nvSpPr>
          <p:cNvPr id="113" name="5-Point Star 112"/>
          <p:cNvSpPr/>
          <p:nvPr/>
        </p:nvSpPr>
        <p:spPr>
          <a:xfrm>
            <a:off x="4006875" y="3279221"/>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14" name="Rectangle 113"/>
          <p:cNvSpPr/>
          <p:nvPr/>
        </p:nvSpPr>
        <p:spPr>
          <a:xfrm>
            <a:off x="56453" y="1435391"/>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MOD 700</a:t>
            </a:r>
          </a:p>
        </p:txBody>
      </p:sp>
      <p:sp>
        <p:nvSpPr>
          <p:cNvPr id="116" name="Rectangle 115"/>
          <p:cNvSpPr/>
          <p:nvPr/>
        </p:nvSpPr>
        <p:spPr>
          <a:xfrm>
            <a:off x="2671028" y="1435391"/>
            <a:ext cx="841809" cy="216024"/>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7" name="5-Point Star 116"/>
          <p:cNvSpPr/>
          <p:nvPr/>
        </p:nvSpPr>
        <p:spPr>
          <a:xfrm>
            <a:off x="3296814" y="1468788"/>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32" name="TextBox 131"/>
          <p:cNvSpPr txBox="1"/>
          <p:nvPr/>
        </p:nvSpPr>
        <p:spPr>
          <a:xfrm>
            <a:off x="2578853" y="1435392"/>
            <a:ext cx="861976" cy="276999"/>
          </a:xfrm>
          <a:prstGeom prst="rect">
            <a:avLst/>
          </a:prstGeom>
          <a:noFill/>
        </p:spPr>
        <p:txBody>
          <a:bodyPr wrap="square" rtlCol="0">
            <a:spAutoFit/>
          </a:bodyPr>
          <a:lstStyle/>
          <a:p>
            <a:pPr algn="ctr" defTabSz="914378"/>
            <a:r>
              <a:rPr lang="en-GB" sz="600" dirty="0">
                <a:solidFill>
                  <a:prstClr val="white"/>
                </a:solidFill>
                <a:latin typeface="Arial"/>
              </a:rPr>
              <a:t>Imp Plan / BER Approval Sept-19</a:t>
            </a:r>
          </a:p>
        </p:txBody>
      </p:sp>
      <p:sp>
        <p:nvSpPr>
          <p:cNvPr id="136" name="TextBox 135"/>
          <p:cNvSpPr txBox="1"/>
          <p:nvPr/>
        </p:nvSpPr>
        <p:spPr>
          <a:xfrm>
            <a:off x="3656853" y="2489354"/>
            <a:ext cx="856327" cy="276999"/>
          </a:xfrm>
          <a:prstGeom prst="rect">
            <a:avLst/>
          </a:prstGeom>
          <a:noFill/>
        </p:spPr>
        <p:txBody>
          <a:bodyPr wrap="square" rtlCol="0">
            <a:spAutoFit/>
          </a:bodyPr>
          <a:lstStyle/>
          <a:p>
            <a:pPr algn="ctr" defTabSz="914378"/>
            <a:r>
              <a:rPr lang="en-GB" sz="600" dirty="0">
                <a:solidFill>
                  <a:prstClr val="white"/>
                </a:solidFill>
                <a:latin typeface="Arial"/>
              </a:rPr>
              <a:t>BER Approval</a:t>
            </a:r>
          </a:p>
          <a:p>
            <a:pPr algn="ctr" defTabSz="914378"/>
            <a:r>
              <a:rPr lang="en-GB" sz="600" dirty="0">
                <a:solidFill>
                  <a:prstClr val="white"/>
                </a:solidFill>
                <a:latin typeface="Arial"/>
              </a:rPr>
              <a:t>Nov-19</a:t>
            </a:r>
          </a:p>
        </p:txBody>
      </p:sp>
      <p:sp>
        <p:nvSpPr>
          <p:cNvPr id="108" name="Rectangle 107">
            <a:extLst>
              <a:ext uri="{FF2B5EF4-FFF2-40B4-BE49-F238E27FC236}">
                <a16:creationId xmlns:a16="http://schemas.microsoft.com/office/drawing/2014/main" id="{E575E5C2-E349-46EB-8DF7-EACD4F0CF971}"/>
              </a:ext>
            </a:extLst>
          </p:cNvPr>
          <p:cNvSpPr/>
          <p:nvPr/>
        </p:nvSpPr>
        <p:spPr>
          <a:xfrm>
            <a:off x="3974316" y="4031917"/>
            <a:ext cx="4466806" cy="22736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09" name="Rectangle 108">
            <a:extLst>
              <a:ext uri="{FF2B5EF4-FFF2-40B4-BE49-F238E27FC236}">
                <a16:creationId xmlns:a16="http://schemas.microsoft.com/office/drawing/2014/main" id="{8853335F-133D-400A-BAF7-720FFE1C4BCB}"/>
              </a:ext>
            </a:extLst>
          </p:cNvPr>
          <p:cNvSpPr/>
          <p:nvPr/>
        </p:nvSpPr>
        <p:spPr>
          <a:xfrm>
            <a:off x="41298" y="4010375"/>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-20</a:t>
            </a:r>
          </a:p>
        </p:txBody>
      </p:sp>
      <p:sp>
        <p:nvSpPr>
          <p:cNvPr id="115" name="5-Point Star 121">
            <a:extLst>
              <a:ext uri="{FF2B5EF4-FFF2-40B4-BE49-F238E27FC236}">
                <a16:creationId xmlns:a16="http://schemas.microsoft.com/office/drawing/2014/main" id="{F08DF4C3-1B92-4C08-97C2-BC2AEC8756E1}"/>
              </a:ext>
            </a:extLst>
          </p:cNvPr>
          <p:cNvSpPr/>
          <p:nvPr/>
        </p:nvSpPr>
        <p:spPr>
          <a:xfrm>
            <a:off x="4284754" y="4041427"/>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FC000"/>
              </a:solidFill>
              <a:latin typeface="Arial"/>
            </a:endParaRPr>
          </a:p>
        </p:txBody>
      </p:sp>
      <p:sp>
        <p:nvSpPr>
          <p:cNvPr id="135" name="5-Point Star 120">
            <a:extLst>
              <a:ext uri="{FF2B5EF4-FFF2-40B4-BE49-F238E27FC236}">
                <a16:creationId xmlns:a16="http://schemas.microsoft.com/office/drawing/2014/main" id="{A2184E67-6614-4C1F-A78C-AC0EF4A0AE42}"/>
              </a:ext>
            </a:extLst>
          </p:cNvPr>
          <p:cNvSpPr/>
          <p:nvPr/>
        </p:nvSpPr>
        <p:spPr>
          <a:xfrm>
            <a:off x="4973362" y="4031725"/>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37" name="5-Point Star 120">
            <a:extLst>
              <a:ext uri="{FF2B5EF4-FFF2-40B4-BE49-F238E27FC236}">
                <a16:creationId xmlns:a16="http://schemas.microsoft.com/office/drawing/2014/main" id="{FF14984B-B342-48D6-AC16-43ED67761D08}"/>
              </a:ext>
            </a:extLst>
          </p:cNvPr>
          <p:cNvSpPr/>
          <p:nvPr/>
        </p:nvSpPr>
        <p:spPr>
          <a:xfrm>
            <a:off x="6022753" y="4031725"/>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3" name="TextBox 2">
            <a:extLst>
              <a:ext uri="{FF2B5EF4-FFF2-40B4-BE49-F238E27FC236}">
                <a16:creationId xmlns:a16="http://schemas.microsoft.com/office/drawing/2014/main" id="{2D920143-150F-4915-8F43-628DB0533C9A}"/>
              </a:ext>
            </a:extLst>
          </p:cNvPr>
          <p:cNvSpPr txBox="1"/>
          <p:nvPr/>
        </p:nvSpPr>
        <p:spPr>
          <a:xfrm>
            <a:off x="4152596" y="4272677"/>
            <a:ext cx="636855" cy="461665"/>
          </a:xfrm>
          <a:prstGeom prst="rect">
            <a:avLst/>
          </a:prstGeom>
          <a:noFill/>
        </p:spPr>
        <p:txBody>
          <a:bodyPr wrap="square" rtlCol="0">
            <a:spAutoFit/>
          </a:bodyPr>
          <a:lstStyle/>
          <a:p>
            <a:r>
              <a:rPr lang="en-GB" sz="600" dirty="0"/>
              <a:t>Scope Approval Dec 19 </a:t>
            </a:r>
            <a:r>
              <a:rPr lang="en-GB" sz="600" dirty="0" err="1"/>
              <a:t>ChMC</a:t>
            </a:r>
            <a:endParaRPr lang="en-GB" sz="600" dirty="0"/>
          </a:p>
        </p:txBody>
      </p:sp>
      <p:sp>
        <p:nvSpPr>
          <p:cNvPr id="4" name="TextBox 3">
            <a:extLst>
              <a:ext uri="{FF2B5EF4-FFF2-40B4-BE49-F238E27FC236}">
                <a16:creationId xmlns:a16="http://schemas.microsoft.com/office/drawing/2014/main" id="{4FBE70A4-D394-4497-982B-CD9ABE9DF532}"/>
              </a:ext>
            </a:extLst>
          </p:cNvPr>
          <p:cNvSpPr txBox="1"/>
          <p:nvPr/>
        </p:nvSpPr>
        <p:spPr>
          <a:xfrm>
            <a:off x="5868678" y="4258873"/>
            <a:ext cx="820109" cy="276999"/>
          </a:xfrm>
          <a:prstGeom prst="rect">
            <a:avLst/>
          </a:prstGeom>
          <a:noFill/>
        </p:spPr>
        <p:txBody>
          <a:bodyPr wrap="square" rtlCol="0">
            <a:spAutoFit/>
          </a:bodyPr>
          <a:lstStyle/>
          <a:p>
            <a:r>
              <a:rPr lang="en-GB" sz="600" dirty="0"/>
              <a:t>BER Approval May 2020</a:t>
            </a:r>
          </a:p>
        </p:txBody>
      </p:sp>
      <p:sp>
        <p:nvSpPr>
          <p:cNvPr id="5" name="TextBox 4">
            <a:extLst>
              <a:ext uri="{FF2B5EF4-FFF2-40B4-BE49-F238E27FC236}">
                <a16:creationId xmlns:a16="http://schemas.microsoft.com/office/drawing/2014/main" id="{7B1026F2-445F-4374-A01A-A842D66E7C82}"/>
              </a:ext>
            </a:extLst>
          </p:cNvPr>
          <p:cNvSpPr txBox="1"/>
          <p:nvPr/>
        </p:nvSpPr>
        <p:spPr>
          <a:xfrm>
            <a:off x="4926926" y="4329113"/>
            <a:ext cx="488196" cy="369332"/>
          </a:xfrm>
          <a:prstGeom prst="rect">
            <a:avLst/>
          </a:prstGeom>
          <a:noFill/>
        </p:spPr>
        <p:txBody>
          <a:bodyPr wrap="square" rtlCol="0">
            <a:spAutoFit/>
          </a:bodyPr>
          <a:lstStyle/>
          <a:p>
            <a:r>
              <a:rPr lang="en-GB" sz="600" dirty="0"/>
              <a:t>EQR Approval Feb 19</a:t>
            </a:r>
          </a:p>
        </p:txBody>
      </p:sp>
    </p:spTree>
    <p:extLst>
      <p:ext uri="{BB962C8B-B14F-4D97-AF65-F5344CB8AC3E}">
        <p14:creationId xmlns:p14="http://schemas.microsoft.com/office/powerpoint/2010/main" val="194004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35497" y="469190"/>
          <a:ext cx="8928992" cy="3743074"/>
        </p:xfrm>
        <a:graphic>
          <a:graphicData uri="http://schemas.openxmlformats.org/drawingml/2006/table">
            <a:tbl>
              <a:tblPr/>
              <a:tblGrid>
                <a:gridCol w="593153">
                  <a:extLst>
                    <a:ext uri="{9D8B030D-6E8A-4147-A177-3AD203B41FA5}">
                      <a16:colId xmlns:a16="http://schemas.microsoft.com/office/drawing/2014/main" val="594677324"/>
                    </a:ext>
                  </a:extLst>
                </a:gridCol>
                <a:gridCol w="371475">
                  <a:extLst>
                    <a:ext uri="{9D8B030D-6E8A-4147-A177-3AD203B41FA5}">
                      <a16:colId xmlns:a16="http://schemas.microsoft.com/office/drawing/2014/main" val="1212485833"/>
                    </a:ext>
                  </a:extLst>
                </a:gridCol>
                <a:gridCol w="4075931">
                  <a:extLst>
                    <a:ext uri="{9D8B030D-6E8A-4147-A177-3AD203B41FA5}">
                      <a16:colId xmlns:a16="http://schemas.microsoft.com/office/drawing/2014/main" val="2588561940"/>
                    </a:ext>
                  </a:extLst>
                </a:gridCol>
                <a:gridCol w="1307205">
                  <a:extLst>
                    <a:ext uri="{9D8B030D-6E8A-4147-A177-3AD203B41FA5}">
                      <a16:colId xmlns:a16="http://schemas.microsoft.com/office/drawing/2014/main" val="20003"/>
                    </a:ext>
                  </a:extLst>
                </a:gridCol>
                <a:gridCol w="782742">
                  <a:extLst>
                    <a:ext uri="{9D8B030D-6E8A-4147-A177-3AD203B41FA5}">
                      <a16:colId xmlns:a16="http://schemas.microsoft.com/office/drawing/2014/main" val="198435945"/>
                    </a:ext>
                  </a:extLst>
                </a:gridCol>
                <a:gridCol w="939289">
                  <a:extLst>
                    <a:ext uri="{9D8B030D-6E8A-4147-A177-3AD203B41FA5}">
                      <a16:colId xmlns:a16="http://schemas.microsoft.com/office/drawing/2014/main" val="2619778090"/>
                    </a:ext>
                  </a:extLst>
                </a:gridCol>
                <a:gridCol w="859197">
                  <a:extLst>
                    <a:ext uri="{9D8B030D-6E8A-4147-A177-3AD203B41FA5}">
                      <a16:colId xmlns:a16="http://schemas.microsoft.com/office/drawing/2014/main" val="1022559495"/>
                    </a:ext>
                  </a:extLst>
                </a:gridCol>
              </a:tblGrid>
              <a:tr h="294715">
                <a:tc>
                  <a:txBody>
                    <a:bodyPr/>
                    <a:lstStyle/>
                    <a:p>
                      <a:pPr algn="ctr" fontAlgn="ctr"/>
                      <a:r>
                        <a:rPr lang="en-GB" sz="8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UK Link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915720419"/>
                  </a:ext>
                </a:extLst>
              </a:tr>
              <a:tr h="208772">
                <a:tc rowSpan="4">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Nov-19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Requiring a Meter Reading following a change of Local Distribution Zone or Exit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New read reason</a:t>
                      </a:r>
                      <a:r>
                        <a:rPr lang="en-US" sz="700" b="0" i="0" u="none" strike="noStrike" baseline="0" dirty="0">
                          <a:solidFill>
                            <a:schemeClr val="tx1"/>
                          </a:solidFill>
                          <a:effectLst/>
                          <a:latin typeface="+mn-lt"/>
                        </a:rPr>
                        <a:t> type for LIS estimate readings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Suspension of the validation between  meter index and  unconverted index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UIG Recommendation – removal of validation</a:t>
                      </a:r>
                      <a:r>
                        <a:rPr lang="en-US" sz="700" b="0" i="0" u="none" strike="noStrike" kern="1200" baseline="0" dirty="0">
                          <a:solidFill>
                            <a:schemeClr val="tx1"/>
                          </a:solidFill>
                          <a:effectLst/>
                          <a:latin typeface="+mn-lt"/>
                          <a:ea typeface="+mn-ea"/>
                          <a:cs typeface="+mn-cs"/>
                        </a:rPr>
                        <a:t> on uncorrected read </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a:solidFill>
                            <a:schemeClr val="tx1"/>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208772">
                <a:tc rowSpan="2">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MiR D6 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Amendments of MDD PSR needs code descriptions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February - 2020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GT/IGTs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08772">
                <a:tc vMerge="1">
                  <a:txBody>
                    <a:bodyPr/>
                    <a:lstStyle/>
                    <a:p>
                      <a:pPr marL="0" algn="ctr" defTabSz="914400" rtl="0" eaLnBrk="1" fontAlgn="ctr" latinLnBrk="0" hangingPunct="1"/>
                      <a:endParaRPr lang="en-GB" sz="11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Introducing new charge codes for pro-active payment of GSOP 3 and GSOP 13</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Awaiting </a:t>
                      </a:r>
                      <a:r>
                        <a:rPr lang="en-GB" sz="700" dirty="0" err="1"/>
                        <a:t>ChMC</a:t>
                      </a:r>
                      <a:r>
                        <a:rPr lang="en-GB" sz="700" dirty="0"/>
                        <a:t>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MiR 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08772">
                <a:tc row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FFFFFF"/>
                          </a:solidFill>
                          <a:effectLst/>
                          <a:latin typeface="+mn-lt"/>
                          <a:ea typeface="+mn-ea"/>
                          <a:cs typeface="+mn-cs"/>
                        </a:rPr>
                        <a:t>Jun-20</a:t>
                      </a:r>
                    </a:p>
                    <a:p>
                      <a:pPr marL="0" algn="ctr" defTabSz="914400" rtl="0" eaLnBrk="1" fontAlgn="ctr" latinLnBrk="0" hangingPunct="1"/>
                      <a:endParaRPr lang="en-GB" sz="5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42603">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336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269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0574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05740">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Auto updates to meter read frequency (MOD0692)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rgbClr val="FF0000"/>
                          </a:solidFill>
                          <a:effectLst/>
                          <a:latin typeface="+mn-lt"/>
                          <a:ea typeface="+mn-ea"/>
                          <a:cs typeface="+mn-cs"/>
                        </a:rPr>
                        <a:t>In Project Delivery - awaiting MOD approval (Jan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03018">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Awaiting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7"/>
                  </a:ext>
                </a:extLst>
              </a:tr>
              <a:tr h="213360">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XXXXL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51844">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err="1"/>
                        <a:t>tbd</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20538"/>
            <a:ext cx="8688388" cy="525878"/>
          </a:xfrm>
        </p:spPr>
        <p:txBody>
          <a:bodyPr>
            <a:normAutofit/>
          </a:bodyPr>
          <a:lstStyle/>
          <a:p>
            <a:pPr algn="l"/>
            <a:r>
              <a:rPr lang="en-GB" sz="2400" dirty="0"/>
              <a:t>Change Index – UK Link Allocated Change</a:t>
            </a:r>
          </a:p>
        </p:txBody>
      </p:sp>
    </p:spTree>
    <p:extLst>
      <p:ext uri="{BB962C8B-B14F-4D97-AF65-F5344CB8AC3E}">
        <p14:creationId xmlns:p14="http://schemas.microsoft.com/office/powerpoint/2010/main" val="346815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92B4-ED51-44A9-9CA8-FCF819FC0328}"/>
              </a:ext>
            </a:extLst>
          </p:cNvPr>
          <p:cNvSpPr>
            <a:spLocks noGrp="1"/>
          </p:cNvSpPr>
          <p:nvPr>
            <p:ph type="title"/>
          </p:nvPr>
        </p:nvSpPr>
        <p:spPr/>
        <p:txBody>
          <a:bodyPr/>
          <a:lstStyle/>
          <a:p>
            <a:r>
              <a:rPr lang="en-GB" dirty="0"/>
              <a:t>November 20 Major Release</a:t>
            </a:r>
          </a:p>
        </p:txBody>
      </p:sp>
      <p:graphicFrame>
        <p:nvGraphicFramePr>
          <p:cNvPr id="31" name="Table 30">
            <a:extLst>
              <a:ext uri="{FF2B5EF4-FFF2-40B4-BE49-F238E27FC236}">
                <a16:creationId xmlns:a16="http://schemas.microsoft.com/office/drawing/2014/main" id="{4C767AC6-CA61-4107-837F-AE2AF83339DF}"/>
              </a:ext>
            </a:extLst>
          </p:cNvPr>
          <p:cNvGraphicFramePr>
            <a:graphicFrameLocks noGrp="1"/>
          </p:cNvGraphicFramePr>
          <p:nvPr>
            <p:extLst/>
          </p:nvPr>
        </p:nvGraphicFramePr>
        <p:xfrm>
          <a:off x="521493" y="1089818"/>
          <a:ext cx="8229606" cy="2533650"/>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val="1230548839"/>
                    </a:ext>
                  </a:extLst>
                </a:gridCol>
                <a:gridCol w="587829">
                  <a:extLst>
                    <a:ext uri="{9D8B030D-6E8A-4147-A177-3AD203B41FA5}">
                      <a16:colId xmlns:a16="http://schemas.microsoft.com/office/drawing/2014/main" val="3478140728"/>
                    </a:ext>
                  </a:extLst>
                </a:gridCol>
                <a:gridCol w="587829">
                  <a:extLst>
                    <a:ext uri="{9D8B030D-6E8A-4147-A177-3AD203B41FA5}">
                      <a16:colId xmlns:a16="http://schemas.microsoft.com/office/drawing/2014/main" val="2740431854"/>
                    </a:ext>
                  </a:extLst>
                </a:gridCol>
                <a:gridCol w="587829">
                  <a:extLst>
                    <a:ext uri="{9D8B030D-6E8A-4147-A177-3AD203B41FA5}">
                      <a16:colId xmlns:a16="http://schemas.microsoft.com/office/drawing/2014/main" val="4038347982"/>
                    </a:ext>
                  </a:extLst>
                </a:gridCol>
                <a:gridCol w="587829">
                  <a:extLst>
                    <a:ext uri="{9D8B030D-6E8A-4147-A177-3AD203B41FA5}">
                      <a16:colId xmlns:a16="http://schemas.microsoft.com/office/drawing/2014/main" val="3879198053"/>
                    </a:ext>
                  </a:extLst>
                </a:gridCol>
                <a:gridCol w="587829">
                  <a:extLst>
                    <a:ext uri="{9D8B030D-6E8A-4147-A177-3AD203B41FA5}">
                      <a16:colId xmlns:a16="http://schemas.microsoft.com/office/drawing/2014/main" val="4236035085"/>
                    </a:ext>
                  </a:extLst>
                </a:gridCol>
                <a:gridCol w="587829">
                  <a:extLst>
                    <a:ext uri="{9D8B030D-6E8A-4147-A177-3AD203B41FA5}">
                      <a16:colId xmlns:a16="http://schemas.microsoft.com/office/drawing/2014/main" val="830986546"/>
                    </a:ext>
                  </a:extLst>
                </a:gridCol>
                <a:gridCol w="587829">
                  <a:extLst>
                    <a:ext uri="{9D8B030D-6E8A-4147-A177-3AD203B41FA5}">
                      <a16:colId xmlns:a16="http://schemas.microsoft.com/office/drawing/2014/main" val="2208772449"/>
                    </a:ext>
                  </a:extLst>
                </a:gridCol>
                <a:gridCol w="587829">
                  <a:extLst>
                    <a:ext uri="{9D8B030D-6E8A-4147-A177-3AD203B41FA5}">
                      <a16:colId xmlns:a16="http://schemas.microsoft.com/office/drawing/2014/main" val="1034309633"/>
                    </a:ext>
                  </a:extLst>
                </a:gridCol>
                <a:gridCol w="587829">
                  <a:extLst>
                    <a:ext uri="{9D8B030D-6E8A-4147-A177-3AD203B41FA5}">
                      <a16:colId xmlns:a16="http://schemas.microsoft.com/office/drawing/2014/main" val="2890917023"/>
                    </a:ext>
                  </a:extLst>
                </a:gridCol>
                <a:gridCol w="587829">
                  <a:extLst>
                    <a:ext uri="{9D8B030D-6E8A-4147-A177-3AD203B41FA5}">
                      <a16:colId xmlns:a16="http://schemas.microsoft.com/office/drawing/2014/main" val="4038873915"/>
                    </a:ext>
                  </a:extLst>
                </a:gridCol>
                <a:gridCol w="587829">
                  <a:extLst>
                    <a:ext uri="{9D8B030D-6E8A-4147-A177-3AD203B41FA5}">
                      <a16:colId xmlns:a16="http://schemas.microsoft.com/office/drawing/2014/main" val="657983843"/>
                    </a:ext>
                  </a:extLst>
                </a:gridCol>
                <a:gridCol w="587829">
                  <a:extLst>
                    <a:ext uri="{9D8B030D-6E8A-4147-A177-3AD203B41FA5}">
                      <a16:colId xmlns:a16="http://schemas.microsoft.com/office/drawing/2014/main" val="1970153650"/>
                    </a:ext>
                  </a:extLst>
                </a:gridCol>
                <a:gridCol w="587829">
                  <a:extLst>
                    <a:ext uri="{9D8B030D-6E8A-4147-A177-3AD203B41FA5}">
                      <a16:colId xmlns:a16="http://schemas.microsoft.com/office/drawing/2014/main" val="2926181771"/>
                    </a:ext>
                  </a:extLst>
                </a:gridCol>
              </a:tblGrid>
              <a:tr h="278130">
                <a:tc>
                  <a:txBody>
                    <a:bodyPr/>
                    <a:lstStyle/>
                    <a:p>
                      <a:pPr algn="ctr"/>
                      <a:r>
                        <a:rPr lang="en-GB" sz="1100" dirty="0"/>
                        <a:t>Year</a:t>
                      </a:r>
                    </a:p>
                  </a:txBody>
                  <a:tcPr marL="68580" marR="68580" marT="34290" marB="34290"/>
                </a:tc>
                <a:tc gridSpan="2">
                  <a:txBody>
                    <a:bodyPr/>
                    <a:lstStyle/>
                    <a:p>
                      <a:pPr algn="ctr"/>
                      <a:r>
                        <a:rPr lang="en-GB" sz="1400" dirty="0"/>
                        <a:t>2019</a:t>
                      </a:r>
                    </a:p>
                  </a:txBody>
                  <a:tcPr marL="68580" marR="68580" marT="34290" marB="34290"/>
                </a:tc>
                <a:tc hMerge="1">
                  <a:txBody>
                    <a:bodyPr/>
                    <a:lstStyle/>
                    <a:p>
                      <a:endParaRPr lang="en-GB" dirty="0"/>
                    </a:p>
                  </a:txBody>
                  <a:tcPr/>
                </a:tc>
                <a:tc gridSpan="11">
                  <a:txBody>
                    <a:bodyPr/>
                    <a:lstStyle/>
                    <a:p>
                      <a:pPr algn="ctr"/>
                      <a:r>
                        <a:rPr lang="en-GB" sz="1400" dirty="0"/>
                        <a:t>2020</a:t>
                      </a: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26201105"/>
                  </a:ext>
                </a:extLst>
              </a:tr>
              <a:tr h="278130">
                <a:tc>
                  <a:txBody>
                    <a:bodyPr/>
                    <a:lstStyle/>
                    <a:p>
                      <a:pPr algn="ctr"/>
                      <a:r>
                        <a:rPr lang="en-GB" sz="1200" dirty="0"/>
                        <a:t>Month</a:t>
                      </a:r>
                    </a:p>
                  </a:txBody>
                  <a:tcPr marL="68580" marR="68580" marT="34290" marB="34290">
                    <a:solidFill>
                      <a:schemeClr val="tx2">
                        <a:lumMod val="40000"/>
                        <a:lumOff val="60000"/>
                      </a:schemeClr>
                    </a:solidFill>
                  </a:tcPr>
                </a:tc>
                <a:tc>
                  <a:txBody>
                    <a:bodyPr/>
                    <a:lstStyle/>
                    <a:p>
                      <a:r>
                        <a:rPr lang="en-GB" sz="1200" u="sng" dirty="0"/>
                        <a:t>Nov</a:t>
                      </a:r>
                    </a:p>
                  </a:txBody>
                  <a:tcPr marL="68580" marR="68580" marT="34290" marB="34290">
                    <a:solidFill>
                      <a:schemeClr val="tx2">
                        <a:lumMod val="40000"/>
                        <a:lumOff val="60000"/>
                      </a:schemeClr>
                    </a:solidFill>
                  </a:tcPr>
                </a:tc>
                <a:tc>
                  <a:txBody>
                    <a:bodyPr/>
                    <a:lstStyle/>
                    <a:p>
                      <a:r>
                        <a:rPr lang="en-GB" sz="1200" dirty="0"/>
                        <a:t>Dec</a:t>
                      </a:r>
                    </a:p>
                  </a:txBody>
                  <a:tcPr marL="68580" marR="68580" marT="34290" marB="34290">
                    <a:solidFill>
                      <a:schemeClr val="tx2">
                        <a:lumMod val="40000"/>
                        <a:lumOff val="60000"/>
                      </a:schemeClr>
                    </a:solidFill>
                  </a:tcPr>
                </a:tc>
                <a:tc>
                  <a:txBody>
                    <a:bodyPr/>
                    <a:lstStyle/>
                    <a:p>
                      <a:r>
                        <a:rPr lang="en-GB" sz="1200" dirty="0"/>
                        <a:t>Jan</a:t>
                      </a:r>
                    </a:p>
                  </a:txBody>
                  <a:tcPr marL="68580" marR="68580" marT="34290" marB="34290">
                    <a:solidFill>
                      <a:schemeClr val="tx2">
                        <a:lumMod val="40000"/>
                        <a:lumOff val="60000"/>
                      </a:schemeClr>
                    </a:solidFill>
                  </a:tcPr>
                </a:tc>
                <a:tc>
                  <a:txBody>
                    <a:bodyPr/>
                    <a:lstStyle/>
                    <a:p>
                      <a:r>
                        <a:rPr lang="en-GB" sz="1200" dirty="0"/>
                        <a:t>Feb</a:t>
                      </a:r>
                    </a:p>
                  </a:txBody>
                  <a:tcPr marL="68580" marR="68580" marT="34290" marB="34290">
                    <a:solidFill>
                      <a:schemeClr val="tx2">
                        <a:lumMod val="40000"/>
                        <a:lumOff val="60000"/>
                      </a:schemeClr>
                    </a:solidFill>
                  </a:tcPr>
                </a:tc>
                <a:tc>
                  <a:txBody>
                    <a:bodyPr/>
                    <a:lstStyle/>
                    <a:p>
                      <a:r>
                        <a:rPr lang="en-GB" sz="1200" dirty="0"/>
                        <a:t>Mar</a:t>
                      </a:r>
                    </a:p>
                  </a:txBody>
                  <a:tcPr marL="68580" marR="68580" marT="34290" marB="34290">
                    <a:solidFill>
                      <a:schemeClr val="tx2">
                        <a:lumMod val="40000"/>
                        <a:lumOff val="60000"/>
                      </a:schemeClr>
                    </a:solidFill>
                  </a:tcPr>
                </a:tc>
                <a:tc>
                  <a:txBody>
                    <a:bodyPr/>
                    <a:lstStyle/>
                    <a:p>
                      <a:r>
                        <a:rPr lang="en-GB" sz="1200" dirty="0"/>
                        <a:t>Apr</a:t>
                      </a:r>
                    </a:p>
                  </a:txBody>
                  <a:tcPr marL="68580" marR="68580" marT="34290" marB="34290">
                    <a:solidFill>
                      <a:schemeClr val="tx2">
                        <a:lumMod val="40000"/>
                        <a:lumOff val="60000"/>
                      </a:schemeClr>
                    </a:solidFill>
                  </a:tcPr>
                </a:tc>
                <a:tc>
                  <a:txBody>
                    <a:bodyPr/>
                    <a:lstStyle/>
                    <a:p>
                      <a:r>
                        <a:rPr lang="en-GB" sz="1200" dirty="0"/>
                        <a:t>May</a:t>
                      </a:r>
                    </a:p>
                  </a:txBody>
                  <a:tcPr marL="68580" marR="68580" marT="34290" marB="34290">
                    <a:solidFill>
                      <a:schemeClr val="tx2">
                        <a:lumMod val="40000"/>
                        <a:lumOff val="60000"/>
                      </a:schemeClr>
                    </a:solidFill>
                  </a:tcPr>
                </a:tc>
                <a:tc>
                  <a:txBody>
                    <a:bodyPr/>
                    <a:lstStyle/>
                    <a:p>
                      <a:r>
                        <a:rPr lang="en-GB" sz="1200" dirty="0"/>
                        <a:t>Jun</a:t>
                      </a:r>
                    </a:p>
                  </a:txBody>
                  <a:tcPr marL="68580" marR="68580" marT="34290" marB="34290">
                    <a:solidFill>
                      <a:schemeClr val="tx2">
                        <a:lumMod val="40000"/>
                        <a:lumOff val="60000"/>
                      </a:schemeClr>
                    </a:solidFill>
                  </a:tcPr>
                </a:tc>
                <a:tc>
                  <a:txBody>
                    <a:bodyPr/>
                    <a:lstStyle/>
                    <a:p>
                      <a:r>
                        <a:rPr lang="en-GB" sz="1200" dirty="0"/>
                        <a:t>Jul</a:t>
                      </a:r>
                    </a:p>
                  </a:txBody>
                  <a:tcPr marL="68580" marR="68580" marT="34290" marB="34290">
                    <a:solidFill>
                      <a:schemeClr val="tx2">
                        <a:lumMod val="40000"/>
                        <a:lumOff val="60000"/>
                      </a:schemeClr>
                    </a:solidFill>
                  </a:tcPr>
                </a:tc>
                <a:tc>
                  <a:txBody>
                    <a:bodyPr/>
                    <a:lstStyle/>
                    <a:p>
                      <a:r>
                        <a:rPr lang="en-GB" sz="1200" dirty="0"/>
                        <a:t>Aug</a:t>
                      </a:r>
                    </a:p>
                  </a:txBody>
                  <a:tcPr marL="68580" marR="68580" marT="34290" marB="34290">
                    <a:solidFill>
                      <a:schemeClr val="tx2">
                        <a:lumMod val="40000"/>
                        <a:lumOff val="60000"/>
                      </a:schemeClr>
                    </a:solidFill>
                  </a:tcPr>
                </a:tc>
                <a:tc>
                  <a:txBody>
                    <a:bodyPr/>
                    <a:lstStyle/>
                    <a:p>
                      <a:r>
                        <a:rPr lang="en-GB" sz="1200" dirty="0"/>
                        <a:t>Sep</a:t>
                      </a:r>
                    </a:p>
                  </a:txBody>
                  <a:tcPr marL="68580" marR="68580" marT="34290" marB="34290">
                    <a:solidFill>
                      <a:schemeClr val="tx2">
                        <a:lumMod val="40000"/>
                        <a:lumOff val="60000"/>
                      </a:schemeClr>
                    </a:solidFill>
                  </a:tcPr>
                </a:tc>
                <a:tc>
                  <a:txBody>
                    <a:bodyPr/>
                    <a:lstStyle/>
                    <a:p>
                      <a:r>
                        <a:rPr lang="en-GB" sz="1200" dirty="0"/>
                        <a:t>Oct</a:t>
                      </a:r>
                    </a:p>
                  </a:txBody>
                  <a:tcPr marL="68580" marR="68580" marT="34290" marB="34290">
                    <a:solidFill>
                      <a:schemeClr val="tx2">
                        <a:lumMod val="40000"/>
                        <a:lumOff val="60000"/>
                      </a:schemeClr>
                    </a:solidFill>
                  </a:tcPr>
                </a:tc>
                <a:tc>
                  <a:txBody>
                    <a:bodyPr/>
                    <a:lstStyle/>
                    <a:p>
                      <a:r>
                        <a:rPr lang="en-GB" sz="1200" dirty="0"/>
                        <a:t>Nov</a:t>
                      </a:r>
                    </a:p>
                  </a:txBody>
                  <a:tcPr marL="68580" marR="68580" marT="34290" marB="34290">
                    <a:solidFill>
                      <a:schemeClr val="tx2">
                        <a:lumMod val="40000"/>
                        <a:lumOff val="60000"/>
                      </a:schemeClr>
                    </a:solidFill>
                  </a:tcPr>
                </a:tc>
                <a:extLst>
                  <a:ext uri="{0D108BD9-81ED-4DB2-BD59-A6C34878D82A}">
                    <a16:rowId xmlns:a16="http://schemas.microsoft.com/office/drawing/2014/main" val="2085068326"/>
                  </a:ext>
                </a:extLst>
              </a:tr>
              <a:tr h="278130">
                <a:tc>
                  <a:txBody>
                    <a:bodyPr/>
                    <a:lstStyle/>
                    <a:p>
                      <a:pPr algn="ctr"/>
                      <a:r>
                        <a:rPr lang="en-GB" sz="1100" dirty="0"/>
                        <a:t>Phase</a:t>
                      </a:r>
                    </a:p>
                  </a:txBody>
                  <a:tcPr marL="68580" marR="68580" marT="34290" marB="34290">
                    <a:solidFill>
                      <a:srgbClr val="92D050"/>
                    </a:solidFill>
                  </a:tcPr>
                </a:tc>
                <a:tc gridSpan="2">
                  <a:txBody>
                    <a:bodyPr/>
                    <a:lstStyle/>
                    <a:p>
                      <a:pPr algn="ctr"/>
                      <a:r>
                        <a:rPr lang="en-GB" sz="1400" b="1" dirty="0"/>
                        <a:t>Start-Up</a:t>
                      </a:r>
                    </a:p>
                  </a:txBody>
                  <a:tcPr marL="68580" marR="68580" marT="34290" marB="34290">
                    <a:solidFill>
                      <a:srgbClr val="92D050"/>
                    </a:solidFill>
                  </a:tcPr>
                </a:tc>
                <a:tc hMerge="1">
                  <a:txBody>
                    <a:bodyPr/>
                    <a:lstStyle/>
                    <a:p>
                      <a:endParaRPr lang="en-GB" dirty="0"/>
                    </a:p>
                  </a:txBody>
                  <a:tcPr>
                    <a:solidFill>
                      <a:schemeClr val="accent2">
                        <a:lumMod val="60000"/>
                        <a:lumOff val="40000"/>
                      </a:schemeClr>
                    </a:solidFill>
                  </a:tcPr>
                </a:tc>
                <a:tc>
                  <a:txBody>
                    <a:bodyPr/>
                    <a:lstStyle/>
                    <a:p>
                      <a:pPr algn="ctr"/>
                      <a:r>
                        <a:rPr lang="en-GB" sz="1400" b="1" dirty="0"/>
                        <a:t>Init</a:t>
                      </a:r>
                    </a:p>
                  </a:txBody>
                  <a:tcPr marL="68580" marR="68580" marT="34290" marB="34290">
                    <a:solidFill>
                      <a:srgbClr val="92D050"/>
                    </a:solidFill>
                  </a:tcPr>
                </a:tc>
                <a:tc gridSpan="3">
                  <a:txBody>
                    <a:bodyPr/>
                    <a:lstStyle/>
                    <a:p>
                      <a:pPr algn="ctr"/>
                      <a:r>
                        <a:rPr lang="en-GB" sz="1400" b="1" dirty="0"/>
                        <a:t>Design</a:t>
                      </a:r>
                    </a:p>
                  </a:txBody>
                  <a:tcPr marL="68580" marR="68580" marT="34290" marB="34290">
                    <a:solidFill>
                      <a:srgbClr val="FFC000"/>
                    </a:solidFill>
                  </a:tcPr>
                </a:tc>
                <a:tc hMerge="1">
                  <a:txBody>
                    <a:bodyPr/>
                    <a:lstStyle/>
                    <a:p>
                      <a:endParaRPr lang="en-GB" dirty="0"/>
                    </a:p>
                  </a:txBody>
                  <a:tcPr>
                    <a:solidFill>
                      <a:schemeClr val="accent2">
                        <a:lumMod val="60000"/>
                        <a:lumOff val="40000"/>
                      </a:schemeClr>
                    </a:solidFill>
                  </a:tcPr>
                </a:tc>
                <a:tc hMerge="1">
                  <a:txBody>
                    <a:bodyPr/>
                    <a:lstStyle/>
                    <a:p>
                      <a:endParaRPr lang="en-GB" dirty="0"/>
                    </a:p>
                  </a:txBody>
                  <a:tcPr>
                    <a:solidFill>
                      <a:schemeClr val="accent2">
                        <a:lumMod val="60000"/>
                        <a:lumOff val="40000"/>
                      </a:schemeClr>
                    </a:solidFill>
                  </a:tcPr>
                </a:tc>
                <a:tc gridSpan="7">
                  <a:txBody>
                    <a:bodyPr/>
                    <a:lstStyle/>
                    <a:p>
                      <a:pPr algn="ctr"/>
                      <a:r>
                        <a:rPr lang="en-GB" sz="1400" b="1" dirty="0"/>
                        <a:t>Build / Test / Implement</a:t>
                      </a:r>
                    </a:p>
                  </a:txBody>
                  <a:tcPr marL="68580" marR="68580" marT="34290" marB="34290">
                    <a:solidFill>
                      <a:srgbClr val="FF0000"/>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850071622"/>
                  </a:ext>
                </a:extLst>
              </a:tr>
              <a:tr h="278130">
                <a:tc rowSpan="6">
                  <a:txBody>
                    <a:bodyPr/>
                    <a:lstStyle/>
                    <a:p>
                      <a:pPr algn="ctr"/>
                      <a:r>
                        <a:rPr lang="en-GB" sz="1500" dirty="0"/>
                        <a:t>Points Available</a:t>
                      </a:r>
                    </a:p>
                  </a:txBody>
                  <a:tcPr marL="68580" marR="68580" marT="34290" marB="34290" vert="vert270">
                    <a:solidFill>
                      <a:schemeClr val="bg1">
                        <a:lumMod val="85000"/>
                      </a:schemeClr>
                    </a:solidFill>
                  </a:tcPr>
                </a:tc>
                <a:tc>
                  <a:txBody>
                    <a:bodyPr/>
                    <a:lstStyle/>
                    <a:p>
                      <a:r>
                        <a:rPr lang="en-GB" sz="1400" strike="sngStrike" dirty="0"/>
                        <a:t>120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055419913"/>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r>
                        <a:rPr lang="en-GB" sz="1400" dirty="0"/>
                        <a:t>100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7277406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75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3518472585"/>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34</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97037380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21</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42849934"/>
                  </a:ext>
                </a:extLst>
              </a:tr>
              <a:tr h="27432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292186391"/>
                  </a:ext>
                </a:extLst>
              </a:tr>
            </a:tbl>
          </a:graphicData>
        </a:graphic>
      </p:graphicFrame>
      <p:sp>
        <p:nvSpPr>
          <p:cNvPr id="32" name="Arrow: Right 31">
            <a:extLst>
              <a:ext uri="{FF2B5EF4-FFF2-40B4-BE49-F238E27FC236}">
                <a16:creationId xmlns:a16="http://schemas.microsoft.com/office/drawing/2014/main" id="{A9A7E563-5C48-425D-BDA9-A56C32532587}"/>
              </a:ext>
            </a:extLst>
          </p:cNvPr>
          <p:cNvSpPr/>
          <p:nvPr/>
        </p:nvSpPr>
        <p:spPr>
          <a:xfrm rot="16200000">
            <a:off x="4700588" y="4051051"/>
            <a:ext cx="485775" cy="4214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Arrow: Right 32">
            <a:extLst>
              <a:ext uri="{FF2B5EF4-FFF2-40B4-BE49-F238E27FC236}">
                <a16:creationId xmlns:a16="http://schemas.microsoft.com/office/drawing/2014/main" id="{C8C96ED1-8E09-4927-B455-EA66656AD217}"/>
              </a:ext>
            </a:extLst>
          </p:cNvPr>
          <p:cNvSpPr/>
          <p:nvPr/>
        </p:nvSpPr>
        <p:spPr>
          <a:xfrm rot="16200000">
            <a:off x="4118372" y="4051051"/>
            <a:ext cx="485775" cy="4214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Arrow: Right 33">
            <a:extLst>
              <a:ext uri="{FF2B5EF4-FFF2-40B4-BE49-F238E27FC236}">
                <a16:creationId xmlns:a16="http://schemas.microsoft.com/office/drawing/2014/main" id="{7F889C54-5B11-44BF-BD2B-233BDB6A44AF}"/>
              </a:ext>
            </a:extLst>
          </p:cNvPr>
          <p:cNvSpPr/>
          <p:nvPr/>
        </p:nvSpPr>
        <p:spPr>
          <a:xfrm rot="16200000">
            <a:off x="8168880" y="4055167"/>
            <a:ext cx="485775" cy="4214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Arrow: Right 34">
            <a:extLst>
              <a:ext uri="{FF2B5EF4-FFF2-40B4-BE49-F238E27FC236}">
                <a16:creationId xmlns:a16="http://schemas.microsoft.com/office/drawing/2014/main" id="{2A9754E7-9785-480E-9C4F-18CA704BA6DF}"/>
              </a:ext>
            </a:extLst>
          </p:cNvPr>
          <p:cNvSpPr/>
          <p:nvPr/>
        </p:nvSpPr>
        <p:spPr>
          <a:xfrm rot="16200000">
            <a:off x="1753702" y="4055168"/>
            <a:ext cx="485775" cy="42148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TextBox 35">
            <a:extLst>
              <a:ext uri="{FF2B5EF4-FFF2-40B4-BE49-F238E27FC236}">
                <a16:creationId xmlns:a16="http://schemas.microsoft.com/office/drawing/2014/main" id="{DD3A6DC7-1004-4E2A-ADE0-5BC439CFF091}"/>
              </a:ext>
            </a:extLst>
          </p:cNvPr>
          <p:cNvSpPr txBox="1"/>
          <p:nvPr/>
        </p:nvSpPr>
        <p:spPr>
          <a:xfrm>
            <a:off x="1586004" y="4561557"/>
            <a:ext cx="942975" cy="369332"/>
          </a:xfrm>
          <a:prstGeom prst="rect">
            <a:avLst/>
          </a:prstGeom>
          <a:noFill/>
        </p:spPr>
        <p:txBody>
          <a:bodyPr wrap="square" rtlCol="0">
            <a:spAutoFit/>
          </a:bodyPr>
          <a:lstStyle/>
          <a:p>
            <a:r>
              <a:rPr lang="en-GB" sz="900" dirty="0"/>
              <a:t>Scope Approval</a:t>
            </a:r>
          </a:p>
        </p:txBody>
      </p:sp>
      <p:sp>
        <p:nvSpPr>
          <p:cNvPr id="37" name="TextBox 36">
            <a:extLst>
              <a:ext uri="{FF2B5EF4-FFF2-40B4-BE49-F238E27FC236}">
                <a16:creationId xmlns:a16="http://schemas.microsoft.com/office/drawing/2014/main" id="{1BC469B5-4AA5-4C1F-96F9-86359A0ADBE4}"/>
              </a:ext>
            </a:extLst>
          </p:cNvPr>
          <p:cNvSpPr txBox="1"/>
          <p:nvPr/>
        </p:nvSpPr>
        <p:spPr>
          <a:xfrm>
            <a:off x="3556517" y="4544069"/>
            <a:ext cx="1086564" cy="369332"/>
          </a:xfrm>
          <a:prstGeom prst="rect">
            <a:avLst/>
          </a:prstGeom>
          <a:noFill/>
        </p:spPr>
        <p:txBody>
          <a:bodyPr wrap="square" rtlCol="0">
            <a:spAutoFit/>
          </a:bodyPr>
          <a:lstStyle/>
          <a:p>
            <a:r>
              <a:rPr lang="en-GB" sz="900" dirty="0"/>
              <a:t>Change Packs issued for review</a:t>
            </a:r>
          </a:p>
        </p:txBody>
      </p:sp>
      <p:sp>
        <p:nvSpPr>
          <p:cNvPr id="38" name="TextBox 37">
            <a:extLst>
              <a:ext uri="{FF2B5EF4-FFF2-40B4-BE49-F238E27FC236}">
                <a16:creationId xmlns:a16="http://schemas.microsoft.com/office/drawing/2014/main" id="{371F2C5E-9C8E-49C7-9A73-FCCE8FD59122}"/>
              </a:ext>
            </a:extLst>
          </p:cNvPr>
          <p:cNvSpPr txBox="1"/>
          <p:nvPr/>
        </p:nvSpPr>
        <p:spPr>
          <a:xfrm>
            <a:off x="4636296" y="4561557"/>
            <a:ext cx="875822" cy="369332"/>
          </a:xfrm>
          <a:prstGeom prst="rect">
            <a:avLst/>
          </a:prstGeom>
          <a:noFill/>
        </p:spPr>
        <p:txBody>
          <a:bodyPr wrap="square" rtlCol="0">
            <a:spAutoFit/>
          </a:bodyPr>
          <a:lstStyle/>
          <a:p>
            <a:r>
              <a:rPr lang="en-GB" sz="900" dirty="0"/>
              <a:t>Change Packs issued</a:t>
            </a:r>
          </a:p>
        </p:txBody>
      </p:sp>
      <p:sp>
        <p:nvSpPr>
          <p:cNvPr id="39" name="TextBox 38">
            <a:extLst>
              <a:ext uri="{FF2B5EF4-FFF2-40B4-BE49-F238E27FC236}">
                <a16:creationId xmlns:a16="http://schemas.microsoft.com/office/drawing/2014/main" id="{282EFE65-CB86-4189-BF36-10262AE614C9}"/>
              </a:ext>
            </a:extLst>
          </p:cNvPr>
          <p:cNvSpPr txBox="1"/>
          <p:nvPr/>
        </p:nvSpPr>
        <p:spPr>
          <a:xfrm>
            <a:off x="7911169" y="4502230"/>
            <a:ext cx="1001198" cy="230832"/>
          </a:xfrm>
          <a:prstGeom prst="rect">
            <a:avLst/>
          </a:prstGeom>
          <a:noFill/>
        </p:spPr>
        <p:txBody>
          <a:bodyPr wrap="square" rtlCol="0">
            <a:spAutoFit/>
          </a:bodyPr>
          <a:lstStyle/>
          <a:p>
            <a:r>
              <a:rPr lang="en-GB" sz="900" dirty="0"/>
              <a:t>Implementation</a:t>
            </a:r>
          </a:p>
        </p:txBody>
      </p:sp>
    </p:spTree>
    <p:extLst>
      <p:ext uri="{BB962C8B-B14F-4D97-AF65-F5344CB8AC3E}">
        <p14:creationId xmlns:p14="http://schemas.microsoft.com/office/powerpoint/2010/main" val="383169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210370" y="555527"/>
          <a:ext cx="8723261" cy="4013110"/>
        </p:xfrm>
        <a:graphic>
          <a:graphicData uri="http://schemas.openxmlformats.org/drawingml/2006/table">
            <a:tbl>
              <a:tblPr/>
              <a:tblGrid>
                <a:gridCol w="444951">
                  <a:extLst>
                    <a:ext uri="{9D8B030D-6E8A-4147-A177-3AD203B41FA5}">
                      <a16:colId xmlns:a16="http://schemas.microsoft.com/office/drawing/2014/main" val="1212485833"/>
                    </a:ext>
                  </a:extLst>
                </a:gridCol>
                <a:gridCol w="444951">
                  <a:extLst>
                    <a:ext uri="{9D8B030D-6E8A-4147-A177-3AD203B41FA5}">
                      <a16:colId xmlns:a16="http://schemas.microsoft.com/office/drawing/2014/main" val="856736123"/>
                    </a:ext>
                  </a:extLst>
                </a:gridCol>
                <a:gridCol w="3928928">
                  <a:extLst>
                    <a:ext uri="{9D8B030D-6E8A-4147-A177-3AD203B41FA5}">
                      <a16:colId xmlns:a16="http://schemas.microsoft.com/office/drawing/2014/main" val="2588561940"/>
                    </a:ext>
                  </a:extLst>
                </a:gridCol>
                <a:gridCol w="1257300">
                  <a:extLst>
                    <a:ext uri="{9D8B030D-6E8A-4147-A177-3AD203B41FA5}">
                      <a16:colId xmlns:a16="http://schemas.microsoft.com/office/drawing/2014/main" val="20003"/>
                    </a:ext>
                  </a:extLst>
                </a:gridCol>
                <a:gridCol w="729553">
                  <a:extLst>
                    <a:ext uri="{9D8B030D-6E8A-4147-A177-3AD203B41FA5}">
                      <a16:colId xmlns:a16="http://schemas.microsoft.com/office/drawing/2014/main" val="2692759240"/>
                    </a:ext>
                  </a:extLst>
                </a:gridCol>
                <a:gridCol w="871626">
                  <a:extLst>
                    <a:ext uri="{9D8B030D-6E8A-4147-A177-3AD203B41FA5}">
                      <a16:colId xmlns:a16="http://schemas.microsoft.com/office/drawing/2014/main" val="198435945"/>
                    </a:ext>
                  </a:extLst>
                </a:gridCol>
                <a:gridCol w="1045952">
                  <a:extLst>
                    <a:ext uri="{9D8B030D-6E8A-4147-A177-3AD203B41FA5}">
                      <a16:colId xmlns:a16="http://schemas.microsoft.com/office/drawing/2014/main" val="2619778090"/>
                    </a:ext>
                  </a:extLst>
                </a:gridCol>
              </a:tblGrid>
              <a:tr h="253016">
                <a:tc>
                  <a:txBody>
                    <a:bodyPr/>
                    <a:lstStyle/>
                    <a:p>
                      <a:pPr algn="ctr" fontAlgn="ctr"/>
                      <a:r>
                        <a:rPr lang="en-GB" sz="8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GB" sz="800" b="1" i="0" u="none" strike="noStrike" dirty="0">
                        <a:solidFill>
                          <a:srgbClr val="FFFFFF"/>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Indicative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915720419"/>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Moving Market Participant Ownership from SPAA to UNC/DSC (Documentation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CP</a:t>
                      </a:r>
                      <a:r>
                        <a:rPr lang="en-US" sz="700" b="0" i="0" u="none" strike="noStrike" kern="1200" baseline="0" dirty="0">
                          <a:solidFill>
                            <a:schemeClr val="tx1"/>
                          </a:solidFill>
                          <a:effectLst/>
                          <a:latin typeface="+mn-lt"/>
                          <a:ea typeface="+mn-ea"/>
                          <a:cs typeface="+mn-cs"/>
                        </a:rPr>
                        <a:t> in Capture</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The rejection of incrementing reads submitted for an Isolated Supply Meter Point (RGMA 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CP 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r h="1686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4801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Additional information to be made viewable on 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HLSO</a:t>
                      </a:r>
                      <a:r>
                        <a:rPr lang="en-US" sz="700" b="0" i="0" u="none" strike="noStrike" kern="1200" baseline="0" dirty="0">
                          <a:solidFill>
                            <a:schemeClr val="tx1"/>
                          </a:solidFill>
                          <a:effectLst/>
                          <a:latin typeface="+mn-lt"/>
                          <a:ea typeface="+mn-ea"/>
                          <a:cs typeface="+mn-cs"/>
                        </a:rPr>
                        <a:t> in Review</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r h="1686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4896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en-US" sz="700" b="0" i="0" u="none" strike="noStrike" kern="1200" dirty="0">
                          <a:solidFill>
                            <a:schemeClr val="tx1"/>
                          </a:solidFill>
                          <a:effectLst/>
                          <a:latin typeface="+mn-lt"/>
                          <a:ea typeface="+mn-ea"/>
                          <a:cs typeface="+mn-cs"/>
                        </a:rPr>
                        <a:t>Failure to Supply Gas System and Template Amendment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CP 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60654834"/>
                  </a:ext>
                </a:extLst>
              </a:tr>
              <a:tr h="1686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4923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en-US" sz="700" b="0" i="0" u="none" strike="noStrike" kern="1200" dirty="0">
                          <a:solidFill>
                            <a:schemeClr val="tx1"/>
                          </a:solidFill>
                          <a:effectLst/>
                          <a:latin typeface="+mn-lt"/>
                          <a:ea typeface="+mn-ea"/>
                          <a:cs typeface="+mn-cs"/>
                        </a:rPr>
                        <a:t>AQ Calculation for RGMA (ONUPD) Estimate Reads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CP 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183330578"/>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Submission of Space in Mandatory Data on Multiple SPA Files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CP</a:t>
                      </a:r>
                      <a:r>
                        <a:rPr lang="en-GB" sz="700" b="0" i="0" u="none" strike="noStrike" kern="1200" baseline="0" dirty="0">
                          <a:solidFill>
                            <a:schemeClr val="tx1"/>
                          </a:solidFill>
                          <a:effectLst/>
                          <a:latin typeface="+mn-lt"/>
                          <a:ea typeface="+mn-ea"/>
                          <a:cs typeface="+mn-cs"/>
                        </a:rPr>
                        <a:t> in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5"/>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a:t>
                      </a:r>
                      <a:r>
                        <a:rPr lang="en-US" sz="700" b="0" i="0" u="none" strike="noStrike" kern="1200" baseline="0" dirty="0">
                          <a:solidFill>
                            <a:schemeClr val="tx1"/>
                          </a:solidFill>
                          <a:effectLst/>
                          <a:latin typeface="+mn-lt"/>
                          <a:ea typeface="+mn-ea"/>
                          <a:cs typeface="+mn-cs"/>
                        </a:rPr>
                        <a:t> of Rolling AQ value (following transfer of ownership between M5 and M)</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CP 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6"/>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Transfer of sites with Low Read Submission Performance from Class 2 and 3 into Class 4 (Mod 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CP</a:t>
                      </a:r>
                      <a:r>
                        <a:rPr lang="en-GB" sz="700" b="0" i="0" u="none" strike="noStrike" kern="1200" baseline="0" dirty="0">
                          <a:solidFill>
                            <a:schemeClr val="tx1"/>
                          </a:solidFill>
                          <a:effectLst/>
                          <a:latin typeface="+mn-lt"/>
                          <a:ea typeface="+mn-ea"/>
                          <a:cs typeface="+mn-cs"/>
                        </a:rPr>
                        <a:t> in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7"/>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Creation of new change type to recover last resort supply payment (Mod 0687)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CP 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8"/>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Mod</a:t>
                      </a:r>
                      <a:r>
                        <a:rPr lang="en-GB" sz="700" b="0" i="0" u="none" strike="noStrike" kern="1200" baseline="0" dirty="0">
                          <a:solidFill>
                            <a:schemeClr val="tx1"/>
                          </a:solidFill>
                          <a:effectLst/>
                          <a:latin typeface="+mn-lt"/>
                          <a:ea typeface="+mn-ea"/>
                          <a:cs typeface="+mn-cs"/>
                        </a:rPr>
                        <a:t> 651 -  Retrospective Data Update Provisions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Major Release</a:t>
                      </a:r>
                      <a:r>
                        <a:rPr lang="en-GB" sz="700" b="0" i="0" u="none" strike="noStrike" kern="1200" baseline="0" dirty="0">
                          <a:solidFill>
                            <a:schemeClr val="tx1"/>
                          </a:solidFill>
                          <a:effectLst/>
                          <a:latin typeface="+mn-lt"/>
                          <a:ea typeface="+mn-ea"/>
                          <a:cs typeface="+mn-cs"/>
                        </a:rPr>
                        <a:t> </a:t>
                      </a:r>
                      <a:r>
                        <a:rPr lang="en-GB" sz="700" b="0" i="0" u="none" strike="noStrike" kern="1200" dirty="0">
                          <a:solidFill>
                            <a:schemeClr val="tx1"/>
                          </a:solidFill>
                          <a:effectLst/>
                          <a:latin typeface="+mn-lt"/>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197159">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Increased Field Length – ‘Updated by’ data 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baseline="0" dirty="0">
                          <a:solidFill>
                            <a:schemeClr val="tx1"/>
                          </a:solidFill>
                          <a:effectLst/>
                          <a:latin typeface="+mn-lt"/>
                          <a:ea typeface="+mn-ea"/>
                          <a:cs typeface="+mn-cs"/>
                        </a:rPr>
                        <a:t>On Hold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baseline="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On Hold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0"/>
                  </a:ext>
                </a:extLst>
              </a:tr>
              <a:tr h="16867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Transfer of NDM sampling obligations from Distribution Network Operators</a:t>
                      </a:r>
                      <a:r>
                        <a:rPr lang="en-US" sz="700" b="0" i="0" u="none" strike="noStrike" kern="1200" baseline="0" dirty="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a:t>
                      </a:r>
                      <a:r>
                        <a:rPr lang="en-GB" sz="700" b="0" i="0" u="none" strike="noStrike" kern="1200" baseline="0" dirty="0">
                          <a:solidFill>
                            <a:schemeClr val="tx1"/>
                          </a:solidFill>
                          <a:effectLst/>
                          <a:latin typeface="+mn-lt"/>
                          <a:ea typeface="+mn-ea"/>
                          <a:cs typeface="+mn-cs"/>
                        </a:rPr>
                        <a:t> Capture</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Unallocated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1"/>
                  </a:ext>
                </a:extLst>
              </a:tr>
              <a:tr h="25534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4780c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Inclusion of Meter Asset Provider Identity (MAP Id) in the UK Link system (CSS Consequential Change)</a:t>
                      </a:r>
                      <a:endParaRPr lang="en-GB" sz="700" b="0" i="0" u="none" strike="no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 20 or 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700" b="0" i="1" u="none" strike="noStrike" dirty="0">
                          <a:solidFill>
                            <a:schemeClr val="tx1"/>
                          </a:solidFill>
                          <a:effectLst/>
                          <a:latin typeface="+mn-lt"/>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549213941"/>
                  </a:ext>
                </a:extLst>
              </a:tr>
              <a:tr h="205740">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4871 –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Modification 0665 – Changes to Ratchet</a:t>
                      </a:r>
                      <a:r>
                        <a:rPr lang="en-US" sz="700" b="0" i="0" u="none" strike="noStrike" kern="1200" baseline="0" dirty="0">
                          <a:solidFill>
                            <a:schemeClr val="tx1"/>
                          </a:solidFill>
                          <a:effectLst/>
                          <a:latin typeface="+mn-lt"/>
                          <a:ea typeface="+mn-ea"/>
                          <a:cs typeface="+mn-cs"/>
                        </a:rPr>
                        <a:t> Regime</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Scope Approval (descoped from June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700" b="0" i="1" u="none" strike="noStrike" dirty="0">
                          <a:solidFill>
                            <a:schemeClr val="tx1"/>
                          </a:solidFill>
                          <a:effectLst/>
                          <a:latin typeface="+mn-lt"/>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82072598"/>
                  </a:ext>
                </a:extLst>
              </a:tr>
              <a:tr h="3086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4691</a:t>
                      </a:r>
                    </a:p>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IGT and GT File Formats (CGI Files)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Scope Approval (descoped from June 20)</a:t>
                      </a:r>
                    </a:p>
                    <a:p>
                      <a:pPr marL="0" algn="l"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GB" sz="700" b="0" i="1" u="none" strike="noStrike" dirty="0">
                          <a:solidFill>
                            <a:schemeClr val="tx1"/>
                          </a:solidFill>
                          <a:effectLst/>
                          <a:latin typeface="+mn-lt"/>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1919517"/>
                  </a:ext>
                </a:extLst>
              </a:tr>
              <a:tr h="308610">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IGT and GT File Formats (CIN Files)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Scope Approval (descoped from June 20)</a:t>
                      </a:r>
                    </a:p>
                    <a:p>
                      <a:pPr marL="0" algn="l"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GB" sz="700" b="0" i="1"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5477707"/>
                  </a:ext>
                </a:extLst>
              </a:tr>
              <a:tr h="233970">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UK Link Data Cleanse of Conversion Factor in line with MOD681S</a:t>
                      </a:r>
                    </a:p>
                    <a:p>
                      <a:pPr marL="0" marR="0" indent="0" algn="l"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CP 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GB" sz="700" b="0" i="1" u="none" strike="noStrike" dirty="0">
                          <a:solidFill>
                            <a:schemeClr val="tx1"/>
                          </a:solidFill>
                          <a:effectLst/>
                          <a:latin typeface="+mn-lt"/>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07073580"/>
                  </a:ext>
                </a:extLst>
              </a:tr>
              <a:tr h="308610">
                <a:tc>
                  <a:txBody>
                    <a:bodyPr/>
                    <a:lstStyle/>
                    <a:p>
                      <a:pPr algn="ctr"/>
                      <a:r>
                        <a:rPr lang="en-GB" sz="700" dirty="0">
                          <a:solidFill>
                            <a:schemeClr val="tx1"/>
                          </a:solidFill>
                        </a:rPr>
                        <a:t>4897, 4899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endParaRPr lang="en-GB" sz="700"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solidFill>
                            <a:schemeClr val="tx1"/>
                          </a:solidFill>
                        </a:rPr>
                        <a:t>Resolution of deleted Contact Details at a Change of Supplier event / Treatment of PSR data and contact details on a change of supplier event</a:t>
                      </a:r>
                    </a:p>
                    <a:p>
                      <a:pPr algn="ctr"/>
                      <a:endParaRPr lang="en-GB" sz="700"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r>
                        <a:rPr lang="en-GB" sz="700" dirty="0">
                          <a:solidFill>
                            <a:schemeClr val="tx1"/>
                          </a:solidFill>
                        </a:rPr>
                        <a:t>Awaiting Scope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GB" sz="700" dirty="0">
                          <a:solidFill>
                            <a:schemeClr val="tx1"/>
                          </a:solidFil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GB" sz="700" dirty="0">
                          <a:solidFill>
                            <a:schemeClr val="tx1"/>
                          </a:solidFill>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GB" sz="700" dirty="0">
                          <a:solidFill>
                            <a:schemeClr val="tx1"/>
                          </a:solidFill>
                        </a:rPr>
                        <a:t>Medium</a:t>
                      </a:r>
                    </a:p>
                    <a:p>
                      <a:pPr algn="ctr" fontAlgn="ct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520873151"/>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29649"/>
            <a:ext cx="8688388" cy="525878"/>
          </a:xfrm>
        </p:spPr>
        <p:txBody>
          <a:bodyPr>
            <a:noAutofit/>
          </a:bodyPr>
          <a:lstStyle/>
          <a:p>
            <a:pPr algn="l"/>
            <a:r>
              <a:rPr lang="en-GB" sz="1800" dirty="0"/>
              <a:t>Change Index – UK Link Unallocated External Impacting Changes  </a:t>
            </a:r>
          </a:p>
        </p:txBody>
      </p:sp>
      <p:sp>
        <p:nvSpPr>
          <p:cNvPr id="4" name="TextBox 3"/>
          <p:cNvSpPr txBox="1"/>
          <p:nvPr/>
        </p:nvSpPr>
        <p:spPr>
          <a:xfrm>
            <a:off x="7600956" y="4461643"/>
            <a:ext cx="1543044" cy="553998"/>
          </a:xfrm>
          <a:prstGeom prst="rect">
            <a:avLst/>
          </a:prstGeom>
          <a:noFill/>
        </p:spPr>
        <p:txBody>
          <a:bodyPr wrap="square" rtlCol="0">
            <a:spAutoFit/>
          </a:bodyPr>
          <a:lstStyle/>
          <a:p>
            <a:pPr defTabSz="914378"/>
            <a:r>
              <a:rPr lang="en-GB" sz="750" b="1" dirty="0">
                <a:solidFill>
                  <a:prstClr val="black"/>
                </a:solidFill>
                <a:latin typeface="Arial"/>
              </a:rPr>
              <a:t>KEY: </a:t>
            </a:r>
          </a:p>
          <a:p>
            <a:pPr marL="214313" indent="-214313" defTabSz="914378">
              <a:buFont typeface="Arial" panose="020B0604020202020204" pitchFamily="34" charset="0"/>
              <a:buChar char="•"/>
            </a:pPr>
            <a:r>
              <a:rPr lang="en-GB" sz="750" b="1" dirty="0">
                <a:solidFill>
                  <a:srgbClr val="92D050"/>
                </a:solidFill>
                <a:latin typeface="Arial"/>
              </a:rPr>
              <a:t>Retro</a:t>
            </a:r>
          </a:p>
          <a:p>
            <a:pPr marL="214313" indent="-214313" defTabSz="914378">
              <a:buFont typeface="Arial" panose="020B0604020202020204" pitchFamily="34" charset="0"/>
              <a:buChar char="•"/>
            </a:pPr>
            <a:r>
              <a:rPr lang="en-GB" sz="750" b="1" dirty="0">
                <a:solidFill>
                  <a:schemeClr val="accent2">
                    <a:lumMod val="60000"/>
                    <a:lumOff val="40000"/>
                  </a:schemeClr>
                </a:solidFill>
                <a:latin typeface="Arial"/>
              </a:rPr>
              <a:t>Nov 20 Candidate</a:t>
            </a:r>
          </a:p>
          <a:p>
            <a:pPr marL="214313" indent="-214313" defTabSz="914378">
              <a:buFont typeface="Arial" panose="020B0604020202020204" pitchFamily="34" charset="0"/>
              <a:buChar char="•"/>
            </a:pPr>
            <a:r>
              <a:rPr lang="en-GB" sz="750" b="1" dirty="0">
                <a:solidFill>
                  <a:schemeClr val="accent4">
                    <a:lumMod val="60000"/>
                    <a:lumOff val="40000"/>
                  </a:schemeClr>
                </a:solidFill>
                <a:latin typeface="Arial"/>
              </a:rPr>
              <a:t>Unallocated</a:t>
            </a:r>
          </a:p>
        </p:txBody>
      </p:sp>
      <p:graphicFrame>
        <p:nvGraphicFramePr>
          <p:cNvPr id="8" name="Object 7">
            <a:extLst>
              <a:ext uri="{FF2B5EF4-FFF2-40B4-BE49-F238E27FC236}">
                <a16:creationId xmlns:a16="http://schemas.microsoft.com/office/drawing/2014/main" id="{6B48BA45-CE6F-42A1-B049-E051AEE14C1D}"/>
              </a:ext>
            </a:extLst>
          </p:cNvPr>
          <p:cNvGraphicFramePr>
            <a:graphicFrameLocks noChangeAspect="1"/>
          </p:cNvGraphicFramePr>
          <p:nvPr>
            <p:extLst>
              <p:ext uri="{D42A27DB-BD31-4B8C-83A1-F6EECF244321}">
                <p14:modId xmlns:p14="http://schemas.microsoft.com/office/powerpoint/2010/main" val="3083547817"/>
              </p:ext>
            </p:extLst>
          </p:nvPr>
        </p:nvGraphicFramePr>
        <p:xfrm>
          <a:off x="2735208" y="4569916"/>
          <a:ext cx="685800" cy="594122"/>
        </p:xfrm>
        <a:graphic>
          <a:graphicData uri="http://schemas.openxmlformats.org/presentationml/2006/ole">
            <mc:AlternateContent xmlns:mc="http://schemas.openxmlformats.org/markup-compatibility/2006">
              <mc:Choice xmlns:v="urn:schemas-microsoft-com:vml" Requires="v">
                <p:oleObj spid="_x0000_s1040" name="Worksheet" showAsIcon="1" r:id="rId3" imgW="914400" imgH="792360" progId="Excel.Sheet.12">
                  <p:embed/>
                </p:oleObj>
              </mc:Choice>
              <mc:Fallback>
                <p:oleObj name="Worksheet" showAsIcon="1" r:id="rId3" imgW="914400" imgH="792360" progId="Excel.Sheet.12">
                  <p:embed/>
                  <p:pic>
                    <p:nvPicPr>
                      <p:cNvPr id="8" name="Object 7">
                        <a:extLst>
                          <a:ext uri="{FF2B5EF4-FFF2-40B4-BE49-F238E27FC236}">
                            <a16:creationId xmlns:a16="http://schemas.microsoft.com/office/drawing/2014/main" id="{6B48BA45-CE6F-42A1-B049-E051AEE14C1D}"/>
                          </a:ext>
                        </a:extLst>
                      </p:cNvPr>
                      <p:cNvPicPr/>
                      <p:nvPr/>
                    </p:nvPicPr>
                    <p:blipFill>
                      <a:blip r:embed="rId4"/>
                      <a:stretch>
                        <a:fillRect/>
                      </a:stretch>
                    </p:blipFill>
                    <p:spPr>
                      <a:xfrm>
                        <a:off x="2735208" y="4569916"/>
                        <a:ext cx="685800" cy="594122"/>
                      </a:xfrm>
                      <a:prstGeom prst="rect">
                        <a:avLst/>
                      </a:prstGeom>
                    </p:spPr>
                  </p:pic>
                </p:oleObj>
              </mc:Fallback>
            </mc:AlternateContent>
          </a:graphicData>
        </a:graphic>
      </p:graphicFrame>
    </p:spTree>
    <p:extLst>
      <p:ext uri="{BB962C8B-B14F-4D97-AF65-F5344CB8AC3E}">
        <p14:creationId xmlns:p14="http://schemas.microsoft.com/office/powerpoint/2010/main" val="71470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8.6 UK Link POAP</a:t>
            </a:r>
          </a:p>
        </p:txBody>
      </p:sp>
      <p:graphicFrame>
        <p:nvGraphicFramePr>
          <p:cNvPr id="5" name="Object 4">
            <a:extLst>
              <a:ext uri="{FF2B5EF4-FFF2-40B4-BE49-F238E27FC236}">
                <a16:creationId xmlns:a16="http://schemas.microsoft.com/office/drawing/2014/main" id="{5FF6BEB9-058C-4D8C-9B3B-BDDE8E30952B}"/>
              </a:ext>
            </a:extLst>
          </p:cNvPr>
          <p:cNvGraphicFramePr>
            <a:graphicFrameLocks noChangeAspect="1"/>
          </p:cNvGraphicFramePr>
          <p:nvPr>
            <p:extLst>
              <p:ext uri="{D42A27DB-BD31-4B8C-83A1-F6EECF244321}">
                <p14:modId xmlns:p14="http://schemas.microsoft.com/office/powerpoint/2010/main" val="1975745747"/>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2064"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49793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dirty="0"/>
              <a:t>XRN4996 - June 20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65632" y="694401"/>
            <a:ext cx="9036496" cy="2031325"/>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p>
          <a:p>
            <a:pPr marL="285750" indent="-285750">
              <a:buFont typeface="Arial" panose="020B0604020202020204" pitchFamily="34" charset="0"/>
              <a:buChar char="•"/>
            </a:pPr>
            <a:r>
              <a:rPr lang="en-GB" sz="1200" b="1" dirty="0">
                <a:solidFill>
                  <a:schemeClr val="tx2"/>
                </a:solidFill>
                <a:latin typeface="Arial" panose="020B0604020202020204" pitchFamily="34" charset="0"/>
                <a:cs typeface="Arial" panose="020B0604020202020204" pitchFamily="34" charset="0"/>
              </a:rPr>
              <a:t>Capture completion – 19/09/19</a:t>
            </a:r>
          </a:p>
          <a:p>
            <a:pPr marL="285750" indent="-285750">
              <a:buFont typeface="Arial" panose="020B0604020202020204" pitchFamily="34" charset="0"/>
              <a:buChar char="•"/>
            </a:pPr>
            <a:r>
              <a:rPr lang="en-GB" sz="1200" b="1" dirty="0">
                <a:solidFill>
                  <a:srgbClr val="1D3E61"/>
                </a:solidFill>
              </a:rPr>
              <a:t>Design Completion – 13/12/19</a:t>
            </a:r>
          </a:p>
          <a:p>
            <a:pPr marL="285750" indent="-285750">
              <a:buFont typeface="Arial" panose="020B0604020202020204" pitchFamily="34" charset="0"/>
              <a:buChar char="•"/>
            </a:pPr>
            <a:r>
              <a:rPr lang="en-GB" sz="1200" b="1" dirty="0">
                <a:solidFill>
                  <a:srgbClr val="1D3E61"/>
                </a:solidFill>
              </a:rPr>
              <a:t>Build &amp; Unit Test Completion – 31/01/20 (provisional)</a:t>
            </a:r>
          </a:p>
          <a:p>
            <a:pPr marL="285750" indent="-285750">
              <a:buFont typeface="Arial" panose="020B0604020202020204" pitchFamily="34" charset="0"/>
              <a:buChar char="•"/>
            </a:pPr>
            <a:r>
              <a:rPr lang="en-GB" sz="1200" b="1" dirty="0">
                <a:solidFill>
                  <a:srgbClr val="1D3E61"/>
                </a:solidFill>
              </a:rPr>
              <a:t>System &amp; UAT Completion – 24/04/20 (provisional)</a:t>
            </a:r>
          </a:p>
          <a:p>
            <a:pPr marL="285750" indent="-285750">
              <a:buFont typeface="Arial" panose="020B0604020202020204" pitchFamily="34" charset="0"/>
              <a:buChar char="•"/>
            </a:pPr>
            <a:r>
              <a:rPr lang="en-GB" sz="1200" b="1" dirty="0">
                <a:solidFill>
                  <a:srgbClr val="1D3E61"/>
                </a:solidFill>
              </a:rPr>
              <a:t>Regression Test Completion – 29/05/20 (provisional)</a:t>
            </a:r>
          </a:p>
          <a:p>
            <a:pPr marL="285750" indent="-285750">
              <a:buFont typeface="Arial" panose="020B0604020202020204" pitchFamily="34" charset="0"/>
              <a:buChar char="•"/>
            </a:pPr>
            <a:r>
              <a:rPr lang="en-GB" sz="1200" b="1" dirty="0">
                <a:solidFill>
                  <a:srgbClr val="1D3E61"/>
                </a:solidFill>
              </a:rPr>
              <a:t>Implementation – 20/06/20 (proposed)</a:t>
            </a:r>
          </a:p>
          <a:p>
            <a:pPr marL="285750" indent="-285750">
              <a:buFont typeface="Arial" panose="020B0604020202020204" pitchFamily="34" charset="0"/>
              <a:buChar char="•"/>
            </a:pPr>
            <a:r>
              <a:rPr lang="en-GB" sz="1200" b="1" dirty="0">
                <a:solidFill>
                  <a:srgbClr val="1D3E61"/>
                </a:solidFill>
              </a:rPr>
              <a:t>PIS Completion – 25/09/20 (provisional)</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A023AB8-1E48-461D-A498-7268100D0578}"/>
              </a:ext>
            </a:extLst>
          </p:cNvPr>
          <p:cNvPicPr>
            <a:picLocks noChangeAspect="1"/>
          </p:cNvPicPr>
          <p:nvPr/>
        </p:nvPicPr>
        <p:blipFill>
          <a:blip r:embed="rId2"/>
          <a:stretch>
            <a:fillRect/>
          </a:stretch>
        </p:blipFill>
        <p:spPr>
          <a:xfrm>
            <a:off x="41872" y="2355726"/>
            <a:ext cx="9036496" cy="2457436"/>
          </a:xfrm>
          <a:prstGeom prst="rect">
            <a:avLst/>
          </a:prstGeom>
        </p:spPr>
      </p:pic>
    </p:spTree>
    <p:extLst>
      <p:ext uri="{BB962C8B-B14F-4D97-AF65-F5344CB8AC3E}">
        <p14:creationId xmlns:p14="http://schemas.microsoft.com/office/powerpoint/2010/main" val="408292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827584" y="1923678"/>
            <a:ext cx="7560840" cy="971550"/>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solidFill>
                  <a:schemeClr val="tx2"/>
                </a:solidFill>
              </a:rPr>
              <a:t>8.8 Data Office Changes</a:t>
            </a:r>
            <a:endParaRPr lang="en-GB" kern="1200" dirty="0">
              <a:solidFill>
                <a:schemeClr val="tx2"/>
              </a:solidFill>
            </a:endParaRPr>
          </a:p>
        </p:txBody>
      </p:sp>
      <p:sp>
        <p:nvSpPr>
          <p:cNvPr id="2" name="Rectangle 1"/>
          <p:cNvSpPr/>
          <p:nvPr/>
        </p:nvSpPr>
        <p:spPr>
          <a:xfrm>
            <a:off x="4447607" y="2387084"/>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20860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14293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Customer Impacting Data Changes: XRNs</a:t>
            </a:r>
          </a:p>
        </p:txBody>
      </p:sp>
      <p:graphicFrame>
        <p:nvGraphicFramePr>
          <p:cNvPr id="2" name="Table 1"/>
          <p:cNvGraphicFramePr>
            <a:graphicFrameLocks noGrp="1"/>
          </p:cNvGraphicFramePr>
          <p:nvPr>
            <p:extLst>
              <p:ext uri="{D42A27DB-BD31-4B8C-83A1-F6EECF244321}">
                <p14:modId xmlns:p14="http://schemas.microsoft.com/office/powerpoint/2010/main" val="361624519"/>
              </p:ext>
            </p:extLst>
          </p:nvPr>
        </p:nvGraphicFramePr>
        <p:xfrm>
          <a:off x="151968" y="1258969"/>
          <a:ext cx="8740510" cy="3820587"/>
        </p:xfrm>
        <a:graphic>
          <a:graphicData uri="http://schemas.openxmlformats.org/drawingml/2006/table">
            <a:tbl>
              <a:tblPr firstRow="1" firstCol="1" bandRow="1">
                <a:tableStyleId>{69012ECD-51FC-41F1-AA8D-1B2483CD663E}</a:tableStyleId>
              </a:tblPr>
              <a:tblGrid>
                <a:gridCol w="2683990">
                  <a:extLst>
                    <a:ext uri="{9D8B030D-6E8A-4147-A177-3AD203B41FA5}">
                      <a16:colId xmlns:a16="http://schemas.microsoft.com/office/drawing/2014/main" val="20000"/>
                    </a:ext>
                  </a:extLst>
                </a:gridCol>
                <a:gridCol w="896288">
                  <a:extLst>
                    <a:ext uri="{9D8B030D-6E8A-4147-A177-3AD203B41FA5}">
                      <a16:colId xmlns:a16="http://schemas.microsoft.com/office/drawing/2014/main" val="20007"/>
                    </a:ext>
                  </a:extLst>
                </a:gridCol>
                <a:gridCol w="896288">
                  <a:extLst>
                    <a:ext uri="{9D8B030D-6E8A-4147-A177-3AD203B41FA5}">
                      <a16:colId xmlns:a16="http://schemas.microsoft.com/office/drawing/2014/main" val="20008"/>
                    </a:ext>
                  </a:extLst>
                </a:gridCol>
                <a:gridCol w="896288">
                  <a:extLst>
                    <a:ext uri="{9D8B030D-6E8A-4147-A177-3AD203B41FA5}">
                      <a16:colId xmlns:a16="http://schemas.microsoft.com/office/drawing/2014/main" val="20009"/>
                    </a:ext>
                  </a:extLst>
                </a:gridCol>
                <a:gridCol w="896288">
                  <a:extLst>
                    <a:ext uri="{9D8B030D-6E8A-4147-A177-3AD203B41FA5}">
                      <a16:colId xmlns:a16="http://schemas.microsoft.com/office/drawing/2014/main" val="20010"/>
                    </a:ext>
                  </a:extLst>
                </a:gridCol>
                <a:gridCol w="892553">
                  <a:extLst>
                    <a:ext uri="{9D8B030D-6E8A-4147-A177-3AD203B41FA5}">
                      <a16:colId xmlns:a16="http://schemas.microsoft.com/office/drawing/2014/main" val="20011"/>
                    </a:ext>
                  </a:extLst>
                </a:gridCol>
                <a:gridCol w="1578815">
                  <a:extLst>
                    <a:ext uri="{9D8B030D-6E8A-4147-A177-3AD203B41FA5}">
                      <a16:colId xmlns:a16="http://schemas.microsoft.com/office/drawing/2014/main" val="20012"/>
                    </a:ext>
                  </a:extLst>
                </a:gridCol>
              </a:tblGrid>
              <a:tr h="236659">
                <a:tc>
                  <a:txBody>
                    <a:bodyPr/>
                    <a:lstStyle/>
                    <a:p>
                      <a:pPr algn="ctr"/>
                      <a:r>
                        <a:rPr lang="en-GB" sz="1000" dirty="0">
                          <a:solidFill>
                            <a:schemeClr val="bg1"/>
                          </a:solidFill>
                        </a:rPr>
                        <a:t>Change Proposals</a:t>
                      </a:r>
                      <a:endParaRPr lang="en-GB" sz="1000" b="1" dirty="0">
                        <a:solidFill>
                          <a:schemeClr val="bg1"/>
                        </a:solidFill>
                      </a:endParaRPr>
                    </a:p>
                  </a:txBody>
                  <a:tcPr anchor="ctr"/>
                </a:tc>
                <a:tc>
                  <a:txBody>
                    <a:bodyPr/>
                    <a:lstStyle/>
                    <a:p>
                      <a:pPr algn="ctr"/>
                      <a:r>
                        <a:rPr lang="en-GB" sz="1000" b="1" dirty="0">
                          <a:solidFill>
                            <a:schemeClr val="bg1"/>
                          </a:solidFill>
                        </a:rPr>
                        <a:t>Sept 19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Oct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Nov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Dec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Jan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Comments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9449">
                <a:tc>
                  <a:txBody>
                    <a:bodyPr/>
                    <a:lstStyle/>
                    <a:p>
                      <a:pPr marL="0" algn="l" defTabSz="914378" rtl="0" eaLnBrk="1" fontAlgn="b" latinLnBrk="0" hangingPunct="1"/>
                      <a:r>
                        <a:rPr lang="en-US" sz="800" b="1" kern="1200" dirty="0">
                          <a:solidFill>
                            <a:schemeClr val="tx1"/>
                          </a:solidFill>
                          <a:latin typeface="+mn-lt"/>
                          <a:ea typeface="+mn-ea"/>
                          <a:cs typeface="+mn-cs"/>
                        </a:rPr>
                        <a:t>4738: Shipper portfolio update of proposed Formula Year AQ/SOQ</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4989">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4859: </a:t>
                      </a:r>
                      <a:r>
                        <a:rPr lang="en-GB" sz="800" b="1" kern="1200" dirty="0">
                          <a:solidFill>
                            <a:schemeClr val="tx1"/>
                          </a:solidFill>
                          <a:effectLst/>
                          <a:latin typeface="+mn-lt"/>
                          <a:ea typeface="+mn-ea"/>
                          <a:cs typeface="+mn-cs"/>
                        </a:rPr>
                        <a:t>Increasing MAM Access to CDSP Data to Mitigate Reduced MAM Appointment Timescales</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248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4860: National ‘Temporary’ UIG Monitoring</a:t>
                      </a:r>
                      <a:endParaRPr lang="en-US" sz="800" b="0" i="0" u="none" strike="noStrike" dirty="0">
                        <a:solidFill>
                          <a:schemeClr val="tx1"/>
                        </a:solidFill>
                        <a:effectLst/>
                        <a:latin typeface="Calibri"/>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Data Strategy to confirm start up for </a:t>
                      </a:r>
                      <a:r>
                        <a:rPr lang="en-GB" sz="1000"/>
                        <a:t>product user case</a:t>
                      </a: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9449">
                <a:tc>
                  <a:txBody>
                    <a:bodyPr/>
                    <a:lstStyle/>
                    <a:p>
                      <a:pPr algn="l"/>
                      <a:r>
                        <a:rPr lang="en-GB" sz="800" b="1" dirty="0">
                          <a:solidFill>
                            <a:schemeClr val="tx1"/>
                          </a:solidFill>
                        </a:rPr>
                        <a:t>XRN4928: BG Request for </a:t>
                      </a:r>
                      <a:r>
                        <a:rPr lang="en-GB" sz="800" b="1" dirty="0" err="1">
                          <a:solidFill>
                            <a:schemeClr val="tx1"/>
                          </a:solidFill>
                        </a:rPr>
                        <a:t>iGT</a:t>
                      </a:r>
                      <a:r>
                        <a:rPr lang="en-GB" sz="800" b="1" dirty="0">
                          <a:solidFill>
                            <a:schemeClr val="tx1"/>
                          </a:solidFill>
                        </a:rPr>
                        <a:t> Elected sites</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248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4779:</a:t>
                      </a:r>
                      <a:r>
                        <a:rPr lang="en-GB" sz="800" b="1" kern="1200" dirty="0">
                          <a:solidFill>
                            <a:schemeClr val="tx1"/>
                          </a:solidFill>
                          <a:effectLst/>
                          <a:latin typeface="+mn-lt"/>
                          <a:ea typeface="+mn-ea"/>
                          <a:cs typeface="+mn-cs"/>
                        </a:rPr>
                        <a:t> </a:t>
                      </a:r>
                      <a:r>
                        <a:rPr lang="en-US" sz="800" b="1" kern="1200" dirty="0">
                          <a:solidFill>
                            <a:schemeClr val="tx1"/>
                          </a:solidFill>
                          <a:effectLst/>
                          <a:latin typeface="+mn-lt"/>
                          <a:ea typeface="+mn-ea"/>
                          <a:cs typeface="+mn-cs"/>
                        </a:rPr>
                        <a:t>UNC Modification 0657S - Adding AQ reporting to the PARR</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Change due for delivery for January PARR Report run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331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4980: </a:t>
                      </a:r>
                      <a:r>
                        <a:rPr lang="en-US" sz="800" b="1" dirty="0">
                          <a:solidFill>
                            <a:schemeClr val="tx1"/>
                          </a:solidFill>
                        </a:rPr>
                        <a:t>Change Supply Point Enquiry API to add in extra field and make certain other fields visible.</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943706"/>
                  </a:ext>
                </a:extLst>
              </a:tr>
              <a:tr h="47331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dirty="0">
                          <a:solidFill>
                            <a:schemeClr val="tx1"/>
                          </a:solidFill>
                        </a:rPr>
                        <a:t>4713: Actual read following estimated transfer read calculating AQ of 1 </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886812"/>
                  </a:ext>
                </a:extLst>
              </a:tr>
              <a:tr h="379449">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5004 – Golden Bullet Report</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955436"/>
                  </a:ext>
                </a:extLst>
              </a:tr>
            </a:tbl>
          </a:graphicData>
        </a:graphic>
      </p:graphicFrame>
      <p:sp>
        <p:nvSpPr>
          <p:cNvPr id="197" name="Pentagon 196"/>
          <p:cNvSpPr/>
          <p:nvPr/>
        </p:nvSpPr>
        <p:spPr>
          <a:xfrm>
            <a:off x="171455" y="614704"/>
            <a:ext cx="1728192" cy="16753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Capture</a:t>
            </a:r>
          </a:p>
        </p:txBody>
      </p:sp>
      <p:pic>
        <p:nvPicPr>
          <p:cNvPr id="16" name="Picture 15">
            <a:extLst>
              <a:ext uri="{FF2B5EF4-FFF2-40B4-BE49-F238E27FC236}">
                <a16:creationId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a16="http://schemas.microsoft.com/office/drawing/2014/main" id="{862E908E-415A-4E45-891A-80EE81C5B2AB}"/>
              </a:ext>
            </a:extLst>
          </p:cNvPr>
          <p:cNvSpPr/>
          <p:nvPr/>
        </p:nvSpPr>
        <p:spPr>
          <a:xfrm>
            <a:off x="8244409" y="434159"/>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8" name="Pentagon 17"/>
          <p:cNvSpPr/>
          <p:nvPr/>
        </p:nvSpPr>
        <p:spPr>
          <a:xfrm>
            <a:off x="179512" y="844372"/>
            <a:ext cx="1728192"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**Estimated Delivery</a:t>
            </a:r>
          </a:p>
        </p:txBody>
      </p:sp>
      <p:sp>
        <p:nvSpPr>
          <p:cNvPr id="23" name="Pentagon 22"/>
          <p:cNvSpPr/>
          <p:nvPr/>
        </p:nvSpPr>
        <p:spPr>
          <a:xfrm>
            <a:off x="171455" y="1043746"/>
            <a:ext cx="1728192" cy="144016"/>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Delivery</a:t>
            </a:r>
          </a:p>
        </p:txBody>
      </p:sp>
      <p:sp>
        <p:nvSpPr>
          <p:cNvPr id="26" name="Pentagon 25"/>
          <p:cNvSpPr/>
          <p:nvPr/>
        </p:nvSpPr>
        <p:spPr>
          <a:xfrm>
            <a:off x="4067944" y="3086170"/>
            <a:ext cx="2016224"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27" name="Pentagon 26"/>
          <p:cNvSpPr/>
          <p:nvPr/>
        </p:nvSpPr>
        <p:spPr>
          <a:xfrm>
            <a:off x="3706638" y="1797602"/>
            <a:ext cx="1728192" cy="146298"/>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9" name="TextBox 8"/>
          <p:cNvSpPr txBox="1"/>
          <p:nvPr/>
        </p:nvSpPr>
        <p:spPr>
          <a:xfrm>
            <a:off x="4447704" y="600009"/>
            <a:ext cx="3648213" cy="400110"/>
          </a:xfrm>
          <a:prstGeom prst="rect">
            <a:avLst/>
          </a:prstGeom>
          <a:noFill/>
        </p:spPr>
        <p:txBody>
          <a:bodyPr wrap="square" rtlCol="0">
            <a:spAutoFit/>
          </a:bodyPr>
          <a:lstStyle/>
          <a:p>
            <a:r>
              <a:rPr lang="en-GB" sz="1000" dirty="0"/>
              <a:t>**Estimated delivery dates will be confirmed on completion of Capture and align to the chosen solution.</a:t>
            </a:r>
          </a:p>
        </p:txBody>
      </p:sp>
      <p:sp>
        <p:nvSpPr>
          <p:cNvPr id="39" name="Pentagon 38"/>
          <p:cNvSpPr/>
          <p:nvPr/>
        </p:nvSpPr>
        <p:spPr>
          <a:xfrm>
            <a:off x="5254358" y="3935372"/>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34" name="Pentagon 22">
            <a:extLst>
              <a:ext uri="{FF2B5EF4-FFF2-40B4-BE49-F238E27FC236}">
                <a16:creationId xmlns:a16="http://schemas.microsoft.com/office/drawing/2014/main" id="{36E21F53-ADC5-4773-81D2-B5B9022E696B}"/>
              </a:ext>
            </a:extLst>
          </p:cNvPr>
          <p:cNvSpPr/>
          <p:nvPr/>
        </p:nvSpPr>
        <p:spPr>
          <a:xfrm>
            <a:off x="6510053" y="1786114"/>
            <a:ext cx="720076" cy="154285"/>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2" name="Pentagon 23">
            <a:extLst>
              <a:ext uri="{FF2B5EF4-FFF2-40B4-BE49-F238E27FC236}">
                <a16:creationId xmlns:a16="http://schemas.microsoft.com/office/drawing/2014/main" id="{859A9D01-9268-47A9-8F18-C27EFF1D8E56}"/>
              </a:ext>
            </a:extLst>
          </p:cNvPr>
          <p:cNvSpPr/>
          <p:nvPr/>
        </p:nvSpPr>
        <p:spPr>
          <a:xfrm>
            <a:off x="3111124" y="4884854"/>
            <a:ext cx="1706468"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5" name="Pentagon 11">
            <a:extLst>
              <a:ext uri="{FF2B5EF4-FFF2-40B4-BE49-F238E27FC236}">
                <a16:creationId xmlns:a16="http://schemas.microsoft.com/office/drawing/2014/main" id="{37BF4919-71F1-4214-AC15-8E5860B911D4}"/>
              </a:ext>
            </a:extLst>
          </p:cNvPr>
          <p:cNvSpPr/>
          <p:nvPr/>
        </p:nvSpPr>
        <p:spPr>
          <a:xfrm>
            <a:off x="4948539" y="4871541"/>
            <a:ext cx="972583" cy="146242"/>
          </a:xfrm>
          <a:prstGeom prst="homePlate">
            <a:avLst/>
          </a:prstGeom>
          <a:solidFill>
            <a:schemeClr val="accent3">
              <a:lumMod val="60000"/>
              <a:lumOff val="40000"/>
            </a:schemeClr>
          </a:solidFill>
          <a:ln w="9525">
            <a:solidFill>
              <a:schemeClr val="bg2"/>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bg1"/>
                </a:solidFill>
              </a:rPr>
              <a:t>PART A</a:t>
            </a:r>
          </a:p>
        </p:txBody>
      </p:sp>
      <p:sp>
        <p:nvSpPr>
          <p:cNvPr id="37" name="Pentagon 14">
            <a:extLst>
              <a:ext uri="{FF2B5EF4-FFF2-40B4-BE49-F238E27FC236}">
                <a16:creationId xmlns:a16="http://schemas.microsoft.com/office/drawing/2014/main" id="{EB9BA0D0-87BA-4DA2-9BBF-09E5EAFEC5ED}"/>
              </a:ext>
            </a:extLst>
          </p:cNvPr>
          <p:cNvSpPr/>
          <p:nvPr/>
        </p:nvSpPr>
        <p:spPr>
          <a:xfrm>
            <a:off x="6255745" y="4891516"/>
            <a:ext cx="908537" cy="146242"/>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bg1"/>
                </a:solidFill>
              </a:rPr>
              <a:t>PART B</a:t>
            </a:r>
          </a:p>
        </p:txBody>
      </p:sp>
      <p:sp>
        <p:nvSpPr>
          <p:cNvPr id="38" name="Pentagon 14">
            <a:extLst>
              <a:ext uri="{FF2B5EF4-FFF2-40B4-BE49-F238E27FC236}">
                <a16:creationId xmlns:a16="http://schemas.microsoft.com/office/drawing/2014/main" id="{44A938AE-A20C-4CB2-AF80-74ADC57BFB77}"/>
              </a:ext>
            </a:extLst>
          </p:cNvPr>
          <p:cNvSpPr/>
          <p:nvPr/>
        </p:nvSpPr>
        <p:spPr>
          <a:xfrm>
            <a:off x="6271811" y="4439969"/>
            <a:ext cx="857463" cy="144016"/>
          </a:xfrm>
          <a:prstGeom prst="homePlate">
            <a:avLst/>
          </a:prstGeom>
          <a:solidFill>
            <a:schemeClr val="accent3">
              <a:lumMod val="60000"/>
              <a:lumOff val="40000"/>
            </a:schemeClr>
          </a:solidFill>
          <a:ln w="9525">
            <a:solidFill>
              <a:schemeClr val="bg2"/>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highlight>
                <a:srgbClr val="000000"/>
              </a:highlight>
            </a:endParaRPr>
          </a:p>
        </p:txBody>
      </p:sp>
      <p:sp>
        <p:nvSpPr>
          <p:cNvPr id="40" name="Pentagon 26">
            <a:extLst>
              <a:ext uri="{FF2B5EF4-FFF2-40B4-BE49-F238E27FC236}">
                <a16:creationId xmlns:a16="http://schemas.microsoft.com/office/drawing/2014/main" id="{CB4C2CA9-A6E9-4718-8C47-6E9C18BD1530}"/>
              </a:ext>
            </a:extLst>
          </p:cNvPr>
          <p:cNvSpPr/>
          <p:nvPr/>
        </p:nvSpPr>
        <p:spPr>
          <a:xfrm>
            <a:off x="2842542" y="3942030"/>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41" name="Pentagon 38">
            <a:extLst>
              <a:ext uri="{FF2B5EF4-FFF2-40B4-BE49-F238E27FC236}">
                <a16:creationId xmlns:a16="http://schemas.microsoft.com/office/drawing/2014/main" id="{7C53217F-E836-432D-A283-EFD06654E075}"/>
              </a:ext>
            </a:extLst>
          </p:cNvPr>
          <p:cNvSpPr/>
          <p:nvPr/>
        </p:nvSpPr>
        <p:spPr>
          <a:xfrm>
            <a:off x="6440594" y="3502851"/>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42" name="Pentagon 26">
            <a:extLst>
              <a:ext uri="{FF2B5EF4-FFF2-40B4-BE49-F238E27FC236}">
                <a16:creationId xmlns:a16="http://schemas.microsoft.com/office/drawing/2014/main" id="{D73FE93A-6B92-48EF-922A-8E477F4FE9A8}"/>
              </a:ext>
            </a:extLst>
          </p:cNvPr>
          <p:cNvSpPr/>
          <p:nvPr/>
        </p:nvSpPr>
        <p:spPr>
          <a:xfrm>
            <a:off x="6463662" y="2558902"/>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Tree>
    <p:extLst>
      <p:ext uri="{BB962C8B-B14F-4D97-AF65-F5344CB8AC3E}">
        <p14:creationId xmlns:p14="http://schemas.microsoft.com/office/powerpoint/2010/main" val="2707005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10. UIG Task Force Progress Report</a:t>
            </a:r>
          </a:p>
        </p:txBody>
      </p:sp>
    </p:spTree>
    <p:extLst>
      <p:ext uri="{BB962C8B-B14F-4D97-AF65-F5344CB8AC3E}">
        <p14:creationId xmlns:p14="http://schemas.microsoft.com/office/powerpoint/2010/main" val="415381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Background</a:t>
            </a:r>
          </a:p>
        </p:txBody>
      </p:sp>
      <p:sp>
        <p:nvSpPr>
          <p:cNvPr id="3" name="Content Placeholder 2"/>
          <p:cNvSpPr>
            <a:spLocks noGrp="1"/>
          </p:cNvSpPr>
          <p:nvPr>
            <p:ph idx="1"/>
          </p:nvPr>
        </p:nvSpPr>
        <p:spPr>
          <a:xfrm>
            <a:off x="457200" y="843558"/>
            <a:ext cx="8229600" cy="3888432"/>
          </a:xfrm>
        </p:spPr>
        <p:txBody>
          <a:bodyPr vert="horz" lIns="91440" tIns="45720" rIns="91440" bIns="45720" rtlCol="0" anchor="t">
            <a:normAutofit fontScale="92500" lnSpcReduction="20000"/>
          </a:bodyPr>
          <a:lstStyle/>
          <a:p>
            <a:r>
              <a:rPr lang="en-GB" sz="1500"/>
              <a:t>Modification 0658: ‘CDSP to identify and develop improvements to LDZ settlement processes’ approved by Ofgem on 6th July 2018</a:t>
            </a:r>
          </a:p>
          <a:p>
            <a:pPr lvl="1"/>
            <a:r>
              <a:rPr lang="en-GB" sz="1500"/>
              <a:t>Modification raised to authorise the CDSP to assign resources and incur costs related to a Task Force to investigate the causes and influencers of Unidentified Gas (UIG), with a target of reducing the volatility and scale of UIG and developing a robust predictive model for daily UIG for use by all parties.</a:t>
            </a:r>
          </a:p>
          <a:p>
            <a:r>
              <a:rPr lang="en-GB" sz="1500"/>
              <a:t>BER for Change Reference Number XRN4695: ‘Investigating causes and contributors to levels and volatility of Unidentified Gas’ approved at ChMC on 11th July 2018</a:t>
            </a:r>
          </a:p>
          <a:p>
            <a:pPr lvl="1"/>
            <a:r>
              <a:rPr lang="en-GB" sz="1500"/>
              <a:t>This Change Proposal added an additional service line into the DSC to enable Xoserve access to investigate, using resources and technology, causes and contributors to levels and volatility of Unidentified Gas. Xoserve is to provide monthly update reports and recommend proposals and subsequent changes or modifications for the industry.</a:t>
            </a:r>
          </a:p>
          <a:p>
            <a:r>
              <a:rPr lang="en-GB" sz="1500"/>
              <a:t>The following slides provide: </a:t>
            </a:r>
          </a:p>
          <a:p>
            <a:pPr lvl="1"/>
            <a:r>
              <a:rPr lang="en-GB" sz="1500"/>
              <a:t>Task Force dashboard </a:t>
            </a:r>
          </a:p>
          <a:p>
            <a:pPr lvl="1"/>
            <a:r>
              <a:rPr lang="en-GB" sz="1500"/>
              <a:t>POAP</a:t>
            </a:r>
          </a:p>
          <a:p>
            <a:pPr lvl="1"/>
            <a:r>
              <a:rPr lang="en-GB" sz="1500">
                <a:latin typeface="Arial"/>
                <a:cs typeface="Arial"/>
              </a:rPr>
              <a:t>Recommendation stats</a:t>
            </a:r>
          </a:p>
          <a:p>
            <a:pPr lvl="1"/>
            <a:r>
              <a:rPr lang="en-GB" sz="1500"/>
              <a:t>Reporting on budget</a:t>
            </a:r>
          </a:p>
          <a:p>
            <a:pPr lvl="1"/>
            <a:r>
              <a:rPr lang="en-GB" sz="1600"/>
              <a:t>UIG Task Force Activities migration post October 19</a:t>
            </a:r>
            <a:endParaRPr lang="en-GB" sz="1500"/>
          </a:p>
          <a:p>
            <a:endParaRPr lang="en-GB"/>
          </a:p>
        </p:txBody>
      </p:sp>
    </p:spTree>
    <p:extLst>
      <p:ext uri="{BB962C8B-B14F-4D97-AF65-F5344CB8AC3E}">
        <p14:creationId xmlns:p14="http://schemas.microsoft.com/office/powerpoint/2010/main" val="94975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UIG Task Force: Dashboard</a:t>
            </a:r>
          </a:p>
        </p:txBody>
      </p:sp>
      <p:sp>
        <p:nvSpPr>
          <p:cNvPr id="5" name="Oval 9">
            <a:extLst>
              <a:ext uri="{FF2B5EF4-FFF2-40B4-BE49-F238E27FC236}">
                <a16:creationId xmlns:a16="http://schemas.microsoft.com/office/drawing/2014/main" id="{02D4E185-FBF5-3446-B3E1-6F3AB6C27A45}"/>
              </a:ext>
            </a:extLst>
          </p:cNvPr>
          <p:cNvSpPr>
            <a:spLocks noChangeAspect="1" noChangeArrowheads="1"/>
          </p:cNvSpPr>
          <p:nvPr/>
        </p:nvSpPr>
        <p:spPr bwMode="gray">
          <a:xfrm>
            <a:off x="1979712" y="1131912"/>
            <a:ext cx="431728" cy="431728"/>
          </a:xfrm>
          <a:prstGeom prst="ellipse">
            <a:avLst/>
          </a:prstGeom>
          <a:solidFill>
            <a:srgbClr val="00B050"/>
          </a:solidFill>
          <a:ln w="9525" algn="ctr">
            <a:solidFill>
              <a:srgbClr val="000000"/>
            </a:solidFill>
            <a:round/>
            <a:headEnd/>
            <a:tailEnd/>
          </a:ln>
        </p:spPr>
        <p:txBody>
          <a:bodyPr wrap="none" lIns="226314" tIns="0" rIns="226314" bIns="0" anchor="ctr"/>
          <a:lstStyle/>
          <a:p>
            <a:pPr algn="ctr" fontAlgn="base">
              <a:spcBef>
                <a:spcPct val="0"/>
              </a:spcBef>
              <a:spcAft>
                <a:spcPct val="0"/>
              </a:spcAft>
            </a:pPr>
            <a:r>
              <a:rPr lang="en-US" sz="2000" b="1">
                <a:solidFill>
                  <a:sysClr val="windowText" lastClr="000000"/>
                </a:solidFill>
              </a:rPr>
              <a:t>G</a:t>
            </a:r>
          </a:p>
        </p:txBody>
      </p:sp>
      <p:graphicFrame>
        <p:nvGraphicFramePr>
          <p:cNvPr id="6" name="Table 5">
            <a:extLst>
              <a:ext uri="{FF2B5EF4-FFF2-40B4-BE49-F238E27FC236}">
                <a16:creationId xmlns:a16="http://schemas.microsoft.com/office/drawing/2014/main" id="{AB117C66-3576-B549-9507-6BE43690B321}"/>
              </a:ext>
            </a:extLst>
          </p:cNvPr>
          <p:cNvGraphicFramePr>
            <a:graphicFrameLocks noGrp="1"/>
          </p:cNvGraphicFramePr>
          <p:nvPr>
            <p:extLst/>
          </p:nvPr>
        </p:nvGraphicFramePr>
        <p:xfrm>
          <a:off x="247134" y="638207"/>
          <a:ext cx="1240410" cy="1514532"/>
        </p:xfrm>
        <a:graphic>
          <a:graphicData uri="http://schemas.openxmlformats.org/drawingml/2006/table">
            <a:tbl>
              <a:tblPr firstRow="1" bandRow="1">
                <a:tableStyleId>{5C22544A-7EE6-4342-B048-85BDC9FD1C3A}</a:tableStyleId>
              </a:tblPr>
              <a:tblGrid>
                <a:gridCol w="620205">
                  <a:extLst>
                    <a:ext uri="{9D8B030D-6E8A-4147-A177-3AD203B41FA5}">
                      <a16:colId xmlns:a16="http://schemas.microsoft.com/office/drawing/2014/main" val="20001"/>
                    </a:ext>
                  </a:extLst>
                </a:gridCol>
                <a:gridCol w="620205">
                  <a:extLst>
                    <a:ext uri="{9D8B030D-6E8A-4147-A177-3AD203B41FA5}">
                      <a16:colId xmlns:a16="http://schemas.microsoft.com/office/drawing/2014/main" val="3698224449"/>
                    </a:ext>
                  </a:extLst>
                </a:gridCol>
              </a:tblGrid>
              <a:tr h="180884">
                <a:tc gridSpan="2">
                  <a:txBody>
                    <a:bodyPr/>
                    <a:lstStyle/>
                    <a:p>
                      <a:pPr marL="0" algn="ctr" defTabSz="914400" rtl="0" eaLnBrk="1" latinLnBrk="0" hangingPunct="1"/>
                      <a:r>
                        <a:rPr lang="en-US" sz="800" b="1" kern="1200">
                          <a:solidFill>
                            <a:schemeClr val="tx2"/>
                          </a:solidFill>
                          <a:latin typeface="+mn-lt"/>
                          <a:ea typeface="+mn-ea"/>
                          <a:cs typeface="+mn-cs"/>
                        </a:rPr>
                        <a:t>RAG</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914400" rtl="0" eaLnBrk="1" latinLnBrk="0" hangingPunct="1"/>
                      <a:endParaRPr lang="en-US" sz="800" b="1" kern="1200">
                        <a:solidFill>
                          <a:schemeClr val="tx2"/>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Time</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Cost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Benefit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chemeClr val="tx1"/>
                          </a:solidFill>
                          <a:effectLst/>
                          <a:latin typeface="+mn-lt"/>
                          <a:ea typeface="+mn-ea"/>
                          <a:cs typeface="+mn-cs"/>
                        </a:rPr>
                        <a:t>N/A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251519" y="2376671"/>
          <a:ext cx="3469742" cy="2253609"/>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733439">
                  <a:extLst>
                    <a:ext uri="{9D8B030D-6E8A-4147-A177-3AD203B41FA5}">
                      <a16:colId xmlns:a16="http://schemas.microsoft.com/office/drawing/2014/main" val="20002"/>
                    </a:ext>
                  </a:extLst>
                </a:gridCol>
                <a:gridCol w="504055">
                  <a:extLst>
                    <a:ext uri="{9D8B030D-6E8A-4147-A177-3AD203B41FA5}">
                      <a16:colId xmlns:a16="http://schemas.microsoft.com/office/drawing/2014/main" val="20003"/>
                    </a:ext>
                  </a:extLst>
                </a:gridCol>
              </a:tblGrid>
              <a:tr h="336105">
                <a:tc>
                  <a:txBody>
                    <a:bodyPr/>
                    <a:lstStyle/>
                    <a:p>
                      <a:pPr algn="ctr" rtl="0" fontAlgn="ctr"/>
                      <a:r>
                        <a:rPr lang="en-GB" sz="800" b="1" i="0" u="none" strike="noStrike">
                          <a:solidFill>
                            <a:schemeClr val="tx2"/>
                          </a:solidFill>
                          <a:effectLst/>
                          <a:latin typeface="+mj-lt"/>
                        </a:rPr>
                        <a:t>Progress</a:t>
                      </a:r>
                      <a:r>
                        <a:rPr lang="en-GB" sz="800" b="1" i="0" u="none" strike="noStrike" baseline="0">
                          <a:solidFill>
                            <a:schemeClr val="tx2"/>
                          </a:solidFill>
                          <a:effectLst/>
                          <a:latin typeface="+mj-lt"/>
                        </a:rPr>
                        <a:t> since last month - k</a:t>
                      </a:r>
                      <a:r>
                        <a:rPr lang="en-GB" sz="800" b="1" i="0" u="none" strike="noStrike">
                          <a:solidFill>
                            <a:schemeClr val="tx2"/>
                          </a:solidFill>
                          <a:effectLst/>
                          <a:latin typeface="+mj-lt"/>
                        </a:rPr>
                        <a:t>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938">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November</a:t>
                      </a:r>
                      <a:r>
                        <a:rPr lang="en-GB" sz="800" kern="1200" baseline="0">
                          <a:solidFill>
                            <a:schemeClr val="tx2"/>
                          </a:solidFill>
                          <a:latin typeface="+mj-lt"/>
                          <a:ea typeface="Calibri" panose="020F0502020204030204" pitchFamily="34" charset="0"/>
                          <a:cs typeface="Times New Roman" panose="02020603050405020304" pitchFamily="18" charset="0"/>
                        </a:rPr>
                        <a:t> UIG Work Group</a:t>
                      </a:r>
                      <a:endParaRPr lang="en-GB" sz="800" kern="120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26/11/19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2345">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a:t>
                      </a:r>
                      <a:r>
                        <a:rPr lang="en-GB" sz="800" kern="1200">
                          <a:solidFill>
                            <a:schemeClr val="tx2"/>
                          </a:solidFill>
                          <a:latin typeface="+mn-lt"/>
                          <a:ea typeface="Calibri" panose="020F0502020204030204" pitchFamily="34" charset="0"/>
                          <a:cs typeface="Times New Roman" panose="02020603050405020304" pitchFamily="18" charset="0"/>
                        </a:rPr>
                        <a:t>November</a:t>
                      </a:r>
                      <a:r>
                        <a:rPr lang="en-GB" sz="800" kern="1200">
                          <a:solidFill>
                            <a:schemeClr val="tx2"/>
                          </a:solidFill>
                          <a:latin typeface="+mj-lt"/>
                          <a:ea typeface="Calibri" panose="020F0502020204030204" pitchFamily="34" charset="0"/>
                          <a:cs typeface="Times New Roman" panose="02020603050405020304" pitchFamily="18" charset="0"/>
                        </a:rPr>
                        <a:t> Change</a:t>
                      </a:r>
                      <a:r>
                        <a:rPr lang="en-GB" sz="800" kern="1200" baseline="0">
                          <a:solidFill>
                            <a:schemeClr val="tx2"/>
                          </a:solidFill>
                          <a:latin typeface="+mj-lt"/>
                          <a:ea typeface="Calibri" panose="020F0502020204030204" pitchFamily="34" charset="0"/>
                          <a:cs typeface="Times New Roman" panose="02020603050405020304" pitchFamily="18" charset="0"/>
                        </a:rPr>
                        <a:t> Management Committee</a:t>
                      </a:r>
                      <a:endParaRPr lang="en-GB" sz="800" kern="120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13/11/19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887630650"/>
                  </a:ext>
                </a:extLst>
              </a:tr>
              <a:tr h="402345">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a:t>
                      </a:r>
                      <a:r>
                        <a:rPr lang="en-GB" sz="800" kern="1200">
                          <a:solidFill>
                            <a:schemeClr val="tx2"/>
                          </a:solidFill>
                          <a:latin typeface="+mn-lt"/>
                          <a:ea typeface="Calibri" panose="020F0502020204030204" pitchFamily="34" charset="0"/>
                          <a:cs typeface="Times New Roman" panose="02020603050405020304" pitchFamily="18" charset="0"/>
                        </a:rPr>
                        <a:t>November</a:t>
                      </a:r>
                      <a:r>
                        <a:rPr lang="en-GB" sz="800" kern="1200">
                          <a:solidFill>
                            <a:schemeClr val="tx2"/>
                          </a:solidFill>
                          <a:latin typeface="+mj-lt"/>
                          <a:ea typeface="Calibri" panose="020F0502020204030204" pitchFamily="34" charset="0"/>
                          <a:cs typeface="Times New Roman" panose="02020603050405020304" pitchFamily="18" charset="0"/>
                        </a:rPr>
                        <a:t> Contract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20/11/19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05133341"/>
                  </a:ext>
                </a:extLst>
              </a:tr>
              <a:tr h="370938">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Executive Summary Update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w/c 18/11/19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225005"/>
                  </a:ext>
                </a:extLst>
              </a:tr>
              <a:tr h="370938">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Work Group 674</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11/12/19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On track</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78076949"/>
                  </a:ext>
                </a:extLst>
              </a:tr>
            </a:tbl>
          </a:graphicData>
        </a:graphic>
      </p:graphicFrame>
      <p:graphicFrame>
        <p:nvGraphicFramePr>
          <p:cNvPr id="8" name="Table 7">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4355976" y="2377827"/>
          <a:ext cx="3528392" cy="26098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720080">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260985">
                <a:tc>
                  <a:txBody>
                    <a:bodyPr/>
                    <a:lstStyle/>
                    <a:p>
                      <a:pPr algn="ctr" rtl="0" fontAlgn="ctr"/>
                      <a:r>
                        <a:rPr lang="en-GB" sz="800" b="1" i="0" u="none" strike="noStrike">
                          <a:solidFill>
                            <a:schemeClr val="tx2"/>
                          </a:solidFill>
                          <a:effectLst/>
                          <a:latin typeface="+mj-lt"/>
                        </a:rPr>
                        <a:t>Priorities for next month – key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CB52235E-B02C-D446-8E73-FC4656F5C1A2}"/>
              </a:ext>
            </a:extLst>
          </p:cNvPr>
          <p:cNvSpPr txBox="1"/>
          <p:nvPr/>
        </p:nvSpPr>
        <p:spPr>
          <a:xfrm>
            <a:off x="1835696" y="752388"/>
            <a:ext cx="2304256" cy="307777"/>
          </a:xfrm>
          <a:prstGeom prst="rect">
            <a:avLst/>
          </a:prstGeom>
          <a:noFill/>
        </p:spPr>
        <p:txBody>
          <a:bodyPr wrap="square" rtlCol="0">
            <a:spAutoFit/>
          </a:bodyPr>
          <a:lstStyle/>
          <a:p>
            <a:r>
              <a:rPr lang="en-GB" sz="1400">
                <a:solidFill>
                  <a:schemeClr val="tx1">
                    <a:lumMod val="65000"/>
                    <a:lumOff val="35000"/>
                  </a:schemeClr>
                </a:solidFill>
              </a:rPr>
              <a:t>Overall RAG status:*</a:t>
            </a:r>
            <a:endParaRPr lang="en-US" sz="1400">
              <a:solidFill>
                <a:schemeClr val="tx1">
                  <a:lumMod val="65000"/>
                  <a:lumOff val="35000"/>
                </a:schemeClr>
              </a:solidFill>
            </a:endParaRPr>
          </a:p>
        </p:txBody>
      </p:sp>
      <p:graphicFrame>
        <p:nvGraphicFramePr>
          <p:cNvPr id="3" name="Table 2"/>
          <p:cNvGraphicFramePr>
            <a:graphicFrameLocks noGrp="1"/>
          </p:cNvGraphicFramePr>
          <p:nvPr>
            <p:extLst/>
          </p:nvPr>
        </p:nvGraphicFramePr>
        <p:xfrm>
          <a:off x="4355976" y="2646030"/>
          <a:ext cx="3528392" cy="2016244"/>
        </p:xfrm>
        <a:graphic>
          <a:graphicData uri="http://schemas.openxmlformats.org/drawingml/2006/table">
            <a:tbl>
              <a:tblPr firstRow="1" bandRow="1">
                <a:tableStyleId>{5C22544A-7EE6-4342-B048-85BDC9FD1C3A}</a:tableStyleId>
              </a:tblPr>
              <a:tblGrid>
                <a:gridCol w="2330976">
                  <a:extLst>
                    <a:ext uri="{9D8B030D-6E8A-4147-A177-3AD203B41FA5}">
                      <a16:colId xmlns:a16="http://schemas.microsoft.com/office/drawing/2014/main" val="20000"/>
                    </a:ext>
                  </a:extLst>
                </a:gridCol>
                <a:gridCol w="693360">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tblGrid>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b="0" kern="1200">
                          <a:solidFill>
                            <a:schemeClr val="tx2"/>
                          </a:solidFill>
                          <a:latin typeface="+mj-lt"/>
                          <a:ea typeface="Calibri" panose="020F0502020204030204" pitchFamily="34" charset="0"/>
                          <a:cs typeface="Times New Roman" panose="02020603050405020304" pitchFamily="18" charset="0"/>
                        </a:rPr>
                        <a:t>Support</a:t>
                      </a:r>
                      <a:r>
                        <a:rPr lang="en-GB" sz="800" b="0" kern="1200" baseline="0">
                          <a:solidFill>
                            <a:schemeClr val="tx2"/>
                          </a:solidFill>
                          <a:latin typeface="+mj-lt"/>
                          <a:ea typeface="Calibri" panose="020F0502020204030204" pitchFamily="34" charset="0"/>
                          <a:cs typeface="Times New Roman" panose="02020603050405020304" pitchFamily="18" charset="0"/>
                        </a:rPr>
                        <a:t> Mod development (All)</a:t>
                      </a:r>
                      <a:endParaRPr lang="en-GB" sz="800" b="0" kern="120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b="0" kern="1200" baseline="0">
                          <a:solidFill>
                            <a:schemeClr val="tx2"/>
                          </a:solidFill>
                          <a:latin typeface="+mj-lt"/>
                          <a:ea typeface="Calibri" charset="0"/>
                          <a:cs typeface="Times New Roman" panose="02020603050405020304" pitchFamily="18" charset="0"/>
                        </a:rPr>
                        <a:t>01/03/19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Development of automated UIG reporting </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End of June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FF0000"/>
                          </a:solidFill>
                          <a:effectLst/>
                          <a:latin typeface="+mn-lt"/>
                          <a:ea typeface="+mn-ea"/>
                          <a:cs typeface="+mn-cs"/>
                        </a:rPr>
                        <a:t>R</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Commence UIG Task Force close down/extension</a:t>
                      </a:r>
                      <a:r>
                        <a:rPr lang="en-GB" sz="800" kern="1200" baseline="0">
                          <a:solidFill>
                            <a:schemeClr val="tx2"/>
                          </a:solidFill>
                          <a:latin typeface="+mj-lt"/>
                          <a:ea typeface="Calibri" panose="020F0502020204030204" pitchFamily="34" charset="0"/>
                          <a:cs typeface="Times New Roman" panose="02020603050405020304" pitchFamily="18" charset="0"/>
                        </a:rPr>
                        <a:t> options</a:t>
                      </a:r>
                      <a:endParaRPr lang="en-GB" sz="800" kern="120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01/07/19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December Change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11/12/19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39802089"/>
                  </a:ext>
                </a:extLst>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December Contract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18/12/19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55352999"/>
                  </a:ext>
                </a:extLst>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Executive Summary Update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n-lt"/>
                          <a:ea typeface="Calibri" charset="0"/>
                          <a:cs typeface="Times New Roman" panose="02020603050405020304" pitchFamily="18" charset="0"/>
                        </a:rPr>
                        <a:t>w/c 16/12/19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21441398"/>
                  </a:ext>
                </a:extLst>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December UIG Work Group</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panose="02020603050405020304" pitchFamily="18" charset="0"/>
                        </a:rPr>
                        <a:t>12/12/19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12508688"/>
                  </a:ext>
                </a:extLst>
              </a:tr>
            </a:tbl>
          </a:graphicData>
        </a:graphic>
      </p:graphicFrame>
    </p:spTree>
    <p:extLst>
      <p:ext uri="{BB962C8B-B14F-4D97-AF65-F5344CB8AC3E}">
        <p14:creationId xmlns:p14="http://schemas.microsoft.com/office/powerpoint/2010/main" val="33462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Plan on Page Updated</a:t>
            </a:r>
          </a:p>
        </p:txBody>
      </p:sp>
      <p:sp>
        <p:nvSpPr>
          <p:cNvPr id="15" name="Rectangle 14">
            <a:extLst>
              <a:ext uri="{FF2B5EF4-FFF2-40B4-BE49-F238E27FC236}">
                <a16:creationId xmlns:a16="http://schemas.microsoft.com/office/drawing/2014/main" id="{B64306B3-3585-5E46-BA3A-D8B3C1223180}"/>
              </a:ext>
            </a:extLst>
          </p:cNvPr>
          <p:cNvSpPr/>
          <p:nvPr/>
        </p:nvSpPr>
        <p:spPr bwMode="auto">
          <a:xfrm>
            <a:off x="5508104" y="195488"/>
            <a:ext cx="3456384" cy="449843"/>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Diamond 15">
            <a:extLst>
              <a:ext uri="{FF2B5EF4-FFF2-40B4-BE49-F238E27FC236}">
                <a16:creationId xmlns:a16="http://schemas.microsoft.com/office/drawing/2014/main" id="{386EECE8-E9BF-8E4C-B2B2-6087159F6123}"/>
              </a:ext>
            </a:extLst>
          </p:cNvPr>
          <p:cNvSpPr/>
          <p:nvPr/>
        </p:nvSpPr>
        <p:spPr>
          <a:xfrm>
            <a:off x="6300192" y="26250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7" name="TextBox 16">
            <a:extLst>
              <a:ext uri="{FF2B5EF4-FFF2-40B4-BE49-F238E27FC236}">
                <a16:creationId xmlns:a16="http://schemas.microsoft.com/office/drawing/2014/main" id="{F6B8063B-A63C-804E-BE6B-8BA555583BC4}"/>
              </a:ext>
            </a:extLst>
          </p:cNvPr>
          <p:cNvSpPr txBox="1"/>
          <p:nvPr/>
        </p:nvSpPr>
        <p:spPr>
          <a:xfrm>
            <a:off x="6479195" y="262500"/>
            <a:ext cx="613087" cy="221018"/>
          </a:xfrm>
          <a:prstGeom prst="rect">
            <a:avLst/>
          </a:prstGeom>
          <a:noFill/>
        </p:spPr>
        <p:txBody>
          <a:bodyPr wrap="square" lIns="18000" tIns="18000" rIns="18000" bIns="18000" rtlCol="0">
            <a:spAutoFit/>
          </a:bodyPr>
          <a:lstStyle/>
          <a:p>
            <a:r>
              <a:rPr lang="en-US" sz="600"/>
              <a:t>Delivery team milestone</a:t>
            </a:r>
          </a:p>
        </p:txBody>
      </p:sp>
      <p:sp>
        <p:nvSpPr>
          <p:cNvPr id="18" name="Diamond 17">
            <a:extLst>
              <a:ext uri="{FF2B5EF4-FFF2-40B4-BE49-F238E27FC236}">
                <a16:creationId xmlns:a16="http://schemas.microsoft.com/office/drawing/2014/main" id="{5F6F08A8-4516-2149-B434-0B4218F20DA7}"/>
              </a:ext>
            </a:extLst>
          </p:cNvPr>
          <p:cNvSpPr/>
          <p:nvPr/>
        </p:nvSpPr>
        <p:spPr>
          <a:xfrm>
            <a:off x="7236296" y="254952"/>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a:solidFill>
                  <a:schemeClr val="tx1"/>
                </a:solidFill>
                <a:latin typeface="Arial"/>
                <a:ea typeface="ＭＳ Ｐゴシック" pitchFamily="34" charset="-128"/>
              </a:rPr>
              <a:t> </a:t>
            </a:r>
          </a:p>
        </p:txBody>
      </p:sp>
      <p:sp>
        <p:nvSpPr>
          <p:cNvPr id="19" name="TextBox 18">
            <a:extLst>
              <a:ext uri="{FF2B5EF4-FFF2-40B4-BE49-F238E27FC236}">
                <a16:creationId xmlns:a16="http://schemas.microsoft.com/office/drawing/2014/main" id="{B28A795C-A89F-7E4F-AFD7-DF1859237223}"/>
              </a:ext>
            </a:extLst>
          </p:cNvPr>
          <p:cNvSpPr txBox="1"/>
          <p:nvPr/>
        </p:nvSpPr>
        <p:spPr>
          <a:xfrm>
            <a:off x="7415298" y="254951"/>
            <a:ext cx="613087" cy="221018"/>
          </a:xfrm>
          <a:prstGeom prst="rect">
            <a:avLst/>
          </a:prstGeom>
          <a:noFill/>
        </p:spPr>
        <p:txBody>
          <a:bodyPr wrap="square" lIns="18000" tIns="18000" rIns="18000" bIns="18000" rtlCol="0">
            <a:spAutoFit/>
          </a:bodyPr>
          <a:lstStyle/>
          <a:p>
            <a:r>
              <a:rPr lang="en-US" sz="600"/>
              <a:t>Advanced Analytics</a:t>
            </a:r>
          </a:p>
        </p:txBody>
      </p:sp>
      <p:sp>
        <p:nvSpPr>
          <p:cNvPr id="20" name="Triangle 152">
            <a:extLst>
              <a:ext uri="{FF2B5EF4-FFF2-40B4-BE49-F238E27FC236}">
                <a16:creationId xmlns:a16="http://schemas.microsoft.com/office/drawing/2014/main" id="{AC124C8C-4F66-FD40-BCE9-4399FC098415}"/>
              </a:ext>
            </a:extLst>
          </p:cNvPr>
          <p:cNvSpPr/>
          <p:nvPr/>
        </p:nvSpPr>
        <p:spPr>
          <a:xfrm>
            <a:off x="8172400" y="298801"/>
            <a:ext cx="108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a:solidFill>
                  <a:schemeClr val="bg1"/>
                </a:solidFill>
              </a:rPr>
              <a:t>I  </a:t>
            </a:r>
          </a:p>
        </p:txBody>
      </p:sp>
      <p:sp>
        <p:nvSpPr>
          <p:cNvPr id="21" name="TextBox 20">
            <a:extLst>
              <a:ext uri="{FF2B5EF4-FFF2-40B4-BE49-F238E27FC236}">
                <a16:creationId xmlns:a16="http://schemas.microsoft.com/office/drawing/2014/main" id="{AD6031FF-D932-4F45-9D83-CFA5F6CB41C5}"/>
              </a:ext>
            </a:extLst>
          </p:cNvPr>
          <p:cNvSpPr txBox="1"/>
          <p:nvPr/>
        </p:nvSpPr>
        <p:spPr>
          <a:xfrm>
            <a:off x="8207389" y="265606"/>
            <a:ext cx="613087" cy="128685"/>
          </a:xfrm>
          <a:prstGeom prst="rect">
            <a:avLst/>
          </a:prstGeom>
          <a:noFill/>
        </p:spPr>
        <p:txBody>
          <a:bodyPr wrap="square" lIns="18000" tIns="18000" rIns="18000" bIns="18000" rtlCol="0">
            <a:spAutoFit/>
          </a:bodyPr>
          <a:lstStyle/>
          <a:p>
            <a:pPr algn="r"/>
            <a:r>
              <a:rPr lang="en-US" sz="600"/>
              <a:t>Governance</a:t>
            </a:r>
          </a:p>
        </p:txBody>
      </p:sp>
      <p:sp>
        <p:nvSpPr>
          <p:cNvPr id="22" name="Oval 21"/>
          <p:cNvSpPr>
            <a:spLocks noChangeAspect="1"/>
          </p:cNvSpPr>
          <p:nvPr/>
        </p:nvSpPr>
        <p:spPr bwMode="auto">
          <a:xfrm>
            <a:off x="5580112" y="284746"/>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23" name="TextBox 22">
            <a:extLst>
              <a:ext uri="{FF2B5EF4-FFF2-40B4-BE49-F238E27FC236}">
                <a16:creationId xmlns:a16="http://schemas.microsoft.com/office/drawing/2014/main" id="{F6B8063B-A63C-804E-BE6B-8BA555583BC4}"/>
              </a:ext>
            </a:extLst>
          </p:cNvPr>
          <p:cNvSpPr txBox="1"/>
          <p:nvPr/>
        </p:nvSpPr>
        <p:spPr>
          <a:xfrm>
            <a:off x="5724132" y="262500"/>
            <a:ext cx="613087" cy="221018"/>
          </a:xfrm>
          <a:prstGeom prst="rect">
            <a:avLst/>
          </a:prstGeom>
          <a:noFill/>
        </p:spPr>
        <p:txBody>
          <a:bodyPr wrap="square" lIns="18000" tIns="18000" rIns="18000" bIns="18000" rtlCol="0">
            <a:spAutoFit/>
          </a:bodyPr>
          <a:lstStyle/>
          <a:p>
            <a:r>
              <a:rPr lang="en-US" sz="600"/>
              <a:t>Completed activity </a:t>
            </a:r>
          </a:p>
        </p:txBody>
      </p:sp>
      <p:graphicFrame>
        <p:nvGraphicFramePr>
          <p:cNvPr id="25" name="Table 24">
            <a:extLst>
              <a:ext uri="{FF2B5EF4-FFF2-40B4-BE49-F238E27FC236}">
                <a16:creationId xmlns:a16="http://schemas.microsoft.com/office/drawing/2014/main" id="{67DD9588-713D-6541-B74F-36D3C98AF17D}"/>
              </a:ext>
            </a:extLst>
          </p:cNvPr>
          <p:cNvGraphicFramePr>
            <a:graphicFrameLocks noGrp="1"/>
          </p:cNvGraphicFramePr>
          <p:nvPr>
            <p:extLst/>
          </p:nvPr>
        </p:nvGraphicFramePr>
        <p:xfrm>
          <a:off x="567734" y="652892"/>
          <a:ext cx="7820690" cy="4010600"/>
        </p:xfrm>
        <a:graphic>
          <a:graphicData uri="http://schemas.openxmlformats.org/drawingml/2006/table">
            <a:tbl>
              <a:tblPr firstRow="1" bandRow="1">
                <a:tableStyleId>{69CF1AB2-1976-4502-BF36-3FF5EA218861}</a:tableStyleId>
              </a:tblPr>
              <a:tblGrid>
                <a:gridCol w="168964">
                  <a:extLst>
                    <a:ext uri="{9D8B030D-6E8A-4147-A177-3AD203B41FA5}">
                      <a16:colId xmlns:a16="http://schemas.microsoft.com/office/drawing/2014/main" val="4177888447"/>
                    </a:ext>
                  </a:extLst>
                </a:gridCol>
                <a:gridCol w="286846">
                  <a:extLst>
                    <a:ext uri="{9D8B030D-6E8A-4147-A177-3AD203B41FA5}">
                      <a16:colId xmlns:a16="http://schemas.microsoft.com/office/drawing/2014/main" val="20015"/>
                    </a:ext>
                  </a:extLst>
                </a:gridCol>
                <a:gridCol w="286846">
                  <a:extLst>
                    <a:ext uri="{9D8B030D-6E8A-4147-A177-3AD203B41FA5}">
                      <a16:colId xmlns:a16="http://schemas.microsoft.com/office/drawing/2014/main" val="20016"/>
                    </a:ext>
                  </a:extLst>
                </a:gridCol>
                <a:gridCol w="286846">
                  <a:extLst>
                    <a:ext uri="{9D8B030D-6E8A-4147-A177-3AD203B41FA5}">
                      <a16:colId xmlns:a16="http://schemas.microsoft.com/office/drawing/2014/main" val="20017"/>
                    </a:ext>
                  </a:extLst>
                </a:gridCol>
                <a:gridCol w="286846">
                  <a:extLst>
                    <a:ext uri="{9D8B030D-6E8A-4147-A177-3AD203B41FA5}">
                      <a16:colId xmlns:a16="http://schemas.microsoft.com/office/drawing/2014/main" val="20023"/>
                    </a:ext>
                  </a:extLst>
                </a:gridCol>
                <a:gridCol w="286846">
                  <a:extLst>
                    <a:ext uri="{9D8B030D-6E8A-4147-A177-3AD203B41FA5}">
                      <a16:colId xmlns:a16="http://schemas.microsoft.com/office/drawing/2014/main" val="20019"/>
                    </a:ext>
                  </a:extLst>
                </a:gridCol>
                <a:gridCol w="286846">
                  <a:extLst>
                    <a:ext uri="{9D8B030D-6E8A-4147-A177-3AD203B41FA5}">
                      <a16:colId xmlns:a16="http://schemas.microsoft.com/office/drawing/2014/main" val="20020"/>
                    </a:ext>
                  </a:extLst>
                </a:gridCol>
                <a:gridCol w="286846">
                  <a:extLst>
                    <a:ext uri="{9D8B030D-6E8A-4147-A177-3AD203B41FA5}">
                      <a16:colId xmlns:a16="http://schemas.microsoft.com/office/drawing/2014/main" val="20021"/>
                    </a:ext>
                  </a:extLst>
                </a:gridCol>
                <a:gridCol w="286846">
                  <a:extLst>
                    <a:ext uri="{9D8B030D-6E8A-4147-A177-3AD203B41FA5}">
                      <a16:colId xmlns:a16="http://schemas.microsoft.com/office/drawing/2014/main" val="20022"/>
                    </a:ext>
                  </a:extLst>
                </a:gridCol>
                <a:gridCol w="286846">
                  <a:extLst>
                    <a:ext uri="{9D8B030D-6E8A-4147-A177-3AD203B41FA5}">
                      <a16:colId xmlns:a16="http://schemas.microsoft.com/office/drawing/2014/main" val="20027"/>
                    </a:ext>
                  </a:extLst>
                </a:gridCol>
                <a:gridCol w="298242">
                  <a:extLst>
                    <a:ext uri="{9D8B030D-6E8A-4147-A177-3AD203B41FA5}">
                      <a16:colId xmlns:a16="http://schemas.microsoft.com/office/drawing/2014/main" val="20024"/>
                    </a:ext>
                  </a:extLst>
                </a:gridCol>
                <a:gridCol w="298240">
                  <a:extLst>
                    <a:ext uri="{9D8B030D-6E8A-4147-A177-3AD203B41FA5}">
                      <a16:colId xmlns:a16="http://schemas.microsoft.com/office/drawing/2014/main" val="20025"/>
                    </a:ext>
                  </a:extLst>
                </a:gridCol>
                <a:gridCol w="298242">
                  <a:extLst>
                    <a:ext uri="{9D8B030D-6E8A-4147-A177-3AD203B41FA5}">
                      <a16:colId xmlns:a16="http://schemas.microsoft.com/office/drawing/2014/main" val="20026"/>
                    </a:ext>
                  </a:extLst>
                </a:gridCol>
                <a:gridCol w="298242">
                  <a:extLst>
                    <a:ext uri="{9D8B030D-6E8A-4147-A177-3AD203B41FA5}">
                      <a16:colId xmlns:a16="http://schemas.microsoft.com/office/drawing/2014/main" val="20028"/>
                    </a:ext>
                  </a:extLst>
                </a:gridCol>
                <a:gridCol w="298242">
                  <a:extLst>
                    <a:ext uri="{9D8B030D-6E8A-4147-A177-3AD203B41FA5}">
                      <a16:colId xmlns:a16="http://schemas.microsoft.com/office/drawing/2014/main" val="2898339239"/>
                    </a:ext>
                  </a:extLst>
                </a:gridCol>
                <a:gridCol w="298242">
                  <a:extLst>
                    <a:ext uri="{9D8B030D-6E8A-4147-A177-3AD203B41FA5}">
                      <a16:colId xmlns:a16="http://schemas.microsoft.com/office/drawing/2014/main" val="2483526446"/>
                    </a:ext>
                  </a:extLst>
                </a:gridCol>
                <a:gridCol w="298242">
                  <a:extLst>
                    <a:ext uri="{9D8B030D-6E8A-4147-A177-3AD203B41FA5}">
                      <a16:colId xmlns:a16="http://schemas.microsoft.com/office/drawing/2014/main" val="1246570788"/>
                    </a:ext>
                  </a:extLst>
                </a:gridCol>
                <a:gridCol w="298242">
                  <a:extLst>
                    <a:ext uri="{9D8B030D-6E8A-4147-A177-3AD203B41FA5}">
                      <a16:colId xmlns:a16="http://schemas.microsoft.com/office/drawing/2014/main" val="1675033782"/>
                    </a:ext>
                  </a:extLst>
                </a:gridCol>
                <a:gridCol w="298242">
                  <a:extLst>
                    <a:ext uri="{9D8B030D-6E8A-4147-A177-3AD203B41FA5}">
                      <a16:colId xmlns:a16="http://schemas.microsoft.com/office/drawing/2014/main" val="387699726"/>
                    </a:ext>
                  </a:extLst>
                </a:gridCol>
                <a:gridCol w="298242">
                  <a:extLst>
                    <a:ext uri="{9D8B030D-6E8A-4147-A177-3AD203B41FA5}">
                      <a16:colId xmlns:a16="http://schemas.microsoft.com/office/drawing/2014/main" val="853783306"/>
                    </a:ext>
                  </a:extLst>
                </a:gridCol>
                <a:gridCol w="298242">
                  <a:extLst>
                    <a:ext uri="{9D8B030D-6E8A-4147-A177-3AD203B41FA5}">
                      <a16:colId xmlns:a16="http://schemas.microsoft.com/office/drawing/2014/main" val="1990204948"/>
                    </a:ext>
                  </a:extLst>
                </a:gridCol>
                <a:gridCol w="298242">
                  <a:extLst>
                    <a:ext uri="{9D8B030D-6E8A-4147-A177-3AD203B41FA5}">
                      <a16:colId xmlns:a16="http://schemas.microsoft.com/office/drawing/2014/main" val="1355230323"/>
                    </a:ext>
                  </a:extLst>
                </a:gridCol>
                <a:gridCol w="298242">
                  <a:extLst>
                    <a:ext uri="{9D8B030D-6E8A-4147-A177-3AD203B41FA5}">
                      <a16:colId xmlns:a16="http://schemas.microsoft.com/office/drawing/2014/main" val="2257612676"/>
                    </a:ext>
                  </a:extLst>
                </a:gridCol>
                <a:gridCol w="298242">
                  <a:extLst>
                    <a:ext uri="{9D8B030D-6E8A-4147-A177-3AD203B41FA5}">
                      <a16:colId xmlns:a16="http://schemas.microsoft.com/office/drawing/2014/main" val="1477378466"/>
                    </a:ext>
                  </a:extLst>
                </a:gridCol>
                <a:gridCol w="298242">
                  <a:extLst>
                    <a:ext uri="{9D8B030D-6E8A-4147-A177-3AD203B41FA5}">
                      <a16:colId xmlns:a16="http://schemas.microsoft.com/office/drawing/2014/main" val="1951517590"/>
                    </a:ext>
                  </a:extLst>
                </a:gridCol>
                <a:gridCol w="298242">
                  <a:extLst>
                    <a:ext uri="{9D8B030D-6E8A-4147-A177-3AD203B41FA5}">
                      <a16:colId xmlns:a16="http://schemas.microsoft.com/office/drawing/2014/main" val="3671018053"/>
                    </a:ext>
                  </a:extLst>
                </a:gridCol>
                <a:gridCol w="298242">
                  <a:extLst>
                    <a:ext uri="{9D8B030D-6E8A-4147-A177-3AD203B41FA5}">
                      <a16:colId xmlns:a16="http://schemas.microsoft.com/office/drawing/2014/main" val="251310059"/>
                    </a:ext>
                  </a:extLst>
                </a:gridCol>
              </a:tblGrid>
              <a:tr h="187300">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a:solidFill>
                            <a:schemeClr val="bg1"/>
                          </a:solidFill>
                        </a:rPr>
                        <a:t>August</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5">
                  <a:txBody>
                    <a:bodyPr/>
                    <a:lstStyle/>
                    <a:p>
                      <a:pPr algn="ctr"/>
                      <a:r>
                        <a:rPr lang="en-US" sz="600" b="1">
                          <a:solidFill>
                            <a:schemeClr val="bg1"/>
                          </a:solidFill>
                        </a:rPr>
                        <a:t>September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a:solidFill>
                            <a:schemeClr val="bg1"/>
                          </a:solidFill>
                        </a:rPr>
                        <a:t>October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endParaRPr lang="en-GB"/>
                    </a:p>
                  </a:txBody>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a:solidFill>
                            <a:schemeClr val="bg1"/>
                          </a:solidFill>
                        </a:rPr>
                        <a:t>November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a:solidFill>
                            <a:schemeClr val="bg1"/>
                          </a:solidFill>
                        </a:rPr>
                        <a:t>December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5">
                  <a:txBody>
                    <a:bodyPr/>
                    <a:lstStyle/>
                    <a:p>
                      <a:pPr algn="ctr"/>
                      <a:r>
                        <a:rPr lang="en-US" sz="600" b="1">
                          <a:solidFill>
                            <a:schemeClr val="bg1"/>
                          </a:solidFill>
                        </a:rPr>
                        <a:t>January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645138973"/>
                  </a:ext>
                </a:extLst>
              </a:tr>
              <a:tr h="187300">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05/08</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12/08</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19/08</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26/08</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02/09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09/09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16/09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23/09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30/09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07/10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14/10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21/10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28/10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04/11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11/11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18/11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25/11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09/12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16/12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20/12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06</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06/01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13/01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20/01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27/01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105972714"/>
                  </a:ext>
                </a:extLst>
              </a:tr>
              <a:tr h="3636000">
                <a:tc>
                  <a:txBody>
                    <a:bodyPr/>
                    <a:lstStyle/>
                    <a:p>
                      <a:pPr algn="ctr"/>
                      <a:endParaRPr lang="en-US" sz="600" b="0">
                        <a:solidFill>
                          <a:schemeClr val="bg1"/>
                        </a:solidFill>
                      </a:endParaRPr>
                    </a:p>
                  </a:txBody>
                  <a:tcPr marL="36000" marR="36000" marT="36000" marB="36000" vert="vert270">
                    <a:lnL w="3175" cap="flat" cmpd="sng" algn="ctr">
                      <a:solidFill>
                        <a:schemeClr val="tx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149007"/>
                  </a:ext>
                </a:extLst>
              </a:tr>
            </a:tbl>
          </a:graphicData>
        </a:graphic>
      </p:graphicFrame>
      <p:sp>
        <p:nvSpPr>
          <p:cNvPr id="29" name="Rectangle 28">
            <a:extLst>
              <a:ext uri="{FF2B5EF4-FFF2-40B4-BE49-F238E27FC236}">
                <a16:creationId xmlns:a16="http://schemas.microsoft.com/office/drawing/2014/main" id="{F3EB2757-1D02-F943-B54B-ECECCBAAC990}"/>
              </a:ext>
            </a:extLst>
          </p:cNvPr>
          <p:cNvSpPr/>
          <p:nvPr/>
        </p:nvSpPr>
        <p:spPr>
          <a:xfrm>
            <a:off x="755576" y="3291830"/>
            <a:ext cx="7632846" cy="24656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Issue analysis and tracking (Investigation Tracker updated and published bi-weekly)</a:t>
            </a:r>
          </a:p>
        </p:txBody>
      </p:sp>
      <p:sp>
        <p:nvSpPr>
          <p:cNvPr id="115" name="Rectangle 114">
            <a:extLst>
              <a:ext uri="{FF2B5EF4-FFF2-40B4-BE49-F238E27FC236}">
                <a16:creationId xmlns:a16="http://schemas.microsoft.com/office/drawing/2014/main" id="{8B803917-08C4-B347-AB2A-57446C6406BD}"/>
              </a:ext>
            </a:extLst>
          </p:cNvPr>
          <p:cNvSpPr/>
          <p:nvPr/>
        </p:nvSpPr>
        <p:spPr>
          <a:xfrm>
            <a:off x="800400" y="2465648"/>
            <a:ext cx="7588023" cy="24852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Findings template and Recommendation Packs</a:t>
            </a:r>
          </a:p>
        </p:txBody>
      </p:sp>
      <p:sp>
        <p:nvSpPr>
          <p:cNvPr id="120" name="Rectangle 119">
            <a:extLst>
              <a:ext uri="{FF2B5EF4-FFF2-40B4-BE49-F238E27FC236}">
                <a16:creationId xmlns:a16="http://schemas.microsoft.com/office/drawing/2014/main" id="{72FAFA24-C1FC-B24F-9807-690D8DF306C9}"/>
              </a:ext>
            </a:extLst>
          </p:cNvPr>
          <p:cNvSpPr/>
          <p:nvPr/>
        </p:nvSpPr>
        <p:spPr>
          <a:xfrm>
            <a:off x="755575" y="2715764"/>
            <a:ext cx="7632848" cy="267709"/>
          </a:xfrm>
          <a:prstGeom prst="rect">
            <a:avLst/>
          </a:prstGeom>
          <a:solidFill>
            <a:schemeClr val="accent2">
              <a:lumMod val="60000"/>
              <a:lumOff val="4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a:solidFill>
                  <a:srgbClr val="000000"/>
                </a:solidFill>
                <a:ea typeface="ＭＳ Ｐゴシック" pitchFamily="34" charset="-128"/>
              </a:rPr>
              <a:t>Investigation Analysis</a:t>
            </a:r>
            <a:endParaRPr lang="en-US" sz="600" i="1" kern="0">
              <a:solidFill>
                <a:srgbClr val="000000"/>
              </a:solidFill>
              <a:ea typeface="ＭＳ Ｐゴシック" pitchFamily="34" charset="-128"/>
            </a:endParaRPr>
          </a:p>
        </p:txBody>
      </p:sp>
      <p:sp>
        <p:nvSpPr>
          <p:cNvPr id="63" name="Rectangle 62">
            <a:extLst>
              <a:ext uri="{FF2B5EF4-FFF2-40B4-BE49-F238E27FC236}">
                <a16:creationId xmlns:a16="http://schemas.microsoft.com/office/drawing/2014/main" id="{8B803917-08C4-B347-AB2A-57446C6406BD}"/>
              </a:ext>
            </a:extLst>
          </p:cNvPr>
          <p:cNvSpPr/>
          <p:nvPr/>
        </p:nvSpPr>
        <p:spPr>
          <a:xfrm>
            <a:off x="755576" y="2094954"/>
            <a:ext cx="7632848" cy="1996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Xoserve owned Recommendation options – update and publish recommendation tracker in line with UIG working group meetings</a:t>
            </a:r>
          </a:p>
        </p:txBody>
      </p:sp>
      <p:sp>
        <p:nvSpPr>
          <p:cNvPr id="47" name="Rectangle 46">
            <a:extLst>
              <a:ext uri="{FF2B5EF4-FFF2-40B4-BE49-F238E27FC236}">
                <a16:creationId xmlns:a16="http://schemas.microsoft.com/office/drawing/2014/main" id="{8B803917-08C4-B347-AB2A-57446C6406BD}"/>
              </a:ext>
            </a:extLst>
          </p:cNvPr>
          <p:cNvSpPr/>
          <p:nvPr/>
        </p:nvSpPr>
        <p:spPr>
          <a:xfrm>
            <a:off x="755575" y="3003798"/>
            <a:ext cx="7632847" cy="24397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Support Mod development</a:t>
            </a:r>
          </a:p>
        </p:txBody>
      </p:sp>
      <p:sp>
        <p:nvSpPr>
          <p:cNvPr id="77" name="Triangle 123">
            <a:extLst>
              <a:ext uri="{FF2B5EF4-FFF2-40B4-BE49-F238E27FC236}">
                <a16:creationId xmlns:a16="http://schemas.microsoft.com/office/drawing/2014/main" id="{6F9210BC-760F-B640-8FBC-6D5BC3A96AFB}"/>
              </a:ext>
            </a:extLst>
          </p:cNvPr>
          <p:cNvSpPr/>
          <p:nvPr/>
        </p:nvSpPr>
        <p:spPr>
          <a:xfrm>
            <a:off x="827584"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8" name="TextBox 77">
            <a:extLst>
              <a:ext uri="{FF2B5EF4-FFF2-40B4-BE49-F238E27FC236}">
                <a16:creationId xmlns:a16="http://schemas.microsoft.com/office/drawing/2014/main" id="{6ECF800B-C755-FD4C-8704-BB42D910CD1F}"/>
              </a:ext>
            </a:extLst>
          </p:cNvPr>
          <p:cNvSpPr txBox="1"/>
          <p:nvPr/>
        </p:nvSpPr>
        <p:spPr>
          <a:xfrm>
            <a:off x="611560"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07/08 DSC ChMC</a:t>
            </a:r>
          </a:p>
        </p:txBody>
      </p:sp>
      <p:sp>
        <p:nvSpPr>
          <p:cNvPr id="79" name="Triangle 123">
            <a:extLst>
              <a:ext uri="{FF2B5EF4-FFF2-40B4-BE49-F238E27FC236}">
                <a16:creationId xmlns:a16="http://schemas.microsoft.com/office/drawing/2014/main" id="{6F9210BC-760F-B640-8FBC-6D5BC3A96AFB}"/>
              </a:ext>
            </a:extLst>
          </p:cNvPr>
          <p:cNvSpPr/>
          <p:nvPr/>
        </p:nvSpPr>
        <p:spPr>
          <a:xfrm>
            <a:off x="2267744"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80" name="TextBox 79">
            <a:extLst>
              <a:ext uri="{FF2B5EF4-FFF2-40B4-BE49-F238E27FC236}">
                <a16:creationId xmlns:a16="http://schemas.microsoft.com/office/drawing/2014/main" id="{6ECF800B-C755-FD4C-8704-BB42D910CD1F}"/>
              </a:ext>
            </a:extLst>
          </p:cNvPr>
          <p:cNvSpPr txBox="1"/>
          <p:nvPr/>
        </p:nvSpPr>
        <p:spPr>
          <a:xfrm>
            <a:off x="1941301"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11/09 DSC ChMC</a:t>
            </a:r>
          </a:p>
        </p:txBody>
      </p:sp>
      <p:sp>
        <p:nvSpPr>
          <p:cNvPr id="96" name="Triangle 123">
            <a:extLst>
              <a:ext uri="{FF2B5EF4-FFF2-40B4-BE49-F238E27FC236}">
                <a16:creationId xmlns:a16="http://schemas.microsoft.com/office/drawing/2014/main" id="{6F9210BC-760F-B640-8FBC-6D5BC3A96AFB}"/>
              </a:ext>
            </a:extLst>
          </p:cNvPr>
          <p:cNvSpPr/>
          <p:nvPr/>
        </p:nvSpPr>
        <p:spPr>
          <a:xfrm>
            <a:off x="1126844" y="3571651"/>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97" name="TextBox 96">
            <a:extLst>
              <a:ext uri="{FF2B5EF4-FFF2-40B4-BE49-F238E27FC236}">
                <a16:creationId xmlns:a16="http://schemas.microsoft.com/office/drawing/2014/main" id="{6ECF800B-C755-FD4C-8704-BB42D910CD1F}"/>
              </a:ext>
            </a:extLst>
          </p:cNvPr>
          <p:cNvSpPr txBox="1"/>
          <p:nvPr/>
        </p:nvSpPr>
        <p:spPr>
          <a:xfrm>
            <a:off x="785125" y="3730998"/>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14/08 CoMC</a:t>
            </a:r>
          </a:p>
        </p:txBody>
      </p:sp>
      <p:sp>
        <p:nvSpPr>
          <p:cNvPr id="98" name="Triangle 123">
            <a:extLst>
              <a:ext uri="{FF2B5EF4-FFF2-40B4-BE49-F238E27FC236}">
                <a16:creationId xmlns:a16="http://schemas.microsoft.com/office/drawing/2014/main" id="{6F9210BC-760F-B640-8FBC-6D5BC3A96AFB}"/>
              </a:ext>
            </a:extLst>
          </p:cNvPr>
          <p:cNvSpPr/>
          <p:nvPr/>
        </p:nvSpPr>
        <p:spPr>
          <a:xfrm>
            <a:off x="2537455" y="3571651"/>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03" name="TextBox 102">
            <a:extLst>
              <a:ext uri="{FF2B5EF4-FFF2-40B4-BE49-F238E27FC236}">
                <a16:creationId xmlns:a16="http://schemas.microsoft.com/office/drawing/2014/main" id="{6ECF800B-C755-FD4C-8704-BB42D910CD1F}"/>
              </a:ext>
            </a:extLst>
          </p:cNvPr>
          <p:cNvSpPr txBox="1"/>
          <p:nvPr/>
        </p:nvSpPr>
        <p:spPr>
          <a:xfrm>
            <a:off x="2195736" y="3730998"/>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18/09 CoMC</a:t>
            </a:r>
          </a:p>
        </p:txBody>
      </p:sp>
      <p:sp>
        <p:nvSpPr>
          <p:cNvPr id="106" name="Triangle 123">
            <a:extLst>
              <a:ext uri="{FF2B5EF4-FFF2-40B4-BE49-F238E27FC236}">
                <a16:creationId xmlns:a16="http://schemas.microsoft.com/office/drawing/2014/main" id="{6F9210BC-760F-B640-8FBC-6D5BC3A96AFB}"/>
              </a:ext>
            </a:extLst>
          </p:cNvPr>
          <p:cNvSpPr/>
          <p:nvPr/>
        </p:nvSpPr>
        <p:spPr>
          <a:xfrm>
            <a:off x="1410560" y="4143296"/>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07" name="TextBox 106">
            <a:extLst>
              <a:ext uri="{FF2B5EF4-FFF2-40B4-BE49-F238E27FC236}">
                <a16:creationId xmlns:a16="http://schemas.microsoft.com/office/drawing/2014/main" id="{6ECF800B-C755-FD4C-8704-BB42D910CD1F}"/>
              </a:ext>
            </a:extLst>
          </p:cNvPr>
          <p:cNvSpPr txBox="1"/>
          <p:nvPr/>
        </p:nvSpPr>
        <p:spPr>
          <a:xfrm>
            <a:off x="1115616" y="4307062"/>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20/08 UIG WG</a:t>
            </a:r>
          </a:p>
        </p:txBody>
      </p:sp>
      <p:sp>
        <p:nvSpPr>
          <p:cNvPr id="108" name="Triangle 123">
            <a:extLst>
              <a:ext uri="{FF2B5EF4-FFF2-40B4-BE49-F238E27FC236}">
                <a16:creationId xmlns:a16="http://schemas.microsoft.com/office/drawing/2014/main" id="{6F9210BC-760F-B640-8FBC-6D5BC3A96AFB}"/>
              </a:ext>
            </a:extLst>
          </p:cNvPr>
          <p:cNvSpPr/>
          <p:nvPr/>
        </p:nvSpPr>
        <p:spPr>
          <a:xfrm>
            <a:off x="2706704" y="4143296"/>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09" name="TextBox 108">
            <a:extLst>
              <a:ext uri="{FF2B5EF4-FFF2-40B4-BE49-F238E27FC236}">
                <a16:creationId xmlns:a16="http://schemas.microsoft.com/office/drawing/2014/main" id="{6ECF800B-C755-FD4C-8704-BB42D910CD1F}"/>
              </a:ext>
            </a:extLst>
          </p:cNvPr>
          <p:cNvSpPr txBox="1"/>
          <p:nvPr/>
        </p:nvSpPr>
        <p:spPr>
          <a:xfrm>
            <a:off x="2411760" y="4307062"/>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23/09 UIG WG</a:t>
            </a:r>
          </a:p>
        </p:txBody>
      </p:sp>
      <p:sp>
        <p:nvSpPr>
          <p:cNvPr id="93" name="TextBox 92">
            <a:extLst>
              <a:ext uri="{FF2B5EF4-FFF2-40B4-BE49-F238E27FC236}">
                <a16:creationId xmlns:a16="http://schemas.microsoft.com/office/drawing/2014/main" id="{8DE52843-4138-1442-9B64-C4E1D836BDAC}"/>
              </a:ext>
            </a:extLst>
          </p:cNvPr>
          <p:cNvSpPr txBox="1"/>
          <p:nvPr/>
        </p:nvSpPr>
        <p:spPr>
          <a:xfrm>
            <a:off x="772169" y="1702660"/>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05/08 Exec Summary </a:t>
            </a:r>
          </a:p>
        </p:txBody>
      </p:sp>
      <p:sp>
        <p:nvSpPr>
          <p:cNvPr id="94" name="Diamond 93">
            <a:extLst>
              <a:ext uri="{FF2B5EF4-FFF2-40B4-BE49-F238E27FC236}">
                <a16:creationId xmlns:a16="http://schemas.microsoft.com/office/drawing/2014/main" id="{386EECE8-E9BF-8E4C-B2B2-6087159F6123}"/>
              </a:ext>
            </a:extLst>
          </p:cNvPr>
          <p:cNvSpPr/>
          <p:nvPr/>
        </p:nvSpPr>
        <p:spPr>
          <a:xfrm>
            <a:off x="755576" y="185167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99" name="TextBox 98">
            <a:extLst>
              <a:ext uri="{FF2B5EF4-FFF2-40B4-BE49-F238E27FC236}">
                <a16:creationId xmlns:a16="http://schemas.microsoft.com/office/drawing/2014/main" id="{8DE52843-4138-1442-9B64-C4E1D836BDAC}"/>
              </a:ext>
            </a:extLst>
          </p:cNvPr>
          <p:cNvSpPr txBox="1"/>
          <p:nvPr/>
        </p:nvSpPr>
        <p:spPr>
          <a:xfrm>
            <a:off x="1952149" y="1702660"/>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09/09 Exec Summary </a:t>
            </a:r>
          </a:p>
        </p:txBody>
      </p:sp>
      <p:sp>
        <p:nvSpPr>
          <p:cNvPr id="100" name="Diamond 99">
            <a:extLst>
              <a:ext uri="{FF2B5EF4-FFF2-40B4-BE49-F238E27FC236}">
                <a16:creationId xmlns:a16="http://schemas.microsoft.com/office/drawing/2014/main" id="{386EECE8-E9BF-8E4C-B2B2-6087159F6123}"/>
              </a:ext>
            </a:extLst>
          </p:cNvPr>
          <p:cNvSpPr/>
          <p:nvPr/>
        </p:nvSpPr>
        <p:spPr>
          <a:xfrm>
            <a:off x="2195736" y="185167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cxnSp>
        <p:nvCxnSpPr>
          <p:cNvPr id="26" name="Straight Connector 25">
            <a:extLst>
              <a:ext uri="{FF2B5EF4-FFF2-40B4-BE49-F238E27FC236}">
                <a16:creationId xmlns:a16="http://schemas.microsoft.com/office/drawing/2014/main" id="{9E42E2F7-1B55-0246-A79F-66DE70F6DB26}"/>
              </a:ext>
            </a:extLst>
          </p:cNvPr>
          <p:cNvCxnSpPr>
            <a:cxnSpLocks/>
          </p:cNvCxnSpPr>
          <p:nvPr/>
        </p:nvCxnSpPr>
        <p:spPr>
          <a:xfrm>
            <a:off x="6156176" y="987990"/>
            <a:ext cx="0" cy="3744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B803917-08C4-B347-AB2A-57446C6406BD}"/>
              </a:ext>
            </a:extLst>
          </p:cNvPr>
          <p:cNvSpPr/>
          <p:nvPr/>
        </p:nvSpPr>
        <p:spPr>
          <a:xfrm>
            <a:off x="755576" y="4491542"/>
            <a:ext cx="7632846"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Review/draft updates to UIG user guide ongoing</a:t>
            </a:r>
          </a:p>
        </p:txBody>
      </p:sp>
      <p:sp>
        <p:nvSpPr>
          <p:cNvPr id="102" name="TextBox 101">
            <a:extLst>
              <a:ext uri="{FF2B5EF4-FFF2-40B4-BE49-F238E27FC236}">
                <a16:creationId xmlns:a16="http://schemas.microsoft.com/office/drawing/2014/main" id="{8DE52843-4138-1442-9B64-C4E1D836BDAC}"/>
              </a:ext>
            </a:extLst>
          </p:cNvPr>
          <p:cNvSpPr txBox="1"/>
          <p:nvPr/>
        </p:nvSpPr>
        <p:spPr>
          <a:xfrm>
            <a:off x="7975777" y="1399298"/>
            <a:ext cx="484655" cy="405683"/>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 BAU Publish UIG Investigation guide V.2 </a:t>
            </a:r>
          </a:p>
        </p:txBody>
      </p:sp>
      <p:sp>
        <p:nvSpPr>
          <p:cNvPr id="110" name="Diamond 109">
            <a:extLst>
              <a:ext uri="{FF2B5EF4-FFF2-40B4-BE49-F238E27FC236}">
                <a16:creationId xmlns:a16="http://schemas.microsoft.com/office/drawing/2014/main" id="{386EECE8-E9BF-8E4C-B2B2-6087159F6123}"/>
              </a:ext>
            </a:extLst>
          </p:cNvPr>
          <p:cNvSpPr/>
          <p:nvPr/>
        </p:nvSpPr>
        <p:spPr>
          <a:xfrm>
            <a:off x="8211224" y="1203598"/>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12" name="TextBox 111">
            <a:extLst>
              <a:ext uri="{FF2B5EF4-FFF2-40B4-BE49-F238E27FC236}">
                <a16:creationId xmlns:a16="http://schemas.microsoft.com/office/drawing/2014/main" id="{8DE52843-4138-1442-9B64-C4E1D836BDAC}"/>
              </a:ext>
            </a:extLst>
          </p:cNvPr>
          <p:cNvSpPr txBox="1"/>
          <p:nvPr/>
        </p:nvSpPr>
        <p:spPr>
          <a:xfrm>
            <a:off x="796410" y="3939903"/>
            <a:ext cx="7521702" cy="127905"/>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01/07 create close out activity plan</a:t>
            </a:r>
          </a:p>
        </p:txBody>
      </p:sp>
      <p:sp>
        <p:nvSpPr>
          <p:cNvPr id="113" name="Triangle 123">
            <a:extLst>
              <a:ext uri="{FF2B5EF4-FFF2-40B4-BE49-F238E27FC236}">
                <a16:creationId xmlns:a16="http://schemas.microsoft.com/office/drawing/2014/main" id="{6F9210BC-760F-B640-8FBC-6D5BC3A96AFB}"/>
              </a:ext>
            </a:extLst>
          </p:cNvPr>
          <p:cNvSpPr/>
          <p:nvPr/>
        </p:nvSpPr>
        <p:spPr>
          <a:xfrm>
            <a:off x="3437514"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4" name="TextBox 113">
            <a:extLst>
              <a:ext uri="{FF2B5EF4-FFF2-40B4-BE49-F238E27FC236}">
                <a16:creationId xmlns:a16="http://schemas.microsoft.com/office/drawing/2014/main" id="{6ECF800B-C755-FD4C-8704-BB42D910CD1F}"/>
              </a:ext>
            </a:extLst>
          </p:cNvPr>
          <p:cNvSpPr txBox="1"/>
          <p:nvPr/>
        </p:nvSpPr>
        <p:spPr>
          <a:xfrm>
            <a:off x="3059832"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09/10 DSC ChMC</a:t>
            </a:r>
          </a:p>
        </p:txBody>
      </p:sp>
      <p:sp>
        <p:nvSpPr>
          <p:cNvPr id="116" name="Triangle 123">
            <a:extLst>
              <a:ext uri="{FF2B5EF4-FFF2-40B4-BE49-F238E27FC236}">
                <a16:creationId xmlns:a16="http://schemas.microsoft.com/office/drawing/2014/main" id="{6F9210BC-760F-B640-8FBC-6D5BC3A96AFB}"/>
              </a:ext>
            </a:extLst>
          </p:cNvPr>
          <p:cNvSpPr/>
          <p:nvPr/>
        </p:nvSpPr>
        <p:spPr>
          <a:xfrm>
            <a:off x="3736191" y="3571651"/>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7" name="TextBox 116">
            <a:extLst>
              <a:ext uri="{FF2B5EF4-FFF2-40B4-BE49-F238E27FC236}">
                <a16:creationId xmlns:a16="http://schemas.microsoft.com/office/drawing/2014/main" id="{6ECF800B-C755-FD4C-8704-BB42D910CD1F}"/>
              </a:ext>
            </a:extLst>
          </p:cNvPr>
          <p:cNvSpPr txBox="1"/>
          <p:nvPr/>
        </p:nvSpPr>
        <p:spPr>
          <a:xfrm>
            <a:off x="3394472" y="3730998"/>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16/10 CoMC</a:t>
            </a:r>
          </a:p>
        </p:txBody>
      </p:sp>
      <p:sp>
        <p:nvSpPr>
          <p:cNvPr id="67" name="TextBox 66">
            <a:extLst>
              <a:ext uri="{FF2B5EF4-FFF2-40B4-BE49-F238E27FC236}">
                <a16:creationId xmlns:a16="http://schemas.microsoft.com/office/drawing/2014/main" id="{A00E7BEA-1415-4914-A1F1-402FB141B1D2}"/>
              </a:ext>
            </a:extLst>
          </p:cNvPr>
          <p:cNvSpPr txBox="1"/>
          <p:nvPr/>
        </p:nvSpPr>
        <p:spPr>
          <a:xfrm>
            <a:off x="4516585"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w/c 11/11 Exec Summary </a:t>
            </a:r>
          </a:p>
        </p:txBody>
      </p:sp>
      <p:sp>
        <p:nvSpPr>
          <p:cNvPr id="70" name="Diamond 69">
            <a:extLst>
              <a:ext uri="{FF2B5EF4-FFF2-40B4-BE49-F238E27FC236}">
                <a16:creationId xmlns:a16="http://schemas.microsoft.com/office/drawing/2014/main" id="{6F7DA0A7-1277-4BB9-9DBD-FEDCA811300E}"/>
              </a:ext>
            </a:extLst>
          </p:cNvPr>
          <p:cNvSpPr/>
          <p:nvPr/>
        </p:nvSpPr>
        <p:spPr>
          <a:xfrm>
            <a:off x="4968056" y="185167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73" name="Triangle 123">
            <a:extLst>
              <a:ext uri="{FF2B5EF4-FFF2-40B4-BE49-F238E27FC236}">
                <a16:creationId xmlns:a16="http://schemas.microsoft.com/office/drawing/2014/main" id="{0A556E35-63C5-464C-AA16-4070AC28D237}"/>
              </a:ext>
            </a:extLst>
          </p:cNvPr>
          <p:cNvSpPr/>
          <p:nvPr/>
        </p:nvSpPr>
        <p:spPr>
          <a:xfrm>
            <a:off x="4051614" y="4143296"/>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4" name="TextBox 73">
            <a:extLst>
              <a:ext uri="{FF2B5EF4-FFF2-40B4-BE49-F238E27FC236}">
                <a16:creationId xmlns:a16="http://schemas.microsoft.com/office/drawing/2014/main" id="{1AA96ADB-E693-4800-9383-A32E635B8189}"/>
              </a:ext>
            </a:extLst>
          </p:cNvPr>
          <p:cNvSpPr txBox="1"/>
          <p:nvPr/>
        </p:nvSpPr>
        <p:spPr>
          <a:xfrm>
            <a:off x="3756670" y="4307062"/>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22/10 UIG WG</a:t>
            </a:r>
          </a:p>
        </p:txBody>
      </p:sp>
      <p:sp>
        <p:nvSpPr>
          <p:cNvPr id="75" name="Triangle 123">
            <a:extLst>
              <a:ext uri="{FF2B5EF4-FFF2-40B4-BE49-F238E27FC236}">
                <a16:creationId xmlns:a16="http://schemas.microsoft.com/office/drawing/2014/main" id="{460062CE-702F-4ACA-A906-E4369F6BDB48}"/>
              </a:ext>
            </a:extLst>
          </p:cNvPr>
          <p:cNvSpPr/>
          <p:nvPr/>
        </p:nvSpPr>
        <p:spPr>
          <a:xfrm>
            <a:off x="5201751" y="3571651"/>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6" name="TextBox 75">
            <a:extLst>
              <a:ext uri="{FF2B5EF4-FFF2-40B4-BE49-F238E27FC236}">
                <a16:creationId xmlns:a16="http://schemas.microsoft.com/office/drawing/2014/main" id="{A1B0ED11-9A7F-4E33-B651-9F79DA3374BF}"/>
              </a:ext>
            </a:extLst>
          </p:cNvPr>
          <p:cNvSpPr txBox="1"/>
          <p:nvPr/>
        </p:nvSpPr>
        <p:spPr>
          <a:xfrm>
            <a:off x="4860032" y="3730998"/>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20/11 CoMC</a:t>
            </a:r>
          </a:p>
        </p:txBody>
      </p:sp>
      <p:sp>
        <p:nvSpPr>
          <p:cNvPr id="82" name="Triangle 123">
            <a:extLst>
              <a:ext uri="{FF2B5EF4-FFF2-40B4-BE49-F238E27FC236}">
                <a16:creationId xmlns:a16="http://schemas.microsoft.com/office/drawing/2014/main" id="{739E7082-502F-42AC-A1AB-E2DC48102D3A}"/>
              </a:ext>
            </a:extLst>
          </p:cNvPr>
          <p:cNvSpPr/>
          <p:nvPr/>
        </p:nvSpPr>
        <p:spPr>
          <a:xfrm>
            <a:off x="5515016" y="4143296"/>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87" name="TextBox 86">
            <a:extLst>
              <a:ext uri="{FF2B5EF4-FFF2-40B4-BE49-F238E27FC236}">
                <a16:creationId xmlns:a16="http://schemas.microsoft.com/office/drawing/2014/main" id="{DDF1D8A8-76E3-4B16-B625-D0549EB3B1A6}"/>
              </a:ext>
            </a:extLst>
          </p:cNvPr>
          <p:cNvSpPr txBox="1"/>
          <p:nvPr/>
        </p:nvSpPr>
        <p:spPr>
          <a:xfrm>
            <a:off x="5220072" y="4307062"/>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26/11 UIG WG</a:t>
            </a:r>
          </a:p>
        </p:txBody>
      </p:sp>
      <p:sp>
        <p:nvSpPr>
          <p:cNvPr id="88" name="Arrow: Right 87">
            <a:extLst>
              <a:ext uri="{FF2B5EF4-FFF2-40B4-BE49-F238E27FC236}">
                <a16:creationId xmlns:a16="http://schemas.microsoft.com/office/drawing/2014/main" id="{D6D27793-0EA3-4B79-9E17-5607ED4A80E4}"/>
              </a:ext>
            </a:extLst>
          </p:cNvPr>
          <p:cNvSpPr/>
          <p:nvPr/>
        </p:nvSpPr>
        <p:spPr>
          <a:xfrm>
            <a:off x="6588223" y="1507982"/>
            <a:ext cx="1384745" cy="199672"/>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riangle 123">
            <a:extLst>
              <a:ext uri="{FF2B5EF4-FFF2-40B4-BE49-F238E27FC236}">
                <a16:creationId xmlns:a16="http://schemas.microsoft.com/office/drawing/2014/main" id="{FF6A5887-53BB-4A94-97AC-020197B43476}"/>
              </a:ext>
            </a:extLst>
          </p:cNvPr>
          <p:cNvSpPr/>
          <p:nvPr/>
        </p:nvSpPr>
        <p:spPr>
          <a:xfrm>
            <a:off x="5004048"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9" name="TextBox 118">
            <a:extLst>
              <a:ext uri="{FF2B5EF4-FFF2-40B4-BE49-F238E27FC236}">
                <a16:creationId xmlns:a16="http://schemas.microsoft.com/office/drawing/2014/main" id="{372D4C5F-0C7B-4BBE-992D-D5096B3F0C4C}"/>
              </a:ext>
            </a:extLst>
          </p:cNvPr>
          <p:cNvSpPr txBox="1"/>
          <p:nvPr/>
        </p:nvSpPr>
        <p:spPr>
          <a:xfrm>
            <a:off x="4644008"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13/11 DSC ChMC</a:t>
            </a:r>
          </a:p>
        </p:txBody>
      </p:sp>
      <p:sp>
        <p:nvSpPr>
          <p:cNvPr id="83" name="Arrow: Right 82">
            <a:extLst>
              <a:ext uri="{FF2B5EF4-FFF2-40B4-BE49-F238E27FC236}">
                <a16:creationId xmlns:a16="http://schemas.microsoft.com/office/drawing/2014/main" id="{70A3C242-D09C-4CE7-8398-81ED86E4C07D}"/>
              </a:ext>
            </a:extLst>
          </p:cNvPr>
          <p:cNvSpPr/>
          <p:nvPr/>
        </p:nvSpPr>
        <p:spPr>
          <a:xfrm>
            <a:off x="8100392" y="425567"/>
            <a:ext cx="217720" cy="164424"/>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AF855DAD-7797-49AC-8F47-199C62DEB5D9}"/>
              </a:ext>
            </a:extLst>
          </p:cNvPr>
          <p:cNvSpPr txBox="1"/>
          <p:nvPr/>
        </p:nvSpPr>
        <p:spPr>
          <a:xfrm>
            <a:off x="8244408" y="418006"/>
            <a:ext cx="613087" cy="128685"/>
          </a:xfrm>
          <a:prstGeom prst="rect">
            <a:avLst/>
          </a:prstGeom>
          <a:noFill/>
        </p:spPr>
        <p:txBody>
          <a:bodyPr wrap="square" lIns="18000" tIns="18000" rIns="18000" bIns="18000" rtlCol="0">
            <a:spAutoFit/>
          </a:bodyPr>
          <a:lstStyle/>
          <a:p>
            <a:pPr algn="r"/>
            <a:r>
              <a:rPr lang="en-US" sz="600"/>
              <a:t>Rescheduled</a:t>
            </a:r>
          </a:p>
        </p:txBody>
      </p:sp>
      <p:sp>
        <p:nvSpPr>
          <p:cNvPr id="89" name="TextBox 88">
            <a:extLst>
              <a:ext uri="{FF2B5EF4-FFF2-40B4-BE49-F238E27FC236}">
                <a16:creationId xmlns:a16="http://schemas.microsoft.com/office/drawing/2014/main" id="{94FB26A2-39D0-477E-981C-B8BFE92F9CA9}"/>
              </a:ext>
            </a:extLst>
          </p:cNvPr>
          <p:cNvSpPr txBox="1"/>
          <p:nvPr/>
        </p:nvSpPr>
        <p:spPr>
          <a:xfrm>
            <a:off x="6460801"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w/c 16/12 Exec Summary </a:t>
            </a:r>
          </a:p>
        </p:txBody>
      </p:sp>
      <p:sp>
        <p:nvSpPr>
          <p:cNvPr id="90" name="Diamond 89">
            <a:extLst>
              <a:ext uri="{FF2B5EF4-FFF2-40B4-BE49-F238E27FC236}">
                <a16:creationId xmlns:a16="http://schemas.microsoft.com/office/drawing/2014/main" id="{7F99E701-F27A-4C6E-B822-30DE2AEA98C9}"/>
              </a:ext>
            </a:extLst>
          </p:cNvPr>
          <p:cNvSpPr/>
          <p:nvPr/>
        </p:nvSpPr>
        <p:spPr>
          <a:xfrm>
            <a:off x="6372200" y="185167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21" name="Triangle 123">
            <a:extLst>
              <a:ext uri="{FF2B5EF4-FFF2-40B4-BE49-F238E27FC236}">
                <a16:creationId xmlns:a16="http://schemas.microsoft.com/office/drawing/2014/main" id="{A59C01EF-1E77-460D-B84B-656A3E5C4372}"/>
              </a:ext>
            </a:extLst>
          </p:cNvPr>
          <p:cNvSpPr/>
          <p:nvPr/>
        </p:nvSpPr>
        <p:spPr>
          <a:xfrm>
            <a:off x="6101810"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2" name="TextBox 121">
            <a:extLst>
              <a:ext uri="{FF2B5EF4-FFF2-40B4-BE49-F238E27FC236}">
                <a16:creationId xmlns:a16="http://schemas.microsoft.com/office/drawing/2014/main" id="{E87F9AE9-3386-4FEA-A866-B566B0B18340}"/>
              </a:ext>
            </a:extLst>
          </p:cNvPr>
          <p:cNvSpPr txBox="1"/>
          <p:nvPr/>
        </p:nvSpPr>
        <p:spPr>
          <a:xfrm>
            <a:off x="5652120"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11/12 DSC ChMC</a:t>
            </a:r>
          </a:p>
        </p:txBody>
      </p:sp>
      <p:sp>
        <p:nvSpPr>
          <p:cNvPr id="123" name="Triangle 123">
            <a:extLst>
              <a:ext uri="{FF2B5EF4-FFF2-40B4-BE49-F238E27FC236}">
                <a16:creationId xmlns:a16="http://schemas.microsoft.com/office/drawing/2014/main" id="{6EBD87C5-883D-46D4-A55D-8D51312BFFAF}"/>
              </a:ext>
            </a:extLst>
          </p:cNvPr>
          <p:cNvSpPr/>
          <p:nvPr/>
        </p:nvSpPr>
        <p:spPr>
          <a:xfrm>
            <a:off x="6400508" y="3571651"/>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4" name="TextBox 123">
            <a:extLst>
              <a:ext uri="{FF2B5EF4-FFF2-40B4-BE49-F238E27FC236}">
                <a16:creationId xmlns:a16="http://schemas.microsoft.com/office/drawing/2014/main" id="{BFF058ED-652D-412C-A08E-9EE0D2A9A8E5}"/>
              </a:ext>
            </a:extLst>
          </p:cNvPr>
          <p:cNvSpPr txBox="1"/>
          <p:nvPr/>
        </p:nvSpPr>
        <p:spPr>
          <a:xfrm>
            <a:off x="6058789" y="3730998"/>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18/12 CoMC</a:t>
            </a:r>
          </a:p>
        </p:txBody>
      </p:sp>
      <p:sp>
        <p:nvSpPr>
          <p:cNvPr id="125" name="Triangle 123">
            <a:extLst>
              <a:ext uri="{FF2B5EF4-FFF2-40B4-BE49-F238E27FC236}">
                <a16:creationId xmlns:a16="http://schemas.microsoft.com/office/drawing/2014/main" id="{9D11FF91-4A44-4074-8763-0817FA1D6C6F}"/>
              </a:ext>
            </a:extLst>
          </p:cNvPr>
          <p:cNvSpPr/>
          <p:nvPr/>
        </p:nvSpPr>
        <p:spPr>
          <a:xfrm>
            <a:off x="6163088" y="4143296"/>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6" name="TextBox 125">
            <a:extLst>
              <a:ext uri="{FF2B5EF4-FFF2-40B4-BE49-F238E27FC236}">
                <a16:creationId xmlns:a16="http://schemas.microsoft.com/office/drawing/2014/main" id="{2D0EE511-5D9F-4636-B6A0-51DE10F50F88}"/>
              </a:ext>
            </a:extLst>
          </p:cNvPr>
          <p:cNvSpPr txBox="1"/>
          <p:nvPr/>
        </p:nvSpPr>
        <p:spPr>
          <a:xfrm>
            <a:off x="5868144" y="4307062"/>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12/12 UIG WG</a:t>
            </a:r>
          </a:p>
        </p:txBody>
      </p:sp>
      <p:sp>
        <p:nvSpPr>
          <p:cNvPr id="130" name="Triangle 123">
            <a:extLst>
              <a:ext uri="{FF2B5EF4-FFF2-40B4-BE49-F238E27FC236}">
                <a16:creationId xmlns:a16="http://schemas.microsoft.com/office/drawing/2014/main" id="{347D6BCC-6800-47FE-AB1B-7DC2C652ECF3}"/>
              </a:ext>
            </a:extLst>
          </p:cNvPr>
          <p:cNvSpPr/>
          <p:nvPr/>
        </p:nvSpPr>
        <p:spPr>
          <a:xfrm>
            <a:off x="7274396" y="1203598"/>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1" name="TextBox 130">
            <a:extLst>
              <a:ext uri="{FF2B5EF4-FFF2-40B4-BE49-F238E27FC236}">
                <a16:creationId xmlns:a16="http://schemas.microsoft.com/office/drawing/2014/main" id="{59798F47-3DF5-45EE-9B19-45EBF443A5B0}"/>
              </a:ext>
            </a:extLst>
          </p:cNvPr>
          <p:cNvSpPr txBox="1"/>
          <p:nvPr/>
        </p:nvSpPr>
        <p:spPr>
          <a:xfrm>
            <a:off x="6876256" y="1342620"/>
            <a:ext cx="497902"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08/01 DSC ChMC</a:t>
            </a:r>
          </a:p>
        </p:txBody>
      </p:sp>
      <p:sp>
        <p:nvSpPr>
          <p:cNvPr id="132" name="Triangle 123">
            <a:extLst>
              <a:ext uri="{FF2B5EF4-FFF2-40B4-BE49-F238E27FC236}">
                <a16:creationId xmlns:a16="http://schemas.microsoft.com/office/drawing/2014/main" id="{3199D3B4-A68C-4D59-858B-F68294FF9A71}"/>
              </a:ext>
            </a:extLst>
          </p:cNvPr>
          <p:cNvSpPr/>
          <p:nvPr/>
        </p:nvSpPr>
        <p:spPr>
          <a:xfrm>
            <a:off x="7602636" y="3571651"/>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3" name="TextBox 132">
            <a:extLst>
              <a:ext uri="{FF2B5EF4-FFF2-40B4-BE49-F238E27FC236}">
                <a16:creationId xmlns:a16="http://schemas.microsoft.com/office/drawing/2014/main" id="{87DFC575-2A82-4C7E-B48C-6570A1CC40AD}"/>
              </a:ext>
            </a:extLst>
          </p:cNvPr>
          <p:cNvSpPr txBox="1"/>
          <p:nvPr/>
        </p:nvSpPr>
        <p:spPr>
          <a:xfrm>
            <a:off x="7285051" y="3730998"/>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15/01 CoMC</a:t>
            </a:r>
          </a:p>
        </p:txBody>
      </p:sp>
      <p:sp>
        <p:nvSpPr>
          <p:cNvPr id="134" name="Triangle 123">
            <a:extLst>
              <a:ext uri="{FF2B5EF4-FFF2-40B4-BE49-F238E27FC236}">
                <a16:creationId xmlns:a16="http://schemas.microsoft.com/office/drawing/2014/main" id="{6BEA2EBB-41AA-474F-975B-F6A4BDCAA3EA}"/>
              </a:ext>
            </a:extLst>
          </p:cNvPr>
          <p:cNvSpPr/>
          <p:nvPr/>
        </p:nvSpPr>
        <p:spPr>
          <a:xfrm>
            <a:off x="7849633" y="4143296"/>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5" name="TextBox 134">
            <a:extLst>
              <a:ext uri="{FF2B5EF4-FFF2-40B4-BE49-F238E27FC236}">
                <a16:creationId xmlns:a16="http://schemas.microsoft.com/office/drawing/2014/main" id="{CC466338-E39E-469A-AC5A-E02FB9D92F77}"/>
              </a:ext>
            </a:extLst>
          </p:cNvPr>
          <p:cNvSpPr txBox="1"/>
          <p:nvPr/>
        </p:nvSpPr>
        <p:spPr>
          <a:xfrm>
            <a:off x="7524328" y="4307062"/>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21/01 UIG WG</a:t>
            </a:r>
          </a:p>
        </p:txBody>
      </p:sp>
    </p:spTree>
    <p:extLst>
      <p:ext uri="{BB962C8B-B14F-4D97-AF65-F5344CB8AC3E}">
        <p14:creationId xmlns:p14="http://schemas.microsoft.com/office/powerpoint/2010/main" val="117421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a:xfrm>
            <a:off x="6300192" y="1437625"/>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Down Arrow 56"/>
          <p:cNvSpPr/>
          <p:nvPr/>
        </p:nvSpPr>
        <p:spPr>
          <a:xfrm>
            <a:off x="5436096" y="1437625"/>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57200" y="123478"/>
            <a:ext cx="8229600" cy="539940"/>
          </a:xfrm>
        </p:spPr>
        <p:txBody>
          <a:bodyPr>
            <a:normAutofit/>
          </a:bodyPr>
          <a:lstStyle/>
          <a:p>
            <a:r>
              <a:rPr lang="en-GB"/>
              <a:t>Recommendations - where we are</a:t>
            </a:r>
          </a:p>
        </p:txBody>
      </p:sp>
      <p:sp>
        <p:nvSpPr>
          <p:cNvPr id="24" name="Rectangle 23"/>
          <p:cNvSpPr/>
          <p:nvPr/>
        </p:nvSpPr>
        <p:spPr>
          <a:xfrm>
            <a:off x="3851920" y="1986686"/>
            <a:ext cx="1440160" cy="1229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prstClr val="white"/>
                </a:solidFill>
              </a:rPr>
              <a:t>4 lines MOD –  (3.2.1) = 3 MODS – 1 sponsored Total  0692), 2 sponsored British Gas 0690 &amp; 0691</a:t>
            </a:r>
          </a:p>
        </p:txBody>
      </p:sp>
      <p:sp>
        <p:nvSpPr>
          <p:cNvPr id="33" name="Down Arrow 32"/>
          <p:cNvSpPr/>
          <p:nvPr/>
        </p:nvSpPr>
        <p:spPr>
          <a:xfrm>
            <a:off x="726762" y="1473630"/>
            <a:ext cx="732784" cy="1895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Down Arrow 34"/>
          <p:cNvSpPr/>
          <p:nvPr/>
        </p:nvSpPr>
        <p:spPr>
          <a:xfrm>
            <a:off x="4199256" y="1437625"/>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604910" y="3405464"/>
            <a:ext cx="4255122" cy="33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22 review at December Workgroup</a:t>
            </a:r>
          </a:p>
        </p:txBody>
      </p:sp>
      <p:sp>
        <p:nvSpPr>
          <p:cNvPr id="38" name="Rectangle 37"/>
          <p:cNvSpPr/>
          <p:nvPr/>
        </p:nvSpPr>
        <p:spPr>
          <a:xfrm>
            <a:off x="2123729" y="1986686"/>
            <a:ext cx="878733" cy="6842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prstClr val="white"/>
                </a:solidFill>
              </a:rPr>
              <a:t>4 lines MOD 0681 – EON</a:t>
            </a:r>
          </a:p>
        </p:txBody>
      </p:sp>
      <p:sp>
        <p:nvSpPr>
          <p:cNvPr id="39" name="Down Arrow 38"/>
          <p:cNvSpPr/>
          <p:nvPr/>
        </p:nvSpPr>
        <p:spPr>
          <a:xfrm>
            <a:off x="2195736" y="1437625"/>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Rectangle 42"/>
          <p:cNvSpPr/>
          <p:nvPr/>
        </p:nvSpPr>
        <p:spPr>
          <a:xfrm>
            <a:off x="7760389" y="1492254"/>
            <a:ext cx="1276107" cy="20712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rPr>
              <a:t>53 CLOSED</a:t>
            </a:r>
          </a:p>
        </p:txBody>
      </p:sp>
      <p:sp>
        <p:nvSpPr>
          <p:cNvPr id="51" name="Rectangle 50"/>
          <p:cNvSpPr/>
          <p:nvPr/>
        </p:nvSpPr>
        <p:spPr>
          <a:xfrm>
            <a:off x="2987824" y="1986686"/>
            <a:ext cx="907372" cy="12346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prstClr val="white"/>
                </a:solidFill>
              </a:rPr>
              <a:t>9 lines MOD – Scottish Power (12.2) = 1 MOD – sponsored 0693R</a:t>
            </a:r>
          </a:p>
        </p:txBody>
      </p:sp>
      <p:sp>
        <p:nvSpPr>
          <p:cNvPr id="52" name="Down Arrow 51"/>
          <p:cNvSpPr/>
          <p:nvPr/>
        </p:nvSpPr>
        <p:spPr>
          <a:xfrm>
            <a:off x="3059832" y="1437625"/>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Bent Arrow 3"/>
          <p:cNvSpPr/>
          <p:nvPr/>
        </p:nvSpPr>
        <p:spPr>
          <a:xfrm rot="5400000">
            <a:off x="7854275" y="1117163"/>
            <a:ext cx="389390"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a:off x="7760390" y="1710346"/>
            <a:ext cx="1276107" cy="20712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rPr>
              <a:t>11 do nothing</a:t>
            </a:r>
          </a:p>
        </p:txBody>
      </p:sp>
      <p:sp>
        <p:nvSpPr>
          <p:cNvPr id="44" name="Rectangle 43"/>
          <p:cNvSpPr/>
          <p:nvPr/>
        </p:nvSpPr>
        <p:spPr>
          <a:xfrm>
            <a:off x="7760390" y="1928437"/>
            <a:ext cx="1276107" cy="20712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rPr>
              <a:t>2 BAU</a:t>
            </a:r>
          </a:p>
        </p:txBody>
      </p:sp>
      <p:sp>
        <p:nvSpPr>
          <p:cNvPr id="49" name="Rectangle 48"/>
          <p:cNvSpPr/>
          <p:nvPr/>
        </p:nvSpPr>
        <p:spPr>
          <a:xfrm>
            <a:off x="7760390" y="2146529"/>
            <a:ext cx="1276107" cy="20712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rPr>
              <a:t>13 completed</a:t>
            </a:r>
          </a:p>
        </p:txBody>
      </p:sp>
      <p:sp>
        <p:nvSpPr>
          <p:cNvPr id="50" name="Rectangle 49"/>
          <p:cNvSpPr/>
          <p:nvPr/>
        </p:nvSpPr>
        <p:spPr>
          <a:xfrm>
            <a:off x="7760390" y="2364622"/>
            <a:ext cx="1276107" cy="47715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rPr>
              <a:t>27 other options progressed</a:t>
            </a:r>
          </a:p>
        </p:txBody>
      </p:sp>
      <p:sp>
        <p:nvSpPr>
          <p:cNvPr id="64" name="Rectangle 63"/>
          <p:cNvSpPr/>
          <p:nvPr/>
        </p:nvSpPr>
        <p:spPr>
          <a:xfrm>
            <a:off x="2334000" y="4038766"/>
            <a:ext cx="1078333" cy="3966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8 </a:t>
            </a:r>
            <a:r>
              <a:rPr lang="en-GB" sz="800">
                <a:ea typeface="+mn-lt"/>
                <a:cs typeface="+mn-lt"/>
              </a:rPr>
              <a:t>carried over from November meeting</a:t>
            </a:r>
          </a:p>
        </p:txBody>
      </p:sp>
      <p:sp>
        <p:nvSpPr>
          <p:cNvPr id="65" name="Down Arrow 64"/>
          <p:cNvSpPr/>
          <p:nvPr/>
        </p:nvSpPr>
        <p:spPr>
          <a:xfrm>
            <a:off x="2573040" y="3740039"/>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Rectangle 65"/>
          <p:cNvSpPr/>
          <p:nvPr/>
        </p:nvSpPr>
        <p:spPr>
          <a:xfrm>
            <a:off x="3826330" y="4038766"/>
            <a:ext cx="720080" cy="40519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prstClr val="white"/>
                </a:solidFill>
              </a:rPr>
              <a:t>8 review December</a:t>
            </a:r>
            <a:endParaRPr lang="en-GB" sz="900">
              <a:solidFill>
                <a:prstClr val="white"/>
              </a:solidFill>
            </a:endParaRPr>
          </a:p>
        </p:txBody>
      </p:sp>
      <p:sp>
        <p:nvSpPr>
          <p:cNvPr id="67" name="Down Arrow 66"/>
          <p:cNvSpPr/>
          <p:nvPr/>
        </p:nvSpPr>
        <p:spPr>
          <a:xfrm>
            <a:off x="3886448" y="3740039"/>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p:nvSpPr>
        <p:spPr>
          <a:xfrm>
            <a:off x="251520" y="1005459"/>
            <a:ext cx="7645650" cy="46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prstClr val="white"/>
                </a:solidFill>
              </a:rPr>
              <a:t>14 finding &amp; recommendations = 95 recommendation lines</a:t>
            </a:r>
          </a:p>
        </p:txBody>
      </p:sp>
      <p:sp>
        <p:nvSpPr>
          <p:cNvPr id="61" name="Rectangle 60"/>
          <p:cNvSpPr/>
          <p:nvPr/>
        </p:nvSpPr>
        <p:spPr>
          <a:xfrm>
            <a:off x="5292081" y="1986686"/>
            <a:ext cx="876800" cy="6842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prstClr val="white"/>
                </a:solidFill>
              </a:rPr>
              <a:t>2 lines Xoserve drafted MODs 3.2.5</a:t>
            </a:r>
          </a:p>
        </p:txBody>
      </p:sp>
      <p:sp>
        <p:nvSpPr>
          <p:cNvPr id="41" name="Rectangle 40"/>
          <p:cNvSpPr/>
          <p:nvPr/>
        </p:nvSpPr>
        <p:spPr>
          <a:xfrm>
            <a:off x="6156177" y="1986686"/>
            <a:ext cx="878201" cy="6842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prstClr val="white"/>
                </a:solidFill>
              </a:rPr>
              <a:t>1 line MOD 0699 Scottish Power</a:t>
            </a:r>
          </a:p>
        </p:txBody>
      </p:sp>
      <p:sp>
        <p:nvSpPr>
          <p:cNvPr id="30" name="Rectangle 29"/>
          <p:cNvSpPr/>
          <p:nvPr/>
        </p:nvSpPr>
        <p:spPr>
          <a:xfrm>
            <a:off x="1010398" y="4043272"/>
            <a:ext cx="1080120" cy="4006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6 carried over from October meeting</a:t>
            </a:r>
            <a:endParaRPr lang="en-GB" sz="900"/>
          </a:p>
        </p:txBody>
      </p:sp>
      <p:sp>
        <p:nvSpPr>
          <p:cNvPr id="31" name="Down Arrow 30"/>
          <p:cNvSpPr/>
          <p:nvPr/>
        </p:nvSpPr>
        <p:spPr>
          <a:xfrm>
            <a:off x="1259632" y="3744545"/>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4661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Overview Of Task Force Funding</a:t>
            </a:r>
          </a:p>
        </p:txBody>
      </p:sp>
      <p:pic>
        <p:nvPicPr>
          <p:cNvPr id="3" name="Picture 2">
            <a:extLst>
              <a:ext uri="{FF2B5EF4-FFF2-40B4-BE49-F238E27FC236}">
                <a16:creationId xmlns:a16="http://schemas.microsoft.com/office/drawing/2014/main" id="{8E7AE313-33F8-4F02-AF46-BBC1354E2A50}"/>
              </a:ext>
            </a:extLst>
          </p:cNvPr>
          <p:cNvPicPr>
            <a:picLocks noChangeAspect="1"/>
          </p:cNvPicPr>
          <p:nvPr/>
        </p:nvPicPr>
        <p:blipFill>
          <a:blip r:embed="rId3"/>
          <a:stretch>
            <a:fillRect/>
          </a:stretch>
        </p:blipFill>
        <p:spPr>
          <a:xfrm>
            <a:off x="457200" y="627534"/>
            <a:ext cx="8136904" cy="4229759"/>
          </a:xfrm>
          <a:prstGeom prst="rect">
            <a:avLst/>
          </a:prstGeom>
        </p:spPr>
      </p:pic>
    </p:spTree>
    <p:extLst>
      <p:ext uri="{BB962C8B-B14F-4D97-AF65-F5344CB8AC3E}">
        <p14:creationId xmlns:p14="http://schemas.microsoft.com/office/powerpoint/2010/main" val="981284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9094" y="87475"/>
            <a:ext cx="6380466" cy="432048"/>
          </a:xfrm>
        </p:spPr>
        <p:txBody>
          <a:bodyPr vert="horz" lIns="68580" tIns="34290" rIns="68580" bIns="34290" rtlCol="0" anchor="ctr">
            <a:normAutofit fontScale="90000"/>
          </a:bodyPr>
          <a:lstStyle/>
          <a:p>
            <a:pPr algn="l"/>
            <a:r>
              <a:rPr lang="en-GB" sz="1800"/>
              <a:t>Reminder – UIG Task Force Activities migration post October 19</a:t>
            </a:r>
          </a:p>
        </p:txBody>
      </p:sp>
      <p:graphicFrame>
        <p:nvGraphicFramePr>
          <p:cNvPr id="5" name="Table 4"/>
          <p:cNvGraphicFramePr>
            <a:graphicFrameLocks noGrp="1"/>
          </p:cNvGraphicFramePr>
          <p:nvPr>
            <p:extLst/>
          </p:nvPr>
        </p:nvGraphicFramePr>
        <p:xfrm>
          <a:off x="683568" y="602136"/>
          <a:ext cx="7632848" cy="4316730"/>
        </p:xfrm>
        <a:graphic>
          <a:graphicData uri="http://schemas.openxmlformats.org/drawingml/2006/table">
            <a:tbl>
              <a:tblPr firstRow="1" bandRow="1">
                <a:tableStyleId>{5940675A-B579-460E-94D1-54222C63F5DA}</a:tableStyleId>
              </a:tblPr>
              <a:tblGrid>
                <a:gridCol w="2544283">
                  <a:extLst>
                    <a:ext uri="{9D8B030D-6E8A-4147-A177-3AD203B41FA5}">
                      <a16:colId xmlns:a16="http://schemas.microsoft.com/office/drawing/2014/main" val="20000"/>
                    </a:ext>
                  </a:extLst>
                </a:gridCol>
                <a:gridCol w="2609521">
                  <a:extLst>
                    <a:ext uri="{9D8B030D-6E8A-4147-A177-3AD203B41FA5}">
                      <a16:colId xmlns:a16="http://schemas.microsoft.com/office/drawing/2014/main" val="20001"/>
                    </a:ext>
                  </a:extLst>
                </a:gridCol>
                <a:gridCol w="2479044">
                  <a:extLst>
                    <a:ext uri="{9D8B030D-6E8A-4147-A177-3AD203B41FA5}">
                      <a16:colId xmlns:a16="http://schemas.microsoft.com/office/drawing/2014/main" val="20003"/>
                    </a:ext>
                  </a:extLst>
                </a:gridCol>
              </a:tblGrid>
              <a:tr h="537210">
                <a:tc>
                  <a:txBody>
                    <a:bodyPr/>
                    <a:lstStyle/>
                    <a:p>
                      <a:pPr algn="ctr"/>
                      <a:r>
                        <a:rPr lang="en-GB" sz="1000" b="1" u="sng">
                          <a:solidFill>
                            <a:schemeClr val="bg1"/>
                          </a:solidFill>
                        </a:rPr>
                        <a:t>Pre</a:t>
                      </a:r>
                      <a:r>
                        <a:rPr lang="en-GB" sz="1000" b="1" u="sng" baseline="0">
                          <a:solidFill>
                            <a:schemeClr val="bg1"/>
                          </a:solidFill>
                        </a:rPr>
                        <a:t> November Task Force</a:t>
                      </a:r>
                      <a:endParaRPr lang="en-GB" sz="1000" b="1" u="sng">
                        <a:solidFill>
                          <a:schemeClr val="bg1"/>
                        </a:solidFill>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October Customer</a:t>
                      </a:r>
                      <a:r>
                        <a:rPr lang="en-GB" sz="1000" b="1" u="sng" kern="1200" baseline="0">
                          <a:solidFill>
                            <a:schemeClr val="bg1"/>
                          </a:solidFill>
                          <a:latin typeface="+mn-lt"/>
                          <a:ea typeface="+mn-ea"/>
                          <a:cs typeface="+mn-cs"/>
                        </a:rPr>
                        <a:t> Support Services Team</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a:t>
                      </a:r>
                      <a:r>
                        <a:rPr lang="en-GB" sz="1000" b="1" u="sng" kern="1200" baseline="0">
                          <a:solidFill>
                            <a:schemeClr val="bg1"/>
                          </a:solidFill>
                          <a:latin typeface="+mn-lt"/>
                          <a:ea typeface="+mn-ea"/>
                          <a:cs typeface="+mn-cs"/>
                        </a:rPr>
                        <a:t> Customer Change Team </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60470">
                <a:tc>
                  <a:txBody>
                    <a:bodyPr/>
                    <a:lstStyle/>
                    <a:p>
                      <a:pPr marL="0" lvl="0" indent="0">
                        <a:spcAft>
                          <a:spcPts val="400"/>
                        </a:spcAft>
                        <a:buFont typeface="Arial" panose="020B0604020202020204" pitchFamily="34" charset="0"/>
                        <a:buNone/>
                      </a:pPr>
                      <a:r>
                        <a:rPr lang="en-GB" sz="700" b="1" baseline="0"/>
                        <a:t>Existing activities which will migrate</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Daily UIG Box account management</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Monthly UIG Executive Summary</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Creation of UIG monthly dashboard stats</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Web page ownership updates &amp; maintenance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attendance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Task Force recommendation tracking</a:t>
                      </a:r>
                    </a:p>
                    <a:p>
                      <a:pPr marL="72000" lvl="0" indent="-72000">
                        <a:spcAft>
                          <a:spcPts val="400"/>
                        </a:spcAft>
                        <a:buFont typeface="Arial" panose="020B0604020202020204" pitchFamily="34" charset="0"/>
                        <a:buChar char="•"/>
                      </a:pPr>
                      <a:r>
                        <a:rPr lang="en-GB" sz="700" baseline="0"/>
                        <a:t>UIG data sources creation</a:t>
                      </a:r>
                    </a:p>
                    <a:p>
                      <a:pPr marL="72000" lvl="0" indent="-72000">
                        <a:spcAft>
                          <a:spcPts val="400"/>
                        </a:spcAft>
                        <a:buFont typeface="Arial" panose="020B0604020202020204" pitchFamily="34" charset="0"/>
                        <a:buChar char="•"/>
                      </a:pPr>
                      <a:r>
                        <a:rPr lang="en-GB" sz="700" baseline="0"/>
                        <a:t>UIG modification alignment creation &amp; publication</a:t>
                      </a:r>
                    </a:p>
                    <a:p>
                      <a:pPr marL="72000" lvl="0" indent="-72000">
                        <a:spcAft>
                          <a:spcPts val="400"/>
                        </a:spcAft>
                        <a:buFont typeface="Arial" panose="020B0604020202020204" pitchFamily="34" charset="0"/>
                        <a:buChar char="•"/>
                      </a:pPr>
                      <a:r>
                        <a:rPr lang="en-GB" sz="700" baseline="0"/>
                        <a:t>Machine Learning new analysis</a:t>
                      </a:r>
                    </a:p>
                    <a:p>
                      <a:pPr marL="71755" lvl="0" indent="-71755">
                        <a:spcAft>
                          <a:spcPts val="400"/>
                        </a:spcAft>
                        <a:buFont typeface="Arial" panose="020B0604020202020204" pitchFamily="34" charset="0"/>
                        <a:buChar char="•"/>
                      </a:pPr>
                      <a:r>
                        <a:rPr lang="en-GB" sz="700" baseline="0"/>
                        <a:t>Budget mapping and forecast</a:t>
                      </a:r>
                    </a:p>
                    <a:p>
                      <a:pPr marL="0" marR="0" lvl="0" indent="0" algn="l" rtl="0" eaLnBrk="1" fontAlgn="auto" latinLnBrk="0" hangingPunct="1">
                        <a:lnSpc>
                          <a:spcPct val="100000"/>
                        </a:lnSpc>
                        <a:spcBef>
                          <a:spcPts val="0"/>
                        </a:spcBef>
                        <a:spcAft>
                          <a:spcPts val="400"/>
                        </a:spcAft>
                        <a:buFont typeface="Arial" panose="020B0604020202020204" pitchFamily="34" charset="0"/>
                        <a:buNone/>
                      </a:pPr>
                      <a:r>
                        <a:rPr lang="en-GB" sz="700" b="1"/>
                        <a:t>.</a:t>
                      </a:r>
                      <a:r>
                        <a:rPr lang="en-GB" sz="700" b="0"/>
                        <a:t> Support development of new online UIG interactive reporting</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baseline="0"/>
                        <a:t>Activities which will cease</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aseline="0"/>
                        <a:t>Representation at </a:t>
                      </a:r>
                      <a:r>
                        <a:rPr lang="en-GB" sz="700" baseline="0" err="1"/>
                        <a:t>ChMC</a:t>
                      </a:r>
                      <a:r>
                        <a:rPr lang="en-GB" sz="700" baseline="0"/>
                        <a:t> &amp; </a:t>
                      </a:r>
                      <a:r>
                        <a:rPr lang="en-GB" sz="700" baseline="0" err="1"/>
                        <a:t>CoMC</a:t>
                      </a:r>
                      <a:r>
                        <a:rPr lang="en-GB" sz="700" baseline="0"/>
                        <a:t> </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700" baseline="0"/>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endParaRPr lang="en-GB" sz="700" baseline="0"/>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baseline="0">
                          <a:solidFill>
                            <a:schemeClr val="tx1"/>
                          </a:solidFill>
                          <a:latin typeface="+mn-lt"/>
                          <a:ea typeface="+mn-ea"/>
                          <a:cs typeface="+mn-cs"/>
                        </a:rPr>
                        <a:t>Existing activities which will be migrated</a:t>
                      </a:r>
                    </a:p>
                    <a:p>
                      <a:pPr marL="71755" lvl="0" indent="-71755"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Daily UIG Box account management</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Monthly UIG Executive Summary</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Creation of UIG monthly dashboard stats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Web page ownership updates &amp;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attendance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Task Force recommendation tracking</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data sources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modification alignment pack maintenance</a:t>
                      </a:r>
                    </a:p>
                    <a:p>
                      <a:pPr marL="72000" lvl="0" indent="-72000" algn="l" defTabSz="914400" rtl="0" eaLnBrk="1" latinLnBrk="0" hangingPunct="1">
                        <a:spcAft>
                          <a:spcPts val="400"/>
                        </a:spcAft>
                        <a:buFont typeface="Arial" panose="020B0604020202020204" pitchFamily="34" charset="0"/>
                        <a:buChar char="•"/>
                      </a:pPr>
                      <a:r>
                        <a:rPr lang="en-GB" sz="700" baseline="0"/>
                        <a:t>Machine Learning</a:t>
                      </a:r>
                      <a:r>
                        <a:rPr lang="en-GB" sz="700" kern="1200" baseline="0">
                          <a:solidFill>
                            <a:schemeClr val="tx1"/>
                          </a:solidFill>
                          <a:latin typeface="+mn-lt"/>
                          <a:ea typeface="+mn-ea"/>
                          <a:cs typeface="+mn-cs"/>
                        </a:rPr>
                        <a:t> outstanding analysis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Budget monitoring for UIG activities</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Outstanding CP 4853 Interim process to monitor and manually load rejected reads into UK Link where the read was rejected for reason MRE00458 only.  Manual work around to be closed out end of October 19.</a:t>
                      </a:r>
                      <a:endParaRPr lang="en-GB" sz="700" kern="120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UIG brochure version 2 creation &amp; publication</a:t>
                      </a:r>
                      <a:r>
                        <a:rPr lang="en-GB" sz="700" kern="1200" baseline="0">
                          <a:solidFill>
                            <a:schemeClr val="tx1"/>
                          </a:solidFill>
                          <a:latin typeface="+mn-lt"/>
                          <a:ea typeface="+mn-ea"/>
                          <a:cs typeface="+mn-cs"/>
                        </a:rPr>
                        <a:t> </a:t>
                      </a: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Re-purpose the existing "Lines of investigation tracker" </a:t>
                      </a:r>
                      <a:endParaRPr lang="en-GB" sz="700" kern="1200" baseline="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Work with Customer Change team to develop formal project close down</a:t>
                      </a:r>
                    </a:p>
                    <a:p>
                      <a:pPr marL="0" marR="0" lvl="0" indent="0" algn="l">
                        <a:lnSpc>
                          <a:spcPct val="100000"/>
                        </a:lnSpc>
                        <a:spcBef>
                          <a:spcPts val="0"/>
                        </a:spcBef>
                        <a:spcAft>
                          <a:spcPts val="400"/>
                        </a:spcAft>
                        <a:buNone/>
                      </a:pPr>
                      <a:r>
                        <a:rPr lang="en-GB" sz="700" b="1" kern="1200" baseline="0">
                          <a:solidFill>
                            <a:schemeClr val="tx1"/>
                          </a:solidFill>
                          <a:latin typeface="+mn-lt"/>
                          <a:ea typeface="+mn-ea"/>
                          <a:cs typeface="+mn-cs"/>
                        </a:rPr>
                        <a:t>New activities which will commence</a:t>
                      </a:r>
                    </a:p>
                    <a:p>
                      <a:pPr marL="171450" marR="0" lvl="0" indent="-171450" algn="l">
                        <a:lnSpc>
                          <a:spcPct val="100000"/>
                        </a:lnSpc>
                        <a:spcBef>
                          <a:spcPts val="0"/>
                        </a:spcBef>
                        <a:spcAft>
                          <a:spcPts val="400"/>
                        </a:spcAft>
                        <a:buFont typeface="Arial"/>
                        <a:buChar char="•"/>
                      </a:pPr>
                      <a:r>
                        <a:rPr lang="en-GB" sz="700" b="0" i="0" u="none" strike="noStrike" kern="1200" baseline="0" noProof="0">
                          <a:solidFill>
                            <a:schemeClr val="tx1"/>
                          </a:solidFill>
                          <a:latin typeface="Arial"/>
                        </a:rPr>
                        <a:t>Support maintenance of new online UIG interactive reporting</a:t>
                      </a:r>
                      <a:endParaRPr lang="en-GB" sz="140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err="1">
                          <a:solidFill>
                            <a:schemeClr val="tx1"/>
                          </a:solidFill>
                          <a:latin typeface="+mn-lt"/>
                          <a:ea typeface="+mn-ea"/>
                          <a:cs typeface="+mn-cs"/>
                        </a:rPr>
                        <a:t>Adhoc</a:t>
                      </a:r>
                      <a:r>
                        <a:rPr lang="en-GB" sz="700" b="1" kern="1200">
                          <a:solidFill>
                            <a:schemeClr val="tx1"/>
                          </a:solidFill>
                          <a:latin typeface="+mn-lt"/>
                          <a:ea typeface="+mn-ea"/>
                          <a:cs typeface="+mn-cs"/>
                        </a:rPr>
                        <a:t> new UIG related requests</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a:solidFill>
                            <a:schemeClr val="tx1"/>
                          </a:solidFill>
                          <a:latin typeface="+mn-lt"/>
                          <a:ea typeface="+mn-ea"/>
                          <a:cs typeface="+mn-cs"/>
                        </a:rPr>
                        <a:t>One</a:t>
                      </a:r>
                      <a:r>
                        <a:rPr lang="en-GB" sz="700" kern="1200" baseline="0">
                          <a:solidFill>
                            <a:schemeClr val="tx1"/>
                          </a:solidFill>
                          <a:latin typeface="+mn-lt"/>
                          <a:ea typeface="+mn-ea"/>
                          <a:cs typeface="+mn-cs"/>
                        </a:rPr>
                        <a:t> off activities e.g. simulations/</a:t>
                      </a:r>
                      <a:r>
                        <a:rPr lang="en-GB" sz="700" kern="1200" baseline="0" err="1">
                          <a:solidFill>
                            <a:schemeClr val="tx1"/>
                          </a:solidFill>
                          <a:latin typeface="+mn-lt"/>
                          <a:ea typeface="+mn-ea"/>
                          <a:cs typeface="+mn-cs"/>
                        </a:rPr>
                        <a:t>adhoc</a:t>
                      </a:r>
                      <a:r>
                        <a:rPr lang="en-GB" sz="700" kern="1200" baseline="0">
                          <a:solidFill>
                            <a:schemeClr val="tx1"/>
                          </a:solidFill>
                          <a:latin typeface="+mn-lt"/>
                          <a:ea typeface="+mn-ea"/>
                          <a:cs typeface="+mn-cs"/>
                        </a:rPr>
                        <a:t> UIG reporting requests – considered by Customer Support Services and/or directed to raise CP</a:t>
                      </a:r>
                      <a:endParaRPr lang="en-GB" sz="700" kern="120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Live CP4866 Removal of validation on uncorrected read due November release</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i="0" kern="1200" baseline="0">
                          <a:solidFill>
                            <a:schemeClr val="tx1"/>
                          </a:solidFill>
                          <a:latin typeface="+mn-lt"/>
                          <a:ea typeface="+mn-ea"/>
                          <a:cs typeface="+mn-cs"/>
                        </a:rPr>
                        <a:t>Work with Customer Team complete outstanding UIG related CR's.</a:t>
                      </a:r>
                    </a:p>
                    <a:p>
                      <a:pPr marL="71755" marR="0" lvl="0" indent="-71755" algn="l">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Newly identified Modifications &amp; CRs</a:t>
                      </a:r>
                      <a:endParaRPr lang="en-GB" sz="1400"/>
                    </a:p>
                    <a:p>
                      <a:pPr marL="0" marR="0" lvl="0" indent="0" algn="l" defTabSz="914400" rtl="0" eaLnBrk="1" fontAlgn="auto" latinLnBrk="0" hangingPunct="1">
                        <a:lnSpc>
                          <a:spcPct val="100000"/>
                        </a:lnSpc>
                        <a:spcBef>
                          <a:spcPts val="0"/>
                        </a:spcBef>
                        <a:spcAft>
                          <a:spcPts val="400"/>
                        </a:spcAft>
                        <a:buClrTx/>
                        <a:buSzTx/>
                        <a:buNone/>
                        <a:tabLst/>
                        <a:defRPr/>
                      </a:pPr>
                      <a:endParaRPr lang="en-GB" sz="700" kern="1200" baseline="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7918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11.1 Bubbling Under Report</a:t>
            </a:r>
          </a:p>
        </p:txBody>
      </p:sp>
      <p:graphicFrame>
        <p:nvGraphicFramePr>
          <p:cNvPr id="3" name="Object 2">
            <a:extLst>
              <a:ext uri="{FF2B5EF4-FFF2-40B4-BE49-F238E27FC236}">
                <a16:creationId xmlns:a16="http://schemas.microsoft.com/office/drawing/2014/main" id="{C47B7E5C-A21B-4D76-8065-BD1D6C13B743}"/>
              </a:ext>
            </a:extLst>
          </p:cNvPr>
          <p:cNvGraphicFramePr>
            <a:graphicFrameLocks noChangeAspect="1"/>
          </p:cNvGraphicFramePr>
          <p:nvPr>
            <p:extLst>
              <p:ext uri="{D42A27DB-BD31-4B8C-83A1-F6EECF244321}">
                <p14:modId xmlns:p14="http://schemas.microsoft.com/office/powerpoint/2010/main" val="2361499704"/>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3085"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88057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June 20 Release Summary</a:t>
            </a:r>
          </a:p>
        </p:txBody>
      </p:sp>
      <p:sp>
        <p:nvSpPr>
          <p:cNvPr id="3" name="TextBox 2"/>
          <p:cNvSpPr txBox="1"/>
          <p:nvPr/>
        </p:nvSpPr>
        <p:spPr>
          <a:xfrm>
            <a:off x="36512" y="843558"/>
            <a:ext cx="9144000" cy="3400931"/>
          </a:xfrm>
          <a:prstGeom prst="rect">
            <a:avLst/>
          </a:prstGeom>
          <a:noFill/>
        </p:spPr>
        <p:txBody>
          <a:bodyPr wrap="square" rtlCol="0">
            <a:spAutoFit/>
          </a:bodyPr>
          <a:lstStyle/>
          <a:p>
            <a:r>
              <a:rPr lang="en-GB" sz="1400" dirty="0"/>
              <a:t>June 20 Release consists of 7 changes, Implementation is planned for June 2020:</a:t>
            </a:r>
          </a:p>
          <a:p>
            <a:endParaRPr lang="en-GB" sz="1400" dirty="0"/>
          </a:p>
          <a:p>
            <a:pPr marL="285750" indent="-285750">
              <a:buFont typeface="Arial" panose="020B0604020202020204" pitchFamily="34" charset="0"/>
              <a:buChar char="•"/>
            </a:pPr>
            <a:r>
              <a:rPr lang="en-GB" sz="1200" b="1" strike="sngStrike" dirty="0"/>
              <a:t>XRN4691**</a:t>
            </a:r>
            <a:r>
              <a:rPr lang="en-GB" sz="1200" strike="sngStrike" dirty="0"/>
              <a:t> - </a:t>
            </a:r>
            <a:r>
              <a:rPr lang="en-US" sz="1200" strike="sngStrike" dirty="0"/>
              <a:t>CSEPs: IGT and GT File Formats (CGI Files)</a:t>
            </a:r>
            <a:endParaRPr lang="en-GB" sz="1200" strike="sngStrike" dirty="0"/>
          </a:p>
          <a:p>
            <a:pPr marL="285750" indent="-285750">
              <a:buFont typeface="Arial" panose="020B0604020202020204" pitchFamily="34" charset="0"/>
              <a:buChar char="•"/>
            </a:pPr>
            <a:r>
              <a:rPr lang="en-GB" sz="1200" b="1" strike="sngStrike" dirty="0"/>
              <a:t>XRN4692**</a:t>
            </a:r>
            <a:r>
              <a:rPr lang="en-GB" sz="1200" strike="sngStrike" dirty="0"/>
              <a:t> - </a:t>
            </a:r>
            <a:r>
              <a:rPr lang="en-US" sz="1200" strike="sngStrike" dirty="0"/>
              <a:t>CSEPs: IGT and GT File Formats (CIN Files)</a:t>
            </a:r>
            <a:endParaRPr lang="en-GB" sz="1200" strike="sngStrike" dirty="0"/>
          </a:p>
          <a:p>
            <a:pPr marL="285750" indent="-285750">
              <a:buFont typeface="Arial" panose="020B0604020202020204" pitchFamily="34" charset="0"/>
              <a:buChar char="•"/>
            </a:pPr>
            <a:r>
              <a:rPr lang="en-GB" sz="1200" b="1" dirty="0"/>
              <a:t>XRN4772</a:t>
            </a:r>
            <a:r>
              <a:rPr lang="en-GB" sz="1200" dirty="0"/>
              <a:t> - </a:t>
            </a:r>
            <a:r>
              <a:rPr lang="en-US" sz="1200" dirty="0"/>
              <a:t>Composite Weather Variable (CWV) Improvements</a:t>
            </a:r>
            <a:endParaRPr lang="en-GB" sz="1200" dirty="0"/>
          </a:p>
          <a:p>
            <a:pPr marL="285750" indent="-285750">
              <a:buFont typeface="Arial" panose="020B0604020202020204" pitchFamily="34" charset="0"/>
              <a:buChar char="•"/>
            </a:pPr>
            <a:r>
              <a:rPr lang="en-GB" sz="1200" b="1" strike="sngStrike" dirty="0"/>
              <a:t>XRN4780 (B) </a:t>
            </a:r>
            <a:r>
              <a:rPr lang="en-GB" sz="1200" strike="sngStrike" dirty="0"/>
              <a:t>- </a:t>
            </a:r>
            <a:r>
              <a:rPr lang="en-US" sz="1200" strike="sngStrike" dirty="0"/>
              <a:t>Inclusion of Meter Asset Provider Identity (MAP Id) in the UK Link system (CSS Consequential Change)</a:t>
            </a:r>
          </a:p>
          <a:p>
            <a:pPr marL="285750" indent="-285750">
              <a:buFont typeface="Arial" panose="020B0604020202020204" pitchFamily="34" charset="0"/>
              <a:buChar char="•"/>
            </a:pPr>
            <a:r>
              <a:rPr lang="en-US" sz="1200" b="1" dirty="0"/>
              <a:t>XRN4850</a:t>
            </a:r>
            <a:r>
              <a:rPr lang="en-US" sz="1200" dirty="0"/>
              <a:t> - Notification of Customer Contact Details to Transporters</a:t>
            </a:r>
          </a:p>
          <a:p>
            <a:pPr marL="285750" indent="-285750">
              <a:buFont typeface="Arial" panose="020B0604020202020204" pitchFamily="34" charset="0"/>
              <a:buChar char="•"/>
            </a:pPr>
            <a:r>
              <a:rPr lang="en-US" sz="1200" b="1" dirty="0"/>
              <a:t>XRN4865</a:t>
            </a:r>
            <a:r>
              <a:rPr lang="en-US" sz="1200" dirty="0"/>
              <a:t> - Amendment to Treatment and Reporting  of CYCL Reads</a:t>
            </a:r>
          </a:p>
          <a:p>
            <a:pPr marL="285750" indent="-285750">
              <a:buFont typeface="Arial" panose="020B0604020202020204" pitchFamily="34" charset="0"/>
              <a:buChar char="•"/>
            </a:pPr>
            <a:r>
              <a:rPr lang="en-US" sz="1200" b="1" strike="sngStrike" dirty="0"/>
              <a:t>XRN4871 (B)** </a:t>
            </a:r>
            <a:r>
              <a:rPr lang="en-US" sz="1200" strike="sngStrike" dirty="0"/>
              <a:t>- Changes to Ratchet Regime (MOD0665)</a:t>
            </a:r>
          </a:p>
          <a:p>
            <a:pPr marL="285750" indent="-285750">
              <a:buFont typeface="Arial" panose="020B0604020202020204" pitchFamily="34" charset="0"/>
              <a:buChar char="•"/>
            </a:pPr>
            <a:r>
              <a:rPr lang="en-US" sz="1200" b="1" dirty="0"/>
              <a:t>XRN4888</a:t>
            </a:r>
            <a:r>
              <a:rPr lang="en-US" sz="1200" dirty="0"/>
              <a:t> - Removing Duplicate Address Update Validation for IGT Supply Meter Points via Contact Management Service (CMS)</a:t>
            </a:r>
          </a:p>
          <a:p>
            <a:pPr marL="285750" indent="-285750">
              <a:buFont typeface="Arial" panose="020B0604020202020204" pitchFamily="34" charset="0"/>
              <a:buChar char="•"/>
            </a:pPr>
            <a:r>
              <a:rPr lang="en-US" sz="1200" b="1" dirty="0"/>
              <a:t>XRN4830</a:t>
            </a:r>
            <a:r>
              <a:rPr lang="en-US" sz="1200" dirty="0"/>
              <a:t> – Requirement to Inform Shipper of Meter Link Code Change</a:t>
            </a:r>
          </a:p>
          <a:p>
            <a:pPr marL="285750" indent="-285750">
              <a:buFont typeface="Arial" panose="020B0604020202020204" pitchFamily="34" charset="0"/>
              <a:buChar char="•"/>
            </a:pPr>
            <a:r>
              <a:rPr lang="en-US" sz="1200" b="1" dirty="0"/>
              <a:t>XRN4941*</a:t>
            </a:r>
            <a:r>
              <a:rPr lang="en-GB" sz="1200" dirty="0"/>
              <a:t> - </a:t>
            </a:r>
            <a:r>
              <a:rPr lang="en-US" sz="1200" dirty="0"/>
              <a:t>Auto updates to meter read frequency (MOD0692)</a:t>
            </a:r>
            <a:endParaRPr lang="en-GB" sz="1200" dirty="0"/>
          </a:p>
          <a:p>
            <a:pPr marL="285750" indent="-285750">
              <a:buFont typeface="Arial" panose="020B0604020202020204" pitchFamily="34" charset="0"/>
              <a:buChar char="•"/>
            </a:pPr>
            <a:r>
              <a:rPr lang="en-US" sz="1200" b="1" dirty="0"/>
              <a:t>XRN4932</a:t>
            </a:r>
            <a:r>
              <a:rPr lang="en-US" sz="1200" dirty="0"/>
              <a:t> - Improvements to the quality of the Conversion Factor values held on the Supply Point Register (MOD0681S)</a:t>
            </a:r>
          </a:p>
          <a:p>
            <a:endParaRPr lang="en-GB" sz="1400" dirty="0"/>
          </a:p>
          <a:p>
            <a:endParaRPr lang="en-GB" sz="1400" dirty="0"/>
          </a:p>
          <a:p>
            <a:pPr lvl="0"/>
            <a:r>
              <a:rPr lang="en-GB" sz="900" dirty="0"/>
              <a:t>* Pending Solution/MOD </a:t>
            </a:r>
            <a:r>
              <a:rPr lang="en-GB" sz="900" dirty="0">
                <a:cs typeface="Arial" panose="020B0604020202020204" pitchFamily="34" charset="0"/>
              </a:rPr>
              <a:t>approval by ChMC/DSG for remaining CRs.</a:t>
            </a:r>
          </a:p>
          <a:p>
            <a:pPr lvl="0"/>
            <a:r>
              <a:rPr lang="en-GB" sz="900" dirty="0">
                <a:cs typeface="Arial" panose="020B0604020202020204" pitchFamily="34" charset="0"/>
              </a:rPr>
              <a:t>** Descoped at </a:t>
            </a:r>
            <a:r>
              <a:rPr lang="en-GB" sz="900" dirty="0" err="1">
                <a:cs typeface="Arial" panose="020B0604020202020204" pitchFamily="34" charset="0"/>
              </a:rPr>
              <a:t>eChMC</a:t>
            </a:r>
            <a:r>
              <a:rPr lang="en-GB" sz="900" dirty="0">
                <a:cs typeface="Arial" panose="020B0604020202020204" pitchFamily="34" charset="0"/>
              </a:rPr>
              <a:t> on 22/11/19</a:t>
            </a:r>
          </a:p>
          <a:p>
            <a:endParaRPr lang="en-GB" sz="900" dirty="0"/>
          </a:p>
        </p:txBody>
      </p:sp>
    </p:spTree>
    <p:extLst>
      <p:ext uri="{BB962C8B-B14F-4D97-AF65-F5344CB8AC3E}">
        <p14:creationId xmlns:p14="http://schemas.microsoft.com/office/powerpoint/2010/main" val="315074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11.2 Gemini Horizon Planning</a:t>
            </a:r>
          </a:p>
        </p:txBody>
      </p:sp>
      <p:graphicFrame>
        <p:nvGraphicFramePr>
          <p:cNvPr id="4" name="Object 3">
            <a:extLst>
              <a:ext uri="{FF2B5EF4-FFF2-40B4-BE49-F238E27FC236}">
                <a16:creationId xmlns:a16="http://schemas.microsoft.com/office/drawing/2014/main" id="{4D7F4836-023B-410B-B0A2-FCE8C24ED6B1}"/>
              </a:ext>
            </a:extLst>
          </p:cNvPr>
          <p:cNvGraphicFramePr>
            <a:graphicFrameLocks noChangeAspect="1"/>
          </p:cNvGraphicFramePr>
          <p:nvPr>
            <p:extLst>
              <p:ext uri="{D42A27DB-BD31-4B8C-83A1-F6EECF244321}">
                <p14:modId xmlns:p14="http://schemas.microsoft.com/office/powerpoint/2010/main" val="2405242565"/>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4109"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7598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12 Finance and General Change Budget Update </a:t>
            </a:r>
          </a:p>
        </p:txBody>
      </p:sp>
      <p:graphicFrame>
        <p:nvGraphicFramePr>
          <p:cNvPr id="3" name="Object 2">
            <a:extLst>
              <a:ext uri="{FF2B5EF4-FFF2-40B4-BE49-F238E27FC236}">
                <a16:creationId xmlns:a16="http://schemas.microsoft.com/office/drawing/2014/main" id="{5597EC04-B630-4580-9AB7-532A0BE8A813}"/>
              </a:ext>
            </a:extLst>
          </p:cNvPr>
          <p:cNvGraphicFramePr>
            <a:graphicFrameLocks noChangeAspect="1"/>
          </p:cNvGraphicFramePr>
          <p:nvPr>
            <p:extLst>
              <p:ext uri="{D42A27DB-BD31-4B8C-83A1-F6EECF244321}">
                <p14:modId xmlns:p14="http://schemas.microsoft.com/office/powerpoint/2010/main" val="3860569373"/>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5133"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9233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13.1 </a:t>
            </a:r>
            <a:r>
              <a:rPr lang="en-GB" dirty="0" err="1"/>
              <a:t>Xoserve</a:t>
            </a:r>
            <a:r>
              <a:rPr lang="en-GB" dirty="0"/>
              <a:t> IX Refresh</a:t>
            </a:r>
          </a:p>
        </p:txBody>
      </p:sp>
    </p:spTree>
    <p:extLst>
      <p:ext uri="{BB962C8B-B14F-4D97-AF65-F5344CB8AC3E}">
        <p14:creationId xmlns:p14="http://schemas.microsoft.com/office/powerpoint/2010/main" val="2495117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1059582"/>
            <a:ext cx="8229600" cy="3672408"/>
          </a:xfrm>
        </p:spPr>
        <p:txBody>
          <a:bodyPr vert="horz" lIns="91440" tIns="45720" rIns="91440" bIns="45720" rtlCol="0" anchor="t">
            <a:normAutofit/>
          </a:bodyPr>
          <a:lstStyle/>
          <a:p>
            <a:pPr marL="0" indent="0">
              <a:buNone/>
            </a:pPr>
            <a:endParaRPr lang="en-US" sz="1100" kern="0" dirty="0">
              <a:latin typeface="Arial"/>
              <a:cs typeface="Arial"/>
            </a:endParaRPr>
          </a:p>
          <a:p>
            <a:r>
              <a:rPr lang="en-US" sz="1100" kern="0" dirty="0">
                <a:latin typeface="Arial"/>
                <a:cs typeface="Arial"/>
              </a:rPr>
              <a:t>Our partner Gamma has now been in contact with your organisation’s given IT/ Business contacts and conducted consultation calls. </a:t>
            </a:r>
          </a:p>
          <a:p>
            <a:endParaRPr lang="en-US" sz="1100" kern="0" dirty="0">
              <a:latin typeface="Arial"/>
              <a:cs typeface="Arial"/>
            </a:endParaRPr>
          </a:p>
          <a:p>
            <a:r>
              <a:rPr lang="en-US" sz="1100" kern="0" dirty="0">
                <a:latin typeface="Arial"/>
                <a:cs typeface="Arial"/>
              </a:rPr>
              <a:t>The Vodafone support of the legacy IX service ends in February 2020 and we will therefore be ramping up our communications to confirm your migration date. All dates will be within the next 3 months to ensure a successful transition to the new Gamma IX service.</a:t>
            </a:r>
          </a:p>
          <a:p>
            <a:endParaRPr lang="en-US" sz="1100" kern="0" dirty="0">
              <a:latin typeface="Arial"/>
              <a:cs typeface="Arial"/>
            </a:endParaRPr>
          </a:p>
          <a:p>
            <a:r>
              <a:rPr lang="en-US" sz="1100" kern="0" dirty="0">
                <a:latin typeface="Arial"/>
                <a:cs typeface="Arial"/>
              </a:rPr>
              <a:t>To ensure the project completes on time we need your support in committing to the migrations dates. We have observed a number of last minute cancellations which adds additional cost and puts the completion date at risk.</a:t>
            </a:r>
          </a:p>
          <a:p>
            <a:endParaRPr lang="en-US" sz="1100" kern="0" dirty="0">
              <a:latin typeface="Arial"/>
              <a:cs typeface="Arial"/>
            </a:endParaRPr>
          </a:p>
          <a:p>
            <a:r>
              <a:rPr lang="en-US" sz="1100" kern="0" dirty="0">
                <a:latin typeface="Arial"/>
                <a:cs typeface="Arial"/>
              </a:rPr>
              <a:t>A Communication was submitted last week to all contract managers that set-out the key dates that need to be met as part of this project, including the appointment process.</a:t>
            </a:r>
          </a:p>
          <a:p>
            <a:pPr marL="0" indent="0">
              <a:buNone/>
            </a:pPr>
            <a:endParaRPr lang="en-GB" sz="1100" dirty="0"/>
          </a:p>
          <a:p>
            <a:pPr lvl="0"/>
            <a:r>
              <a:rPr lang="en-GB" sz="1100" dirty="0"/>
              <a:t>If you have any questions or concerns, please reach out to </a:t>
            </a:r>
            <a:r>
              <a:rPr lang="en-US" sz="1100" kern="0" dirty="0">
                <a:latin typeface="Arial"/>
                <a:hlinkClick r:id="rId2"/>
              </a:rPr>
              <a:t>box.xoserve.IXEnquiries@xoserve.com</a:t>
            </a:r>
            <a:endParaRPr lang="en-US" sz="1100" kern="0" dirty="0">
              <a:latin typeface="Arial"/>
            </a:endParaRPr>
          </a:p>
        </p:txBody>
      </p:sp>
    </p:spTree>
    <p:extLst>
      <p:ext uri="{BB962C8B-B14F-4D97-AF65-F5344CB8AC3E}">
        <p14:creationId xmlns:p14="http://schemas.microsoft.com/office/powerpoint/2010/main" val="177231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600" dirty="0"/>
              <a:t>13.2 CDSP Prioritisation and Release Scoping Approach Review</a:t>
            </a:r>
          </a:p>
        </p:txBody>
      </p:sp>
    </p:spTree>
    <p:extLst>
      <p:ext uri="{BB962C8B-B14F-4D97-AF65-F5344CB8AC3E}">
        <p14:creationId xmlns:p14="http://schemas.microsoft.com/office/powerpoint/2010/main" val="2230067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1D2E676D-9BEE-42BC-820A-82282AEBB9F3}"/>
              </a:ext>
            </a:extLst>
          </p:cNvPr>
          <p:cNvSpPr txBox="1">
            <a:spLocks/>
          </p:cNvSpPr>
          <p:nvPr/>
        </p:nvSpPr>
        <p:spPr>
          <a:xfrm>
            <a:off x="467544" y="267494"/>
            <a:ext cx="77724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What we are proposing to change and why</a:t>
            </a:r>
          </a:p>
        </p:txBody>
      </p:sp>
      <p:sp>
        <p:nvSpPr>
          <p:cNvPr id="3" name="TextBox 2">
            <a:extLst>
              <a:ext uri="{FF2B5EF4-FFF2-40B4-BE49-F238E27FC236}">
                <a16:creationId xmlns:a16="http://schemas.microsoft.com/office/drawing/2014/main" id="{DF3A635D-5B3F-4BEE-BF50-A0FEC04F58ED}"/>
              </a:ext>
            </a:extLst>
          </p:cNvPr>
          <p:cNvSpPr txBox="1"/>
          <p:nvPr/>
        </p:nvSpPr>
        <p:spPr>
          <a:xfrm>
            <a:off x="827584" y="1088613"/>
            <a:ext cx="7268344" cy="3693319"/>
          </a:xfrm>
          <a:prstGeom prst="rect">
            <a:avLst/>
          </a:prstGeom>
          <a:noFill/>
        </p:spPr>
        <p:txBody>
          <a:bodyPr wrap="square" rtlCol="0">
            <a:spAutoFit/>
          </a:bodyPr>
          <a:lstStyle/>
          <a:p>
            <a:r>
              <a:rPr lang="en-GB" dirty="0"/>
              <a:t>In July 2017 the ChMC reviewed and approved the initial ‘</a:t>
            </a:r>
            <a:r>
              <a:rPr lang="en-GB" i="1" dirty="0"/>
              <a:t>Xoserve Prioritisation and Scoping Approach</a:t>
            </a:r>
            <a:r>
              <a:rPr lang="en-GB" dirty="0"/>
              <a:t>’ document, which was written in the early days of the post-Nexus landscape </a:t>
            </a:r>
          </a:p>
          <a:p>
            <a:endParaRPr lang="en-GB" dirty="0"/>
          </a:p>
          <a:p>
            <a:endParaRPr lang="en-GB" dirty="0"/>
          </a:p>
          <a:p>
            <a:r>
              <a:rPr lang="en-GB" dirty="0"/>
              <a:t>Our approach to prioritisation and release scoping has since evolved (t-shirt sizing, elected body requests) </a:t>
            </a:r>
          </a:p>
          <a:p>
            <a:endParaRPr lang="en-GB" dirty="0"/>
          </a:p>
          <a:p>
            <a:r>
              <a:rPr lang="en-GB" dirty="0"/>
              <a:t>Improvements and refinement to the process need to be reflected in relevant documentation   </a:t>
            </a:r>
          </a:p>
          <a:p>
            <a:endParaRPr lang="en-GB" dirty="0"/>
          </a:p>
          <a:p>
            <a:r>
              <a:rPr lang="en-GB" dirty="0"/>
              <a:t>We intend to redraft the document for your review (January 2020) and approval (February 2020)</a:t>
            </a:r>
          </a:p>
        </p:txBody>
      </p:sp>
      <p:graphicFrame>
        <p:nvGraphicFramePr>
          <p:cNvPr id="6" name="Object 5">
            <a:extLst>
              <a:ext uri="{FF2B5EF4-FFF2-40B4-BE49-F238E27FC236}">
                <a16:creationId xmlns:a16="http://schemas.microsoft.com/office/drawing/2014/main" id="{9F6232FF-6EB3-4DF8-BBF7-D73C0CDAA63E}"/>
              </a:ext>
            </a:extLst>
          </p:cNvPr>
          <p:cNvGraphicFramePr>
            <a:graphicFrameLocks noChangeAspect="1"/>
          </p:cNvGraphicFramePr>
          <p:nvPr>
            <p:extLst/>
          </p:nvPr>
        </p:nvGraphicFramePr>
        <p:xfrm>
          <a:off x="5364088" y="1765300"/>
          <a:ext cx="914400" cy="806450"/>
        </p:xfrm>
        <a:graphic>
          <a:graphicData uri="http://schemas.openxmlformats.org/presentationml/2006/ole">
            <mc:AlternateContent xmlns:mc="http://schemas.openxmlformats.org/markup-compatibility/2006">
              <mc:Choice xmlns:v="urn:schemas-microsoft-com:vml" Requires="v">
                <p:oleObj spid="_x0000_s6155" name="Document" showAsIcon="1" r:id="rId3" imgW="914400" imgH="806400" progId="Word.Document.12">
                  <p:embed/>
                </p:oleObj>
              </mc:Choice>
              <mc:Fallback>
                <p:oleObj name="Document" showAsIcon="1" r:id="rId3" imgW="914400" imgH="806400" progId="Word.Document.12">
                  <p:embed/>
                  <p:pic>
                    <p:nvPicPr>
                      <p:cNvPr id="6" name="Object 5">
                        <a:extLst>
                          <a:ext uri="{FF2B5EF4-FFF2-40B4-BE49-F238E27FC236}">
                            <a16:creationId xmlns:a16="http://schemas.microsoft.com/office/drawing/2014/main" id="{9F6232FF-6EB3-4DF8-BBF7-D73C0CDAA63E}"/>
                          </a:ext>
                        </a:extLst>
                      </p:cNvPr>
                      <p:cNvPicPr/>
                      <p:nvPr/>
                    </p:nvPicPr>
                    <p:blipFill>
                      <a:blip r:embed="rId4"/>
                      <a:stretch>
                        <a:fillRect/>
                      </a:stretch>
                    </p:blipFill>
                    <p:spPr>
                      <a:xfrm>
                        <a:off x="5364088" y="17653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7919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13.3 KVI Change Management Survey</a:t>
            </a:r>
            <a:br>
              <a:rPr lang="en-GB" dirty="0"/>
            </a:br>
            <a:r>
              <a:rPr lang="en-GB" dirty="0"/>
              <a:t>Feedback </a:t>
            </a:r>
          </a:p>
        </p:txBody>
      </p:sp>
      <p:sp>
        <p:nvSpPr>
          <p:cNvPr id="3" name="Subtitle 2"/>
          <p:cNvSpPr>
            <a:spLocks noGrp="1"/>
          </p:cNvSpPr>
          <p:nvPr>
            <p:ph type="subTitle" idx="1"/>
          </p:nvPr>
        </p:nvSpPr>
        <p:spPr/>
        <p:txBody>
          <a:bodyPr/>
          <a:lstStyle/>
          <a:p>
            <a:r>
              <a:rPr lang="en-GB" dirty="0"/>
              <a:t>November 2019 </a:t>
            </a:r>
          </a:p>
        </p:txBody>
      </p:sp>
    </p:spTree>
    <p:extLst>
      <p:ext uri="{BB962C8B-B14F-4D97-AF65-F5344CB8AC3E}">
        <p14:creationId xmlns:p14="http://schemas.microsoft.com/office/powerpoint/2010/main" val="3653749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KVI Change Management Survey – July &amp; October 2019</a:t>
            </a:r>
          </a:p>
        </p:txBody>
      </p:sp>
      <p:sp>
        <p:nvSpPr>
          <p:cNvPr id="3" name="Content Placeholder 2"/>
          <p:cNvSpPr>
            <a:spLocks noGrp="1"/>
          </p:cNvSpPr>
          <p:nvPr>
            <p:ph idx="1"/>
          </p:nvPr>
        </p:nvSpPr>
        <p:spPr/>
        <p:txBody>
          <a:bodyPr>
            <a:normAutofit fontScale="70000" lnSpcReduction="20000"/>
          </a:bodyPr>
          <a:lstStyle/>
          <a:p>
            <a:r>
              <a:rPr lang="en-GB" dirty="0"/>
              <a:t>10 responses received by customers:</a:t>
            </a:r>
          </a:p>
          <a:p>
            <a:r>
              <a:rPr lang="en-GB" dirty="0"/>
              <a:t>July – 4</a:t>
            </a:r>
          </a:p>
          <a:p>
            <a:r>
              <a:rPr lang="en-GB" dirty="0"/>
              <a:t>October - 6</a:t>
            </a:r>
          </a:p>
          <a:p>
            <a:pPr marL="0" indent="0">
              <a:buNone/>
            </a:pPr>
            <a:endParaRPr lang="en-GB" dirty="0"/>
          </a:p>
          <a:p>
            <a:r>
              <a:rPr lang="en-GB" dirty="0"/>
              <a:t>July - achieved a KVI of 89.7% against our  target of 90% rated as ‘Always’ or ‘Usually’ </a:t>
            </a:r>
          </a:p>
          <a:p>
            <a:r>
              <a:rPr lang="en-GB" dirty="0"/>
              <a:t>October - achieved a KVI of 100% against our  target of 90% rated as ‘Always’ or ‘Usually’ </a:t>
            </a:r>
          </a:p>
          <a:p>
            <a:endParaRPr lang="en-GB" dirty="0"/>
          </a:p>
          <a:p>
            <a:r>
              <a:rPr lang="en-GB" dirty="0"/>
              <a:t>YTD 95%</a:t>
            </a:r>
          </a:p>
          <a:p>
            <a:pPr marL="0" indent="0">
              <a:buNone/>
            </a:pPr>
            <a:endParaRPr lang="en-GB" dirty="0"/>
          </a:p>
          <a:p>
            <a:r>
              <a:rPr lang="en-GB" dirty="0"/>
              <a:t>6 reviewers provided further comments on the Change management process in July/October – see following slides</a:t>
            </a:r>
          </a:p>
        </p:txBody>
      </p:sp>
    </p:spTree>
    <p:extLst>
      <p:ext uri="{BB962C8B-B14F-4D97-AF65-F5344CB8AC3E}">
        <p14:creationId xmlns:p14="http://schemas.microsoft.com/office/powerpoint/2010/main" val="908940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37580"/>
          </a:xfrm>
        </p:spPr>
        <p:txBody>
          <a:bodyPr/>
          <a:lstStyle/>
          <a:p>
            <a:r>
              <a:rPr lang="en-GB" dirty="0"/>
              <a:t>Overview</a:t>
            </a:r>
          </a:p>
        </p:txBody>
      </p:sp>
      <p:sp>
        <p:nvSpPr>
          <p:cNvPr id="3" name="Content Placeholder 2"/>
          <p:cNvSpPr>
            <a:spLocks noGrp="1"/>
          </p:cNvSpPr>
          <p:nvPr>
            <p:ph idx="1"/>
          </p:nvPr>
        </p:nvSpPr>
        <p:spPr>
          <a:xfrm>
            <a:off x="467544" y="483518"/>
            <a:ext cx="8229600" cy="4536504"/>
          </a:xfrm>
        </p:spPr>
        <p:txBody>
          <a:bodyPr>
            <a:normAutofit/>
          </a:bodyPr>
          <a:lstStyle/>
          <a:p>
            <a:r>
              <a:rPr lang="en-GB" sz="1600" dirty="0"/>
              <a:t>2</a:t>
            </a:r>
            <a:r>
              <a:rPr lang="en-GB" sz="1600" baseline="30000" dirty="0"/>
              <a:t>nd</a:t>
            </a:r>
            <a:r>
              <a:rPr lang="en-GB" sz="1600" dirty="0"/>
              <a:t> &amp; 3</a:t>
            </a:r>
            <a:r>
              <a:rPr lang="en-GB" sz="1600" baseline="30000" dirty="0"/>
              <a:t>rd</a:t>
            </a:r>
            <a:r>
              <a:rPr lang="en-GB" sz="1600" dirty="0"/>
              <a:t> Surveys completed for year  2019/2020  (July)</a:t>
            </a:r>
          </a:p>
          <a:p>
            <a:endParaRPr lang="en-GB" sz="1600" dirty="0"/>
          </a:p>
          <a:p>
            <a:r>
              <a:rPr lang="en-GB" sz="1600" dirty="0"/>
              <a:t>Issued to approx. 450 Industry contacts</a:t>
            </a:r>
          </a:p>
          <a:p>
            <a:pPr marL="0" indent="0">
              <a:buNone/>
            </a:pPr>
            <a:endParaRPr lang="en-GB" dirty="0"/>
          </a:p>
          <a:p>
            <a:endParaRPr lang="en-GB" dirty="0"/>
          </a:p>
          <a:p>
            <a:endParaRPr lang="en-GB" dirty="0"/>
          </a:p>
          <a:p>
            <a:endParaRPr lang="en-GB" dirty="0"/>
          </a:p>
          <a:p>
            <a:endParaRPr lang="en-GB" dirty="0"/>
          </a:p>
          <a:p>
            <a:endParaRPr lang="en-GB" dirty="0"/>
          </a:p>
          <a:p>
            <a:pPr marL="0" indent="0">
              <a:buNone/>
            </a:pPr>
            <a:endParaRPr lang="en-GB" dirty="0"/>
          </a:p>
          <a:p>
            <a:pPr lvl="1"/>
            <a:endParaRPr lang="en-GB" dirty="0"/>
          </a:p>
          <a:p>
            <a:pPr lvl="1"/>
            <a:endParaRPr lang="en-GB" dirty="0"/>
          </a:p>
          <a:p>
            <a:pPr lvl="1"/>
            <a:endParaRPr lang="en-GB" dirty="0"/>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497127131"/>
              </p:ext>
            </p:extLst>
          </p:nvPr>
        </p:nvGraphicFramePr>
        <p:xfrm>
          <a:off x="2276723" y="1540544"/>
          <a:ext cx="4467225" cy="2576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9005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22907"/>
            <a:ext cx="1666528" cy="792088"/>
          </a:xfrm>
        </p:spPr>
        <p:txBody>
          <a:bodyPr>
            <a:noAutofit/>
          </a:bodyPr>
          <a:lstStyle/>
          <a:p>
            <a:r>
              <a:rPr lang="en-US" sz="1000" dirty="0"/>
              <a:t>I receive timely and fit for purpose information to enable me to manage new changes that impact my </a:t>
            </a:r>
            <a:r>
              <a:rPr lang="en-US" sz="1000" dirty="0" err="1"/>
              <a:t>organisation</a:t>
            </a:r>
            <a:endParaRPr lang="en-GB" sz="1000" dirty="0"/>
          </a:p>
        </p:txBody>
      </p:sp>
      <p:sp>
        <p:nvSpPr>
          <p:cNvPr id="4" name="TextBox 3"/>
          <p:cNvSpPr txBox="1"/>
          <p:nvPr/>
        </p:nvSpPr>
        <p:spPr>
          <a:xfrm>
            <a:off x="-34606" y="1347614"/>
            <a:ext cx="827584" cy="523220"/>
          </a:xfrm>
          <a:prstGeom prst="rect">
            <a:avLst/>
          </a:prstGeom>
          <a:noFill/>
        </p:spPr>
        <p:txBody>
          <a:bodyPr wrap="square" rtlCol="0">
            <a:spAutoFit/>
          </a:bodyPr>
          <a:lstStyle/>
          <a:p>
            <a:r>
              <a:rPr lang="en-GB" sz="1400" dirty="0"/>
              <a:t>Oct 19 (6)</a:t>
            </a:r>
          </a:p>
        </p:txBody>
      </p:sp>
      <p:sp>
        <p:nvSpPr>
          <p:cNvPr id="11" name="TextBox 10"/>
          <p:cNvSpPr txBox="1"/>
          <p:nvPr/>
        </p:nvSpPr>
        <p:spPr>
          <a:xfrm>
            <a:off x="11071" y="3075806"/>
            <a:ext cx="1410463" cy="523220"/>
          </a:xfrm>
          <a:prstGeom prst="rect">
            <a:avLst/>
          </a:prstGeom>
          <a:noFill/>
        </p:spPr>
        <p:txBody>
          <a:bodyPr wrap="square" rtlCol="0">
            <a:spAutoFit/>
          </a:bodyPr>
          <a:lstStyle/>
          <a:p>
            <a:r>
              <a:rPr lang="en-GB" sz="1400" dirty="0"/>
              <a:t>July 19</a:t>
            </a:r>
          </a:p>
          <a:p>
            <a:r>
              <a:rPr lang="en-GB" sz="1400" dirty="0"/>
              <a:t>(6)</a:t>
            </a:r>
          </a:p>
        </p:txBody>
      </p:sp>
      <p:sp>
        <p:nvSpPr>
          <p:cNvPr id="26" name="Title 1"/>
          <p:cNvSpPr txBox="1">
            <a:spLocks/>
          </p:cNvSpPr>
          <p:nvPr/>
        </p:nvSpPr>
        <p:spPr>
          <a:xfrm>
            <a:off x="306150" y="-11006"/>
            <a:ext cx="8229600" cy="6375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Individual question responses April 19 vs Jan 19</a:t>
            </a:r>
          </a:p>
        </p:txBody>
      </p:sp>
      <p:sp>
        <p:nvSpPr>
          <p:cNvPr id="27" name="Title 1"/>
          <p:cNvSpPr txBox="1">
            <a:spLocks/>
          </p:cNvSpPr>
          <p:nvPr/>
        </p:nvSpPr>
        <p:spPr>
          <a:xfrm>
            <a:off x="1979712"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 Xoserve presents a range of solution options for each change to enable choice</a:t>
            </a:r>
          </a:p>
          <a:p>
            <a:endParaRPr lang="en-GB" sz="1000" dirty="0"/>
          </a:p>
        </p:txBody>
      </p:sp>
      <p:sp>
        <p:nvSpPr>
          <p:cNvPr id="28" name="Title 1"/>
          <p:cNvSpPr txBox="1">
            <a:spLocks/>
          </p:cNvSpPr>
          <p:nvPr/>
        </p:nvSpPr>
        <p:spPr>
          <a:xfrm>
            <a:off x="3905233"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identify solutions that benefit the whole Industry where possible</a:t>
            </a:r>
          </a:p>
        </p:txBody>
      </p:sp>
      <p:sp>
        <p:nvSpPr>
          <p:cNvPr id="29" name="Title 1"/>
          <p:cNvSpPr txBox="1">
            <a:spLocks/>
          </p:cNvSpPr>
          <p:nvPr/>
        </p:nvSpPr>
        <p:spPr>
          <a:xfrm>
            <a:off x="5724128"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Xoserve supports the ability for me to fully engage me in the change process, should I choose to</a:t>
            </a:r>
          </a:p>
        </p:txBody>
      </p:sp>
      <p:sp>
        <p:nvSpPr>
          <p:cNvPr id="30" name="Title 1"/>
          <p:cNvSpPr txBox="1">
            <a:spLocks/>
          </p:cNvSpPr>
          <p:nvPr/>
        </p:nvSpPr>
        <p:spPr>
          <a:xfrm>
            <a:off x="7524328"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deliver changes to agreed costs, timescales and quality</a:t>
            </a:r>
          </a:p>
        </p:txBody>
      </p:sp>
      <p:graphicFrame>
        <p:nvGraphicFramePr>
          <p:cNvPr id="21" name="Chart 20"/>
          <p:cNvGraphicFramePr>
            <a:graphicFrameLocks/>
          </p:cNvGraphicFramePr>
          <p:nvPr>
            <p:extLst/>
          </p:nvPr>
        </p:nvGraphicFramePr>
        <p:xfrm>
          <a:off x="-19640" y="3092200"/>
          <a:ext cx="2598667" cy="2000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nvPr>
        </p:nvGraphicFramePr>
        <p:xfrm>
          <a:off x="1627528" y="2763822"/>
          <a:ext cx="2808312" cy="2362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nvPr>
        </p:nvGraphicFramePr>
        <p:xfrm>
          <a:off x="3167094" y="2715766"/>
          <a:ext cx="3333749" cy="26622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nvPr>
        </p:nvGraphicFramePr>
        <p:xfrm>
          <a:off x="5250855" y="3098300"/>
          <a:ext cx="2613074" cy="21692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p:cNvGraphicFramePr>
            <a:graphicFrameLocks/>
          </p:cNvGraphicFramePr>
          <p:nvPr>
            <p:extLst/>
          </p:nvPr>
        </p:nvGraphicFramePr>
        <p:xfrm>
          <a:off x="7020272" y="3001262"/>
          <a:ext cx="2505074" cy="201876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a:extLst>
              <a:ext uri="{FF2B5EF4-FFF2-40B4-BE49-F238E27FC236}">
                <a16:creationId xmlns:a16="http://schemas.microsoft.com/office/drawing/2014/main" id="{00000000-0008-0000-0000-000002000000}"/>
              </a:ext>
            </a:extLst>
          </p:cNvPr>
          <p:cNvGraphicFramePr>
            <a:graphicFrameLocks/>
          </p:cNvGraphicFramePr>
          <p:nvPr>
            <p:extLst/>
          </p:nvPr>
        </p:nvGraphicFramePr>
        <p:xfrm>
          <a:off x="-220023" y="976609"/>
          <a:ext cx="3128123" cy="231522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a:extLst>
              <a:ext uri="{FF2B5EF4-FFF2-40B4-BE49-F238E27FC236}">
                <a16:creationId xmlns:a16="http://schemas.microsoft.com/office/drawing/2014/main" id="{00000000-0008-0000-0100-000002000000}"/>
              </a:ext>
            </a:extLst>
          </p:cNvPr>
          <p:cNvGraphicFramePr>
            <a:graphicFrameLocks/>
          </p:cNvGraphicFramePr>
          <p:nvPr>
            <p:extLst/>
          </p:nvPr>
        </p:nvGraphicFramePr>
        <p:xfrm>
          <a:off x="1768189" y="1160212"/>
          <a:ext cx="2490690" cy="19948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Chart 33">
            <a:extLst>
              <a:ext uri="{FF2B5EF4-FFF2-40B4-BE49-F238E27FC236}">
                <a16:creationId xmlns:a16="http://schemas.microsoft.com/office/drawing/2014/main" id="{00000000-0008-0000-0200-000002000000}"/>
              </a:ext>
            </a:extLst>
          </p:cNvPr>
          <p:cNvGraphicFramePr>
            <a:graphicFrameLocks/>
          </p:cNvGraphicFramePr>
          <p:nvPr>
            <p:extLst/>
          </p:nvPr>
        </p:nvGraphicFramePr>
        <p:xfrm>
          <a:off x="3041773" y="411510"/>
          <a:ext cx="3446106" cy="29537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Chart 35">
            <a:extLst>
              <a:ext uri="{FF2B5EF4-FFF2-40B4-BE49-F238E27FC236}">
                <a16:creationId xmlns:a16="http://schemas.microsoft.com/office/drawing/2014/main" id="{00000000-0008-0000-0300-000002000000}"/>
              </a:ext>
            </a:extLst>
          </p:cNvPr>
          <p:cNvGraphicFramePr>
            <a:graphicFrameLocks/>
          </p:cNvGraphicFramePr>
          <p:nvPr>
            <p:extLst/>
          </p:nvPr>
        </p:nvGraphicFramePr>
        <p:xfrm>
          <a:off x="5153403" y="1160212"/>
          <a:ext cx="3091005" cy="22050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7" name="Chart 36">
            <a:extLst>
              <a:ext uri="{FF2B5EF4-FFF2-40B4-BE49-F238E27FC236}">
                <a16:creationId xmlns:a16="http://schemas.microsoft.com/office/drawing/2014/main" id="{00000000-0008-0000-0400-000002000000}"/>
              </a:ext>
            </a:extLst>
          </p:cNvPr>
          <p:cNvGraphicFramePr>
            <a:graphicFrameLocks/>
          </p:cNvGraphicFramePr>
          <p:nvPr>
            <p:extLst/>
          </p:nvPr>
        </p:nvGraphicFramePr>
        <p:xfrm>
          <a:off x="6759836" y="771722"/>
          <a:ext cx="2820764" cy="230408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77618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9E3D-43FE-4BBA-8DEB-28DB676A2F24}"/>
              </a:ext>
            </a:extLst>
          </p:cNvPr>
          <p:cNvSpPr>
            <a:spLocks noGrp="1"/>
          </p:cNvSpPr>
          <p:nvPr>
            <p:ph type="title"/>
          </p:nvPr>
        </p:nvSpPr>
        <p:spPr>
          <a:xfrm>
            <a:off x="107504" y="123478"/>
            <a:ext cx="9036496" cy="637580"/>
          </a:xfrm>
        </p:spPr>
        <p:txBody>
          <a:bodyPr>
            <a:noAutofit/>
          </a:bodyPr>
          <a:lstStyle/>
          <a:p>
            <a:r>
              <a:rPr lang="en-GB" sz="2400" dirty="0"/>
              <a:t>7.2 XRN4996 - June 20 Implementation Date </a:t>
            </a:r>
          </a:p>
        </p:txBody>
      </p:sp>
      <p:sp>
        <p:nvSpPr>
          <p:cNvPr id="5" name="TextBox 4">
            <a:extLst>
              <a:ext uri="{FF2B5EF4-FFF2-40B4-BE49-F238E27FC236}">
                <a16:creationId xmlns:a16="http://schemas.microsoft.com/office/drawing/2014/main" id="{38BBFDCF-11B7-46A6-BE4E-9ED34A60F1D5}"/>
              </a:ext>
            </a:extLst>
          </p:cNvPr>
          <p:cNvSpPr txBox="1"/>
          <p:nvPr/>
        </p:nvSpPr>
        <p:spPr>
          <a:xfrm>
            <a:off x="323528" y="987574"/>
            <a:ext cx="8496944" cy="2292935"/>
          </a:xfrm>
          <a:prstGeom prst="rect">
            <a:avLst/>
          </a:prstGeom>
          <a:noFill/>
        </p:spPr>
        <p:txBody>
          <a:bodyPr wrap="square" rtlCol="0">
            <a:spAutoFit/>
          </a:bodyPr>
          <a:lstStyle/>
          <a:p>
            <a:r>
              <a:rPr lang="en-GB" sz="1400" dirty="0"/>
              <a:t>The proposed implementation date for June 20 is the weekend of 19</a:t>
            </a:r>
            <a:r>
              <a:rPr lang="en-GB" sz="1400" baseline="30000" dirty="0"/>
              <a:t>th</a:t>
            </a:r>
            <a:r>
              <a:rPr lang="en-GB" sz="1400" dirty="0"/>
              <a:t> – 21</a:t>
            </a:r>
            <a:r>
              <a:rPr lang="en-GB" sz="1400" baseline="30000" dirty="0"/>
              <a:t>st</a:t>
            </a:r>
            <a:r>
              <a:rPr lang="en-GB" sz="1400" dirty="0"/>
              <a:t> June 2020 with the changes going live on 20</a:t>
            </a:r>
            <a:r>
              <a:rPr lang="en-GB" sz="1400" baseline="30000" dirty="0"/>
              <a:t>th</a:t>
            </a:r>
            <a:r>
              <a:rPr lang="en-GB" sz="1400" dirty="0"/>
              <a:t> June.</a:t>
            </a:r>
          </a:p>
          <a:p>
            <a:endParaRPr lang="en-GB" sz="1400" dirty="0"/>
          </a:p>
          <a:p>
            <a:r>
              <a:rPr lang="en-GB" sz="1400" dirty="0"/>
              <a:t>A contingency date of 26</a:t>
            </a:r>
            <a:r>
              <a:rPr lang="en-GB" sz="1400" baseline="30000" dirty="0"/>
              <a:t>th</a:t>
            </a:r>
            <a:r>
              <a:rPr lang="en-GB" sz="1400" dirty="0"/>
              <a:t> – 28</a:t>
            </a:r>
            <a:r>
              <a:rPr lang="en-GB" sz="1400" baseline="30000" dirty="0"/>
              <a:t>th</a:t>
            </a:r>
            <a:r>
              <a:rPr lang="en-GB" sz="1400" dirty="0"/>
              <a:t> June is also proposed.</a:t>
            </a:r>
          </a:p>
          <a:p>
            <a:endParaRPr lang="en-GB" sz="1400" dirty="0"/>
          </a:p>
          <a:p>
            <a:r>
              <a:rPr lang="en-GB" sz="1400" dirty="0"/>
              <a:t>Approval of these dates is requested.</a:t>
            </a:r>
          </a:p>
          <a:p>
            <a:endParaRPr lang="en-GB" sz="1400" dirty="0"/>
          </a:p>
          <a:p>
            <a:endParaRPr lang="en-GB" sz="1400" dirty="0"/>
          </a:p>
          <a:p>
            <a:r>
              <a:rPr lang="en-GB" sz="1100" dirty="0"/>
              <a:t>Please note: A high level implementation timeline and the file format transition plan will be shared for your information closer to the implementation date.</a:t>
            </a:r>
          </a:p>
          <a:p>
            <a:endParaRPr lang="en-GB" sz="900" dirty="0"/>
          </a:p>
        </p:txBody>
      </p:sp>
    </p:spTree>
    <p:extLst>
      <p:ext uri="{BB962C8B-B14F-4D97-AF65-F5344CB8AC3E}">
        <p14:creationId xmlns:p14="http://schemas.microsoft.com/office/powerpoint/2010/main" val="929343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said – We did – July 2019</a:t>
            </a:r>
          </a:p>
        </p:txBody>
      </p:sp>
      <p:graphicFrame>
        <p:nvGraphicFramePr>
          <p:cNvPr id="5" name="Content Placeholder 4"/>
          <p:cNvGraphicFramePr>
            <a:graphicFrameLocks noGrp="1"/>
          </p:cNvGraphicFramePr>
          <p:nvPr>
            <p:ph idx="1"/>
            <p:extLst/>
          </p:nvPr>
        </p:nvGraphicFramePr>
        <p:xfrm>
          <a:off x="179512" y="699542"/>
          <a:ext cx="8784976" cy="39065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GB" sz="1800" dirty="0"/>
                        <a:t>You Said</a:t>
                      </a:r>
                    </a:p>
                  </a:txBody>
                  <a:tcPr/>
                </a:tc>
                <a:tc>
                  <a:txBody>
                    <a:bodyPr/>
                    <a:lstStyle/>
                    <a:p>
                      <a:r>
                        <a:rPr lang="en-GB" dirty="0"/>
                        <a:t>We Did</a:t>
                      </a:r>
                    </a:p>
                  </a:txBody>
                  <a:tcPr/>
                </a:tc>
                <a:extLst>
                  <a:ext uri="{0D108BD9-81ED-4DB2-BD59-A6C34878D82A}">
                    <a16:rowId xmlns:a16="http://schemas.microsoft.com/office/drawing/2014/main" val="10000"/>
                  </a:ext>
                </a:extLst>
              </a:tr>
              <a:tr h="370840">
                <a:tc>
                  <a:txBody>
                    <a:bodyPr/>
                    <a:lstStyle/>
                    <a:p>
                      <a:r>
                        <a:rPr lang="en-GB" sz="1000" kern="1200" dirty="0">
                          <a:solidFill>
                            <a:schemeClr val="dk1"/>
                          </a:solidFill>
                          <a:effectLst/>
                          <a:latin typeface="+mn-lt"/>
                          <a:ea typeface="+mn-ea"/>
                          <a:cs typeface="+mn-cs"/>
                        </a:rPr>
                        <a:t>The increase in cost in Retro Solution is an example of changes to agreed costs.</a:t>
                      </a:r>
                    </a:p>
                    <a:p>
                      <a:endParaRPr lang="en-GB" sz="1000" dirty="0"/>
                    </a:p>
                  </a:txBody>
                  <a:tcPr/>
                </a:tc>
                <a:tc>
                  <a:txBody>
                    <a:bodyPr/>
                    <a:lstStyle/>
                    <a:p>
                      <a:r>
                        <a:rPr lang="en-GB" sz="1000" dirty="0"/>
                        <a:t>We acknowledge your concerns regarding the costs associated with the Retro Solution and have spent some time making improvements to the process for high level costs and the transition to locked down costs further through the change lifecycle. </a:t>
                      </a:r>
                      <a:r>
                        <a:rPr lang="en-US" sz="1000" dirty="0"/>
                        <a:t>We have improved the process around scaling of releases and have recently implemented a ‘t-shirt sizing’ process for change to help plan for change releases and understand better the cost of change as early as possible. </a:t>
                      </a:r>
                      <a:r>
                        <a:rPr lang="en-GB" sz="1000" dirty="0"/>
                        <a:t> </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There are still issues where changes are being released and shortly, if not immediately, afterwards falling over and failing. There is an apparent lack of performance testing.</a:t>
                      </a:r>
                    </a:p>
                    <a:p>
                      <a:endParaRPr lang="en-GB" sz="1000" dirty="0"/>
                    </a:p>
                  </a:txBody>
                  <a:tcPr/>
                </a:tc>
                <a:tc>
                  <a:txBody>
                    <a:bodyPr/>
                    <a:lstStyle/>
                    <a:p>
                      <a:r>
                        <a:rPr lang="en-US" sz="1000" dirty="0"/>
                        <a:t>We acknowledge your concerns regarding post implementation defects and performance testing.  For major releases there is an element of performance testing carried out but this does come at a cost.</a:t>
                      </a:r>
                    </a:p>
                    <a:p>
                      <a:r>
                        <a:rPr lang="en-US" sz="1000" dirty="0"/>
                        <a:t>We have improved the process around scaling of releases and have recently implemented a ‘t-shirt sizing’ process for change to help plan for change releases. In addition we have been providing further information on choice in terms of releases which includes a view of the costs and risks associated with releases which includes the costs associated with testing from minimal testing, minimal risk to full scale regression testing and market trials, the reasoning being that this gives customers choice in relation to how much they want to spend on a release and what customer risk appetite is. </a:t>
                      </a:r>
                    </a:p>
                    <a:p>
                      <a:r>
                        <a:rPr lang="en-US" sz="1000" dirty="0"/>
                        <a:t>We continually monitor the impacts of change at the point of implementation through the warranty period and hope that you will find the changes that have been made will help alleviate your concerns.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7863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said – We did – October 2019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1461181"/>
              </p:ext>
            </p:extLst>
          </p:nvPr>
        </p:nvGraphicFramePr>
        <p:xfrm>
          <a:off x="215516" y="625028"/>
          <a:ext cx="8712968" cy="405892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370840">
                <a:tc>
                  <a:txBody>
                    <a:bodyPr/>
                    <a:lstStyle/>
                    <a:p>
                      <a:pPr marL="0" algn="l" defTabSz="914400" rtl="0" eaLnBrk="1" latinLnBrk="0" hangingPunct="1"/>
                      <a:r>
                        <a:rPr lang="en-GB" sz="1800" b="1" kern="1200" dirty="0">
                          <a:solidFill>
                            <a:schemeClr val="lt1"/>
                          </a:solidFill>
                          <a:latin typeface="+mn-lt"/>
                          <a:ea typeface="+mn-ea"/>
                          <a:cs typeface="+mn-cs"/>
                        </a:rPr>
                        <a:t>You Said</a:t>
                      </a:r>
                    </a:p>
                  </a:txBody>
                  <a:tcPr/>
                </a:tc>
                <a:tc>
                  <a:txBody>
                    <a:bodyPr/>
                    <a:lstStyle/>
                    <a:p>
                      <a:r>
                        <a:rPr lang="en-GB" dirty="0"/>
                        <a:t>We Did</a:t>
                      </a:r>
                    </a:p>
                  </a:txBody>
                  <a:tcPr/>
                </a:tc>
                <a:extLst>
                  <a:ext uri="{0D108BD9-81ED-4DB2-BD59-A6C34878D82A}">
                    <a16:rowId xmlns:a16="http://schemas.microsoft.com/office/drawing/2014/main" val="10000"/>
                  </a:ext>
                </a:extLst>
              </a:tr>
              <a:tr h="370840">
                <a:tc>
                  <a:txBody>
                    <a:bodyPr/>
                    <a:lstStyle/>
                    <a:p>
                      <a:r>
                        <a:rPr lang="en-GB" sz="1000" kern="1200" dirty="0">
                          <a:solidFill>
                            <a:schemeClr val="dk1"/>
                          </a:solidFill>
                          <a:effectLst/>
                          <a:latin typeface="+mn-lt"/>
                          <a:ea typeface="+mn-ea"/>
                          <a:cs typeface="+mn-cs"/>
                        </a:rPr>
                        <a:t>The Change Proposal process is clear and transparent, the Change Request process much less so with no real clarity on delivery dates which can suddenly get put back.  </a:t>
                      </a:r>
                    </a:p>
                    <a:p>
                      <a:r>
                        <a:rPr lang="en-GB" sz="1000" kern="1200" dirty="0">
                          <a:solidFill>
                            <a:schemeClr val="dk1"/>
                          </a:solidFill>
                          <a:effectLst/>
                          <a:latin typeface="+mn-lt"/>
                          <a:ea typeface="+mn-ea"/>
                          <a:cs typeface="+mn-cs"/>
                        </a:rPr>
                        <a:t>The Alternative Service Request process which is out of scope of this survey is more opaque again even for those who are fairly familiar with the change process.</a:t>
                      </a:r>
                      <a:endParaRPr lang="en-GB" sz="1000" dirty="0"/>
                    </a:p>
                  </a:txBody>
                  <a:tcPr/>
                </a:tc>
                <a:tc>
                  <a:txBody>
                    <a:bodyPr/>
                    <a:lstStyle/>
                    <a:p>
                      <a:r>
                        <a:rPr lang="en-US" sz="1000" dirty="0"/>
                        <a:t>Thankyou for your feedback on the Change Proposal process, we are pleased that the process is transparent and hope that you find it quick and easy to raise a CP.</a:t>
                      </a:r>
                    </a:p>
                    <a:p>
                      <a:r>
                        <a:rPr lang="en-US" sz="1000" dirty="0"/>
                        <a:t>We acknowledge that the Change Request process is not so clear and that delivery dates can move some what.  This is largely due to the nature of changes that follow this process. Data Changes tend to follow the CR process and as there are no standard releases for those should a change be raised that is deemed to be a higher priority (Housing Association requests for example) then other delivery dates can move.</a:t>
                      </a:r>
                    </a:p>
                    <a:p>
                      <a:r>
                        <a:rPr lang="en-US" sz="1000" dirty="0"/>
                        <a:t>We are reviewing the whole change process including the Change Request process and the Alternative Service Request to understand how those requests can be made more visible to customers and how they feed into the overall Change Prioritisation process.</a:t>
                      </a:r>
                      <a:endParaRPr lang="en-GB" sz="1000" dirty="0"/>
                    </a:p>
                  </a:txBody>
                  <a:tcPr/>
                </a:tc>
                <a:extLst>
                  <a:ext uri="{0D108BD9-81ED-4DB2-BD59-A6C34878D82A}">
                    <a16:rowId xmlns:a16="http://schemas.microsoft.com/office/drawing/2014/main" val="10001"/>
                  </a:ext>
                </a:extLst>
              </a:tr>
              <a:tr h="370840">
                <a:tc>
                  <a:txBody>
                    <a:bodyPr/>
                    <a:lstStyle/>
                    <a:p>
                      <a:r>
                        <a:rPr lang="en-GB" sz="1000" kern="1200" dirty="0">
                          <a:solidFill>
                            <a:schemeClr val="dk1"/>
                          </a:solidFill>
                          <a:effectLst/>
                          <a:latin typeface="+mn-lt"/>
                          <a:ea typeface="+mn-ea"/>
                          <a:cs typeface="+mn-cs"/>
                        </a:rPr>
                        <a:t>Improvement still needed in Xoserve's ability to identify all impacted constituency parties (they still tend to just focus on Shippers) and to clearly communicate those impacts.</a:t>
                      </a:r>
                    </a:p>
                  </a:txBody>
                  <a:tcPr/>
                </a:tc>
                <a:tc>
                  <a:txBody>
                    <a:bodyPr/>
                    <a:lstStyle/>
                    <a:p>
                      <a:r>
                        <a:rPr lang="en-US" sz="1000" dirty="0"/>
                        <a:t>We acknowledge your concerns in respect of all impacted constituency parties. We are working hard to ensure all of our customers are highly engaged  and receive a high level of service from Xoserve. </a:t>
                      </a:r>
                    </a:p>
                    <a:p>
                      <a:r>
                        <a:rPr lang="en-US" sz="1000" dirty="0"/>
                        <a:t>We are currently reviewing all of our change processes and will look at how we can ensure that, where we think there is an impacted constituency this is market clearly and we can articulate the reasons that drive the potential impact to make it clear for customers to identify those changes that they need to review and feed into.</a:t>
                      </a:r>
                    </a:p>
                    <a:p>
                      <a:endParaRPr lang="en-US" sz="1000" dirty="0"/>
                    </a:p>
                    <a:p>
                      <a:endParaRPr lang="en-US" sz="1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4687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said – We did – October 2019</a:t>
            </a:r>
          </a:p>
        </p:txBody>
      </p:sp>
      <p:graphicFrame>
        <p:nvGraphicFramePr>
          <p:cNvPr id="5" name="Content Placeholder 4"/>
          <p:cNvGraphicFramePr>
            <a:graphicFrameLocks noGrp="1"/>
          </p:cNvGraphicFramePr>
          <p:nvPr>
            <p:ph idx="1"/>
            <p:extLst/>
          </p:nvPr>
        </p:nvGraphicFramePr>
        <p:xfrm>
          <a:off x="251520" y="699542"/>
          <a:ext cx="8712968" cy="320548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370840">
                <a:tc>
                  <a:txBody>
                    <a:bodyPr/>
                    <a:lstStyle/>
                    <a:p>
                      <a:r>
                        <a:rPr lang="en-GB" sz="1800" dirty="0"/>
                        <a:t>You Said</a:t>
                      </a:r>
                    </a:p>
                  </a:txBody>
                  <a:tcPr/>
                </a:tc>
                <a:tc>
                  <a:txBody>
                    <a:bodyPr/>
                    <a:lstStyle/>
                    <a:p>
                      <a:r>
                        <a:rPr lang="en-GB" dirty="0"/>
                        <a:t>We Did</a:t>
                      </a:r>
                    </a:p>
                  </a:txBody>
                  <a:tcPr/>
                </a:tc>
                <a:extLst>
                  <a:ext uri="{0D108BD9-81ED-4DB2-BD59-A6C34878D82A}">
                    <a16:rowId xmlns:a16="http://schemas.microsoft.com/office/drawing/2014/main" val="10000"/>
                  </a:ext>
                </a:extLst>
              </a:tr>
              <a:tr h="370840">
                <a:tc>
                  <a:txBody>
                    <a:bodyPr/>
                    <a:lstStyle/>
                    <a:p>
                      <a:r>
                        <a:rPr lang="en-GB" sz="1000" kern="1200" dirty="0">
                          <a:solidFill>
                            <a:schemeClr val="dk1"/>
                          </a:solidFill>
                          <a:effectLst/>
                          <a:latin typeface="+mn-lt"/>
                          <a:ea typeface="+mn-ea"/>
                          <a:cs typeface="+mn-cs"/>
                        </a:rPr>
                        <a:t>I have noticed more and more that comments we make in relations to the change packs more and more receive a response which feels very much like 'it is what it is now'. Of late I have been unable to attend DSG due to other priorities however as a result have found myself in a position that by the point a change pack is issued, the solution seems to have been almost decided upon and any comments seem to receive a response to this nature. It feels unfortunate that if DSG is not attended, we are unable to make any suggestions in design improvements that are taken forward for consideration. Further to this the changes as a result of MOD700 where </a:t>
                      </a:r>
                    </a:p>
                    <a:p>
                      <a:r>
                        <a:rPr lang="en-GB" sz="1000" kern="1200" dirty="0">
                          <a:solidFill>
                            <a:schemeClr val="dk1"/>
                          </a:solidFill>
                          <a:effectLst/>
                          <a:latin typeface="+mn-lt"/>
                          <a:ea typeface="+mn-ea"/>
                          <a:cs typeface="+mn-cs"/>
                        </a:rPr>
                        <a:t>communicated/summarised via change pack very late in the day leaving us very little time to make any required system changes. I rely on the change packs to drive my system changes and so this proved to be very challenging. (Elly)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In addition the quality of the information in change packs could be better to make them more effective. They have improved but could do with improving further so that the change pack is everything you need to be able to assess a change and it’s impacts</a:t>
                      </a:r>
                    </a:p>
                    <a:p>
                      <a:endParaRPr lang="en-GB" sz="1000" kern="1200" dirty="0">
                        <a:solidFill>
                          <a:schemeClr val="dk1"/>
                        </a:solidFill>
                        <a:effectLst/>
                        <a:latin typeface="+mn-lt"/>
                        <a:ea typeface="+mn-ea"/>
                        <a:cs typeface="+mn-cs"/>
                      </a:endParaRPr>
                    </a:p>
                  </a:txBody>
                  <a:tcPr/>
                </a:tc>
                <a:tc>
                  <a:txBody>
                    <a:bodyPr/>
                    <a:lstStyle/>
                    <a:p>
                      <a:r>
                        <a:rPr lang="en-GB" sz="1000" dirty="0"/>
                        <a:t>We acknowledge the feedback on change pack responses.  As discussed solutions are discussed in DSG with a  view to recommend preferred solution to Change Management Committee.</a:t>
                      </a:r>
                    </a:p>
                    <a:p>
                      <a:r>
                        <a:rPr lang="en-GB" sz="1000" dirty="0"/>
                        <a:t>We are aware that DSG needs to evolve somewhat and are working on the format and frequency of meetings with a view to being solely to discuss solution options and  be shortened to ensure that customers are able to attend and feel that the meeting adds value.</a:t>
                      </a:r>
                    </a:p>
                    <a:p>
                      <a:r>
                        <a:rPr lang="en-GB" sz="1000" dirty="0"/>
                        <a:t>In relation to the timescales to turn around responses to change packs we are also looking at the schedule for responses in order to allow customers enough time to respond and for Xoserve to provide relevant and valuable feedback on the back of those responses.</a:t>
                      </a:r>
                    </a:p>
                    <a:p>
                      <a:r>
                        <a:rPr lang="en-GB" sz="1000" dirty="0"/>
                        <a:t>We also appreciate the feedback on the change pack content and the quality of the information.  We will look at the content of future change packs with a view to assessing how we can add information to the packs but ensure that the size of the documentation does not lean to customers not having the time to review.</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9305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said – We did – October 2019</a:t>
            </a:r>
          </a:p>
        </p:txBody>
      </p:sp>
      <p:graphicFrame>
        <p:nvGraphicFramePr>
          <p:cNvPr id="5" name="Content Placeholder 4"/>
          <p:cNvGraphicFramePr>
            <a:graphicFrameLocks noGrp="1"/>
          </p:cNvGraphicFramePr>
          <p:nvPr>
            <p:ph idx="1"/>
            <p:extLst/>
          </p:nvPr>
        </p:nvGraphicFramePr>
        <p:xfrm>
          <a:off x="251520" y="699542"/>
          <a:ext cx="8712968" cy="198628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370840">
                <a:tc>
                  <a:txBody>
                    <a:bodyPr/>
                    <a:lstStyle/>
                    <a:p>
                      <a:r>
                        <a:rPr lang="en-GB" sz="1800" dirty="0"/>
                        <a:t>You Said</a:t>
                      </a:r>
                    </a:p>
                  </a:txBody>
                  <a:tcPr/>
                </a:tc>
                <a:tc>
                  <a:txBody>
                    <a:bodyPr/>
                    <a:lstStyle/>
                    <a:p>
                      <a:r>
                        <a:rPr lang="en-GB" dirty="0"/>
                        <a:t>We Did</a:t>
                      </a:r>
                    </a:p>
                  </a:txBody>
                  <a:tcPr/>
                </a:tc>
                <a:extLst>
                  <a:ext uri="{0D108BD9-81ED-4DB2-BD59-A6C34878D82A}">
                    <a16:rowId xmlns:a16="http://schemas.microsoft.com/office/drawing/2014/main" val="10000"/>
                  </a:ext>
                </a:extLst>
              </a:tr>
              <a:tr h="370840">
                <a:tc>
                  <a:txBody>
                    <a:bodyPr/>
                    <a:lstStyle/>
                    <a:p>
                      <a:r>
                        <a:rPr lang="en-GB" sz="1000" kern="1200" dirty="0">
                          <a:solidFill>
                            <a:schemeClr val="dk1"/>
                          </a:solidFill>
                          <a:effectLst/>
                          <a:latin typeface="+mn-lt"/>
                          <a:ea typeface="+mn-ea"/>
                          <a:cs typeface="+mn-cs"/>
                        </a:rPr>
                        <a:t>I find the Xoserve change process a lot more difficult to follow than UNC or BSC changes - I'd prefer to see significant changes lifted out of the change packs and tracked individually.</a:t>
                      </a:r>
                    </a:p>
                    <a:p>
                      <a:r>
                        <a:rPr lang="en-GB" sz="1000" kern="1200" dirty="0">
                          <a:solidFill>
                            <a:schemeClr val="dk1"/>
                          </a:solidFill>
                          <a:effectLst/>
                          <a:latin typeface="+mn-lt"/>
                          <a:ea typeface="+mn-ea"/>
                          <a:cs typeface="+mn-cs"/>
                        </a:rPr>
                        <a:t>In addition, there do not appear to be any obvious processes in place to provide customers information to core activities.  If I wanted to find guidance on the AQ process it is hard to navigate to specific documentation and when searching on Xoserve.com a PowerPoint document will be pulled back that suggests a moment in time rather than a baselined process used as a reference point.</a:t>
                      </a:r>
                    </a:p>
                  </a:txBody>
                  <a:tcPr/>
                </a:tc>
                <a:tc>
                  <a:txBody>
                    <a:bodyPr/>
                    <a:lstStyle/>
                    <a:p>
                      <a:r>
                        <a:rPr lang="en-GB" sz="1000" dirty="0"/>
                        <a:t>We acknowledge your concerns regarding the Change Pack Process and how it can be improved to make it easier to identify significant impacting changes and the solutions being proposed as part of the over all Change Pack.  </a:t>
                      </a:r>
                    </a:p>
                    <a:p>
                      <a:r>
                        <a:rPr lang="en-GB" sz="1000" dirty="0"/>
                        <a:t>We are currently reviewing all our change processes including the Change Packs and will ensure that your suggestion is used to help improve the process.</a:t>
                      </a:r>
                    </a:p>
                    <a:p>
                      <a:r>
                        <a:rPr lang="en-GB" sz="1000" dirty="0"/>
                        <a:t>With regards to documentation, with the change processes we are also looking to improve the navigation around the website to make it quick and  easy to get to information.</a:t>
                      </a:r>
                      <a:endParaRPr lang="en-US"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014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630E-CE13-4C7E-AC97-7686C5E00471}"/>
              </a:ext>
            </a:extLst>
          </p:cNvPr>
          <p:cNvSpPr>
            <a:spLocks noGrp="1"/>
          </p:cNvSpPr>
          <p:nvPr>
            <p:ph type="title"/>
          </p:nvPr>
        </p:nvSpPr>
        <p:spPr/>
        <p:txBody>
          <a:bodyPr/>
          <a:lstStyle/>
          <a:p>
            <a:r>
              <a:rPr lang="en-GB" dirty="0"/>
              <a:t>8.1 XRN4665 – EUC Release</a:t>
            </a:r>
          </a:p>
        </p:txBody>
      </p:sp>
      <p:graphicFrame>
        <p:nvGraphicFramePr>
          <p:cNvPr id="11" name="Content Placeholder 3">
            <a:extLst>
              <a:ext uri="{FF2B5EF4-FFF2-40B4-BE49-F238E27FC236}">
                <a16:creationId xmlns:a16="http://schemas.microsoft.com/office/drawing/2014/main" id="{35034311-FCBF-4F23-BFE3-BA3FFE4A3E3B}"/>
              </a:ext>
            </a:extLst>
          </p:cNvPr>
          <p:cNvGraphicFramePr>
            <a:graphicFrameLocks/>
          </p:cNvGraphicFramePr>
          <p:nvPr>
            <p:extLst/>
          </p:nvPr>
        </p:nvGraphicFramePr>
        <p:xfrm>
          <a:off x="254442" y="760797"/>
          <a:ext cx="8550950" cy="4213538"/>
        </p:xfrm>
        <a:graphic>
          <a:graphicData uri="http://schemas.openxmlformats.org/drawingml/2006/table">
            <a:tbl>
              <a:tblPr firstRow="1" bandRow="1"/>
              <a:tblGrid>
                <a:gridCol w="1223556">
                  <a:extLst>
                    <a:ext uri="{9D8B030D-6E8A-4147-A177-3AD203B41FA5}">
                      <a16:colId xmlns:a16="http://schemas.microsoft.com/office/drawing/2014/main" val="20000"/>
                    </a:ext>
                  </a:extLst>
                </a:gridCol>
                <a:gridCol w="1901171">
                  <a:extLst>
                    <a:ext uri="{9D8B030D-6E8A-4147-A177-3AD203B41FA5}">
                      <a16:colId xmlns:a16="http://schemas.microsoft.com/office/drawing/2014/main" val="20001"/>
                    </a:ext>
                  </a:extLst>
                </a:gridCol>
                <a:gridCol w="1860295">
                  <a:extLst>
                    <a:ext uri="{9D8B030D-6E8A-4147-A177-3AD203B41FA5}">
                      <a16:colId xmlns:a16="http://schemas.microsoft.com/office/drawing/2014/main" val="20002"/>
                    </a:ext>
                  </a:extLst>
                </a:gridCol>
                <a:gridCol w="1892125">
                  <a:extLst>
                    <a:ext uri="{9D8B030D-6E8A-4147-A177-3AD203B41FA5}">
                      <a16:colId xmlns:a16="http://schemas.microsoft.com/office/drawing/2014/main" val="20003"/>
                    </a:ext>
                  </a:extLst>
                </a:gridCol>
                <a:gridCol w="1673803">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kern="1200" baseline="0">
                          <a:solidFill>
                            <a:schemeClr val="bg1"/>
                          </a:solidFill>
                          <a:latin typeface="Arial" panose="020B0604020202020204" pitchFamily="34" charset="0"/>
                          <a:ea typeface="+mn-ea"/>
                          <a:cs typeface="Arial" panose="020B0604020202020204" pitchFamily="34" charset="0"/>
                        </a:rPr>
                        <a:t>11/12/19</a:t>
                      </a:r>
                      <a:endParaRPr lang="en-GB" sz="100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00" b="1" i="0" dirty="0">
                          <a:solidFill>
                            <a:schemeClr val="bg1"/>
                          </a:solidFill>
                          <a:latin typeface="Arial" panose="020B0604020202020204" pitchFamily="34" charset="0"/>
                          <a:cs typeface="Arial" panose="020B0604020202020204" pitchFamily="34" charset="0"/>
                        </a:rPr>
                        <a:t>Overall</a:t>
                      </a:r>
                      <a:r>
                        <a:rPr lang="en-GB" sz="1000" b="1" i="0" baseline="0" dirty="0">
                          <a:solidFill>
                            <a:schemeClr val="bg1"/>
                          </a:solidFill>
                          <a:latin typeface="Arial" panose="020B0604020202020204" pitchFamily="34" charset="0"/>
                          <a:cs typeface="Arial" panose="020B0604020202020204" pitchFamily="34" charset="0"/>
                        </a:rPr>
                        <a:t> Project RAG Status: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RAG</a:t>
                      </a:r>
                      <a:r>
                        <a:rPr lang="en-GB" sz="1000" b="1" baseline="0" dirty="0">
                          <a:solidFill>
                            <a:schemeClr val="bg1"/>
                          </a:solidFill>
                          <a:latin typeface="Arial" panose="020B0604020202020204" pitchFamily="34" charset="0"/>
                          <a:cs typeface="Arial" panose="020B0604020202020204" pitchFamily="34" charset="0"/>
                        </a:rPr>
                        <a:t> Status</a:t>
                      </a: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Status</a:t>
                      </a:r>
                      <a:r>
                        <a:rPr lang="en-GB" sz="100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4532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0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rPr>
                        <a:t>Post Implementation Support (PIS)</a:t>
                      </a:r>
                    </a:p>
                    <a:p>
                      <a:pPr marL="0" lvl="0" indent="0">
                        <a:buFont typeface="Arial" panose="020B0604020202020204" pitchFamily="34" charset="0"/>
                        <a:buNone/>
                      </a:pPr>
                      <a:endPar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PIS activities (including First Usage monitoring) continue to be monitored as per plan</a:t>
                      </a: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First Usage evidence continues to be provided to and assured by both </a:t>
                      </a:r>
                      <a:r>
                        <a:rPr kumimoji="0" lang="en-GB" sz="1000" b="0" i="0" u="none" strike="noStrike" kern="1200" cap="none" normalizeH="0" baseline="0" dirty="0" err="1">
                          <a:ln>
                            <a:noFill/>
                          </a:ln>
                          <a:solidFill>
                            <a:schemeClr val="tx1"/>
                          </a:solidFill>
                          <a:effectLst/>
                          <a:latin typeface="+mj-lt"/>
                          <a:ea typeface="Verdana" pitchFamily="34" charset="0"/>
                          <a:cs typeface="Arial" panose="020B0604020202020204" pitchFamily="34" charset="0"/>
                        </a:rPr>
                        <a:t>Xoserve</a:t>
                      </a: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 SME’s &amp; Tech Ops</a:t>
                      </a: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Application Handover Document walkthrough completed with Tech Ops. To be submitted for Approval</a:t>
                      </a: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Production of a required Impact Assessment underway to provide solution option &amp; fix plan for raised issue on the BW ‘Network Throughput Data’ weekly report</a:t>
                      </a:r>
                    </a:p>
                    <a:p>
                      <a:pPr marL="628650" lvl="1" indent="-171450">
                        <a:buFont typeface="Arial" panose="020B0604020202020204" pitchFamily="34" charset="0"/>
                        <a:buChar char="•"/>
                      </a:pPr>
                      <a:endParaRPr lang="en-GB" sz="10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GB" sz="1000" b="1" kern="1200" dirty="0">
                          <a:solidFill>
                            <a:schemeClr val="tx1"/>
                          </a:solidFill>
                          <a:effectLst/>
                          <a:latin typeface="+mj-lt"/>
                          <a:ea typeface="+mn-ea"/>
                          <a:cs typeface="+mn-cs"/>
                        </a:rPr>
                        <a:t>Closedown</a:t>
                      </a:r>
                    </a:p>
                    <a:p>
                      <a:pPr marL="628650" lvl="1" indent="-171450">
                        <a:buFont typeface="Arial" panose="020B0604020202020204" pitchFamily="34" charset="0"/>
                        <a:buChar char="•"/>
                      </a:pPr>
                      <a:r>
                        <a:rPr lang="en-GB" sz="1000" b="0" kern="1200" dirty="0">
                          <a:solidFill>
                            <a:schemeClr val="tx1"/>
                          </a:solidFill>
                          <a:effectLst/>
                          <a:latin typeface="+mj-lt"/>
                          <a:ea typeface="+mn-ea"/>
                          <a:cs typeface="+mn-cs"/>
                        </a:rPr>
                        <a:t>Closedown preparation commenced</a:t>
                      </a:r>
                    </a:p>
                    <a:p>
                      <a:pPr marL="628650" lvl="1" indent="-171450">
                        <a:buFont typeface="Arial" panose="020B0604020202020204" pitchFamily="34" charset="0"/>
                        <a:buChar char="•"/>
                      </a:pPr>
                      <a:r>
                        <a:rPr lang="en-GB" sz="1000" b="0" kern="1200" dirty="0">
                          <a:solidFill>
                            <a:schemeClr val="tx1"/>
                          </a:solidFill>
                          <a:effectLst/>
                          <a:latin typeface="+mj-lt"/>
                          <a:ea typeface="+mn-ea"/>
                          <a:cs typeface="+mn-cs"/>
                        </a:rPr>
                        <a:t>Closedown milestone to be assessed and re-planned based on receipt of fix plan associated to BW report issue</a:t>
                      </a:r>
                      <a:endPar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p>
                      <a:pPr marL="457200" lvl="1" indent="0">
                        <a:buFont typeface="Arial" panose="020B0604020202020204" pitchFamily="34" charset="0"/>
                        <a:buNone/>
                      </a:pPr>
                      <a:endParaRPr lang="en-GB" sz="1000" b="0" kern="1200" dirty="0">
                        <a:solidFill>
                          <a:schemeClr val="tx1"/>
                        </a:solidFill>
                        <a:effectLst/>
                        <a:latin typeface="+mj-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One open issue Re: recently identified impacted BW report defect requiring resolution by the Project team. Resulting in an extended PIS period and delay to the Closedown milestone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internal budgets (Revised BER to include Financial Risk margin approved at ChMC on 10/07/19)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0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Future Releases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2" name="Oval 11">
            <a:extLst>
              <a:ext uri="{FF2B5EF4-FFF2-40B4-BE49-F238E27FC236}">
                <a16:creationId xmlns:a16="http://schemas.microsoft.com/office/drawing/2014/main" id="{70CAECF2-DEC2-4E29-A1AB-B89CF72EE0CD}"/>
              </a:ext>
            </a:extLst>
          </p:cNvPr>
          <p:cNvSpPr/>
          <p:nvPr/>
        </p:nvSpPr>
        <p:spPr>
          <a:xfrm>
            <a:off x="7817218" y="1520496"/>
            <a:ext cx="215490" cy="2308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a:extLst>
              <a:ext uri="{FF2B5EF4-FFF2-40B4-BE49-F238E27FC236}">
                <a16:creationId xmlns:a16="http://schemas.microsoft.com/office/drawing/2014/main" id="{9C025B08-F88A-41BC-959F-7975D291319A}"/>
              </a:ext>
            </a:extLst>
          </p:cNvPr>
          <p:cNvSpPr/>
          <p:nvPr/>
        </p:nvSpPr>
        <p:spPr>
          <a:xfrm>
            <a:off x="6143112" y="837576"/>
            <a:ext cx="207777" cy="2061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14" name="Oval 13">
            <a:extLst>
              <a:ext uri="{FF2B5EF4-FFF2-40B4-BE49-F238E27FC236}">
                <a16:creationId xmlns:a16="http://schemas.microsoft.com/office/drawing/2014/main" id="{35B7AB43-D412-4796-A79C-387981F74ACE}"/>
              </a:ext>
            </a:extLst>
          </p:cNvPr>
          <p:cNvSpPr/>
          <p:nvPr/>
        </p:nvSpPr>
        <p:spPr>
          <a:xfrm>
            <a:off x="6051595" y="153705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Oval 14">
            <a:extLst>
              <a:ext uri="{FF2B5EF4-FFF2-40B4-BE49-F238E27FC236}">
                <a16:creationId xmlns:a16="http://schemas.microsoft.com/office/drawing/2014/main" id="{F6639B60-ED8E-41FD-A5AA-FE5B67D25923}"/>
              </a:ext>
            </a:extLst>
          </p:cNvPr>
          <p:cNvSpPr/>
          <p:nvPr/>
        </p:nvSpPr>
        <p:spPr>
          <a:xfrm>
            <a:off x="4156412" y="152027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Oval 15">
            <a:extLst>
              <a:ext uri="{FF2B5EF4-FFF2-40B4-BE49-F238E27FC236}">
                <a16:creationId xmlns:a16="http://schemas.microsoft.com/office/drawing/2014/main" id="{59C946BC-C73C-430B-B113-E7C848B0314B}"/>
              </a:ext>
            </a:extLst>
          </p:cNvPr>
          <p:cNvSpPr/>
          <p:nvPr/>
        </p:nvSpPr>
        <p:spPr>
          <a:xfrm>
            <a:off x="2306888" y="1519636"/>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39459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 4665 - EUC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61058"/>
            <a:ext cx="9036496" cy="815608"/>
          </a:xfrm>
          <a:prstGeom prst="rect">
            <a:avLst/>
          </a:prstGeom>
          <a:noFill/>
        </p:spPr>
        <p:txBody>
          <a:bodyPr wrap="square" rtlCol="0">
            <a:spAutoFit/>
          </a:bodyPr>
          <a:lstStyle/>
          <a:p>
            <a:r>
              <a:rPr lang="en-GB" sz="1000" b="1" dirty="0">
                <a:solidFill>
                  <a:srgbClr val="1D3E61"/>
                </a:solidFill>
                <a:cs typeface="Arial" panose="020B0604020202020204" pitchFamily="34" charset="0"/>
              </a:rPr>
              <a:t>Key Milestone Dates:</a:t>
            </a:r>
          </a:p>
          <a:p>
            <a:endParaRPr lang="en-GB" sz="1000" b="1" dirty="0">
              <a:solidFill>
                <a:srgbClr val="1D3E61"/>
              </a:solidFill>
              <a:cs typeface="Arial" panose="020B0604020202020204" pitchFamily="34" charset="0"/>
            </a:endParaRP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PIS &amp; First Usage monitoring activities ongoing</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Application Handover to be submitted for Approval</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Closedown milestone movement assessment underway</a:t>
            </a:r>
          </a:p>
        </p:txBody>
      </p:sp>
      <p:sp>
        <p:nvSpPr>
          <p:cNvPr id="6" name="TextBox 1">
            <a:extLst>
              <a:ext uri="{FF2B5EF4-FFF2-40B4-BE49-F238E27FC236}">
                <a16:creationId xmlns:a16="http://schemas.microsoft.com/office/drawing/2014/main" id="{00000000-0008-0000-0700-000006000000}"/>
              </a:ext>
            </a:extLst>
          </p:cNvPr>
          <p:cNvSpPr txBox="1"/>
          <p:nvPr/>
        </p:nvSpPr>
        <p:spPr>
          <a:xfrm>
            <a:off x="12258675" y="6480175"/>
            <a:ext cx="895350" cy="276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NRL Issued</a:t>
            </a:r>
          </a:p>
        </p:txBody>
      </p:sp>
      <p:sp>
        <p:nvSpPr>
          <p:cNvPr id="7" name="Oval 6">
            <a:extLst>
              <a:ext uri="{FF2B5EF4-FFF2-40B4-BE49-F238E27FC236}">
                <a16:creationId xmlns:a16="http://schemas.microsoft.com/office/drawing/2014/main" id="{00000000-0008-0000-0700-000003000000}"/>
              </a:ext>
            </a:extLst>
          </p:cNvPr>
          <p:cNvSpPr/>
          <p:nvPr/>
        </p:nvSpPr>
        <p:spPr>
          <a:xfrm>
            <a:off x="12425363" y="6305550"/>
            <a:ext cx="17145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8" name="TextBox 3">
            <a:extLst>
              <a:ext uri="{FF2B5EF4-FFF2-40B4-BE49-F238E27FC236}">
                <a16:creationId xmlns:a16="http://schemas.microsoft.com/office/drawing/2014/main" id="{00000000-0008-0000-0700-000005000000}"/>
              </a:ext>
            </a:extLst>
          </p:cNvPr>
          <p:cNvSpPr txBox="1"/>
          <p:nvPr/>
        </p:nvSpPr>
        <p:spPr>
          <a:xfrm>
            <a:off x="10963275" y="6480175"/>
            <a:ext cx="819150" cy="3429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T67 Issued</a:t>
            </a:r>
          </a:p>
        </p:txBody>
      </p:sp>
      <p:sp>
        <p:nvSpPr>
          <p:cNvPr id="9" name="Oval 8">
            <a:extLst>
              <a:ext uri="{FF2B5EF4-FFF2-40B4-BE49-F238E27FC236}">
                <a16:creationId xmlns:a16="http://schemas.microsoft.com/office/drawing/2014/main" id="{00000000-0008-0000-0700-000004000000}"/>
              </a:ext>
            </a:extLst>
          </p:cNvPr>
          <p:cNvSpPr/>
          <p:nvPr/>
        </p:nvSpPr>
        <p:spPr>
          <a:xfrm>
            <a:off x="11268075" y="6278563"/>
            <a:ext cx="19050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pic>
        <p:nvPicPr>
          <p:cNvPr id="3" name="Picture 2">
            <a:extLst>
              <a:ext uri="{FF2B5EF4-FFF2-40B4-BE49-F238E27FC236}">
                <a16:creationId xmlns:a16="http://schemas.microsoft.com/office/drawing/2014/main" id="{7CCDF6F0-08C9-427A-85D9-515B05F6D627}"/>
              </a:ext>
            </a:extLst>
          </p:cNvPr>
          <p:cNvPicPr>
            <a:picLocks noChangeAspect="1"/>
          </p:cNvPicPr>
          <p:nvPr/>
        </p:nvPicPr>
        <p:blipFill>
          <a:blip r:embed="rId2"/>
          <a:stretch>
            <a:fillRect/>
          </a:stretch>
        </p:blipFill>
        <p:spPr>
          <a:xfrm>
            <a:off x="107504" y="1779662"/>
            <a:ext cx="8928992" cy="3096344"/>
          </a:xfrm>
          <a:prstGeom prst="rect">
            <a:avLst/>
          </a:prstGeom>
        </p:spPr>
      </p:pic>
    </p:spTree>
    <p:extLst>
      <p:ext uri="{BB962C8B-B14F-4D97-AF65-F5344CB8AC3E}">
        <p14:creationId xmlns:p14="http://schemas.microsoft.com/office/powerpoint/2010/main" val="370420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t>8.2 XRN4828 - Nov 19 Release -  Status Update</a:t>
            </a:r>
          </a:p>
        </p:txBody>
      </p:sp>
      <p:grpSp>
        <p:nvGrpSpPr>
          <p:cNvPr id="10" name="Group 9">
            <a:extLst>
              <a:ext uri="{FF2B5EF4-FFF2-40B4-BE49-F238E27FC236}">
                <a16:creationId xmlns:a16="http://schemas.microsoft.com/office/drawing/2014/main" id="{EEDE4AA0-BEE7-40EF-ADC2-D1B3EAA1B345}"/>
              </a:ext>
            </a:extLst>
          </p:cNvPr>
          <p:cNvGrpSpPr/>
          <p:nvPr/>
        </p:nvGrpSpPr>
        <p:grpSpPr>
          <a:xfrm>
            <a:off x="251520" y="987574"/>
            <a:ext cx="8594612" cy="3329673"/>
            <a:chOff x="137840" y="723530"/>
            <a:chExt cx="8017423" cy="2926997"/>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7840" y="723530"/>
            <a:ext cx="8017423" cy="2926997"/>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a:solidFill>
                              <a:schemeClr val="bg1"/>
                            </a:solidFill>
                            <a:latin typeface="Arial" panose="020B0604020202020204" pitchFamily="34" charset="0"/>
                            <a:ea typeface="+mn-ea"/>
                            <a:cs typeface="Arial" panose="020B0604020202020204" pitchFamily="34" charset="0"/>
                          </a:rPr>
                          <a:t>11/12/19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Deployment of in scope changes successfully completed on 09/11/19</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and First Usage monitoring commenced and currently tracking to plan</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Required data fix to resolve a backlog of BI40 exceptions has been identified and accepted by the project to resolve. Project team currently working on an Impact Assessment to clearly articulate the issue, all solution options and associated fix plan(s)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raised that the required data fix to resolve the BI40 exceptions backlog will go past the current planned date for completion of PIS and could potentially delay the Closedown milestone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BER with full delivery costs were approved at ChMC in April 2019, </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BER for XRN4866 UIG Recommendation approved by ChMC on 12</a:t>
                        </a:r>
                        <a:r>
                          <a:rPr kumimoji="0" lang="en-GB" sz="105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June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259096" y="1394296"/>
              <a:ext cx="204194" cy="213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5606599" y="817130"/>
              <a:ext cx="196885" cy="1903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grpSp>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Tree>
    <p:extLst>
      <p:ext uri="{BB962C8B-B14F-4D97-AF65-F5344CB8AC3E}">
        <p14:creationId xmlns:p14="http://schemas.microsoft.com/office/powerpoint/2010/main" val="260785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XRN4828 - Nov 19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1169551"/>
          </a:xfrm>
          <a:prstGeom prst="rect">
            <a:avLst/>
          </a:prstGeom>
          <a:noFill/>
        </p:spPr>
        <p:txBody>
          <a:bodyPr wrap="square" rtlCol="0">
            <a:spAutoFit/>
          </a:bodyPr>
          <a:lstStyle/>
          <a:p>
            <a:r>
              <a:rPr lang="en-GB" sz="1000" b="1" dirty="0">
                <a:solidFill>
                  <a:srgbClr val="1D3E61"/>
                </a:solidFill>
              </a:rPr>
              <a:t>Key Milestone Dates:</a:t>
            </a:r>
          </a:p>
          <a:p>
            <a:endParaRPr lang="en-GB" sz="1000" b="1" dirty="0">
              <a:solidFill>
                <a:srgbClr val="1D3E61"/>
              </a:solidFill>
            </a:endParaRPr>
          </a:p>
          <a:p>
            <a:pPr marL="285750" indent="-285750">
              <a:buFont typeface="Arial" panose="020B0604020202020204" pitchFamily="34" charset="0"/>
              <a:buChar char="•"/>
            </a:pPr>
            <a:r>
              <a:rPr lang="en-GB" sz="1000" b="1" dirty="0">
                <a:solidFill>
                  <a:srgbClr val="1D3E61"/>
                </a:solidFill>
              </a:rPr>
              <a:t>Successful Implementation – 09/11/19 </a:t>
            </a:r>
          </a:p>
          <a:p>
            <a:pPr marL="285750" indent="-285750">
              <a:buFont typeface="Arial" panose="020B0604020202020204" pitchFamily="34" charset="0"/>
              <a:buChar char="•"/>
            </a:pPr>
            <a:r>
              <a:rPr lang="en-GB" sz="1000" b="1" dirty="0">
                <a:solidFill>
                  <a:srgbClr val="1D3E61"/>
                </a:solidFill>
              </a:rPr>
              <a:t>PIS Completion – 20/12/19</a:t>
            </a:r>
          </a:p>
          <a:p>
            <a:pPr marL="285750" indent="-285750">
              <a:buFont typeface="Arial" panose="020B0604020202020204" pitchFamily="34" charset="0"/>
              <a:buChar char="•"/>
            </a:pPr>
            <a:r>
              <a:rPr lang="en-GB" sz="1000" b="1" dirty="0">
                <a:solidFill>
                  <a:srgbClr val="1D3E61"/>
                </a:solidFill>
              </a:rPr>
              <a:t>Closedown – 17/01/20 (to be assessed. Milestone may need to move out based on timescales for BI40 Exceptions Backlog FIX)</a:t>
            </a:r>
          </a:p>
          <a:p>
            <a:endParaRPr lang="en-GB" sz="1000" dirty="0">
              <a:solidFill>
                <a:srgbClr val="1D3E61"/>
              </a:solidFill>
            </a:endParaRPr>
          </a:p>
          <a:p>
            <a:endParaRPr lang="en-GB" sz="1000" b="1" dirty="0">
              <a:solidFill>
                <a:srgbClr val="1D3E61"/>
              </a:solidFill>
            </a:endParaRPr>
          </a:p>
        </p:txBody>
      </p:sp>
      <p:sp>
        <p:nvSpPr>
          <p:cNvPr id="45" name="Rectangle 44"/>
          <p:cNvSpPr/>
          <p:nvPr/>
        </p:nvSpPr>
        <p:spPr>
          <a:xfrm>
            <a:off x="539552" y="2489870"/>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2019</a:t>
            </a:r>
          </a:p>
        </p:txBody>
      </p:sp>
      <p:graphicFrame>
        <p:nvGraphicFramePr>
          <p:cNvPr id="73" name="Table 72"/>
          <p:cNvGraphicFramePr>
            <a:graphicFrameLocks noGrp="1"/>
          </p:cNvGraphicFramePr>
          <p:nvPr>
            <p:extLst/>
          </p:nvPr>
        </p:nvGraphicFramePr>
        <p:xfrm>
          <a:off x="539548" y="2715766"/>
          <a:ext cx="8424936" cy="243840"/>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val="20000"/>
                    </a:ext>
                  </a:extLst>
                </a:gridCol>
                <a:gridCol w="702078">
                  <a:extLst>
                    <a:ext uri="{9D8B030D-6E8A-4147-A177-3AD203B41FA5}">
                      <a16:colId xmlns:a16="http://schemas.microsoft.com/office/drawing/2014/main" val="20001"/>
                    </a:ext>
                  </a:extLst>
                </a:gridCol>
                <a:gridCol w="702078">
                  <a:extLst>
                    <a:ext uri="{9D8B030D-6E8A-4147-A177-3AD203B41FA5}">
                      <a16:colId xmlns:a16="http://schemas.microsoft.com/office/drawing/2014/main" val="20002"/>
                    </a:ext>
                  </a:extLst>
                </a:gridCol>
                <a:gridCol w="702078">
                  <a:extLst>
                    <a:ext uri="{9D8B030D-6E8A-4147-A177-3AD203B41FA5}">
                      <a16:colId xmlns:a16="http://schemas.microsoft.com/office/drawing/2014/main" val="20003"/>
                    </a:ext>
                  </a:extLst>
                </a:gridCol>
                <a:gridCol w="702078">
                  <a:extLst>
                    <a:ext uri="{9D8B030D-6E8A-4147-A177-3AD203B41FA5}">
                      <a16:colId xmlns:a16="http://schemas.microsoft.com/office/drawing/2014/main" val="20004"/>
                    </a:ext>
                  </a:extLst>
                </a:gridCol>
                <a:gridCol w="702078">
                  <a:extLst>
                    <a:ext uri="{9D8B030D-6E8A-4147-A177-3AD203B41FA5}">
                      <a16:colId xmlns:a16="http://schemas.microsoft.com/office/drawing/2014/main" val="20005"/>
                    </a:ext>
                  </a:extLst>
                </a:gridCol>
                <a:gridCol w="702078">
                  <a:extLst>
                    <a:ext uri="{9D8B030D-6E8A-4147-A177-3AD203B41FA5}">
                      <a16:colId xmlns:a16="http://schemas.microsoft.com/office/drawing/2014/main" val="20006"/>
                    </a:ext>
                  </a:extLst>
                </a:gridCol>
                <a:gridCol w="702078">
                  <a:extLst>
                    <a:ext uri="{9D8B030D-6E8A-4147-A177-3AD203B41FA5}">
                      <a16:colId xmlns:a16="http://schemas.microsoft.com/office/drawing/2014/main" val="20007"/>
                    </a:ext>
                  </a:extLst>
                </a:gridCol>
                <a:gridCol w="702078">
                  <a:extLst>
                    <a:ext uri="{9D8B030D-6E8A-4147-A177-3AD203B41FA5}">
                      <a16:colId xmlns:a16="http://schemas.microsoft.com/office/drawing/2014/main" val="20008"/>
                    </a:ext>
                  </a:extLst>
                </a:gridCol>
                <a:gridCol w="702078">
                  <a:extLst>
                    <a:ext uri="{9D8B030D-6E8A-4147-A177-3AD203B41FA5}">
                      <a16:colId xmlns:a16="http://schemas.microsoft.com/office/drawing/2014/main" val="20009"/>
                    </a:ext>
                  </a:extLst>
                </a:gridCol>
                <a:gridCol w="702078">
                  <a:extLst>
                    <a:ext uri="{9D8B030D-6E8A-4147-A177-3AD203B41FA5}">
                      <a16:colId xmlns:a16="http://schemas.microsoft.com/office/drawing/2014/main" val="20010"/>
                    </a:ext>
                  </a:extLst>
                </a:gridCol>
                <a:gridCol w="702078">
                  <a:extLst>
                    <a:ext uri="{9D8B030D-6E8A-4147-A177-3AD203B41FA5}">
                      <a16:colId xmlns:a16="http://schemas.microsoft.com/office/drawing/2014/main" val="20011"/>
                    </a:ext>
                  </a:extLst>
                </a:gridCol>
              </a:tblGrid>
              <a:tr h="226824">
                <a:tc>
                  <a:txBody>
                    <a:bodyPr/>
                    <a:lstStyle/>
                    <a:p>
                      <a:pPr algn="ctr"/>
                      <a:r>
                        <a:rPr lang="en-GB" sz="1000" dirty="0">
                          <a:solidFill>
                            <a:schemeClr val="tx1"/>
                          </a:solidFill>
                        </a:rPr>
                        <a:t>Jan</a:t>
                      </a:r>
                    </a:p>
                  </a:txBody>
                  <a:tcPr anchor="ctr">
                    <a:solidFill>
                      <a:srgbClr val="B1D6E8"/>
                    </a:solidFill>
                  </a:tcPr>
                </a:tc>
                <a:tc>
                  <a:txBody>
                    <a:bodyPr/>
                    <a:lstStyle/>
                    <a:p>
                      <a:pPr algn="ctr"/>
                      <a:r>
                        <a:rPr lang="en-GB" sz="1000" dirty="0">
                          <a:solidFill>
                            <a:schemeClr val="tx1"/>
                          </a:solidFill>
                        </a:rPr>
                        <a:t>Feb</a:t>
                      </a:r>
                    </a:p>
                  </a:txBody>
                  <a:tcPr anchor="ctr">
                    <a:solidFill>
                      <a:srgbClr val="B1D6E8"/>
                    </a:solidFill>
                  </a:tcPr>
                </a:tc>
                <a:tc>
                  <a:txBody>
                    <a:bodyPr/>
                    <a:lstStyle/>
                    <a:p>
                      <a:pPr algn="ctr"/>
                      <a:r>
                        <a:rPr lang="en-GB" sz="1000" dirty="0">
                          <a:solidFill>
                            <a:schemeClr val="tx1"/>
                          </a:solidFill>
                        </a:rPr>
                        <a:t>Mar</a:t>
                      </a:r>
                    </a:p>
                  </a:txBody>
                  <a:tcPr anchor="ctr">
                    <a:solidFill>
                      <a:srgbClr val="B1D6E8"/>
                    </a:solidFill>
                  </a:tcPr>
                </a:tc>
                <a:tc>
                  <a:txBody>
                    <a:bodyPr/>
                    <a:lstStyle/>
                    <a:p>
                      <a:pPr algn="ctr"/>
                      <a:r>
                        <a:rPr lang="en-GB" sz="1000" dirty="0">
                          <a:solidFill>
                            <a:schemeClr val="tx1"/>
                          </a:solidFill>
                        </a:rPr>
                        <a:t>Apr</a:t>
                      </a:r>
                    </a:p>
                  </a:txBody>
                  <a:tcPr anchor="ctr">
                    <a:solidFill>
                      <a:srgbClr val="B1D6E8"/>
                    </a:solidFill>
                  </a:tcPr>
                </a:tc>
                <a:tc>
                  <a:txBody>
                    <a:bodyPr/>
                    <a:lstStyle/>
                    <a:p>
                      <a:pPr algn="ctr"/>
                      <a:r>
                        <a:rPr lang="en-GB" sz="1000" dirty="0">
                          <a:solidFill>
                            <a:schemeClr val="tx1"/>
                          </a:solidFill>
                        </a:rPr>
                        <a:t>May</a:t>
                      </a:r>
                    </a:p>
                  </a:txBody>
                  <a:tcPr anchor="ctr">
                    <a:solidFill>
                      <a:srgbClr val="B1D6E8"/>
                    </a:solidFill>
                  </a:tcPr>
                </a:tc>
                <a:tc>
                  <a:txBody>
                    <a:bodyPr/>
                    <a:lstStyle/>
                    <a:p>
                      <a:pPr algn="ctr"/>
                      <a:r>
                        <a:rPr lang="en-GB" sz="1000" dirty="0">
                          <a:solidFill>
                            <a:schemeClr val="tx1"/>
                          </a:solidFill>
                        </a:rPr>
                        <a:t>June</a:t>
                      </a:r>
                    </a:p>
                  </a:txBody>
                  <a:tcPr anchor="ctr">
                    <a:solidFill>
                      <a:srgbClr val="B1D6E8"/>
                    </a:solidFill>
                  </a:tcPr>
                </a:tc>
                <a:tc>
                  <a:txBody>
                    <a:bodyPr/>
                    <a:lstStyle/>
                    <a:p>
                      <a:pPr algn="ctr"/>
                      <a:r>
                        <a:rPr lang="en-GB" sz="1000" dirty="0">
                          <a:solidFill>
                            <a:schemeClr val="tx1"/>
                          </a:solidFill>
                        </a:rPr>
                        <a:t>July</a:t>
                      </a:r>
                    </a:p>
                  </a:txBody>
                  <a:tcPr anchor="ctr">
                    <a:solidFill>
                      <a:srgbClr val="B1D6E8"/>
                    </a:solidFill>
                  </a:tcPr>
                </a:tc>
                <a:tc>
                  <a:txBody>
                    <a:bodyPr/>
                    <a:lstStyle/>
                    <a:p>
                      <a:pPr algn="ctr"/>
                      <a:r>
                        <a:rPr lang="en-GB" sz="1000" dirty="0">
                          <a:solidFill>
                            <a:schemeClr val="tx1"/>
                          </a:solidFill>
                        </a:rPr>
                        <a:t>Aug</a:t>
                      </a:r>
                    </a:p>
                  </a:txBody>
                  <a:tcPr anchor="ctr">
                    <a:solidFill>
                      <a:srgbClr val="B1D6E8"/>
                    </a:solidFill>
                  </a:tcPr>
                </a:tc>
                <a:tc>
                  <a:txBody>
                    <a:bodyPr/>
                    <a:lstStyle/>
                    <a:p>
                      <a:pPr algn="ctr"/>
                      <a:r>
                        <a:rPr lang="en-GB" sz="1000" dirty="0">
                          <a:solidFill>
                            <a:schemeClr val="tx1"/>
                          </a:solidFill>
                        </a:rPr>
                        <a:t>Sept</a:t>
                      </a:r>
                    </a:p>
                  </a:txBody>
                  <a:tcPr anchor="ctr">
                    <a:solidFill>
                      <a:srgbClr val="B1D6E8"/>
                    </a:solidFill>
                  </a:tcPr>
                </a:tc>
                <a:tc>
                  <a:txBody>
                    <a:bodyPr/>
                    <a:lstStyle/>
                    <a:p>
                      <a:pPr algn="ctr"/>
                      <a:r>
                        <a:rPr lang="en-GB" sz="1000" dirty="0">
                          <a:solidFill>
                            <a:schemeClr val="tx1"/>
                          </a:solidFill>
                        </a:rPr>
                        <a:t>Oct</a:t>
                      </a:r>
                    </a:p>
                  </a:txBody>
                  <a:tcPr anchor="ctr">
                    <a:solidFill>
                      <a:srgbClr val="B1D6E8"/>
                    </a:solidFill>
                  </a:tcPr>
                </a:tc>
                <a:tc>
                  <a:txBody>
                    <a:bodyPr/>
                    <a:lstStyle/>
                    <a:p>
                      <a:pPr algn="ctr"/>
                      <a:r>
                        <a:rPr lang="en-GB" sz="1000" dirty="0">
                          <a:solidFill>
                            <a:schemeClr val="tx1"/>
                          </a:solidFill>
                        </a:rPr>
                        <a:t>Nov</a:t>
                      </a:r>
                    </a:p>
                  </a:txBody>
                  <a:tcPr anchor="ctr">
                    <a:solidFill>
                      <a:srgbClr val="B1D6E8"/>
                    </a:solidFill>
                  </a:tcPr>
                </a:tc>
                <a:tc>
                  <a:txBody>
                    <a:bodyPr/>
                    <a:lstStyle/>
                    <a:p>
                      <a:pPr algn="ctr"/>
                      <a:r>
                        <a:rPr lang="en-GB" sz="1000" dirty="0">
                          <a:solidFill>
                            <a:schemeClr val="tx1"/>
                          </a:solidFill>
                        </a:rPr>
                        <a:t>Dec</a:t>
                      </a:r>
                    </a:p>
                  </a:txBody>
                  <a:tcPr anchor="ctr">
                    <a:solidFill>
                      <a:srgbClr val="B1D6E8"/>
                    </a:solidFill>
                  </a:tcPr>
                </a:tc>
                <a:extLst>
                  <a:ext uri="{0D108BD9-81ED-4DB2-BD59-A6C34878D82A}">
                    <a16:rowId xmlns:a16="http://schemas.microsoft.com/office/drawing/2014/main" val="10000"/>
                  </a:ext>
                </a:extLst>
              </a:tr>
            </a:tbl>
          </a:graphicData>
        </a:graphic>
      </p:graphicFrame>
      <p:sp>
        <p:nvSpPr>
          <p:cNvPr id="74" name="Rectangle 73"/>
          <p:cNvSpPr/>
          <p:nvPr/>
        </p:nvSpPr>
        <p:spPr>
          <a:xfrm>
            <a:off x="197768" y="3003798"/>
            <a:ext cx="341784" cy="129614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a:solidFill>
                  <a:schemeClr val="tx1"/>
                </a:solidFill>
              </a:rPr>
              <a:t>XRN4828</a:t>
            </a:r>
          </a:p>
          <a:p>
            <a:pPr algn="ctr"/>
            <a:r>
              <a:rPr lang="en-GB" sz="1100" b="1" dirty="0">
                <a:solidFill>
                  <a:schemeClr val="tx1"/>
                </a:solidFill>
              </a:rPr>
              <a:t>Nov-19</a:t>
            </a:r>
          </a:p>
        </p:txBody>
      </p:sp>
      <p:sp>
        <p:nvSpPr>
          <p:cNvPr id="77" name="Flowchart: Process 76"/>
          <p:cNvSpPr/>
          <p:nvPr/>
        </p:nvSpPr>
        <p:spPr>
          <a:xfrm>
            <a:off x="2699792" y="3363838"/>
            <a:ext cx="936104"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HLD &amp; Change Pack Production</a:t>
            </a:r>
          </a:p>
        </p:txBody>
      </p:sp>
      <p:sp>
        <p:nvSpPr>
          <p:cNvPr id="120" name="Flowchart: Process 119"/>
          <p:cNvSpPr/>
          <p:nvPr/>
        </p:nvSpPr>
        <p:spPr>
          <a:xfrm>
            <a:off x="4355976" y="3363838"/>
            <a:ext cx="396044"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Design</a:t>
            </a:r>
          </a:p>
        </p:txBody>
      </p:sp>
      <p:sp>
        <p:nvSpPr>
          <p:cNvPr id="121" name="Flowchart: Process 120"/>
          <p:cNvSpPr/>
          <p:nvPr/>
        </p:nvSpPr>
        <p:spPr>
          <a:xfrm>
            <a:off x="4752020" y="3363838"/>
            <a:ext cx="468052"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Build &amp; FUT</a:t>
            </a:r>
          </a:p>
        </p:txBody>
      </p:sp>
      <p:sp>
        <p:nvSpPr>
          <p:cNvPr id="122" name="Flowchart: Process 121"/>
          <p:cNvSpPr/>
          <p:nvPr/>
        </p:nvSpPr>
        <p:spPr>
          <a:xfrm>
            <a:off x="5220072" y="3363838"/>
            <a:ext cx="540060"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ST &amp; SIT</a:t>
            </a:r>
          </a:p>
        </p:txBody>
      </p:sp>
      <p:sp>
        <p:nvSpPr>
          <p:cNvPr id="123" name="Flowchart: Process 122"/>
          <p:cNvSpPr/>
          <p:nvPr/>
        </p:nvSpPr>
        <p:spPr>
          <a:xfrm>
            <a:off x="5724128" y="3363838"/>
            <a:ext cx="1080120"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UAT</a:t>
            </a:r>
          </a:p>
        </p:txBody>
      </p:sp>
      <p:sp>
        <p:nvSpPr>
          <p:cNvPr id="154" name="Flowchart: Process 153"/>
          <p:cNvSpPr/>
          <p:nvPr/>
        </p:nvSpPr>
        <p:spPr>
          <a:xfrm>
            <a:off x="7740352" y="3363838"/>
            <a:ext cx="1205880" cy="36004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PIS</a:t>
            </a:r>
          </a:p>
        </p:txBody>
      </p:sp>
      <p:sp>
        <p:nvSpPr>
          <p:cNvPr id="155" name="Rectangle 114"/>
          <p:cNvSpPr>
            <a:spLocks noChangeArrowheads="1"/>
          </p:cNvSpPr>
          <p:nvPr/>
        </p:nvSpPr>
        <p:spPr bwMode="auto">
          <a:xfrm>
            <a:off x="1187624" y="4091250"/>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a:solidFill>
                  <a:srgbClr val="000000"/>
                </a:solidFill>
              </a:rPr>
              <a:t>04/02: EQR Approval</a:t>
            </a:r>
            <a:endParaRPr lang="en-US" altLang="en-US" dirty="0">
              <a:solidFill>
                <a:prstClr val="black"/>
              </a:solidFill>
            </a:endParaRPr>
          </a:p>
        </p:txBody>
      </p:sp>
      <p:sp>
        <p:nvSpPr>
          <p:cNvPr id="156" name="Oval 116"/>
          <p:cNvSpPr>
            <a:spLocks noChangeArrowheads="1"/>
          </p:cNvSpPr>
          <p:nvPr/>
        </p:nvSpPr>
        <p:spPr bwMode="auto">
          <a:xfrm>
            <a:off x="3046957" y="4011910"/>
            <a:ext cx="126610" cy="109537"/>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7" name="Rectangle 114"/>
          <p:cNvSpPr>
            <a:spLocks noChangeArrowheads="1"/>
          </p:cNvSpPr>
          <p:nvPr/>
        </p:nvSpPr>
        <p:spPr bwMode="auto">
          <a:xfrm>
            <a:off x="2716615" y="4163258"/>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a:solidFill>
                  <a:srgbClr val="000000"/>
                </a:solidFill>
              </a:rPr>
              <a:t>10/04: BER Approval</a:t>
            </a:r>
            <a:endParaRPr lang="en-US" altLang="en-US" dirty="0">
              <a:solidFill>
                <a:prstClr val="black"/>
              </a:solidFill>
            </a:endParaRPr>
          </a:p>
        </p:txBody>
      </p:sp>
      <p:sp>
        <p:nvSpPr>
          <p:cNvPr id="158" name="Oval 116"/>
          <p:cNvSpPr>
            <a:spLocks noChangeArrowheads="1"/>
          </p:cNvSpPr>
          <p:nvPr/>
        </p:nvSpPr>
        <p:spPr bwMode="auto">
          <a:xfrm>
            <a:off x="3635896" y="4012234"/>
            <a:ext cx="126610" cy="109537"/>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9" name="Rectangle 114"/>
          <p:cNvSpPr>
            <a:spLocks noChangeArrowheads="1"/>
          </p:cNvSpPr>
          <p:nvPr/>
        </p:nvSpPr>
        <p:spPr bwMode="auto">
          <a:xfrm>
            <a:off x="3364687" y="4153129"/>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a:solidFill>
                  <a:srgbClr val="000000"/>
                </a:solidFill>
              </a:rPr>
              <a:t>08/05: Change Pack Approval</a:t>
            </a:r>
            <a:endParaRPr lang="en-US" altLang="en-US" dirty="0">
              <a:solidFill>
                <a:prstClr val="black"/>
              </a:solidFill>
            </a:endParaRPr>
          </a:p>
        </p:txBody>
      </p:sp>
      <p:sp>
        <p:nvSpPr>
          <p:cNvPr id="165" name="Rectangle 114"/>
          <p:cNvSpPr>
            <a:spLocks noChangeArrowheads="1"/>
          </p:cNvSpPr>
          <p:nvPr/>
        </p:nvSpPr>
        <p:spPr bwMode="auto">
          <a:xfrm>
            <a:off x="7380312" y="3837697"/>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a:solidFill>
                  <a:srgbClr val="000000"/>
                </a:solidFill>
              </a:rPr>
              <a:t>GO LIVE 09/11/19</a:t>
            </a:r>
            <a:endParaRPr lang="en-US" altLang="en-US" dirty="0">
              <a:solidFill>
                <a:prstClr val="black"/>
              </a:solidFill>
            </a:endParaRPr>
          </a:p>
        </p:txBody>
      </p:sp>
      <p:sp>
        <p:nvSpPr>
          <p:cNvPr id="166" name="Oval 116"/>
          <p:cNvSpPr>
            <a:spLocks noChangeArrowheads="1"/>
          </p:cNvSpPr>
          <p:nvPr/>
        </p:nvSpPr>
        <p:spPr bwMode="auto">
          <a:xfrm>
            <a:off x="1493062" y="3974381"/>
            <a:ext cx="126610" cy="109537"/>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lowchart: Process 21">
            <a:extLst>
              <a:ext uri="{FF2B5EF4-FFF2-40B4-BE49-F238E27FC236}">
                <a16:creationId xmlns:a16="http://schemas.microsoft.com/office/drawing/2014/main" id="{25E42460-EF6A-4E9F-A979-CFE3B9A32D7B}"/>
              </a:ext>
            </a:extLst>
          </p:cNvPr>
          <p:cNvSpPr/>
          <p:nvPr/>
        </p:nvSpPr>
        <p:spPr>
          <a:xfrm>
            <a:off x="6804246" y="3363838"/>
            <a:ext cx="936105" cy="360040"/>
          </a:xfrm>
          <a:prstGeom prst="flowChartProcess">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RT &amp; PT / Implementation Prep</a:t>
            </a:r>
          </a:p>
        </p:txBody>
      </p:sp>
    </p:spTree>
    <p:extLst>
      <p:ext uri="{BB962C8B-B14F-4D97-AF65-F5344CB8AC3E}">
        <p14:creationId xmlns:p14="http://schemas.microsoft.com/office/powerpoint/2010/main" val="400504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827584" y="1923678"/>
            <a:ext cx="7560840" cy="971550"/>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solidFill>
                  <a:schemeClr val="tx2"/>
                </a:solidFill>
              </a:rPr>
              <a:t>8.3 XRN4914 MOD 0651- Retrospective Data Update Provision</a:t>
            </a:r>
            <a:endParaRPr lang="en-GB" kern="1200" dirty="0">
              <a:solidFill>
                <a:schemeClr val="tx2"/>
              </a:solidFill>
            </a:endParaRPr>
          </a:p>
        </p:txBody>
      </p:sp>
      <p:sp>
        <p:nvSpPr>
          <p:cNvPr id="2" name="Rectangle 1"/>
          <p:cNvSpPr/>
          <p:nvPr/>
        </p:nvSpPr>
        <p:spPr>
          <a:xfrm>
            <a:off x="4447607" y="2387084"/>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2568940417"/>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1171669D13A449897730F616A930F0" ma:contentTypeVersion="5" ma:contentTypeDescription="Create a new document." ma:contentTypeScope="" ma:versionID="afcc19b2ed6a6a0b1cf86701e540e9d4">
  <xsd:schema xmlns:xsd="http://www.w3.org/2001/XMLSchema" xmlns:xs="http://www.w3.org/2001/XMLSchema" xmlns:p="http://schemas.microsoft.com/office/2006/metadata/properties" xmlns:ns3="9f57134b-da23-4bbd-b454-c89c373aaf83" targetNamespace="http://schemas.microsoft.com/office/2006/metadata/properties" ma:root="true" ma:fieldsID="a629b05ebfd193d67ec614ce28198971" ns3:_="">
    <xsd:import namespace="9f57134b-da23-4bbd-b454-c89c373aaf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7134b-da23-4bbd-b454-c89c373aa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2.xml><?xml version="1.0" encoding="utf-8"?>
<ds:datastoreItem xmlns:ds="http://schemas.openxmlformats.org/officeDocument/2006/customXml" ds:itemID="{5C3BDE4B-3C1D-4BCE-B20C-91F6B572D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7134b-da23-4bbd-b454-c89c373aa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B2E31-4703-4F4D-BB47-74A8364BAC36}">
  <ds:schemaRefs>
    <ds:schemaRef ds:uri="http://purl.org/dc/elements/1.1/"/>
    <ds:schemaRef ds:uri="http://schemas.microsoft.com/office/2006/documentManagement/types"/>
    <ds:schemaRef ds:uri="9f57134b-da23-4bbd-b454-c89c373aaf83"/>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28699</TotalTime>
  <Words>5041</Words>
  <Application>Microsoft Office PowerPoint</Application>
  <PresentationFormat>On-screen Show (16:9)</PresentationFormat>
  <Paragraphs>942</Paragraphs>
  <Slides>43</Slides>
  <Notes>14</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3</vt:i4>
      </vt:variant>
      <vt:variant>
        <vt:lpstr>Slide Titles</vt:lpstr>
      </vt:variant>
      <vt:variant>
        <vt:i4>43</vt:i4>
      </vt:variant>
    </vt:vector>
  </HeadingPairs>
  <TitlesOfParts>
    <vt:vector size="59" baseType="lpstr">
      <vt:lpstr>ＭＳ Ｐゴシック</vt:lpstr>
      <vt:lpstr>Arial</vt:lpstr>
      <vt:lpstr>Calibri</vt:lpstr>
      <vt:lpstr>Calibri Light</vt:lpstr>
      <vt:lpstr>Times New Roman</vt:lpstr>
      <vt:lpstr>Verdana</vt:lpstr>
      <vt:lpstr>Wingdings</vt:lpstr>
      <vt:lpstr>Office Theme</vt:lpstr>
      <vt:lpstr>xoserve templates</vt:lpstr>
      <vt:lpstr>1_xoserve templates</vt:lpstr>
      <vt:lpstr>2_xoserve templates</vt:lpstr>
      <vt:lpstr>3_xoserve templates</vt:lpstr>
      <vt:lpstr>4_xoserve templates</vt:lpstr>
      <vt:lpstr>Worksheet</vt:lpstr>
      <vt:lpstr>Acrobat Document</vt:lpstr>
      <vt:lpstr>Document</vt:lpstr>
      <vt:lpstr>7.1 XRN4996 - June 20 Release -  Status Update</vt:lpstr>
      <vt:lpstr>XRN4996 - June 20 Release Timelines</vt:lpstr>
      <vt:lpstr>June 20 Release Summary</vt:lpstr>
      <vt:lpstr>7.2 XRN4996 - June 20 Implementation Date </vt:lpstr>
      <vt:lpstr>8.1 XRN4665 – EUC Release</vt:lpstr>
      <vt:lpstr>XRN 4665 - EUC Release Timelines</vt:lpstr>
      <vt:lpstr>8.2 XRN4828 - Nov 19 Release -  Status Update</vt:lpstr>
      <vt:lpstr>XRN4828 - Nov 19 Release Timelines</vt:lpstr>
      <vt:lpstr>8.3 XRN4914 MOD 0651- Retrospective Data Update Provision</vt:lpstr>
      <vt:lpstr>XRN4914 MOD 0651- Retrospective Data Update Provision –  Proof of Concept Progress update</vt:lpstr>
      <vt:lpstr>XRN4914 – Retro proof of concept - timeline</vt:lpstr>
      <vt:lpstr>8.4 Minor Release Drop 6</vt:lpstr>
      <vt:lpstr>Minor Release Drop 6</vt:lpstr>
      <vt:lpstr>8.5 UK Link Release Update</vt:lpstr>
      <vt:lpstr>2019 / 2020 UK Link Governance Timeline</vt:lpstr>
      <vt:lpstr>Change Index – UK Link Allocated Change</vt:lpstr>
      <vt:lpstr>November 20 Major Release</vt:lpstr>
      <vt:lpstr>Change Index – UK Link Unallocated External Impacting Changes  </vt:lpstr>
      <vt:lpstr>8.6 UK Link POAP</vt:lpstr>
      <vt:lpstr>8.8 Data Office Changes</vt:lpstr>
      <vt:lpstr>PowerPoint Presentation</vt:lpstr>
      <vt:lpstr>10. UIG Task Force Progress Report</vt:lpstr>
      <vt:lpstr>Background</vt:lpstr>
      <vt:lpstr>UIG Task Force: Dashboard</vt:lpstr>
      <vt:lpstr>Plan on Page Updated</vt:lpstr>
      <vt:lpstr>Recommendations - where we are</vt:lpstr>
      <vt:lpstr>Overview Of Task Force Funding</vt:lpstr>
      <vt:lpstr>Reminder – UIG Task Force Activities migration post October 19</vt:lpstr>
      <vt:lpstr>11.1 Bubbling Under Report</vt:lpstr>
      <vt:lpstr>11.2 Gemini Horizon Planning</vt:lpstr>
      <vt:lpstr>12 Finance and General Change Budget Update </vt:lpstr>
      <vt:lpstr>13.1 Xoserve IX Refresh</vt:lpstr>
      <vt:lpstr>IX Refresh Customer Update</vt:lpstr>
      <vt:lpstr>13.2 CDSP Prioritisation and Release Scoping Approach Review</vt:lpstr>
      <vt:lpstr>PowerPoint Presentation</vt:lpstr>
      <vt:lpstr>13.3 KVI Change Management Survey Feedback </vt:lpstr>
      <vt:lpstr>KVI Change Management Survey – July &amp; October 2019</vt:lpstr>
      <vt:lpstr>Overview</vt:lpstr>
      <vt:lpstr>I receive timely and fit for purpose information to enable me to manage new changes that impact my organisation</vt:lpstr>
      <vt:lpstr>You said – We did – July 2019</vt:lpstr>
      <vt:lpstr>You said – We did – October 2019</vt:lpstr>
      <vt:lpstr>You said – We did – October 2019</vt:lpstr>
      <vt:lpstr>You said – We did – October 2019</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LeResche, Jaimee</cp:lastModifiedBy>
  <cp:revision>389</cp:revision>
  <cp:lastPrinted>2019-11-14T11:38:16Z</cp:lastPrinted>
  <dcterms:created xsi:type="dcterms:W3CDTF">2018-09-02T17:12:15Z</dcterms:created>
  <dcterms:modified xsi:type="dcterms:W3CDTF">2019-12-03T18:10:09Z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0x010100271171669D13A449897730F616A930F0</vt:lpwstr>
  </property>
  <property fmtid="{D5CDD505-2E9C-101B-9397-08002B2CF9AE}" pid="4" name="TaxKeyword">
    <vt:lpwstr/>
  </property>
</Properties>
</file>