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  <p:sldMasterId id="2147483678" r:id="rId10"/>
  </p:sldMasterIdLst>
  <p:notesMasterIdLst>
    <p:notesMasterId r:id="rId13"/>
  </p:notesMasterIdLst>
  <p:sldIdLst>
    <p:sldId id="878" r:id="rId11"/>
    <p:sldId id="87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8" autoAdjust="0"/>
    <p:restoredTop sz="95392" autoAdjust="0"/>
  </p:normalViewPr>
  <p:slideViewPr>
    <p:cSldViewPr>
      <p:cViewPr varScale="1">
        <p:scale>
          <a:sx n="96" d="100"/>
          <a:sy n="96" d="100"/>
        </p:scale>
        <p:origin x="355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41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1027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75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4032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792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37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260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8180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255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994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87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3857"/>
              </p:ext>
            </p:extLst>
          </p:nvPr>
        </p:nvGraphicFramePr>
        <p:xfrm>
          <a:off x="251520" y="987574"/>
          <a:ext cx="8594611" cy="3616840"/>
        </p:xfrm>
        <a:graphic>
          <a:graphicData uri="http://schemas.openxmlformats.org/drawingml/2006/table">
            <a:tbl>
              <a:tblPr firstRow="1" bandRow="1"/>
              <a:tblGrid>
                <a:gridCol w="121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GB" sz="1050" kern="1200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January 2019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477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Delivery: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Design, Build and Test of comparison tool for step 1 execution has been completed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Data Cut from UK Link has been completed and shared with Innova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7 of 8 Shippers participating have provided files for Step 1 and validation has commenced. Remaining shipper looking to provide file in early Jan, impact to plan being assessed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 to issue all shipper and market level information in January 2020 for Step 1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Step 2 Business and Validation Rules broadly defined and shared with Innova. Remaining elements being finalised w/c/ 06/01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Customer Engagement and Communications: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Web page now live and we will be providing fortnightly updates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8 Shippers taking part in </a:t>
                      </a:r>
                      <a:r>
                        <a:rPr kumimoji="0" lang="en-GB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PoC</a:t>
                      </a: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exercise. Regular direct engagement ongoing.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There is a risk that there will not be sufficient volume received from Shippers in the proof of concept to be able to quantify the size of the data mis-match activity. This risk is to be closed. We now have 8 shippers signed up to take part in </a:t>
                      </a:r>
                      <a:r>
                        <a:rPr lang="en-GB" sz="800" dirty="0" err="1"/>
                        <a:t>PoC</a:t>
                      </a:r>
                      <a:r>
                        <a:rPr lang="en-GB" sz="800" dirty="0"/>
                        <a:t> with data volume approx. 6.5m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Approval received from DN’s for BER of £270k for proof of concept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Security resource allocated to proof of concept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Working with SME team to agree resource allocation as required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800" dirty="0"/>
                        <a:t>Concerns raised about availability of Customer Change Team resource to support delivery and specifically Customer Engagement activities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779662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77966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77966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72E654E-14B7-4C97-9AA3-E573BD38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825"/>
            <a:ext cx="8229600" cy="636588"/>
          </a:xfrm>
        </p:spPr>
        <p:txBody>
          <a:bodyPr anchor="t">
            <a:noAutofit/>
          </a:bodyPr>
          <a:lstStyle/>
          <a:p>
            <a:r>
              <a:rPr lang="en-GB" sz="2000" i="1" dirty="0">
                <a:solidFill>
                  <a:schemeClr val="accent1"/>
                </a:solidFill>
              </a:rPr>
              <a:t>XRN4914 MOD 0651- Retrospective Data Update Provision </a:t>
            </a:r>
            <a:r>
              <a:rPr lang="en-GB" sz="2000" dirty="0">
                <a:solidFill>
                  <a:schemeClr val="accent1"/>
                </a:solidFill>
              </a:rPr>
              <a:t>– </a:t>
            </a:r>
            <a:br>
              <a:rPr lang="en-GB" sz="2000" dirty="0">
                <a:solidFill>
                  <a:schemeClr val="accent1"/>
                </a:solidFill>
              </a:rPr>
            </a:br>
            <a:r>
              <a:rPr lang="en-GB" sz="2000" dirty="0">
                <a:solidFill>
                  <a:schemeClr val="accent1"/>
                </a:solidFill>
              </a:rPr>
              <a:t>Proof of Concept Progress update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3A62672-FD16-43D9-A466-3E2BF93DA02C}"/>
              </a:ext>
            </a:extLst>
          </p:cNvPr>
          <p:cNvSpPr txBox="1">
            <a:spLocks/>
          </p:cNvSpPr>
          <p:nvPr/>
        </p:nvSpPr>
        <p:spPr>
          <a:xfrm>
            <a:off x="107504" y="4731990"/>
            <a:ext cx="82296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800" i="1" dirty="0">
                <a:solidFill>
                  <a:schemeClr val="accent1"/>
                </a:solidFill>
              </a:rPr>
              <a:t>XRN4914 MOD 0651 - Retrospective Data Update Provision</a:t>
            </a:r>
            <a:r>
              <a:rPr lang="en-GB" sz="800" dirty="0">
                <a:solidFill>
                  <a:schemeClr val="accent1"/>
                </a:solidFill>
              </a:rPr>
              <a:t>  - </a:t>
            </a:r>
            <a:r>
              <a:rPr lang="en-GB" sz="800" dirty="0" err="1">
                <a:solidFill>
                  <a:schemeClr val="accent1"/>
                </a:solidFill>
              </a:rPr>
              <a:t>ChMC</a:t>
            </a:r>
            <a:r>
              <a:rPr lang="en-GB" sz="800" dirty="0">
                <a:solidFill>
                  <a:schemeClr val="accent1"/>
                </a:solidFill>
              </a:rPr>
              <a:t> Update 8</a:t>
            </a:r>
            <a:r>
              <a:rPr lang="en-GB" sz="800" baseline="30000" dirty="0">
                <a:solidFill>
                  <a:schemeClr val="accent1"/>
                </a:solidFill>
              </a:rPr>
              <a:t>th</a:t>
            </a:r>
            <a:r>
              <a:rPr lang="en-GB" sz="800" dirty="0">
                <a:solidFill>
                  <a:schemeClr val="accent1"/>
                </a:solidFill>
              </a:rPr>
              <a:t> January </a:t>
            </a:r>
            <a:endParaRPr lang="en-GB" sz="800" b="0" dirty="0">
              <a:solidFill>
                <a:srgbClr val="FFC0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2883B80-8148-4EAD-9509-04B572E52FFB}"/>
              </a:ext>
            </a:extLst>
          </p:cNvPr>
          <p:cNvSpPr/>
          <p:nvPr/>
        </p:nvSpPr>
        <p:spPr>
          <a:xfrm>
            <a:off x="6156176" y="105958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5141CA5-B913-460D-8A4E-EF5BA9746DB4}"/>
              </a:ext>
            </a:extLst>
          </p:cNvPr>
          <p:cNvSpPr/>
          <p:nvPr/>
        </p:nvSpPr>
        <p:spPr>
          <a:xfrm>
            <a:off x="7831878" y="1779662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45407" y="1358723"/>
            <a:ext cx="8424936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0444" y="3876278"/>
            <a:ext cx="8490214" cy="8640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2485" y="2808683"/>
            <a:ext cx="8468173" cy="10688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688" y="1848457"/>
            <a:ext cx="8423970" cy="936104"/>
          </a:xfrm>
          <a:prstGeom prst="rect">
            <a:avLst/>
          </a:prstGeom>
          <a:solidFill>
            <a:srgbClr val="E8E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XRN4914 – Retro proof of concept - timeline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77155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2019/2020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/>
          </p:nvPr>
        </p:nvGraphicFramePr>
        <p:xfrm>
          <a:off x="539552" y="997446"/>
          <a:ext cx="8421106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232">
                  <a:extLst>
                    <a:ext uri="{9D8B030D-6E8A-4147-A177-3AD203B41FA5}">
                      <a16:colId xmlns:a16="http://schemas.microsoft.com/office/drawing/2014/main" val="1468609177"/>
                    </a:ext>
                  </a:extLst>
                </a:gridCol>
                <a:gridCol w="2015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284">
                  <a:extLst>
                    <a:ext uri="{9D8B030D-6E8A-4147-A177-3AD203B41FA5}">
                      <a16:colId xmlns:a16="http://schemas.microsoft.com/office/drawing/2014/main" val="92253889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November</a:t>
                      </a: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December</a:t>
                      </a: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January</a:t>
                      </a: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February</a:t>
                      </a: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97768" y="1856842"/>
            <a:ext cx="341784" cy="93610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Engagement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31840" y="4653009"/>
            <a:ext cx="5832651" cy="367013"/>
          </a:xfrm>
          <a:prstGeom prst="rect">
            <a:avLst/>
          </a:prstGeom>
          <a:noFill/>
          <a:ln>
            <a:solidFill>
              <a:srgbClr val="3E5A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1" y="4731990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Key: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603553" y="4731990"/>
            <a:ext cx="837761" cy="216024"/>
            <a:chOff x="611560" y="4458544"/>
            <a:chExt cx="837761" cy="216024"/>
          </a:xfrm>
        </p:grpSpPr>
        <p:sp>
          <p:nvSpPr>
            <p:cNvPr id="22" name="Oval 21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chemeClr val="accent1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6121" y="4459124"/>
              <a:ext cx="6832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Completed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05622" y="4731990"/>
            <a:ext cx="1275265" cy="216024"/>
            <a:chOff x="611560" y="4458544"/>
            <a:chExt cx="1275265" cy="216024"/>
          </a:xfrm>
        </p:grpSpPr>
        <p:sp>
          <p:nvSpPr>
            <p:cNvPr id="28" name="Oval 27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rgbClr val="FF000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42949" y="4459124"/>
              <a:ext cx="10438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Slipped / High risk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83256" y="4731990"/>
            <a:ext cx="997946" cy="216024"/>
            <a:chOff x="611560" y="4458544"/>
            <a:chExt cx="997946" cy="216024"/>
          </a:xfrm>
        </p:grpSpPr>
        <p:sp>
          <p:nvSpPr>
            <p:cNvPr id="31" name="Oval 30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rgbClr val="FFC00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949" y="4459124"/>
              <a:ext cx="7665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Medium  risk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22545" y="4731990"/>
            <a:ext cx="798081" cy="216024"/>
            <a:chOff x="611560" y="4458544"/>
            <a:chExt cx="798081" cy="216024"/>
          </a:xfrm>
        </p:grpSpPr>
        <p:sp>
          <p:nvSpPr>
            <p:cNvPr id="34" name="Oval 33"/>
            <p:cNvSpPr/>
            <p:nvPr/>
          </p:nvSpPr>
          <p:spPr bwMode="gray">
            <a:xfrm>
              <a:off x="611560" y="4458544"/>
              <a:ext cx="179002" cy="180020"/>
            </a:xfrm>
            <a:prstGeom prst="ellipse">
              <a:avLst/>
            </a:prstGeom>
            <a:solidFill>
              <a:srgbClr val="92D050"/>
            </a:solidFill>
            <a:ln cap="sq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80000" marR="0" lvl="0" indent="-18000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8958" y="4459124"/>
              <a:ext cx="62068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1D3E6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On-target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197767" y="2859781"/>
            <a:ext cx="358473" cy="936103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7768" y="3867894"/>
            <a:ext cx="341784" cy="8640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Analysis</a:t>
            </a:r>
          </a:p>
        </p:txBody>
      </p:sp>
      <p:sp>
        <p:nvSpPr>
          <p:cNvPr id="43" name="Flowchart: Process 42"/>
          <p:cNvSpPr/>
          <p:nvPr/>
        </p:nvSpPr>
        <p:spPr>
          <a:xfrm>
            <a:off x="1203541" y="2120818"/>
            <a:ext cx="2554561" cy="232367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Customer / Advocates encouraging participation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012160" y="1437222"/>
            <a:ext cx="703257" cy="336014"/>
            <a:chOff x="3936451" y="2400657"/>
            <a:chExt cx="703257" cy="336014"/>
          </a:xfrm>
          <a:solidFill>
            <a:srgbClr val="92D050"/>
          </a:solidFill>
        </p:grpSpPr>
        <p:sp>
          <p:nvSpPr>
            <p:cNvPr id="48" name="Oval 116"/>
            <p:cNvSpPr>
              <a:spLocks noChangeArrowheads="1"/>
            </p:cNvSpPr>
            <p:nvPr/>
          </p:nvSpPr>
          <p:spPr bwMode="auto">
            <a:xfrm>
              <a:off x="4266793" y="2400657"/>
              <a:ext cx="12661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Rectangle 114"/>
            <p:cNvSpPr>
              <a:spLocks noChangeArrowheads="1"/>
            </p:cNvSpPr>
            <p:nvPr/>
          </p:nvSpPr>
          <p:spPr bwMode="auto">
            <a:xfrm>
              <a:off x="3936451" y="2552005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Checkpoint 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24</a:t>
              </a:r>
              <a:r>
                <a:rPr kumimoji="0" lang="en-US" altLang="en-US" sz="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th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Jan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195736" y="1419622"/>
            <a:ext cx="703257" cy="330680"/>
            <a:chOff x="2677368" y="2400657"/>
            <a:chExt cx="703257" cy="330680"/>
          </a:xfrm>
          <a:solidFill>
            <a:schemeClr val="accent1"/>
          </a:solidFill>
        </p:grpSpPr>
        <p:sp>
          <p:nvSpPr>
            <p:cNvPr id="52" name="Rectangle 114"/>
            <p:cNvSpPr>
              <a:spLocks noChangeArrowheads="1"/>
            </p:cNvSpPr>
            <p:nvPr/>
          </p:nvSpPr>
          <p:spPr bwMode="auto">
            <a:xfrm>
              <a:off x="2677368" y="2546671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Checkpoint 1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29</a:t>
              </a:r>
              <a:r>
                <a:rPr kumimoji="0" lang="en-US" altLang="en-US" sz="6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th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Nov 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3" name="Oval 116"/>
            <p:cNvSpPr>
              <a:spLocks noChangeArrowheads="1"/>
            </p:cNvSpPr>
            <p:nvPr/>
          </p:nvSpPr>
          <p:spPr bwMode="auto">
            <a:xfrm>
              <a:off x="2965691" y="2400657"/>
              <a:ext cx="12661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5" name="Flowchart: Process 54"/>
          <p:cNvSpPr/>
          <p:nvPr/>
        </p:nvSpPr>
        <p:spPr>
          <a:xfrm>
            <a:off x="755576" y="2819015"/>
            <a:ext cx="1152122" cy="233237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Design</a:t>
            </a:r>
          </a:p>
        </p:txBody>
      </p:sp>
      <p:sp>
        <p:nvSpPr>
          <p:cNvPr id="57" name="Flowchart: Process 56"/>
          <p:cNvSpPr/>
          <p:nvPr/>
        </p:nvSpPr>
        <p:spPr>
          <a:xfrm>
            <a:off x="2051720" y="2404002"/>
            <a:ext cx="1008112" cy="20737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 files can be accepted</a:t>
            </a:r>
          </a:p>
        </p:txBody>
      </p:sp>
      <p:sp>
        <p:nvSpPr>
          <p:cNvPr id="62" name="Rectangle 114"/>
          <p:cNvSpPr>
            <a:spLocks noChangeArrowheads="1"/>
          </p:cNvSpPr>
          <p:nvPr/>
        </p:nvSpPr>
        <p:spPr bwMode="auto">
          <a:xfrm>
            <a:off x="729737" y="1856907"/>
            <a:ext cx="11779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Initial Customer engagement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kick-off 4</a:t>
            </a:r>
            <a:r>
              <a:rPr kumimoji="0" lang="en-US" altLang="en-US" sz="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</a:t>
            </a: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Nov 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3203848" y="1401282"/>
            <a:ext cx="0" cy="325870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ash"/>
            <a:tailEnd type="none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581750" y="4655485"/>
            <a:ext cx="38985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today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Oval 75"/>
          <p:cNvSpPr/>
          <p:nvPr/>
        </p:nvSpPr>
        <p:spPr bwMode="gray">
          <a:xfrm>
            <a:off x="7977255" y="4731990"/>
            <a:ext cx="179002" cy="180020"/>
          </a:xfrm>
          <a:prstGeom prst="ellipse">
            <a:avLst/>
          </a:prstGeom>
          <a:solidFill>
            <a:schemeClr val="bg1">
              <a:lumMod val="65000"/>
            </a:schemeClr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72000" rIns="144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000" marR="0" lvl="0" indent="-1800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208644" y="4732570"/>
            <a:ext cx="587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Planning</a:t>
            </a:r>
          </a:p>
        </p:txBody>
      </p: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id="{AC7827E3-700E-4FCE-9430-582D869C325E}"/>
              </a:ext>
            </a:extLst>
          </p:cNvPr>
          <p:cNvSpPr/>
          <p:nvPr/>
        </p:nvSpPr>
        <p:spPr>
          <a:xfrm>
            <a:off x="1115616" y="3058593"/>
            <a:ext cx="1462873" cy="252199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</a:t>
            </a:r>
          </a:p>
        </p:txBody>
      </p:sp>
      <p:sp>
        <p:nvSpPr>
          <p:cNvPr id="64" name="Flowchart: Process 63">
            <a:extLst>
              <a:ext uri="{FF2B5EF4-FFF2-40B4-BE49-F238E27FC236}">
                <a16:creationId xmlns:a16="http://schemas.microsoft.com/office/drawing/2014/main" id="{480A9C9D-05A0-46F6-9418-44FD8939BD84}"/>
              </a:ext>
            </a:extLst>
          </p:cNvPr>
          <p:cNvSpPr/>
          <p:nvPr/>
        </p:nvSpPr>
        <p:spPr>
          <a:xfrm>
            <a:off x="1905060" y="3348721"/>
            <a:ext cx="1586820" cy="231141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Testing</a:t>
            </a:r>
          </a:p>
        </p:txBody>
      </p:sp>
      <p:sp>
        <p:nvSpPr>
          <p:cNvPr id="67" name="Flowchart: Process 66">
            <a:extLst>
              <a:ext uri="{FF2B5EF4-FFF2-40B4-BE49-F238E27FC236}">
                <a16:creationId xmlns:a16="http://schemas.microsoft.com/office/drawing/2014/main" id="{4D22B2E3-583F-4D95-BD00-A0C1FC3A8BDD}"/>
              </a:ext>
            </a:extLst>
          </p:cNvPr>
          <p:cNvSpPr/>
          <p:nvPr/>
        </p:nvSpPr>
        <p:spPr>
          <a:xfrm>
            <a:off x="574205" y="2374688"/>
            <a:ext cx="541411" cy="243109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Kick-off prep</a:t>
            </a:r>
          </a:p>
        </p:txBody>
      </p:sp>
      <p:sp>
        <p:nvSpPr>
          <p:cNvPr id="94" name="Flowchart: Process 93">
            <a:extLst>
              <a:ext uri="{FF2B5EF4-FFF2-40B4-BE49-F238E27FC236}">
                <a16:creationId xmlns:a16="http://schemas.microsoft.com/office/drawing/2014/main" id="{825E2D18-07AD-436D-8782-B427AB3D47BC}"/>
              </a:ext>
            </a:extLst>
          </p:cNvPr>
          <p:cNvSpPr/>
          <p:nvPr/>
        </p:nvSpPr>
        <p:spPr>
          <a:xfrm>
            <a:off x="3131840" y="3922350"/>
            <a:ext cx="1512168" cy="251646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Actual data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files in</a:t>
            </a:r>
          </a:p>
        </p:txBody>
      </p:sp>
      <p:sp>
        <p:nvSpPr>
          <p:cNvPr id="95" name="Flowchart: Process 94">
            <a:extLst>
              <a:ext uri="{FF2B5EF4-FFF2-40B4-BE49-F238E27FC236}">
                <a16:creationId xmlns:a16="http://schemas.microsoft.com/office/drawing/2014/main" id="{F5FB37E5-119F-4CD5-974D-FD03786BD77A}"/>
              </a:ext>
            </a:extLst>
          </p:cNvPr>
          <p:cNvSpPr/>
          <p:nvPr/>
        </p:nvSpPr>
        <p:spPr>
          <a:xfrm>
            <a:off x="4788024" y="3918006"/>
            <a:ext cx="1704210" cy="255990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1 Compare / Outcome / Aggregate</a:t>
            </a:r>
          </a:p>
        </p:txBody>
      </p:sp>
      <p:sp>
        <p:nvSpPr>
          <p:cNvPr id="61" name="5-Point Star 60"/>
          <p:cNvSpPr/>
          <p:nvPr/>
        </p:nvSpPr>
        <p:spPr>
          <a:xfrm>
            <a:off x="1043608" y="2428058"/>
            <a:ext cx="144016" cy="143692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B692370-3C7D-4C19-B8C0-4EFB134D20FB}"/>
              </a:ext>
            </a:extLst>
          </p:cNvPr>
          <p:cNvGrpSpPr/>
          <p:nvPr/>
        </p:nvGrpSpPr>
        <p:grpSpPr>
          <a:xfrm>
            <a:off x="1115616" y="2065696"/>
            <a:ext cx="3888432" cy="236907"/>
            <a:chOff x="2825130" y="1923678"/>
            <a:chExt cx="2034902" cy="234909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D69CA13-708D-4BA4-8AB0-27868F1F6C19}"/>
                </a:ext>
              </a:extLst>
            </p:cNvPr>
            <p:cNvCxnSpPr/>
            <p:nvPr/>
          </p:nvCxnSpPr>
          <p:spPr>
            <a:xfrm>
              <a:off x="2825130" y="1923678"/>
              <a:ext cx="0" cy="2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CCEBF02-0893-459C-8810-45ED26C91BB0}"/>
                </a:ext>
              </a:extLst>
            </p:cNvPr>
            <p:cNvCxnSpPr>
              <a:cxnSpLocks/>
            </p:cNvCxnSpPr>
            <p:nvPr/>
          </p:nvCxnSpPr>
          <p:spPr>
            <a:xfrm>
              <a:off x="2825130" y="1923678"/>
              <a:ext cx="203490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61E50EA-3545-459A-9FEA-D566BB1B18F8}"/>
                </a:ext>
              </a:extLst>
            </p:cNvPr>
            <p:cNvCxnSpPr/>
            <p:nvPr/>
          </p:nvCxnSpPr>
          <p:spPr>
            <a:xfrm>
              <a:off x="4860032" y="1923678"/>
              <a:ext cx="0" cy="234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ectangle 114">
            <a:extLst>
              <a:ext uri="{FF2B5EF4-FFF2-40B4-BE49-F238E27FC236}">
                <a16:creationId xmlns:a16="http://schemas.microsoft.com/office/drawing/2014/main" id="{1804B28E-4F6F-4D4D-ADEF-6953643E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960" y="1856908"/>
            <a:ext cx="146004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Initial Customer engagement of File receipt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ends 3</a:t>
            </a:r>
            <a:r>
              <a:rPr kumimoji="0" lang="en-US" altLang="en-US" sz="6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rd</a:t>
            </a: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Jan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1" name="Flowchart: Process 100">
            <a:extLst>
              <a:ext uri="{FF2B5EF4-FFF2-40B4-BE49-F238E27FC236}">
                <a16:creationId xmlns:a16="http://schemas.microsoft.com/office/drawing/2014/main" id="{C8778343-507B-4A3C-A7FE-265B3989C01D}"/>
              </a:ext>
            </a:extLst>
          </p:cNvPr>
          <p:cNvSpPr/>
          <p:nvPr/>
        </p:nvSpPr>
        <p:spPr>
          <a:xfrm>
            <a:off x="3059832" y="2404002"/>
            <a:ext cx="1584176" cy="200552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Actual data files can be accepted</a:t>
            </a:r>
          </a:p>
        </p:txBody>
      </p:sp>
      <p:sp>
        <p:nvSpPr>
          <p:cNvPr id="75" name="Flowchart: Process 74">
            <a:extLst>
              <a:ext uri="{FF2B5EF4-FFF2-40B4-BE49-F238E27FC236}">
                <a16:creationId xmlns:a16="http://schemas.microsoft.com/office/drawing/2014/main" id="{9827AE92-2A80-4E76-9B9B-B8FCE92B3D98}"/>
              </a:ext>
            </a:extLst>
          </p:cNvPr>
          <p:cNvSpPr/>
          <p:nvPr/>
        </p:nvSpPr>
        <p:spPr>
          <a:xfrm>
            <a:off x="2987824" y="3579862"/>
            <a:ext cx="5958391" cy="231141"/>
          </a:xfrm>
          <a:prstGeom prst="flowChartProcess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</a:t>
            </a:r>
          </a:p>
        </p:txBody>
      </p:sp>
      <p:sp>
        <p:nvSpPr>
          <p:cNvPr id="90" name="Flowchart: Process 89">
            <a:extLst>
              <a:ext uri="{FF2B5EF4-FFF2-40B4-BE49-F238E27FC236}">
                <a16:creationId xmlns:a16="http://schemas.microsoft.com/office/drawing/2014/main" id="{D5A8C339-C254-48BF-B0A4-3B9DB2695F6C}"/>
              </a:ext>
            </a:extLst>
          </p:cNvPr>
          <p:cNvSpPr/>
          <p:nvPr/>
        </p:nvSpPr>
        <p:spPr>
          <a:xfrm>
            <a:off x="6588224" y="3922350"/>
            <a:ext cx="2357991" cy="242976"/>
          </a:xfrm>
          <a:prstGeom prst="flowChartProcess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Step 2 – deep dive / Outcome / Aggregate</a:t>
            </a:r>
          </a:p>
        </p:txBody>
      </p:sp>
      <p:sp>
        <p:nvSpPr>
          <p:cNvPr id="97" name="Flowchart: Process 96">
            <a:extLst>
              <a:ext uri="{FF2B5EF4-FFF2-40B4-BE49-F238E27FC236}">
                <a16:creationId xmlns:a16="http://schemas.microsoft.com/office/drawing/2014/main" id="{8FBD88CE-1BD6-4D17-B469-715998CB6B92}"/>
              </a:ext>
            </a:extLst>
          </p:cNvPr>
          <p:cNvSpPr/>
          <p:nvPr/>
        </p:nvSpPr>
        <p:spPr>
          <a:xfrm>
            <a:off x="4757874" y="2389888"/>
            <a:ext cx="4188343" cy="22148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Weekly project update via external communication methods </a:t>
            </a:r>
          </a:p>
        </p:txBody>
      </p:sp>
      <p:sp>
        <p:nvSpPr>
          <p:cNvPr id="99" name="Flowchart: Process 98">
            <a:extLst>
              <a:ext uri="{FF2B5EF4-FFF2-40B4-BE49-F238E27FC236}">
                <a16:creationId xmlns:a16="http://schemas.microsoft.com/office/drawing/2014/main" id="{9A654EB1-9E82-4FF7-87FF-58CCE9EEDA3D}"/>
              </a:ext>
            </a:extLst>
          </p:cNvPr>
          <p:cNvSpPr/>
          <p:nvPr/>
        </p:nvSpPr>
        <p:spPr>
          <a:xfrm>
            <a:off x="1979712" y="3922350"/>
            <a:ext cx="1152128" cy="251646"/>
          </a:xfrm>
          <a:prstGeom prst="flowChartProcess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files in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58C1410-5F54-45A2-89B3-31197FA33446}"/>
              </a:ext>
            </a:extLst>
          </p:cNvPr>
          <p:cNvGrpSpPr/>
          <p:nvPr/>
        </p:nvGrpSpPr>
        <p:grpSpPr>
          <a:xfrm>
            <a:off x="6732240" y="1430766"/>
            <a:ext cx="703257" cy="336014"/>
            <a:chOff x="3441920" y="2400657"/>
            <a:chExt cx="703257" cy="336014"/>
          </a:xfrm>
          <a:solidFill>
            <a:srgbClr val="92D050"/>
          </a:solidFill>
        </p:grpSpPr>
        <p:sp>
          <p:nvSpPr>
            <p:cNvPr id="103" name="Oval 116">
              <a:extLst>
                <a:ext uri="{FF2B5EF4-FFF2-40B4-BE49-F238E27FC236}">
                  <a16:creationId xmlns:a16="http://schemas.microsoft.com/office/drawing/2014/main" id="{F2512BFF-ACA1-4C4F-BCB3-A0C1A8324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952" y="2400657"/>
              <a:ext cx="126610" cy="109537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" name="Rectangle 114">
              <a:extLst>
                <a:ext uri="{FF2B5EF4-FFF2-40B4-BE49-F238E27FC236}">
                  <a16:creationId xmlns:a16="http://schemas.microsoft.com/office/drawing/2014/main" id="{435FDB84-6BED-4D1C-8393-B287584D5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1920" y="2552005"/>
              <a:ext cx="703257" cy="1846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Checkpoint 3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3</a:t>
              </a:r>
              <a:r>
                <a:rPr kumimoji="0" lang="en-US" altLang="en-US" sz="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rd</a:t>
              </a:r>
              <a:r>
                <a:rPr kumimoji="0" lang="en-US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Feb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08" name="5-Point Star 60">
            <a:extLst>
              <a:ext uri="{FF2B5EF4-FFF2-40B4-BE49-F238E27FC236}">
                <a16:creationId xmlns:a16="http://schemas.microsoft.com/office/drawing/2014/main" id="{38D3CBFB-EA75-4C13-ACA2-FD71246C2627}"/>
              </a:ext>
            </a:extLst>
          </p:cNvPr>
          <p:cNvSpPr/>
          <p:nvPr/>
        </p:nvSpPr>
        <p:spPr>
          <a:xfrm>
            <a:off x="2987824" y="1563962"/>
            <a:ext cx="144016" cy="143692"/>
          </a:xfrm>
          <a:prstGeom prst="star5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14">
            <a:extLst>
              <a:ext uri="{FF2B5EF4-FFF2-40B4-BE49-F238E27FC236}">
                <a16:creationId xmlns:a16="http://schemas.microsoft.com/office/drawing/2014/main" id="{B55414A9-E016-4434-B2FE-26EF74E32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1347614"/>
            <a:ext cx="117796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Date for slicing data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800" dirty="0">
                <a:solidFill>
                  <a:srgbClr val="000000"/>
                </a:solidFill>
                <a:ea typeface="+mn-ea"/>
              </a:rPr>
              <a:t>8</a:t>
            </a:r>
            <a:r>
              <a:rPr kumimoji="0" lang="en-US" altLang="en-US" sz="800" b="0" i="0" u="none" strike="noStrike" kern="1200" cap="none" spc="0" normalizeH="0" baseline="30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</a:t>
            </a:r>
            <a:r>
              <a: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Dec</a:t>
            </a:r>
            <a:endParaRPr kumimoji="0" lang="en-US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9" name="Flowchart: Process 88">
            <a:extLst>
              <a:ext uri="{FF2B5EF4-FFF2-40B4-BE49-F238E27FC236}">
                <a16:creationId xmlns:a16="http://schemas.microsoft.com/office/drawing/2014/main" id="{E2A5C4AD-9024-470B-B2CB-28DD99126B65}"/>
              </a:ext>
            </a:extLst>
          </p:cNvPr>
          <p:cNvSpPr/>
          <p:nvPr/>
        </p:nvSpPr>
        <p:spPr>
          <a:xfrm>
            <a:off x="6489630" y="4310588"/>
            <a:ext cx="602650" cy="255990"/>
          </a:xfrm>
          <a:prstGeom prst="flowChartProcess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1</a:t>
            </a:r>
          </a:p>
        </p:txBody>
      </p:sp>
      <p:sp>
        <p:nvSpPr>
          <p:cNvPr id="91" name="Flowchart: Process 90">
            <a:extLst>
              <a:ext uri="{FF2B5EF4-FFF2-40B4-BE49-F238E27FC236}">
                <a16:creationId xmlns:a16="http://schemas.microsoft.com/office/drawing/2014/main" id="{38A6F32D-6DE4-42B4-9B34-3DC7FA1AEAA8}"/>
              </a:ext>
            </a:extLst>
          </p:cNvPr>
          <p:cNvSpPr/>
          <p:nvPr/>
        </p:nvSpPr>
        <p:spPr>
          <a:xfrm>
            <a:off x="8172400" y="4300958"/>
            <a:ext cx="602650" cy="255990"/>
          </a:xfrm>
          <a:prstGeom prst="flowChartProcess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Output from Step 2</a:t>
            </a:r>
          </a:p>
        </p:txBody>
      </p:sp>
      <p:sp>
        <p:nvSpPr>
          <p:cNvPr id="98" name="5-Point Star 60">
            <a:extLst>
              <a:ext uri="{FF2B5EF4-FFF2-40B4-BE49-F238E27FC236}">
                <a16:creationId xmlns:a16="http://schemas.microsoft.com/office/drawing/2014/main" id="{8FC7AB51-2F39-4D97-82EA-F2F4FCE82DF7}"/>
              </a:ext>
            </a:extLst>
          </p:cNvPr>
          <p:cNvSpPr/>
          <p:nvPr/>
        </p:nvSpPr>
        <p:spPr>
          <a:xfrm>
            <a:off x="8892480" y="2060816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5" name="Rectangle 114">
            <a:extLst>
              <a:ext uri="{FF2B5EF4-FFF2-40B4-BE49-F238E27FC236}">
                <a16:creationId xmlns:a16="http://schemas.microsoft.com/office/drawing/2014/main" id="{A7F86275-BE82-422E-BB56-17866CB31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113" y="1896151"/>
            <a:ext cx="117796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Recommendations 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40683EDB-BDE0-482D-B2D5-D144D91A2F04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295232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800" i="1" dirty="0">
                <a:solidFill>
                  <a:schemeClr val="accent1"/>
                </a:solidFill>
              </a:rPr>
              <a:t>XRN4914 MOD 0651 - Retrospective Data Update Provision – 16</a:t>
            </a:r>
            <a:r>
              <a:rPr lang="en-GB" sz="800" i="1" baseline="30000" dirty="0">
                <a:solidFill>
                  <a:schemeClr val="accent1"/>
                </a:solidFill>
              </a:rPr>
              <a:t>th</a:t>
            </a:r>
            <a:r>
              <a:rPr lang="en-GB" sz="800" i="1" dirty="0">
                <a:solidFill>
                  <a:schemeClr val="accent1"/>
                </a:solidFill>
              </a:rPr>
              <a:t>  December 2019</a:t>
            </a:r>
            <a:endParaRPr lang="en-GB" sz="800" b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5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296B675BDB74E8D804360BBE00E6E" ma:contentTypeVersion="11" ma:contentTypeDescription="Create a new document." ma:contentTypeScope="" ma:versionID="34d9a5bebdd8a3c2ef0f6fd127228e2b">
  <xsd:schema xmlns:xsd="http://www.w3.org/2001/XMLSchema" xmlns:xs="http://www.w3.org/2001/XMLSchema" xmlns:p="http://schemas.microsoft.com/office/2006/metadata/properties" xmlns:ns3="e16f19b0-da2f-4f54-a4ba-fdf7f7a5414a" xmlns:ns4="3b41326a-f8c2-4922-acb3-6d5808d095de" targetNamespace="http://schemas.microsoft.com/office/2006/metadata/properties" ma:root="true" ma:fieldsID="83cc4c9cfda2deea2be20cf9ccdba523" ns3:_="" ns4:_="">
    <xsd:import namespace="e16f19b0-da2f-4f54-a4ba-fdf7f7a5414a"/>
    <xsd:import namespace="3b41326a-f8c2-4922-acb3-6d5808d095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19b0-da2f-4f54-a4ba-fdf7f7a54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1326a-f8c2-4922-acb3-6d5808d095d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www.w3.org/XML/1998/namespace"/>
    <ds:schemaRef ds:uri="e16f19b0-da2f-4f54-a4ba-fdf7f7a5414a"/>
    <ds:schemaRef ds:uri="3b41326a-f8c2-4922-acb3-6d5808d095d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A1819F2-2716-41F2-B4FC-6E5312987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6f19b0-da2f-4f54-a4ba-fdf7f7a5414a"/>
    <ds:schemaRef ds:uri="3b41326a-f8c2-4922-acb3-6d5808d095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9826</TotalTime>
  <Words>413</Words>
  <Application>Microsoft Office PowerPoint</Application>
  <PresentationFormat>On-screen Show (16:9)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1_Office Theme</vt:lpstr>
      <vt:lpstr>XRN4914 MOD 0651- Retrospective Data Update Provision –  Proof of Concept Progress update</vt:lpstr>
      <vt:lpstr>XRN4914 – Retro proof of concept - timeline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Lineham, Tom</cp:lastModifiedBy>
  <cp:revision>437</cp:revision>
  <dcterms:created xsi:type="dcterms:W3CDTF">2018-09-02T17:12:15Z</dcterms:created>
  <dcterms:modified xsi:type="dcterms:W3CDTF">2020-01-03T13:07:49Z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0x010100415296B675BDB74E8D804360BBE00E6E</vt:lpwstr>
  </property>
</Properties>
</file>