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 id="2147483666" r:id="rId7"/>
    <p:sldMasterId id="2147483670" r:id="rId8"/>
    <p:sldMasterId id="2147483674" r:id="rId9"/>
  </p:sldMasterIdLst>
  <p:notesMasterIdLst>
    <p:notesMasterId r:id="rId12"/>
  </p:notesMasterIdLst>
  <p:sldIdLst>
    <p:sldId id="869" r:id="rId10"/>
    <p:sldId id="879" r:id="rId11"/>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8DA"/>
    <a:srgbClr val="D8F5FD"/>
    <a:srgbClr val="E8EAF1"/>
    <a:srgbClr val="CED1E1"/>
    <a:srgbClr val="40D1F5"/>
    <a:srgbClr val="FFFFFF"/>
    <a:srgbClr val="B1D6E8"/>
    <a:srgbClr val="9C4877"/>
    <a:srgbClr val="2B80B1"/>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5599B2-91F0-4AD4-AE9D-2087317A11FE}" v="86" dt="2020-01-07T15:14:02.1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7" autoAdjust="0"/>
    <p:restoredTop sz="94660"/>
  </p:normalViewPr>
  <p:slideViewPr>
    <p:cSldViewPr>
      <p:cViewPr varScale="1">
        <p:scale>
          <a:sx n="88" d="100"/>
          <a:sy n="88" d="100"/>
        </p:scale>
        <p:origin x="744" y="5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861" tIns="45930" rIns="91861" bIns="4593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861" tIns="45930" rIns="91861" bIns="45930" rtlCol="0"/>
          <a:lstStyle>
            <a:lvl1pPr algn="r">
              <a:defRPr sz="1200"/>
            </a:lvl1pPr>
          </a:lstStyle>
          <a:p>
            <a:fld id="{30CC7C86-2D66-4C55-8F99-E153512351BA}" type="datetimeFigureOut">
              <a:rPr lang="en-GB" smtClean="0"/>
              <a:t>08/01/2020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861" tIns="45930" rIns="91861" bIns="4593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861" tIns="45930" rIns="91861" bIns="4593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29"/>
            <a:ext cx="2914015" cy="488712"/>
          </a:xfrm>
          <a:prstGeom prst="rect">
            <a:avLst/>
          </a:prstGeom>
        </p:spPr>
        <p:txBody>
          <a:bodyPr vert="horz" lIns="91861" tIns="45930" rIns="91861" bIns="4593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29"/>
            <a:ext cx="2914015" cy="488712"/>
          </a:xfrm>
          <a:prstGeom prst="rect">
            <a:avLst/>
          </a:prstGeom>
        </p:spPr>
        <p:txBody>
          <a:bodyPr vert="horz" lIns="91861" tIns="45930" rIns="91861" bIns="4593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6"/>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5902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689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9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46581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5"/>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92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7076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776609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0"/>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8659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66465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43531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195487"/>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5550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97853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4"/>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7430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1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5.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8"/>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9803303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5992363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2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5493006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39"/>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96252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17457025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52545"/>
            <a:ext cx="8229600" cy="637580"/>
          </a:xfrm>
        </p:spPr>
        <p:txBody>
          <a:bodyPr>
            <a:normAutofit fontScale="90000"/>
          </a:bodyPr>
          <a:lstStyle/>
          <a:p>
            <a:r>
              <a:rPr lang="en-GB" dirty="0"/>
              <a:t>XRN5057 – Minor Release Drop 6-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534164124"/>
              </p:ext>
            </p:extLst>
          </p:nvPr>
        </p:nvGraphicFramePr>
        <p:xfrm>
          <a:off x="225860" y="1059582"/>
          <a:ext cx="8594612" cy="3788359"/>
        </p:xfrm>
        <a:graphic>
          <a:graphicData uri="http://schemas.openxmlformats.org/drawingml/2006/table">
            <a:tbl>
              <a:tblPr firstRow="1" bandRow="1"/>
              <a:tblGrid>
                <a:gridCol w="1210676">
                  <a:extLst>
                    <a:ext uri="{9D8B030D-6E8A-4147-A177-3AD203B41FA5}">
                      <a16:colId xmlns:a16="http://schemas.microsoft.com/office/drawing/2014/main" val="20000"/>
                    </a:ext>
                  </a:extLst>
                </a:gridCol>
                <a:gridCol w="1881159">
                  <a:extLst>
                    <a:ext uri="{9D8B030D-6E8A-4147-A177-3AD203B41FA5}">
                      <a16:colId xmlns:a16="http://schemas.microsoft.com/office/drawing/2014/main" val="20001"/>
                    </a:ext>
                  </a:extLst>
                </a:gridCol>
                <a:gridCol w="1840713">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89856">
                  <a:extLst>
                    <a:ext uri="{9D8B030D-6E8A-4147-A177-3AD203B41FA5}">
                      <a16:colId xmlns:a16="http://schemas.microsoft.com/office/drawing/2014/main"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8</a:t>
                      </a:r>
                      <a:r>
                        <a:rPr lang="en-GB" sz="1050" kern="1200" baseline="30000" dirty="0">
                          <a:solidFill>
                            <a:schemeClr val="bg1"/>
                          </a:solidFill>
                          <a:latin typeface="Arial" panose="020B0604020202020204" pitchFamily="34" charset="0"/>
                          <a:ea typeface="+mn-ea"/>
                          <a:cs typeface="Arial" panose="020B0604020202020204" pitchFamily="34" charset="0"/>
                        </a:rPr>
                        <a:t>th</a:t>
                      </a:r>
                      <a:r>
                        <a:rPr lang="en-GB" sz="1050" kern="1200" baseline="0" dirty="0">
                          <a:solidFill>
                            <a:schemeClr val="bg1"/>
                          </a:solidFill>
                          <a:latin typeface="Arial" panose="020B0604020202020204" pitchFamily="34" charset="0"/>
                          <a:ea typeface="+mn-ea"/>
                          <a:cs typeface="Arial" panose="020B0604020202020204" pitchFamily="34" charset="0"/>
                        </a:rPr>
                        <a:t> January 2020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886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Plan</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MiRD6 consists of 2 changes and both are on plan for delivery on 29/02/2020. </a:t>
                      </a:r>
                    </a:p>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Delivery</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Build is just completing, ST due to commence this week.</a:t>
                      </a:r>
                    </a:p>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Scope</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The agreed scope of XRN5057 is for 2 changes XRN 4955 - Amendment of MDD PSR Needs Codes and Needs Codes Descriptions and XRN4997 - Introduction of New Charge Codes for Pro-Active Payment of GSOP 3 and GSOP 13 and GT Voluntary Consumer Payments</a:t>
                      </a:r>
                    </a:p>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Implementation</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Implementation date of Saturday 29th February has been agreed.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 There is a risk that Minor Release Drop 6 and June 2020 projects could be making changes to the same common code objects which could delay the Build and Testing phases of both projects. Following initial analysis there is no impact but the risk remains open until June 2020 confirm their full list of code components. Full analysis to be completed by 10/01/20.</a:t>
                      </a:r>
                      <a:endPar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7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£26K is required to deliver the AMT and BW changes for this Release. Approved by </a:t>
                      </a:r>
                      <a:r>
                        <a:rPr kumimoji="0" lang="en-US"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Xoserve</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IRC and within MiR budget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8422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Xoserve SME resources supporting multiple demands (e.g. BAU defects, Future Releases etc.) is ongoing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8" name="Oval 7">
            <a:extLst>
              <a:ext uri="{FF2B5EF4-FFF2-40B4-BE49-F238E27FC236}">
                <a16:creationId xmlns:a16="http://schemas.microsoft.com/office/drawing/2014/main" id="{0932F9EA-D945-459F-8F00-091B3CFCAABE}"/>
              </a:ext>
            </a:extLst>
          </p:cNvPr>
          <p:cNvSpPr/>
          <p:nvPr/>
        </p:nvSpPr>
        <p:spPr>
          <a:xfrm>
            <a:off x="7803884" y="1817266"/>
            <a:ext cx="218894" cy="22166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9" name="Oval 8">
            <a:extLst>
              <a:ext uri="{FF2B5EF4-FFF2-40B4-BE49-F238E27FC236}">
                <a16:creationId xmlns:a16="http://schemas.microsoft.com/office/drawing/2014/main" id="{1CD340F4-EC05-45B9-AB26-20BECCEF8858}"/>
              </a:ext>
            </a:extLst>
          </p:cNvPr>
          <p:cNvSpPr/>
          <p:nvPr/>
        </p:nvSpPr>
        <p:spPr>
          <a:xfrm>
            <a:off x="6088325" y="1156943"/>
            <a:ext cx="211059" cy="19799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A0F57896-72F6-46F0-8DCF-1B43A706D61C}"/>
              </a:ext>
            </a:extLst>
          </p:cNvPr>
          <p:cNvSpPr/>
          <p:nvPr/>
        </p:nvSpPr>
        <p:spPr>
          <a:xfrm>
            <a:off x="5977181"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07D341B2-AF9B-4E48-A146-835712CA3A8C}"/>
              </a:ext>
            </a:extLst>
          </p:cNvPr>
          <p:cNvSpPr/>
          <p:nvPr/>
        </p:nvSpPr>
        <p:spPr>
          <a:xfrm>
            <a:off x="4158243"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B354495D-E22F-4490-B63B-9C96EEB69125}"/>
              </a:ext>
            </a:extLst>
          </p:cNvPr>
          <p:cNvSpPr/>
          <p:nvPr/>
        </p:nvSpPr>
        <p:spPr>
          <a:xfrm>
            <a:off x="2243612"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166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p:txBody>
          <a:bodyPr>
            <a:normAutofit/>
          </a:bodyPr>
          <a:lstStyle/>
          <a:p>
            <a:r>
              <a:rPr lang="en-GB" dirty="0"/>
              <a:t>XRN5057 – MiRD6 Release Timelines</a:t>
            </a:r>
          </a:p>
        </p:txBody>
      </p:sp>
      <p:sp>
        <p:nvSpPr>
          <p:cNvPr id="5" name="TextBox 4">
            <a:extLst>
              <a:ext uri="{FF2B5EF4-FFF2-40B4-BE49-F238E27FC236}">
                <a16:creationId xmlns:a16="http://schemas.microsoft.com/office/drawing/2014/main" id="{DFA77669-B323-43A7-AA90-FFEE9856EC44}"/>
              </a:ext>
            </a:extLst>
          </p:cNvPr>
          <p:cNvSpPr txBox="1"/>
          <p:nvPr/>
        </p:nvSpPr>
        <p:spPr>
          <a:xfrm>
            <a:off x="65632" y="694401"/>
            <a:ext cx="9036496" cy="1815882"/>
          </a:xfrm>
          <a:prstGeom prst="rect">
            <a:avLst/>
          </a:prstGeom>
          <a:noFill/>
        </p:spPr>
        <p:txBody>
          <a:bodyPr wrap="square" rtlCol="0">
            <a:spAutoFit/>
          </a:bodyPr>
          <a:lstStyle/>
          <a:p>
            <a:r>
              <a:rPr lang="en-GB" sz="1400" b="1" dirty="0">
                <a:solidFill>
                  <a:schemeClr val="tx2"/>
                </a:solidFill>
                <a:latin typeface="Arial" panose="020B0604020202020204" pitchFamily="34" charset="0"/>
                <a:cs typeface="Arial" panose="020B0604020202020204" pitchFamily="34" charset="0"/>
              </a:rPr>
              <a:t>Key Milestone Dates:</a:t>
            </a:r>
          </a:p>
          <a:p>
            <a:endParaRPr lang="en-GB" sz="1200" b="1"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b="1" dirty="0">
                <a:solidFill>
                  <a:srgbClr val="1D3E61"/>
                </a:solidFill>
              </a:rPr>
              <a:t>Design Completed – 13/12/19</a:t>
            </a:r>
          </a:p>
          <a:p>
            <a:pPr marL="285750" indent="-285750">
              <a:buFont typeface="Arial" panose="020B0604020202020204" pitchFamily="34" charset="0"/>
              <a:buChar char="•"/>
            </a:pPr>
            <a:r>
              <a:rPr lang="en-GB" sz="1200" b="1" dirty="0">
                <a:solidFill>
                  <a:srgbClr val="1D3E61"/>
                </a:solidFill>
              </a:rPr>
              <a:t>Build &amp; Functional Unit Test Completion – 03/01/20</a:t>
            </a:r>
          </a:p>
          <a:p>
            <a:pPr marL="285750" indent="-285750">
              <a:buFont typeface="Arial" panose="020B0604020202020204" pitchFamily="34" charset="0"/>
              <a:buChar char="•"/>
            </a:pPr>
            <a:r>
              <a:rPr lang="en-GB" sz="1200" b="1" dirty="0">
                <a:solidFill>
                  <a:srgbClr val="1D3E61"/>
                </a:solidFill>
              </a:rPr>
              <a:t>System Test &amp; Assurance Completion – 24/01/20</a:t>
            </a:r>
          </a:p>
          <a:p>
            <a:pPr marL="285750" indent="-285750">
              <a:buFont typeface="Arial" panose="020B0604020202020204" pitchFamily="34" charset="0"/>
              <a:buChar char="•"/>
            </a:pPr>
            <a:r>
              <a:rPr lang="en-GB" sz="1200" b="1" dirty="0">
                <a:solidFill>
                  <a:srgbClr val="1D3E61"/>
                </a:solidFill>
              </a:rPr>
              <a:t>Regression Test &amp; Assurance Completion – 14/02/20</a:t>
            </a:r>
          </a:p>
          <a:p>
            <a:pPr marL="285750" indent="-285750">
              <a:buFont typeface="Arial" panose="020B0604020202020204" pitchFamily="34" charset="0"/>
              <a:buChar char="•"/>
            </a:pPr>
            <a:r>
              <a:rPr lang="en-GB" sz="1200" b="1" dirty="0">
                <a:solidFill>
                  <a:srgbClr val="1D3E61"/>
                </a:solidFill>
              </a:rPr>
              <a:t>Implementation Date – 29/02/20</a:t>
            </a:r>
          </a:p>
          <a:p>
            <a:pPr marL="285750" indent="-285750">
              <a:buFont typeface="Arial" panose="020B0604020202020204" pitchFamily="34" charset="0"/>
              <a:buChar char="•"/>
            </a:pPr>
            <a:r>
              <a:rPr lang="en-GB" sz="1200" b="1" dirty="0">
                <a:solidFill>
                  <a:srgbClr val="1D3E61"/>
                </a:solidFill>
              </a:rPr>
              <a:t>PIS Completion – 13/03/20 </a:t>
            </a:r>
            <a:endParaRPr lang="en-GB" sz="14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2"/>
              </a:solidFill>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21616C67-0988-4E40-8F41-DB87EDFF9352}"/>
              </a:ext>
            </a:extLst>
          </p:cNvPr>
          <p:cNvGraphicFramePr>
            <a:graphicFrameLocks noGrp="1"/>
          </p:cNvGraphicFramePr>
          <p:nvPr>
            <p:extLst>
              <p:ext uri="{D42A27DB-BD31-4B8C-83A1-F6EECF244321}">
                <p14:modId xmlns:p14="http://schemas.microsoft.com/office/powerpoint/2010/main" val="1800741172"/>
              </p:ext>
            </p:extLst>
          </p:nvPr>
        </p:nvGraphicFramePr>
        <p:xfrm>
          <a:off x="179512" y="2427734"/>
          <a:ext cx="8640955" cy="1512167"/>
        </p:xfrm>
        <a:graphic>
          <a:graphicData uri="http://schemas.openxmlformats.org/drawingml/2006/table">
            <a:tbl>
              <a:tblPr/>
              <a:tblGrid>
                <a:gridCol w="320778">
                  <a:extLst>
                    <a:ext uri="{9D8B030D-6E8A-4147-A177-3AD203B41FA5}">
                      <a16:colId xmlns:a16="http://schemas.microsoft.com/office/drawing/2014/main" val="3347663364"/>
                    </a:ext>
                  </a:extLst>
                </a:gridCol>
                <a:gridCol w="481167">
                  <a:extLst>
                    <a:ext uri="{9D8B030D-6E8A-4147-A177-3AD203B41FA5}">
                      <a16:colId xmlns:a16="http://schemas.microsoft.com/office/drawing/2014/main" val="3357788505"/>
                    </a:ext>
                  </a:extLst>
                </a:gridCol>
                <a:gridCol w="481167">
                  <a:extLst>
                    <a:ext uri="{9D8B030D-6E8A-4147-A177-3AD203B41FA5}">
                      <a16:colId xmlns:a16="http://schemas.microsoft.com/office/drawing/2014/main" val="970700804"/>
                    </a:ext>
                  </a:extLst>
                </a:gridCol>
                <a:gridCol w="481167">
                  <a:extLst>
                    <a:ext uri="{9D8B030D-6E8A-4147-A177-3AD203B41FA5}">
                      <a16:colId xmlns:a16="http://schemas.microsoft.com/office/drawing/2014/main" val="3963402561"/>
                    </a:ext>
                  </a:extLst>
                </a:gridCol>
                <a:gridCol w="481167">
                  <a:extLst>
                    <a:ext uri="{9D8B030D-6E8A-4147-A177-3AD203B41FA5}">
                      <a16:colId xmlns:a16="http://schemas.microsoft.com/office/drawing/2014/main" val="3890105264"/>
                    </a:ext>
                  </a:extLst>
                </a:gridCol>
                <a:gridCol w="441069">
                  <a:extLst>
                    <a:ext uri="{9D8B030D-6E8A-4147-A177-3AD203B41FA5}">
                      <a16:colId xmlns:a16="http://schemas.microsoft.com/office/drawing/2014/main" val="2679633702"/>
                    </a:ext>
                  </a:extLst>
                </a:gridCol>
                <a:gridCol w="451093">
                  <a:extLst>
                    <a:ext uri="{9D8B030D-6E8A-4147-A177-3AD203B41FA5}">
                      <a16:colId xmlns:a16="http://schemas.microsoft.com/office/drawing/2014/main" val="3164041755"/>
                    </a:ext>
                  </a:extLst>
                </a:gridCol>
                <a:gridCol w="481167">
                  <a:extLst>
                    <a:ext uri="{9D8B030D-6E8A-4147-A177-3AD203B41FA5}">
                      <a16:colId xmlns:a16="http://schemas.microsoft.com/office/drawing/2014/main" val="796199798"/>
                    </a:ext>
                  </a:extLst>
                </a:gridCol>
                <a:gridCol w="481167">
                  <a:extLst>
                    <a:ext uri="{9D8B030D-6E8A-4147-A177-3AD203B41FA5}">
                      <a16:colId xmlns:a16="http://schemas.microsoft.com/office/drawing/2014/main" val="1135407032"/>
                    </a:ext>
                  </a:extLst>
                </a:gridCol>
                <a:gridCol w="481167">
                  <a:extLst>
                    <a:ext uri="{9D8B030D-6E8A-4147-A177-3AD203B41FA5}">
                      <a16:colId xmlns:a16="http://schemas.microsoft.com/office/drawing/2014/main" val="2877718057"/>
                    </a:ext>
                  </a:extLst>
                </a:gridCol>
                <a:gridCol w="481167">
                  <a:extLst>
                    <a:ext uri="{9D8B030D-6E8A-4147-A177-3AD203B41FA5}">
                      <a16:colId xmlns:a16="http://schemas.microsoft.com/office/drawing/2014/main" val="3542262482"/>
                    </a:ext>
                  </a:extLst>
                </a:gridCol>
                <a:gridCol w="380924">
                  <a:extLst>
                    <a:ext uri="{9D8B030D-6E8A-4147-A177-3AD203B41FA5}">
                      <a16:colId xmlns:a16="http://schemas.microsoft.com/office/drawing/2014/main" val="2554866430"/>
                    </a:ext>
                  </a:extLst>
                </a:gridCol>
                <a:gridCol w="481167">
                  <a:extLst>
                    <a:ext uri="{9D8B030D-6E8A-4147-A177-3AD203B41FA5}">
                      <a16:colId xmlns:a16="http://schemas.microsoft.com/office/drawing/2014/main" val="2887840260"/>
                    </a:ext>
                  </a:extLst>
                </a:gridCol>
                <a:gridCol w="410997">
                  <a:extLst>
                    <a:ext uri="{9D8B030D-6E8A-4147-A177-3AD203B41FA5}">
                      <a16:colId xmlns:a16="http://schemas.microsoft.com/office/drawing/2014/main" val="472173149"/>
                    </a:ext>
                  </a:extLst>
                </a:gridCol>
                <a:gridCol w="481167">
                  <a:extLst>
                    <a:ext uri="{9D8B030D-6E8A-4147-A177-3AD203B41FA5}">
                      <a16:colId xmlns:a16="http://schemas.microsoft.com/office/drawing/2014/main" val="2627574098"/>
                    </a:ext>
                  </a:extLst>
                </a:gridCol>
                <a:gridCol w="481167">
                  <a:extLst>
                    <a:ext uri="{9D8B030D-6E8A-4147-A177-3AD203B41FA5}">
                      <a16:colId xmlns:a16="http://schemas.microsoft.com/office/drawing/2014/main" val="1652209952"/>
                    </a:ext>
                  </a:extLst>
                </a:gridCol>
                <a:gridCol w="441069">
                  <a:extLst>
                    <a:ext uri="{9D8B030D-6E8A-4147-A177-3AD203B41FA5}">
                      <a16:colId xmlns:a16="http://schemas.microsoft.com/office/drawing/2014/main" val="3241711872"/>
                    </a:ext>
                  </a:extLst>
                </a:gridCol>
                <a:gridCol w="421021">
                  <a:extLst>
                    <a:ext uri="{9D8B030D-6E8A-4147-A177-3AD203B41FA5}">
                      <a16:colId xmlns:a16="http://schemas.microsoft.com/office/drawing/2014/main" val="3822544608"/>
                    </a:ext>
                  </a:extLst>
                </a:gridCol>
                <a:gridCol w="481167">
                  <a:extLst>
                    <a:ext uri="{9D8B030D-6E8A-4147-A177-3AD203B41FA5}">
                      <a16:colId xmlns:a16="http://schemas.microsoft.com/office/drawing/2014/main" val="596460420"/>
                    </a:ext>
                  </a:extLst>
                </a:gridCol>
              </a:tblGrid>
              <a:tr h="586352">
                <a:tc rowSpan="2">
                  <a:txBody>
                    <a:bodyPr/>
                    <a:lstStyle/>
                    <a:p>
                      <a:pPr algn="ctr" fontAlgn="ctr"/>
                      <a:r>
                        <a:rPr lang="en-GB" sz="800" b="1" i="0" u="none" strike="noStrike">
                          <a:solidFill>
                            <a:srgbClr val="FFFFFF"/>
                          </a:solidFill>
                          <a:effectLst/>
                          <a:latin typeface="Calibri" panose="020F0502020204030204" pitchFamily="34" charset="0"/>
                        </a:rPr>
                        <a:t>CR ID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11-Nov-19</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18-Nov-19</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25-Nov-19</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02-Dec-19</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09-Dec-19</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16-Dec-19</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23-Dec-19</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30-Dec-19</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06-Jan-20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13-Jan-20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20-Jan-20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27-Jan-20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03-Feb-20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10-Feb-20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17-Feb-20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24-Feb-20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02-Mar-20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0" u="none" strike="noStrike">
                          <a:solidFill>
                            <a:srgbClr val="FFFFFF"/>
                          </a:solidFill>
                          <a:effectLst/>
                          <a:latin typeface="Calibri" panose="020F0502020204030204" pitchFamily="34" charset="0"/>
                        </a:rPr>
                        <a:t>09-Mar-20</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1311024713"/>
                  </a:ext>
                </a:extLst>
              </a:tr>
              <a:tr h="185163">
                <a:tc vMerge="1">
                  <a:txBody>
                    <a:bodyPr/>
                    <a:lstStyle/>
                    <a:p>
                      <a:endParaRPr lang="en-GB"/>
                    </a:p>
                  </a:txBody>
                  <a:tcPr/>
                </a:tc>
                <a:tc gridSpan="2">
                  <a:txBody>
                    <a:bodyPr/>
                    <a:lstStyle/>
                    <a:p>
                      <a:pPr algn="ctr" fontAlgn="b"/>
                      <a:r>
                        <a:rPr lang="en-GB" sz="800" b="1" i="1" u="none" strike="noStrike">
                          <a:solidFill>
                            <a:srgbClr val="FFFFFF"/>
                          </a:solidFill>
                          <a:effectLst/>
                          <a:latin typeface="Calibri" panose="020F0502020204030204" pitchFamily="34" charset="0"/>
                        </a:rPr>
                        <a:t>Pre-Work</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hMerge="1">
                  <a:txBody>
                    <a:bodyPr/>
                    <a:lstStyle/>
                    <a:p>
                      <a:endParaRPr lang="en-GB"/>
                    </a:p>
                  </a:txBody>
                  <a:tcPr/>
                </a:tc>
                <a:tc>
                  <a:txBody>
                    <a:bodyPr/>
                    <a:lstStyle/>
                    <a:p>
                      <a:pPr algn="ctr" fontAlgn="ctr"/>
                      <a:r>
                        <a:rPr lang="en-GB" sz="800" b="1" i="1" u="none" strike="noStrike">
                          <a:solidFill>
                            <a:srgbClr val="FFFFFF"/>
                          </a:solidFill>
                          <a:effectLst/>
                          <a:latin typeface="Calibri" panose="020F0502020204030204" pitchFamily="34" charset="0"/>
                        </a:rPr>
                        <a:t>Wk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GB" sz="800" b="1" i="1" u="none" strike="noStrike">
                          <a:solidFill>
                            <a:srgbClr val="FFFFFF"/>
                          </a:solidFill>
                          <a:effectLst/>
                          <a:latin typeface="Calibri" panose="020F0502020204030204" pitchFamily="34" charset="0"/>
                        </a:rPr>
                        <a:t>Wk 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3244905931"/>
                  </a:ext>
                </a:extLst>
              </a:tr>
              <a:tr h="185163">
                <a:tc rowSpan="4">
                  <a:txBody>
                    <a:bodyPr/>
                    <a:lstStyle/>
                    <a:p>
                      <a:pPr algn="ctr" fontAlgn="ctr"/>
                      <a:r>
                        <a:rPr lang="en-GB" sz="900" b="1" i="0" u="none" strike="noStrike">
                          <a:solidFill>
                            <a:srgbClr val="FFFFFF"/>
                          </a:solidFill>
                          <a:effectLst/>
                          <a:latin typeface="Calibri" panose="020F0502020204030204" pitchFamily="34" charset="0"/>
                        </a:rPr>
                        <a:t>XRN 5057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gridSpan="3">
                  <a:txBody>
                    <a:bodyPr/>
                    <a:lstStyle/>
                    <a:p>
                      <a:pPr algn="ctr" fontAlgn="ctr"/>
                      <a:r>
                        <a:rPr lang="en-GB" sz="700" b="1" i="0" u="none" strike="noStrike">
                          <a:solidFill>
                            <a:srgbClr val="002060"/>
                          </a:solidFill>
                          <a:effectLst/>
                          <a:latin typeface="Calibri" panose="020F0502020204030204" pitchFamily="34" charset="0"/>
                        </a:rPr>
                        <a:t>IA &amp; Approval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hMerge="1">
                  <a:txBody>
                    <a:bodyPr/>
                    <a:lstStyle/>
                    <a:p>
                      <a:endParaRPr lang="en-GB"/>
                    </a:p>
                  </a:txBody>
                  <a:tcPr/>
                </a:tc>
                <a:tc hMerge="1">
                  <a:txBody>
                    <a:bodyPr/>
                    <a:lstStyle/>
                    <a:p>
                      <a:endParaRPr lang="en-GB"/>
                    </a:p>
                  </a:txBody>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endParaRPr lang="en-GB" sz="700" b="1" i="0" u="none" strike="noStrike">
                        <a:solidFill>
                          <a:srgbClr val="002060"/>
                        </a:solidFill>
                        <a:effectLst/>
                        <a:latin typeface="Calibri" panose="020F050202020403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GB" sz="700" b="1" i="0" u="none" strike="noStrike">
                        <a:solidFill>
                          <a:srgbClr val="002060"/>
                        </a:solidFill>
                        <a:effectLst/>
                        <a:latin typeface="Calibri" panose="020F050202020403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GB" sz="700" b="1" i="0" u="none" strike="noStrike">
                        <a:solidFill>
                          <a:srgbClr val="002060"/>
                        </a:solidFill>
                        <a:effectLst/>
                        <a:latin typeface="Calibri" panose="020F050202020403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en-GB" sz="700" b="1" i="0" u="none" strike="noStrike">
                          <a:solidFill>
                            <a:srgbClr val="002060"/>
                          </a:solidFill>
                          <a:effectLst/>
                          <a:latin typeface="Calibri" panose="020F050202020403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19696765"/>
                  </a:ext>
                </a:extLst>
              </a:tr>
              <a:tr h="185163">
                <a:tc vMerge="1">
                  <a:txBody>
                    <a:bodyPr/>
                    <a:lstStyle/>
                    <a:p>
                      <a:endParaRPr lang="en-GB"/>
                    </a:p>
                  </a:txBody>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GB" sz="700" b="1" i="0" u="none" strike="noStrike">
                          <a:solidFill>
                            <a:srgbClr val="002060"/>
                          </a:solidFill>
                          <a:effectLst/>
                          <a:latin typeface="Calibri" panose="020F0502020204030204" pitchFamily="34" charset="0"/>
                        </a:rPr>
                        <a:t>Design &amp; Approval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hMerge="1">
                  <a:txBody>
                    <a:bodyPr/>
                    <a:lstStyle/>
                    <a:p>
                      <a:endParaRPr lang="en-GB"/>
                    </a:p>
                  </a:txBody>
                  <a:tcPr/>
                </a:tc>
                <a:tc gridSpan="3">
                  <a:txBody>
                    <a:bodyPr/>
                    <a:lstStyle/>
                    <a:p>
                      <a:pPr algn="ctr" fontAlgn="ctr"/>
                      <a:r>
                        <a:rPr lang="en-GB" sz="700" b="1" i="0" u="none" strike="noStrike">
                          <a:solidFill>
                            <a:srgbClr val="002060"/>
                          </a:solidFill>
                          <a:effectLst/>
                          <a:latin typeface="Calibri" panose="020F0502020204030204" pitchFamily="34" charset="0"/>
                        </a:rPr>
                        <a:t>Build + FUT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c hMerge="1">
                  <a:txBody>
                    <a:bodyPr/>
                    <a:lstStyle/>
                    <a:p>
                      <a:endParaRPr lang="en-GB"/>
                    </a:p>
                  </a:txBody>
                  <a:tcPr/>
                </a:tc>
                <a:tc hMerge="1">
                  <a:txBody>
                    <a:bodyPr/>
                    <a:lstStyle/>
                    <a:p>
                      <a:endParaRPr lang="en-GB"/>
                    </a:p>
                  </a:txBody>
                  <a:tcPr/>
                </a:tc>
                <a:tc>
                  <a:txBody>
                    <a:bodyPr/>
                    <a:lstStyle/>
                    <a:p>
                      <a:pPr algn="l" fontAlgn="b"/>
                      <a:r>
                        <a:rPr lang="en-GB" sz="800" b="0" i="0" u="none" strike="noStrike">
                          <a:solidFill>
                            <a:srgbClr val="00206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206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206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700" b="1" i="0" u="none" strike="noStrike">
                        <a:solidFill>
                          <a:srgbClr val="002060"/>
                        </a:solidFill>
                        <a:effectLst/>
                        <a:latin typeface="Calibri" panose="020F0502020204030204" pitchFamily="34" charset="0"/>
                      </a:endParaRPr>
                    </a:p>
                  </a:txBody>
                  <a:tcPr marL="0" marR="0" marT="0" marB="0" anchor="ctr">
                    <a:lnL>
                      <a:noFill/>
                    </a:lnL>
                    <a:lnR>
                      <a:noFill/>
                    </a:lnR>
                    <a:lnT>
                      <a:noFill/>
                    </a:lnT>
                    <a:lnB>
                      <a:noFill/>
                    </a:lnB>
                  </a:tcPr>
                </a:tc>
                <a:tc>
                  <a:txBody>
                    <a:bodyPr/>
                    <a:lstStyle/>
                    <a:p>
                      <a:pPr algn="l" fontAlgn="ctr"/>
                      <a:endParaRPr lang="en-GB" sz="700" b="1" i="0" u="none" strike="noStrike">
                        <a:solidFill>
                          <a:srgbClr val="002060"/>
                        </a:solidFill>
                        <a:effectLst/>
                        <a:latin typeface="Calibri" panose="020F0502020204030204" pitchFamily="34" charset="0"/>
                      </a:endParaRPr>
                    </a:p>
                  </a:txBody>
                  <a:tcPr marL="0" marR="0" marT="0" marB="0" anchor="ctr">
                    <a:lnL>
                      <a:noFill/>
                    </a:lnL>
                    <a:lnR>
                      <a:noFill/>
                    </a:lnR>
                    <a:lnT>
                      <a:noFill/>
                    </a:lnT>
                    <a:lnB>
                      <a:noFill/>
                    </a:lnB>
                  </a:tcPr>
                </a:tc>
                <a:tc>
                  <a:txBody>
                    <a:bodyPr/>
                    <a:lstStyle/>
                    <a:p>
                      <a:pPr algn="l" fontAlgn="ctr"/>
                      <a:endParaRPr lang="en-GB" sz="700" b="1" i="0" u="none" strike="noStrike">
                        <a:solidFill>
                          <a:srgbClr val="002060"/>
                        </a:solidFill>
                        <a:effectLst/>
                        <a:latin typeface="Calibri" panose="020F0502020204030204" pitchFamily="34" charset="0"/>
                      </a:endParaRPr>
                    </a:p>
                  </a:txBody>
                  <a:tcPr marL="0" marR="0" marT="0" marB="0" anchor="ctr">
                    <a:lnL>
                      <a:noFill/>
                    </a:lnL>
                    <a:lnR>
                      <a:noFill/>
                    </a:lnR>
                    <a:lnT>
                      <a:noFill/>
                    </a:lnT>
                    <a:lnB>
                      <a:noFill/>
                    </a:lnB>
                  </a:tcPr>
                </a:tc>
                <a:tc>
                  <a:txBody>
                    <a:bodyPr/>
                    <a:lstStyle/>
                    <a:p>
                      <a:pPr algn="l" fontAlgn="ctr"/>
                      <a:r>
                        <a:rPr lang="en-GB" sz="700" b="1" i="0" u="none" strike="noStrike">
                          <a:solidFill>
                            <a:srgbClr val="002060"/>
                          </a:solidFill>
                          <a:effectLst/>
                          <a:latin typeface="Calibri" panose="020F050202020403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78268321"/>
                  </a:ext>
                </a:extLst>
              </a:tr>
              <a:tr h="185163">
                <a:tc vMerge="1">
                  <a:txBody>
                    <a:bodyPr/>
                    <a:lstStyle/>
                    <a:p>
                      <a:endParaRPr lang="en-GB"/>
                    </a:p>
                  </a:txBody>
                  <a:tcPr/>
                </a:tc>
                <a:tc>
                  <a:txBody>
                    <a:bodyPr/>
                    <a:lstStyle/>
                    <a:p>
                      <a:pPr algn="l" fontAlgn="b"/>
                      <a:r>
                        <a:rPr lang="en-GB" sz="800" b="0" i="0" u="none" strike="noStrike">
                          <a:solidFill>
                            <a:srgbClr val="00206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800" b="0" i="0" u="none" strike="noStrike">
                        <a:solidFill>
                          <a:srgbClr val="00206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800" b="0" i="0" u="none" strike="noStrike">
                        <a:solidFill>
                          <a:srgbClr val="00206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800" b="0" i="0" u="none" strike="noStrike">
                        <a:solidFill>
                          <a:srgbClr val="00206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0" i="0" u="none" strike="noStrike">
                        <a:solidFill>
                          <a:srgbClr val="00206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0" i="0" u="none" strike="noStrike">
                        <a:solidFill>
                          <a:srgbClr val="00206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0" i="0" u="none" strike="noStrike">
                        <a:solidFill>
                          <a:srgbClr val="00206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800" b="0" i="0" u="none" strike="noStrike">
                        <a:solidFill>
                          <a:srgbClr val="00206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ctr"/>
                      <a:r>
                        <a:rPr lang="en-GB" sz="700" b="1" i="0" u="none" strike="noStrike">
                          <a:solidFill>
                            <a:srgbClr val="002060"/>
                          </a:solidFill>
                          <a:effectLst/>
                          <a:latin typeface="Calibri" panose="020F0502020204030204" pitchFamily="34" charset="0"/>
                        </a:rPr>
                        <a:t>ST + Assurance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en-GB"/>
                    </a:p>
                  </a:txBody>
                  <a:tcPr/>
                </a:tc>
                <a:tc hMerge="1">
                  <a:txBody>
                    <a:bodyPr/>
                    <a:lstStyle/>
                    <a:p>
                      <a:endParaRPr lang="en-GB"/>
                    </a:p>
                  </a:txBody>
                  <a:tcPr/>
                </a:tc>
                <a:tc rowSpan="2">
                  <a:txBody>
                    <a:bodyPr/>
                    <a:lstStyle/>
                    <a:p>
                      <a:pPr algn="ctr" fontAlgn="ctr"/>
                      <a:r>
                        <a:rPr lang="en-GB" sz="700" b="1" i="1" u="none" strike="noStrike">
                          <a:solidFill>
                            <a:srgbClr val="002060"/>
                          </a:solidFill>
                          <a:effectLst/>
                          <a:latin typeface="Calibri" panose="020F0502020204030204" pitchFamily="34" charset="0"/>
                        </a:rPr>
                        <a:t>Code Merge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GB" sz="800" b="0" i="0" u="none" strike="noStrike">
                        <a:solidFill>
                          <a:srgbClr val="595959"/>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595959"/>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GB" sz="700" b="1" i="0" u="none" strike="noStrike">
                        <a:solidFill>
                          <a:srgbClr val="002060"/>
                        </a:solidFill>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GB" sz="700" b="1" i="0" u="none" strike="noStrike">
                        <a:solidFill>
                          <a:srgbClr val="002060"/>
                        </a:solidFill>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GB" sz="700" b="1" i="0" u="none" strike="noStrike">
                        <a:solidFill>
                          <a:srgbClr val="002060"/>
                        </a:solidFill>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GB" sz="700" b="1" i="0" u="none" strike="noStrike">
                          <a:solidFill>
                            <a:srgbClr val="002060"/>
                          </a:solidFill>
                          <a:effectLst/>
                          <a:latin typeface="Calibri" panose="020F050202020403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08427"/>
                  </a:ext>
                </a:extLst>
              </a:tr>
              <a:tr h="185163">
                <a:tc vMerge="1">
                  <a:txBody>
                    <a:bodyPr/>
                    <a:lstStyle/>
                    <a:p>
                      <a:endParaRPr lang="en-GB"/>
                    </a:p>
                  </a:txBody>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595959"/>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595959"/>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1" i="0" u="none" strike="noStrike">
                          <a:solidFill>
                            <a:srgbClr val="595959"/>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1" i="0" u="none" strike="noStrike">
                          <a:solidFill>
                            <a:srgbClr val="595959"/>
                          </a:solidFill>
                          <a:effectLst/>
                          <a:latin typeface="Calibri" panose="020F050202020403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gridSpan="2">
                  <a:txBody>
                    <a:bodyPr/>
                    <a:lstStyle/>
                    <a:p>
                      <a:pPr algn="l" fontAlgn="ctr"/>
                      <a:r>
                        <a:rPr lang="en-GB" sz="700" b="1" i="0" u="none" strike="noStrike">
                          <a:solidFill>
                            <a:srgbClr val="002060"/>
                          </a:solidFill>
                          <a:effectLst/>
                          <a:latin typeface="Calibri" panose="020F0502020204030204" pitchFamily="34" charset="0"/>
                        </a:rPr>
                        <a:t>RT + Assurance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en-GB"/>
                    </a:p>
                  </a:txBody>
                  <a:tcPr/>
                </a:tc>
                <a:tc>
                  <a:txBody>
                    <a:bodyPr/>
                    <a:lstStyle/>
                    <a:p>
                      <a:pPr algn="l" fontAlgn="ctr"/>
                      <a:r>
                        <a:rPr lang="en-GB" sz="600" b="1" i="0" u="none" strike="noStrike">
                          <a:solidFill>
                            <a:srgbClr val="002060"/>
                          </a:solidFill>
                          <a:effectLst/>
                          <a:latin typeface="Calibri" panose="020F0502020204030204" pitchFamily="34" charset="0"/>
                        </a:rPr>
                        <a:t>Contingency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solidFill>
                            <a:srgbClr val="002060"/>
                          </a:solidFill>
                          <a:effectLst/>
                          <a:latin typeface="Calibri" panose="020F0502020204030204" pitchFamily="34" charset="0"/>
                        </a:rPr>
                        <a:t>Imp 29/02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gridSpan="2">
                  <a:txBody>
                    <a:bodyPr/>
                    <a:lstStyle/>
                    <a:p>
                      <a:pPr algn="ctr" fontAlgn="ctr"/>
                      <a:r>
                        <a:rPr lang="en-GB" sz="700" b="1" i="0" u="none" strike="noStrike" dirty="0">
                          <a:solidFill>
                            <a:srgbClr val="002060"/>
                          </a:solidFill>
                          <a:effectLst/>
                          <a:latin typeface="Calibri" panose="020F0502020204030204" pitchFamily="34" charset="0"/>
                        </a:rPr>
                        <a:t>PIS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185741736"/>
                  </a:ext>
                </a:extLst>
              </a:tr>
            </a:tbl>
          </a:graphicData>
        </a:graphic>
      </p:graphicFrame>
    </p:spTree>
    <p:extLst>
      <p:ext uri="{BB962C8B-B14F-4D97-AF65-F5344CB8AC3E}">
        <p14:creationId xmlns:p14="http://schemas.microsoft.com/office/powerpoint/2010/main" val="15503678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F6EBF7F02D37049BDFBDB0AE9C0480E" ma:contentTypeVersion="7" ma:contentTypeDescription="Create a new document." ma:contentTypeScope="" ma:versionID="6997549b76240bb11bd87a71744b9bf2">
  <xsd:schema xmlns:xsd="http://www.w3.org/2001/XMLSchema" xmlns:xs="http://www.w3.org/2001/XMLSchema" xmlns:p="http://schemas.microsoft.com/office/2006/metadata/properties" xmlns:ns3="19059e2e-626c-4d15-a5ff-91d6b90bd901" targetNamespace="http://schemas.microsoft.com/office/2006/metadata/properties" ma:root="true" ma:fieldsID="75541dac9af65a681ebe85b894d46502" ns3:_="">
    <xsd:import namespace="19059e2e-626c-4d15-a5ff-91d6b90bd90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059e2e-626c-4d15-a5ff-91d6b90bd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10A59821-B1CA-4748-914B-4537200222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059e2e-626c-4d15-a5ff-91d6b90bd9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www.w3.org/XML/1998/namespace"/>
    <ds:schemaRef ds:uri="http://purl.org/dc/elements/1.1/"/>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19059e2e-626c-4d15-a5ff-91d6b90bd901"/>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28684</TotalTime>
  <Words>383</Words>
  <Application>Microsoft Office PowerPoint</Application>
  <PresentationFormat>On-screen Show (16:9)</PresentationFormat>
  <Paragraphs>104</Paragraphs>
  <Slides>2</Slides>
  <Notes>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2</vt:i4>
      </vt:variant>
    </vt:vector>
  </HeadingPairs>
  <TitlesOfParts>
    <vt:vector size="11" baseType="lpstr">
      <vt:lpstr>Arial</vt:lpstr>
      <vt:lpstr>Calibri</vt:lpstr>
      <vt:lpstr>Wingdings</vt:lpstr>
      <vt:lpstr>Office Theme</vt:lpstr>
      <vt:lpstr>xoserve templates</vt:lpstr>
      <vt:lpstr>1_xoserve templates</vt:lpstr>
      <vt:lpstr>2_xoserve templates</vt:lpstr>
      <vt:lpstr>3_xoserve templates</vt:lpstr>
      <vt:lpstr>4_xoserve templates</vt:lpstr>
      <vt:lpstr>XRN5057 – Minor Release Drop 6-  Status Update</vt:lpstr>
      <vt:lpstr>XRN5057 – MiRD6 Release Timelines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381</cp:revision>
  <cp:lastPrinted>2019-11-14T11:38:16Z</cp:lastPrinted>
  <dcterms:created xsi:type="dcterms:W3CDTF">2018-09-02T17:12:15Z</dcterms:created>
  <dcterms:modified xsi:type="dcterms:W3CDTF">2020-01-08T07:47:41Z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0x0101005F6EBF7F02D37049BDFBDB0AE9C0480E</vt:lpwstr>
  </property>
  <property fmtid="{D5CDD505-2E9C-101B-9397-08002B2CF9AE}" pid="4" name="TaxKeyword">
    <vt:lpwstr/>
  </property>
</Properties>
</file>