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3"/>
  </p:notesMasterIdLst>
  <p:sldIdLst>
    <p:sldId id="298" r:id="rId6"/>
    <p:sldId id="299" r:id="rId7"/>
    <p:sldId id="356" r:id="rId8"/>
    <p:sldId id="355" r:id="rId9"/>
    <p:sldId id="364" r:id="rId10"/>
    <p:sldId id="352" r:id="rId11"/>
    <p:sldId id="257" r:id="rId12"/>
  </p:sldIdLst>
  <p:sldSz cx="9144000" cy="5143500" type="screen16x9"/>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5" userDrawn="1">
          <p15:clr>
            <a:srgbClr val="A4A3A4"/>
          </p15:clr>
        </p15:guide>
        <p15:guide id="2" pos="13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F17468-0AEA-4505-9865-AA8A0E761841}" v="3" dt="2020-01-03T09:45:41.781"/>
    <p1510:client id="{EB14CFA0-9ECE-84D7-1AF2-7659BD9AAA40}" v="12" dt="2020-01-03T14:31:00.073"/>
    <p1510:client id="{EBA91A48-4818-4287-9620-4E3F4EFEC2F1}" v="80" dt="2020-01-03T14:23:17.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342" y="96"/>
      </p:cViewPr>
      <p:guideLst>
        <p:guide orient="horz" pos="645"/>
        <p:guide pos="1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889938" cy="487680"/>
          </a:xfrm>
          <a:prstGeom prst="rect">
            <a:avLst/>
          </a:prstGeom>
        </p:spPr>
        <p:txBody>
          <a:bodyPr vert="horz" lIns="90452" tIns="45226" rIns="90452" bIns="45226" rtlCol="0"/>
          <a:lstStyle>
            <a:lvl1pPr algn="l">
              <a:defRPr sz="1200"/>
            </a:lvl1pPr>
          </a:lstStyle>
          <a:p>
            <a:endParaRPr lang="en-GB"/>
          </a:p>
        </p:txBody>
      </p:sp>
      <p:sp>
        <p:nvSpPr>
          <p:cNvPr id="3" name="Date Placeholder 2"/>
          <p:cNvSpPr>
            <a:spLocks noGrp="1"/>
          </p:cNvSpPr>
          <p:nvPr>
            <p:ph type="dt" idx="1"/>
          </p:nvPr>
        </p:nvSpPr>
        <p:spPr>
          <a:xfrm>
            <a:off x="3777607" y="2"/>
            <a:ext cx="2889938" cy="487680"/>
          </a:xfrm>
          <a:prstGeom prst="rect">
            <a:avLst/>
          </a:prstGeom>
        </p:spPr>
        <p:txBody>
          <a:bodyPr vert="horz" lIns="90452" tIns="45226" rIns="90452" bIns="45226" rtlCol="0"/>
          <a:lstStyle>
            <a:lvl1pPr algn="r">
              <a:defRPr sz="1200"/>
            </a:lvl1pPr>
          </a:lstStyle>
          <a:p>
            <a:fld id="{30CC7C86-2D66-4C55-8F99-E153512351BA}" type="datetimeFigureOut">
              <a:rPr lang="en-GB" smtClean="0"/>
              <a:t>03/01/2020</a:t>
            </a:fld>
            <a:endParaRPr lang="en-GB"/>
          </a:p>
        </p:txBody>
      </p:sp>
      <p:sp>
        <p:nvSpPr>
          <p:cNvPr id="4" name="Slide Image Placeholder 3"/>
          <p:cNvSpPr>
            <a:spLocks noGrp="1" noRot="1" noChangeAspect="1"/>
          </p:cNvSpPr>
          <p:nvPr>
            <p:ph type="sldImg" idx="2"/>
          </p:nvPr>
        </p:nvSpPr>
        <p:spPr>
          <a:xfrm>
            <a:off x="82550" y="731838"/>
            <a:ext cx="6503988" cy="3657600"/>
          </a:xfrm>
          <a:prstGeom prst="rect">
            <a:avLst/>
          </a:prstGeom>
          <a:noFill/>
          <a:ln w="12700">
            <a:solidFill>
              <a:prstClr val="black"/>
            </a:solidFill>
          </a:ln>
        </p:spPr>
        <p:txBody>
          <a:bodyPr vert="horz" lIns="90452" tIns="45226" rIns="90452" bIns="45226" rtlCol="0" anchor="ctr"/>
          <a:lstStyle/>
          <a:p>
            <a:endParaRPr lang="en-GB"/>
          </a:p>
        </p:txBody>
      </p:sp>
      <p:sp>
        <p:nvSpPr>
          <p:cNvPr id="5" name="Notes Placeholder 4"/>
          <p:cNvSpPr>
            <a:spLocks noGrp="1"/>
          </p:cNvSpPr>
          <p:nvPr>
            <p:ph type="body" sz="quarter" idx="3"/>
          </p:nvPr>
        </p:nvSpPr>
        <p:spPr>
          <a:xfrm>
            <a:off x="666909" y="4632962"/>
            <a:ext cx="5335270" cy="4389120"/>
          </a:xfrm>
          <a:prstGeom prst="rect">
            <a:avLst/>
          </a:prstGeom>
        </p:spPr>
        <p:txBody>
          <a:bodyPr vert="horz" lIns="90452" tIns="45226" rIns="90452" bIns="452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264229"/>
            <a:ext cx="2889938" cy="487680"/>
          </a:xfrm>
          <a:prstGeom prst="rect">
            <a:avLst/>
          </a:prstGeom>
        </p:spPr>
        <p:txBody>
          <a:bodyPr vert="horz" lIns="90452" tIns="45226" rIns="90452" bIns="45226"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64229"/>
            <a:ext cx="2889938" cy="487680"/>
          </a:xfrm>
          <a:prstGeom prst="rect">
            <a:avLst/>
          </a:prstGeom>
        </p:spPr>
        <p:txBody>
          <a:bodyPr vert="horz" lIns="90452" tIns="45226" rIns="90452" bIns="45226"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731838"/>
            <a:ext cx="65039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51384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
        <p:nvSpPr>
          <p:cNvPr id="6" name="TextBox 5"/>
          <p:cNvSpPr txBox="1"/>
          <p:nvPr/>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UIG Task Force Progress Report</a:t>
            </a:r>
          </a:p>
        </p:txBody>
      </p:sp>
      <p:sp>
        <p:nvSpPr>
          <p:cNvPr id="3" name="Subtitle 2"/>
          <p:cNvSpPr>
            <a:spLocks noGrp="1"/>
          </p:cNvSpPr>
          <p:nvPr>
            <p:ph type="subTitle" idx="1"/>
          </p:nvPr>
        </p:nvSpPr>
        <p:spPr/>
        <p:txBody>
          <a:bodyPr vert="horz" lIns="91440" tIns="45720" rIns="91440" bIns="45720" rtlCol="0" anchor="t">
            <a:normAutofit/>
          </a:bodyPr>
          <a:lstStyle/>
          <a:p>
            <a:r>
              <a:rPr lang="en-GB" dirty="0">
                <a:latin typeface="Arial"/>
                <a:cs typeface="Arial"/>
              </a:rPr>
              <a:t> Change Management Committee 08/01/2020</a:t>
            </a:r>
            <a:endParaRPr lang="en-GB" dirty="0"/>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a:t>Modification 0658: ‘CDSP to identify and develop improvements to LDZ settlement processes’ approved by Ofgem on 6th July 2018</a:t>
            </a:r>
          </a:p>
          <a:p>
            <a:pPr lvl="1"/>
            <a:r>
              <a:rPr lang="en-GB" sz="150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a:t>BER for Change Reference Number XRN4695: ‘Investigating causes and contributors to levels and volatility of Unidentified Gas’ approved at ChMC on 11th July 2018</a:t>
            </a:r>
          </a:p>
          <a:p>
            <a:pPr lvl="1"/>
            <a:r>
              <a:rPr lang="en-GB" sz="150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a:t>The following slides provide: </a:t>
            </a:r>
          </a:p>
          <a:p>
            <a:pPr lvl="1"/>
            <a:r>
              <a:rPr lang="en-GB" sz="1500"/>
              <a:t>Task Force dashboard </a:t>
            </a:r>
          </a:p>
          <a:p>
            <a:pPr lvl="1"/>
            <a:r>
              <a:rPr lang="en-GB" sz="1500"/>
              <a:t>POAP</a:t>
            </a:r>
          </a:p>
          <a:p>
            <a:pPr lvl="1"/>
            <a:r>
              <a:rPr lang="en-GB" sz="1500">
                <a:latin typeface="Arial"/>
                <a:cs typeface="Arial"/>
              </a:rPr>
              <a:t>Recommendation stats</a:t>
            </a:r>
          </a:p>
          <a:p>
            <a:pPr lvl="1"/>
            <a:r>
              <a:rPr lang="en-GB" sz="1500"/>
              <a:t>Reporting on budget</a:t>
            </a:r>
          </a:p>
          <a:p>
            <a:pPr lvl="1"/>
            <a:r>
              <a:rPr lang="en-GB" sz="1600"/>
              <a:t>UIG Task Force Activities migration post October 19</a:t>
            </a:r>
            <a:endParaRPr lang="en-GB" sz="1500"/>
          </a:p>
          <a:p>
            <a:endParaRPr lang="en-GB"/>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UIG Task Force: Dashboard</a:t>
            </a:r>
          </a:p>
        </p:txBody>
      </p:sp>
      <p:sp>
        <p:nvSpPr>
          <p:cNvPr id="5"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a:solidFill>
                  <a:sysClr val="windowText" lastClr="000000"/>
                </a:solidFill>
              </a:rPr>
              <a:t>G</a:t>
            </a:r>
          </a:p>
        </p:txBody>
      </p:sp>
      <p:graphicFrame>
        <p:nvGraphicFramePr>
          <p:cNvPr id="6" name="Table 5">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80884">
                <a:tc gridSpan="2">
                  <a:txBody>
                    <a:bodyPr/>
                    <a:lstStyle/>
                    <a:p>
                      <a:pPr marL="0" algn="ctr" defTabSz="914400" rtl="0" eaLnBrk="1" latinLnBrk="0" hangingPunct="1"/>
                      <a:r>
                        <a:rPr lang="en-US" sz="800" b="1" kern="120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Table 6">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3579087726"/>
              </p:ext>
            </p:extLst>
          </p:nvPr>
        </p:nvGraphicFramePr>
        <p:xfrm>
          <a:off x="251519" y="2376672"/>
          <a:ext cx="3888433" cy="2324980"/>
        </p:xfrm>
        <a:graphic>
          <a:graphicData uri="http://schemas.openxmlformats.org/drawingml/2006/table">
            <a:tbl>
              <a:tblPr firstRow="1" bandRow="1">
                <a:tableStyleId>{5C22544A-7EE6-4342-B048-85BDC9FD1C3A}</a:tableStyleId>
              </a:tblPr>
              <a:tblGrid>
                <a:gridCol w="2501612">
                  <a:extLst>
                    <a:ext uri="{9D8B030D-6E8A-4147-A177-3AD203B41FA5}">
                      <a16:colId xmlns:a16="http://schemas.microsoft.com/office/drawing/2014/main" val="20000"/>
                    </a:ext>
                  </a:extLst>
                </a:gridCol>
                <a:gridCol w="821942">
                  <a:extLst>
                    <a:ext uri="{9D8B030D-6E8A-4147-A177-3AD203B41FA5}">
                      <a16:colId xmlns:a16="http://schemas.microsoft.com/office/drawing/2014/main" val="20002"/>
                    </a:ext>
                  </a:extLst>
                </a:gridCol>
                <a:gridCol w="564879">
                  <a:extLst>
                    <a:ext uri="{9D8B030D-6E8A-4147-A177-3AD203B41FA5}">
                      <a16:colId xmlns:a16="http://schemas.microsoft.com/office/drawing/2014/main" val="20003"/>
                    </a:ext>
                  </a:extLst>
                </a:gridCol>
              </a:tblGrid>
              <a:tr h="272596">
                <a:tc>
                  <a:txBody>
                    <a:bodyPr/>
                    <a:lstStyle/>
                    <a:p>
                      <a:pPr algn="ctr" rtl="0" fontAlgn="ctr"/>
                      <a:r>
                        <a:rPr lang="en-GB" sz="800" b="1" i="0" u="none" strike="noStrike">
                          <a:solidFill>
                            <a:schemeClr val="tx2"/>
                          </a:solidFill>
                          <a:effectLst/>
                          <a:latin typeface="+mj-lt"/>
                        </a:rPr>
                        <a:t>Progress</a:t>
                      </a:r>
                      <a:r>
                        <a:rPr lang="en-GB" sz="800" b="1" i="0" u="none" strike="noStrike" baseline="0">
                          <a:solidFill>
                            <a:schemeClr val="tx2"/>
                          </a:solidFill>
                          <a:effectLst/>
                          <a:latin typeface="+mj-lt"/>
                        </a:rPr>
                        <a:t> since last month - k</a:t>
                      </a:r>
                      <a:r>
                        <a:rPr lang="en-GB" sz="800" b="1" i="0" u="none" strike="noStrike">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30084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December </a:t>
                      </a:r>
                      <a:r>
                        <a:rPr lang="en-GB" sz="800" kern="1200" baseline="0" dirty="0">
                          <a:solidFill>
                            <a:schemeClr val="tx2"/>
                          </a:solidFill>
                          <a:latin typeface="+mj-lt"/>
                          <a:ea typeface="Calibri" panose="020F0502020204030204" pitchFamily="34" charset="0"/>
                          <a:cs typeface="Times New Roman" panose="02020603050405020304" pitchFamily="18" charset="0"/>
                        </a:rPr>
                        <a:t>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12/12/19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2631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a:solidFill>
                            <a:schemeClr val="tx2"/>
                          </a:solidFill>
                          <a:latin typeface="+mn-lt"/>
                          <a:ea typeface="Calibri" panose="020F0502020204030204" pitchFamily="34" charset="0"/>
                          <a:cs typeface="Times New Roman" panose="02020603050405020304" pitchFamily="18" charset="0"/>
                        </a:rPr>
                        <a:t>December</a:t>
                      </a:r>
                      <a:r>
                        <a:rPr lang="en-GB" sz="800" kern="1200" dirty="0">
                          <a:solidFill>
                            <a:schemeClr val="tx2"/>
                          </a:solidFill>
                          <a:latin typeface="+mj-lt"/>
                          <a:ea typeface="Calibri" panose="020F0502020204030204" pitchFamily="34" charset="0"/>
                          <a:cs typeface="Times New Roman" panose="02020603050405020304" pitchFamily="18" charset="0"/>
                        </a:rPr>
                        <a:t>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11/12/19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887630650"/>
                  </a:ext>
                </a:extLst>
              </a:tr>
              <a:tr h="32631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a:solidFill>
                            <a:schemeClr val="tx2"/>
                          </a:solidFill>
                          <a:latin typeface="+mn-lt"/>
                          <a:ea typeface="Calibri" panose="020F0502020204030204" pitchFamily="34" charset="0"/>
                          <a:cs typeface="Times New Roman" panose="02020603050405020304" pitchFamily="18" charset="0"/>
                        </a:rPr>
                        <a:t>December</a:t>
                      </a:r>
                      <a:r>
                        <a:rPr lang="en-GB" sz="800" kern="1200" dirty="0">
                          <a:solidFill>
                            <a:schemeClr val="tx2"/>
                          </a:solidFill>
                          <a:latin typeface="+mj-lt"/>
                          <a:ea typeface="Calibri" panose="020F0502020204030204" pitchFamily="34" charset="0"/>
                          <a:cs typeface="Times New Roman" panose="02020603050405020304" pitchFamily="18" charset="0"/>
                        </a:rPr>
                        <a:t>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18/12/19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505133341"/>
                  </a:ext>
                </a:extLst>
              </a:tr>
              <a:tr h="30084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20/12/19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225005"/>
                  </a:ext>
                </a:extLst>
              </a:tr>
              <a:tr h="30084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a:solidFill>
                            <a:schemeClr val="tx2"/>
                          </a:solidFill>
                          <a:latin typeface="+mj-lt"/>
                          <a:ea typeface="Calibri" panose="020F0502020204030204" pitchFamily="34" charset="0"/>
                          <a:cs typeface="Times New Roman" panose="02020603050405020304" pitchFamily="18" charset="0"/>
                        </a:rPr>
                        <a:t>Attend Work Group 674</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11/12/19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778076949"/>
                  </a:ext>
                </a:extLst>
              </a:tr>
              <a:tr h="30084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Approval of UNC Mod 0692S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19/12/19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br>
                        <a:rPr lang="en-GB" sz="800" b="1" i="0" u="none" strike="noStrike" kern="1200" dirty="0">
                          <a:solidFill>
                            <a:srgbClr val="00B050"/>
                          </a:solidFill>
                          <a:effectLst/>
                          <a:latin typeface="+mn-lt"/>
                          <a:ea typeface="+mn-ea"/>
                          <a:cs typeface="+mn-cs"/>
                        </a:rPr>
                      </a:br>
                      <a:r>
                        <a:rPr lang="en-GB" sz="800" kern="1200" dirty="0">
                          <a:solidFill>
                            <a:schemeClr val="tx2"/>
                          </a:solidFill>
                          <a:latin typeface="+mj-lt"/>
                          <a:ea typeface="+mn-ea"/>
                          <a:cs typeface="Times New Roman" panose="02020603050405020304" pitchFamily="18" charset="0"/>
                        </a:rPr>
                        <a:t>(UKLink June 2020 Release)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718683068"/>
                  </a:ext>
                </a:extLst>
              </a:tr>
            </a:tbl>
          </a:graphicData>
        </a:graphic>
      </p:graphicFrame>
      <p:graphicFrame>
        <p:nvGraphicFramePr>
          <p:cNvPr id="8" name="Table 7">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720080">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tblGrid>
              <a:tr h="260985">
                <a:tc>
                  <a:txBody>
                    <a:bodyPr/>
                    <a:lstStyle/>
                    <a:p>
                      <a:pPr algn="ctr" rtl="0" fontAlgn="ctr"/>
                      <a:r>
                        <a:rPr lang="en-GB" sz="800" b="1" i="0" u="none" strike="noStrike">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bl>
          </a:graphicData>
        </a:graphic>
      </p:graphicFrame>
      <p:sp>
        <p:nvSpPr>
          <p:cNvPr id="9" name="TextBox 8">
            <a:extLst>
              <a:ext uri="{FF2B5EF4-FFF2-40B4-BE49-F238E27FC236}">
                <a16:creationId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a:solidFill>
                  <a:schemeClr val="tx1">
                    <a:lumMod val="65000"/>
                    <a:lumOff val="35000"/>
                  </a:schemeClr>
                </a:solidFill>
              </a:rPr>
              <a:t>Overall RAG status:*</a:t>
            </a:r>
            <a:endParaRPr lang="en-US" sz="140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019348954"/>
              </p:ext>
            </p:extLst>
          </p:nvPr>
        </p:nvGraphicFramePr>
        <p:xfrm>
          <a:off x="4355976" y="2646028"/>
          <a:ext cx="3528392" cy="2287538"/>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693360">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tblGrid>
              <a:tr h="31956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Support</a:t>
                      </a:r>
                      <a:r>
                        <a:rPr lang="en-GB" sz="800" b="0" kern="1200" baseline="0" dirty="0">
                          <a:solidFill>
                            <a:schemeClr val="tx2"/>
                          </a:solidFill>
                          <a:latin typeface="+mj-lt"/>
                          <a:ea typeface="Calibri" panose="020F0502020204030204" pitchFamily="34" charset="0"/>
                          <a:cs typeface="Times New Roman" panose="02020603050405020304" pitchFamily="18" charset="0"/>
                        </a:rPr>
                        <a:t> Mod development (All)</a:t>
                      </a:r>
                      <a:endParaRPr lang="en-GB" sz="800" b="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a:solidFill>
                            <a:schemeClr val="tx2"/>
                          </a:solidFill>
                          <a:latin typeface="+mj-lt"/>
                          <a:ea typeface="Calibri" charset="0"/>
                          <a:cs typeface="Times New Roman" panose="02020603050405020304" pitchFamily="18" charset="0"/>
                        </a:rPr>
                        <a:t>01/03/19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956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a:solidFill>
                            <a:schemeClr val="tx2"/>
                          </a:solidFill>
                          <a:latin typeface="+mj-lt"/>
                          <a:ea typeface="Calibri" panose="020F0502020204030204" pitchFamily="34" charset="0"/>
                          <a:cs typeface="Times New Roman" panose="02020603050405020304" pitchFamily="18" charset="0"/>
                        </a:rPr>
                        <a:t>Development of automated UIG reporting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End of June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FF0000"/>
                          </a:solidFill>
                          <a:effectLst/>
                          <a:latin typeface="+mn-lt"/>
                          <a:ea typeface="+mn-ea"/>
                          <a:cs typeface="+mn-cs"/>
                        </a:rPr>
                        <a:t>R</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12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a:solidFill>
                            <a:schemeClr val="tx2"/>
                          </a:solidFill>
                          <a:latin typeface="+mj-lt"/>
                          <a:ea typeface="Calibri" panose="020F0502020204030204" pitchFamily="34" charset="0"/>
                          <a:cs typeface="Times New Roman" panose="02020603050405020304" pitchFamily="18" charset="0"/>
                        </a:rPr>
                        <a:t>Commence UIG Task Force close down/extension</a:t>
                      </a:r>
                      <a:r>
                        <a:rPr lang="en-GB" sz="800" kern="1200" baseline="0">
                          <a:solidFill>
                            <a:schemeClr val="tx2"/>
                          </a:solidFill>
                          <a:latin typeface="+mj-lt"/>
                          <a:ea typeface="Calibri" panose="020F0502020204030204" pitchFamily="34" charset="0"/>
                          <a:cs typeface="Times New Roman" panose="02020603050405020304" pitchFamily="18" charset="0"/>
                        </a:rPr>
                        <a:t> options</a:t>
                      </a:r>
                      <a:endParaRPr lang="en-GB" sz="800" kern="120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1956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January Change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08/01/20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239802089"/>
                  </a:ext>
                </a:extLst>
              </a:tr>
              <a:tr h="31956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a:solidFill>
                            <a:schemeClr val="tx2"/>
                          </a:solidFill>
                          <a:latin typeface="+mn-lt"/>
                          <a:ea typeface="Calibri" panose="020F0502020204030204" pitchFamily="34" charset="0"/>
                          <a:cs typeface="Times New Roman" panose="02020603050405020304" pitchFamily="18" charset="0"/>
                        </a:rPr>
                        <a:t>January</a:t>
                      </a:r>
                      <a:r>
                        <a:rPr lang="en-GB" sz="800" kern="1200" dirty="0">
                          <a:solidFill>
                            <a:schemeClr val="tx2"/>
                          </a:solidFill>
                          <a:latin typeface="+mj-lt"/>
                          <a:ea typeface="Calibri" panose="020F0502020204030204" pitchFamily="34" charset="0"/>
                          <a:cs typeface="Times New Roman" panose="02020603050405020304" pitchFamily="18" charset="0"/>
                        </a:rPr>
                        <a:t>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15/01/20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4155352999"/>
                  </a:ext>
                </a:extLst>
              </a:tr>
              <a:tr h="31956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w/c 27/01/20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821441398"/>
                  </a:ext>
                </a:extLst>
              </a:tr>
              <a:tr h="31956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a:solidFill>
                            <a:schemeClr val="tx2"/>
                          </a:solidFill>
                          <a:latin typeface="+mn-lt"/>
                          <a:ea typeface="Calibri" panose="020F0502020204030204" pitchFamily="34" charset="0"/>
                          <a:cs typeface="Times New Roman" panose="02020603050405020304" pitchFamily="18" charset="0"/>
                        </a:rPr>
                        <a:t>January</a:t>
                      </a:r>
                      <a:r>
                        <a:rPr lang="en-GB" sz="800" kern="1200" dirty="0">
                          <a:solidFill>
                            <a:schemeClr val="tx2"/>
                          </a:solidFill>
                          <a:latin typeface="+mj-lt"/>
                          <a:ea typeface="Calibri" panose="020F0502020204030204" pitchFamily="34" charset="0"/>
                          <a:cs typeface="Times New Roman" panose="02020603050405020304" pitchFamily="18" charset="0"/>
                        </a:rPr>
                        <a:t> UIG Work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21/01/20</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912508688"/>
                  </a:ext>
                </a:extLst>
              </a:tr>
            </a:tbl>
          </a:graphicData>
        </a:graphic>
      </p:graphicFrame>
    </p:spTree>
    <p:extLst>
      <p:ext uri="{BB962C8B-B14F-4D97-AF65-F5344CB8AC3E}">
        <p14:creationId xmlns:p14="http://schemas.microsoft.com/office/powerpoint/2010/main" val="3346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a:extLst>
              <a:ext uri="{FF2B5EF4-FFF2-40B4-BE49-F238E27FC236}">
                <a16:creationId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3971840952"/>
              </p:ext>
            </p:extLst>
          </p:nvPr>
        </p:nvGraphicFramePr>
        <p:xfrm>
          <a:off x="567734" y="722299"/>
          <a:ext cx="7820679" cy="4001760"/>
        </p:xfrm>
        <a:graphic>
          <a:graphicData uri="http://schemas.openxmlformats.org/drawingml/2006/table">
            <a:tbl>
              <a:tblPr firstRow="1" bandRow="1">
                <a:tableStyleId>{69CF1AB2-1976-4502-BF36-3FF5EA218861}</a:tableStyleId>
              </a:tblPr>
              <a:tblGrid>
                <a:gridCol w="175663">
                  <a:extLst>
                    <a:ext uri="{9D8B030D-6E8A-4147-A177-3AD203B41FA5}">
                      <a16:colId xmlns:a16="http://schemas.microsoft.com/office/drawing/2014/main" val="4177888447"/>
                    </a:ext>
                  </a:extLst>
                </a:gridCol>
                <a:gridCol w="298218">
                  <a:extLst>
                    <a:ext uri="{9D8B030D-6E8A-4147-A177-3AD203B41FA5}">
                      <a16:colId xmlns:a16="http://schemas.microsoft.com/office/drawing/2014/main" val="20015"/>
                    </a:ext>
                  </a:extLst>
                </a:gridCol>
                <a:gridCol w="298218">
                  <a:extLst>
                    <a:ext uri="{9D8B030D-6E8A-4147-A177-3AD203B41FA5}">
                      <a16:colId xmlns:a16="http://schemas.microsoft.com/office/drawing/2014/main" val="20016"/>
                    </a:ext>
                  </a:extLst>
                </a:gridCol>
                <a:gridCol w="298218">
                  <a:extLst>
                    <a:ext uri="{9D8B030D-6E8A-4147-A177-3AD203B41FA5}">
                      <a16:colId xmlns:a16="http://schemas.microsoft.com/office/drawing/2014/main" val="20017"/>
                    </a:ext>
                  </a:extLst>
                </a:gridCol>
                <a:gridCol w="298218">
                  <a:extLst>
                    <a:ext uri="{9D8B030D-6E8A-4147-A177-3AD203B41FA5}">
                      <a16:colId xmlns:a16="http://schemas.microsoft.com/office/drawing/2014/main" val="2512248838"/>
                    </a:ext>
                  </a:extLst>
                </a:gridCol>
                <a:gridCol w="298218">
                  <a:extLst>
                    <a:ext uri="{9D8B030D-6E8A-4147-A177-3AD203B41FA5}">
                      <a16:colId xmlns:a16="http://schemas.microsoft.com/office/drawing/2014/main" val="20023"/>
                    </a:ext>
                  </a:extLst>
                </a:gridCol>
                <a:gridCol w="298218">
                  <a:extLst>
                    <a:ext uri="{9D8B030D-6E8A-4147-A177-3AD203B41FA5}">
                      <a16:colId xmlns:a16="http://schemas.microsoft.com/office/drawing/2014/main" val="20019"/>
                    </a:ext>
                  </a:extLst>
                </a:gridCol>
                <a:gridCol w="298218">
                  <a:extLst>
                    <a:ext uri="{9D8B030D-6E8A-4147-A177-3AD203B41FA5}">
                      <a16:colId xmlns:a16="http://schemas.microsoft.com/office/drawing/2014/main" val="20020"/>
                    </a:ext>
                  </a:extLst>
                </a:gridCol>
                <a:gridCol w="298218">
                  <a:extLst>
                    <a:ext uri="{9D8B030D-6E8A-4147-A177-3AD203B41FA5}">
                      <a16:colId xmlns:a16="http://schemas.microsoft.com/office/drawing/2014/main" val="20021"/>
                    </a:ext>
                  </a:extLst>
                </a:gridCol>
                <a:gridCol w="298218">
                  <a:extLst>
                    <a:ext uri="{9D8B030D-6E8A-4147-A177-3AD203B41FA5}">
                      <a16:colId xmlns:a16="http://schemas.microsoft.com/office/drawing/2014/main" val="20022"/>
                    </a:ext>
                  </a:extLst>
                </a:gridCol>
                <a:gridCol w="310066">
                  <a:extLst>
                    <a:ext uri="{9D8B030D-6E8A-4147-A177-3AD203B41FA5}">
                      <a16:colId xmlns:a16="http://schemas.microsoft.com/office/drawing/2014/main" val="20024"/>
                    </a:ext>
                  </a:extLst>
                </a:gridCol>
                <a:gridCol w="310064">
                  <a:extLst>
                    <a:ext uri="{9D8B030D-6E8A-4147-A177-3AD203B41FA5}">
                      <a16:colId xmlns:a16="http://schemas.microsoft.com/office/drawing/2014/main" val="20025"/>
                    </a:ext>
                  </a:extLst>
                </a:gridCol>
                <a:gridCol w="310066">
                  <a:extLst>
                    <a:ext uri="{9D8B030D-6E8A-4147-A177-3AD203B41FA5}">
                      <a16:colId xmlns:a16="http://schemas.microsoft.com/office/drawing/2014/main" val="20026"/>
                    </a:ext>
                  </a:extLst>
                </a:gridCol>
                <a:gridCol w="310066">
                  <a:extLst>
                    <a:ext uri="{9D8B030D-6E8A-4147-A177-3AD203B41FA5}">
                      <a16:colId xmlns:a16="http://schemas.microsoft.com/office/drawing/2014/main" val="20028"/>
                    </a:ext>
                  </a:extLst>
                </a:gridCol>
                <a:gridCol w="310066">
                  <a:extLst>
                    <a:ext uri="{9D8B030D-6E8A-4147-A177-3AD203B41FA5}">
                      <a16:colId xmlns:a16="http://schemas.microsoft.com/office/drawing/2014/main" val="2898339239"/>
                    </a:ext>
                  </a:extLst>
                </a:gridCol>
                <a:gridCol w="310066">
                  <a:extLst>
                    <a:ext uri="{9D8B030D-6E8A-4147-A177-3AD203B41FA5}">
                      <a16:colId xmlns:a16="http://schemas.microsoft.com/office/drawing/2014/main" val="2483526446"/>
                    </a:ext>
                  </a:extLst>
                </a:gridCol>
                <a:gridCol w="310066">
                  <a:extLst>
                    <a:ext uri="{9D8B030D-6E8A-4147-A177-3AD203B41FA5}">
                      <a16:colId xmlns:a16="http://schemas.microsoft.com/office/drawing/2014/main" val="1246570788"/>
                    </a:ext>
                  </a:extLst>
                </a:gridCol>
                <a:gridCol w="310066">
                  <a:extLst>
                    <a:ext uri="{9D8B030D-6E8A-4147-A177-3AD203B41FA5}">
                      <a16:colId xmlns:a16="http://schemas.microsoft.com/office/drawing/2014/main" val="1675033782"/>
                    </a:ext>
                  </a:extLst>
                </a:gridCol>
                <a:gridCol w="310066">
                  <a:extLst>
                    <a:ext uri="{9D8B030D-6E8A-4147-A177-3AD203B41FA5}">
                      <a16:colId xmlns:a16="http://schemas.microsoft.com/office/drawing/2014/main" val="853783306"/>
                    </a:ext>
                  </a:extLst>
                </a:gridCol>
                <a:gridCol w="310066">
                  <a:extLst>
                    <a:ext uri="{9D8B030D-6E8A-4147-A177-3AD203B41FA5}">
                      <a16:colId xmlns:a16="http://schemas.microsoft.com/office/drawing/2014/main" val="1990204948"/>
                    </a:ext>
                  </a:extLst>
                </a:gridCol>
                <a:gridCol w="310066">
                  <a:extLst>
                    <a:ext uri="{9D8B030D-6E8A-4147-A177-3AD203B41FA5}">
                      <a16:colId xmlns:a16="http://schemas.microsoft.com/office/drawing/2014/main" val="1355230323"/>
                    </a:ext>
                  </a:extLst>
                </a:gridCol>
                <a:gridCol w="310066">
                  <a:extLst>
                    <a:ext uri="{9D8B030D-6E8A-4147-A177-3AD203B41FA5}">
                      <a16:colId xmlns:a16="http://schemas.microsoft.com/office/drawing/2014/main" val="2257612676"/>
                    </a:ext>
                  </a:extLst>
                </a:gridCol>
                <a:gridCol w="310066">
                  <a:extLst>
                    <a:ext uri="{9D8B030D-6E8A-4147-A177-3AD203B41FA5}">
                      <a16:colId xmlns:a16="http://schemas.microsoft.com/office/drawing/2014/main" val="1477378466"/>
                    </a:ext>
                  </a:extLst>
                </a:gridCol>
                <a:gridCol w="310066">
                  <a:extLst>
                    <a:ext uri="{9D8B030D-6E8A-4147-A177-3AD203B41FA5}">
                      <a16:colId xmlns:a16="http://schemas.microsoft.com/office/drawing/2014/main" val="1951517590"/>
                    </a:ext>
                  </a:extLst>
                </a:gridCol>
                <a:gridCol w="310066">
                  <a:extLst>
                    <a:ext uri="{9D8B030D-6E8A-4147-A177-3AD203B41FA5}">
                      <a16:colId xmlns:a16="http://schemas.microsoft.com/office/drawing/2014/main" val="3671018053"/>
                    </a:ext>
                  </a:extLst>
                </a:gridCol>
                <a:gridCol w="310066">
                  <a:extLst>
                    <a:ext uri="{9D8B030D-6E8A-4147-A177-3AD203B41FA5}">
                      <a16:colId xmlns:a16="http://schemas.microsoft.com/office/drawing/2014/main" val="251310059"/>
                    </a:ext>
                  </a:extLst>
                </a:gridCol>
              </a:tblGrid>
              <a:tr h="117893">
                <a:tc>
                  <a:txBody>
                    <a:bodyPr/>
                    <a:lstStyle/>
                    <a:p>
                      <a:pPr algn="ctr"/>
                      <a:endParaRPr lang="en-US" sz="600" b="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September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November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December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January 2020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February 2020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2645138973"/>
                  </a:ext>
                </a:extLst>
              </a:tr>
              <a:tr h="0">
                <a:tc>
                  <a:txBody>
                    <a:bodyPr/>
                    <a:lstStyle/>
                    <a:p>
                      <a:pPr algn="ctr"/>
                      <a:endParaRPr lang="en-US" sz="600" b="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02/09</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09/09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16/09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23/09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30/09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04/11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11/11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18/11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25/11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09/12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kern="1200" dirty="0">
                          <a:solidFill>
                            <a:schemeClr val="bg1"/>
                          </a:solidFill>
                          <a:latin typeface="+mn-lt"/>
                          <a:ea typeface="+mn-ea"/>
                          <a:cs typeface="+mn-cs"/>
                        </a:rPr>
                        <a:t>16/12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20/12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06/01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13/01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20/01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27/01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dirty="0">
                          <a:solidFill>
                            <a:schemeClr val="bg1"/>
                          </a:solidFill>
                          <a:latin typeface="+mn-lt"/>
                          <a:ea typeface="+mn-ea"/>
                          <a:cs typeface="+mn-cs"/>
                        </a:rPr>
                        <a:t>03/02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dirty="0">
                          <a:solidFill>
                            <a:schemeClr val="bg1"/>
                          </a:solidFill>
                          <a:latin typeface="+mn-lt"/>
                          <a:ea typeface="+mn-ea"/>
                          <a:cs typeface="+mn-cs"/>
                        </a:rPr>
                        <a:t>10/02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dirty="0">
                          <a:solidFill>
                            <a:schemeClr val="bg1"/>
                          </a:solidFill>
                          <a:latin typeface="+mn-lt"/>
                          <a:ea typeface="+mn-ea"/>
                          <a:cs typeface="+mn-cs"/>
                        </a:rPr>
                        <a:t>17/02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marL="0" algn="ctr" defTabSz="914400" rtl="0" eaLnBrk="1" latinLnBrk="0" hangingPunct="1"/>
                      <a:r>
                        <a:rPr lang="en-GB" sz="600" b="1" kern="1200" dirty="0">
                          <a:solidFill>
                            <a:schemeClr val="bg1"/>
                          </a:solidFill>
                          <a:latin typeface="+mn-lt"/>
                          <a:ea typeface="+mn-ea"/>
                          <a:cs typeface="+mn-cs"/>
                        </a:rPr>
                        <a:t>24/02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4105972714"/>
                  </a:ext>
                </a:extLst>
              </a:tr>
              <a:tr h="3636000">
                <a:tc>
                  <a:txBody>
                    <a:bodyPr/>
                    <a:lstStyle/>
                    <a:p>
                      <a:pPr algn="ctr"/>
                      <a:endParaRPr lang="en-US" sz="600" b="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1149007"/>
                  </a:ext>
                </a:extLst>
              </a:tr>
            </a:tbl>
          </a:graphicData>
        </a:graphic>
      </p:graphicFrame>
      <p:sp>
        <p:nvSpPr>
          <p:cNvPr id="2" name="Title 1"/>
          <p:cNvSpPr>
            <a:spLocks noGrp="1"/>
          </p:cNvSpPr>
          <p:nvPr>
            <p:ph type="title"/>
          </p:nvPr>
        </p:nvSpPr>
        <p:spPr/>
        <p:txBody>
          <a:bodyPr/>
          <a:lstStyle/>
          <a:p>
            <a:pPr algn="l"/>
            <a:r>
              <a:rPr lang="en-GB"/>
              <a:t>Plan on Page Updated</a:t>
            </a:r>
          </a:p>
        </p:txBody>
      </p:sp>
      <p:sp>
        <p:nvSpPr>
          <p:cNvPr id="15" name="Rectangle 14">
            <a:extLst>
              <a:ext uri="{FF2B5EF4-FFF2-40B4-BE49-F238E27FC236}">
                <a16:creationId xmlns:a16="http://schemas.microsoft.com/office/drawing/2014/main" id="{B64306B3-3585-5E46-BA3A-D8B3C1223180}"/>
              </a:ext>
            </a:extLst>
          </p:cNvPr>
          <p:cNvSpPr/>
          <p:nvPr/>
        </p:nvSpPr>
        <p:spPr bwMode="auto">
          <a:xfrm>
            <a:off x="5508104" y="195488"/>
            <a:ext cx="3456384" cy="449843"/>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a:solidFill>
                  <a:schemeClr val="tx1"/>
                </a:solidFill>
              </a:rPr>
              <a:t> </a:t>
            </a:r>
          </a:p>
        </p:txBody>
      </p:sp>
      <p:sp>
        <p:nvSpPr>
          <p:cNvPr id="17" name="TextBox 16">
            <a:extLst>
              <a:ext uri="{FF2B5EF4-FFF2-40B4-BE49-F238E27FC236}">
                <a16:creationId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a:t>Delivery team milestone</a:t>
            </a:r>
          </a:p>
        </p:txBody>
      </p:sp>
      <p:sp>
        <p:nvSpPr>
          <p:cNvPr id="18" name="Diamond 17">
            <a:extLst>
              <a:ext uri="{FF2B5EF4-FFF2-40B4-BE49-F238E27FC236}">
                <a16:creationId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a:t>Advanced Analytics</a:t>
            </a:r>
          </a:p>
        </p:txBody>
      </p:sp>
      <p:sp>
        <p:nvSpPr>
          <p:cNvPr id="20" name="Triangle 152">
            <a:extLst>
              <a:ext uri="{FF2B5EF4-FFF2-40B4-BE49-F238E27FC236}">
                <a16:creationId xmlns:a16="http://schemas.microsoft.com/office/drawing/2014/main" id="{AC124C8C-4F66-FD40-BCE9-4399FC098415}"/>
              </a:ext>
            </a:extLst>
          </p:cNvPr>
          <p:cNvSpPr/>
          <p:nvPr/>
        </p:nvSpPr>
        <p:spPr>
          <a:xfrm>
            <a:off x="8172400" y="280942"/>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a:solidFill>
                  <a:schemeClr val="bg1"/>
                </a:solidFill>
              </a:rPr>
              <a:t>I  </a:t>
            </a:r>
          </a:p>
        </p:txBody>
      </p:sp>
      <p:sp>
        <p:nvSpPr>
          <p:cNvPr id="21" name="TextBox 20">
            <a:extLst>
              <a:ext uri="{FF2B5EF4-FFF2-40B4-BE49-F238E27FC236}">
                <a16:creationId xmlns:a16="http://schemas.microsoft.com/office/drawing/2014/main"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a:t>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a:solidFill>
                  <a:schemeClr val="tx1"/>
                </a:solidFill>
                <a:latin typeface="+mn-lt"/>
                <a:ea typeface="+mn-ea"/>
              </a:rPr>
              <a:t>C</a:t>
            </a:r>
          </a:p>
        </p:txBody>
      </p:sp>
      <p:sp>
        <p:nvSpPr>
          <p:cNvPr id="23" name="TextBox 22">
            <a:extLst>
              <a:ext uri="{FF2B5EF4-FFF2-40B4-BE49-F238E27FC236}">
                <a16:creationId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a:t>Completed activity </a:t>
            </a:r>
          </a:p>
        </p:txBody>
      </p:sp>
      <p:sp>
        <p:nvSpPr>
          <p:cNvPr id="29" name="Rectangle 28">
            <a:extLst>
              <a:ext uri="{FF2B5EF4-FFF2-40B4-BE49-F238E27FC236}">
                <a16:creationId xmlns:a16="http://schemas.microsoft.com/office/drawing/2014/main" id="{F3EB2757-1D02-F943-B54B-ECECCBAAC990}"/>
              </a:ext>
            </a:extLst>
          </p:cNvPr>
          <p:cNvSpPr/>
          <p:nvPr/>
        </p:nvSpPr>
        <p:spPr>
          <a:xfrm>
            <a:off x="755575" y="3291830"/>
            <a:ext cx="7632846" cy="24656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a:t>
            </a:r>
          </a:p>
        </p:txBody>
      </p:sp>
      <p:sp>
        <p:nvSpPr>
          <p:cNvPr id="115" name="Rectangle 114">
            <a:extLst>
              <a:ext uri="{FF2B5EF4-FFF2-40B4-BE49-F238E27FC236}">
                <a16:creationId xmlns:a16="http://schemas.microsoft.com/office/drawing/2014/main" id="{8B803917-08C4-B347-AB2A-57446C6406BD}"/>
              </a:ext>
            </a:extLst>
          </p:cNvPr>
          <p:cNvSpPr/>
          <p:nvPr/>
        </p:nvSpPr>
        <p:spPr>
          <a:xfrm>
            <a:off x="755575" y="2347884"/>
            <a:ext cx="7632838" cy="250116"/>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a:solidFill>
                  <a:srgbClr val="000000"/>
                </a:solidFill>
              </a:rPr>
              <a:t>Develop Findings template and Recommendation Packs</a:t>
            </a:r>
          </a:p>
        </p:txBody>
      </p:sp>
      <p:sp>
        <p:nvSpPr>
          <p:cNvPr id="120" name="Rectangle 119">
            <a:extLst>
              <a:ext uri="{FF2B5EF4-FFF2-40B4-BE49-F238E27FC236}">
                <a16:creationId xmlns:a16="http://schemas.microsoft.com/office/drawing/2014/main" id="{72FAFA24-C1FC-B24F-9807-690D8DF306C9}"/>
              </a:ext>
            </a:extLst>
          </p:cNvPr>
          <p:cNvSpPr/>
          <p:nvPr/>
        </p:nvSpPr>
        <p:spPr>
          <a:xfrm>
            <a:off x="755575" y="2666626"/>
            <a:ext cx="7632838" cy="243976"/>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a:solidFill>
                  <a:srgbClr val="000000"/>
                </a:solidFill>
                <a:ea typeface="ＭＳ Ｐゴシック" pitchFamily="34" charset="-128"/>
              </a:rPr>
              <a:t>Investigation Analysis</a:t>
            </a:r>
            <a:endParaRPr lang="en-US" sz="600" i="1" kern="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id="{8B803917-08C4-B347-AB2A-57446C6406BD}"/>
              </a:ext>
            </a:extLst>
          </p:cNvPr>
          <p:cNvSpPr/>
          <p:nvPr/>
        </p:nvSpPr>
        <p:spPr>
          <a:xfrm>
            <a:off x="755575" y="2079586"/>
            <a:ext cx="7632848" cy="199672"/>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a:solidFill>
                  <a:srgbClr val="000000"/>
                </a:solidFill>
              </a:rPr>
              <a:t>Develop Xoserve owned Recommendation options – update and publish recommendation tracker in line with UIG working group meetings</a:t>
            </a:r>
          </a:p>
        </p:txBody>
      </p:sp>
      <p:sp>
        <p:nvSpPr>
          <p:cNvPr id="47" name="Rectangle 46">
            <a:extLst>
              <a:ext uri="{FF2B5EF4-FFF2-40B4-BE49-F238E27FC236}">
                <a16:creationId xmlns:a16="http://schemas.microsoft.com/office/drawing/2014/main" id="{8B803917-08C4-B347-AB2A-57446C6406BD}"/>
              </a:ext>
            </a:extLst>
          </p:cNvPr>
          <p:cNvSpPr/>
          <p:nvPr/>
        </p:nvSpPr>
        <p:spPr>
          <a:xfrm>
            <a:off x="755575" y="2979228"/>
            <a:ext cx="7632847" cy="243976"/>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a:solidFill>
                  <a:srgbClr val="000000"/>
                </a:solidFill>
              </a:rPr>
              <a:t>Support Mod development</a:t>
            </a:r>
          </a:p>
        </p:txBody>
      </p:sp>
      <p:sp>
        <p:nvSpPr>
          <p:cNvPr id="79" name="Triangle 123">
            <a:extLst>
              <a:ext uri="{FF2B5EF4-FFF2-40B4-BE49-F238E27FC236}">
                <a16:creationId xmlns:a16="http://schemas.microsoft.com/office/drawing/2014/main" id="{6F9210BC-760F-B640-8FBC-6D5BC3A96AFB}"/>
              </a:ext>
            </a:extLst>
          </p:cNvPr>
          <p:cNvSpPr/>
          <p:nvPr/>
        </p:nvSpPr>
        <p:spPr>
          <a:xfrm>
            <a:off x="1145880"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80" name="TextBox 79">
            <a:extLst>
              <a:ext uri="{FF2B5EF4-FFF2-40B4-BE49-F238E27FC236}">
                <a16:creationId xmlns:a16="http://schemas.microsoft.com/office/drawing/2014/main" id="{6ECF800B-C755-FD4C-8704-BB42D910CD1F}"/>
              </a:ext>
            </a:extLst>
          </p:cNvPr>
          <p:cNvSpPr txBox="1"/>
          <p:nvPr/>
        </p:nvSpPr>
        <p:spPr>
          <a:xfrm>
            <a:off x="819437"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11/09 DSC ChMC</a:t>
            </a:r>
          </a:p>
        </p:txBody>
      </p:sp>
      <p:sp>
        <p:nvSpPr>
          <p:cNvPr id="98" name="Triangle 123">
            <a:extLst>
              <a:ext uri="{FF2B5EF4-FFF2-40B4-BE49-F238E27FC236}">
                <a16:creationId xmlns:a16="http://schemas.microsoft.com/office/drawing/2014/main" id="{6F9210BC-760F-B640-8FBC-6D5BC3A96AFB}"/>
              </a:ext>
            </a:extLst>
          </p:cNvPr>
          <p:cNvSpPr/>
          <p:nvPr/>
        </p:nvSpPr>
        <p:spPr>
          <a:xfrm>
            <a:off x="1446327" y="360238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03" name="TextBox 102">
            <a:extLst>
              <a:ext uri="{FF2B5EF4-FFF2-40B4-BE49-F238E27FC236}">
                <a16:creationId xmlns:a16="http://schemas.microsoft.com/office/drawing/2014/main" id="{6ECF800B-C755-FD4C-8704-BB42D910CD1F}"/>
              </a:ext>
            </a:extLst>
          </p:cNvPr>
          <p:cNvSpPr txBox="1"/>
          <p:nvPr/>
        </p:nvSpPr>
        <p:spPr>
          <a:xfrm>
            <a:off x="1104608" y="3761734"/>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18/09 CoMC</a:t>
            </a:r>
          </a:p>
        </p:txBody>
      </p:sp>
      <p:sp>
        <p:nvSpPr>
          <p:cNvPr id="108" name="Triangle 123">
            <a:extLst>
              <a:ext uri="{FF2B5EF4-FFF2-40B4-BE49-F238E27FC236}">
                <a16:creationId xmlns:a16="http://schemas.microsoft.com/office/drawing/2014/main" id="{6F9210BC-760F-B640-8FBC-6D5BC3A96AFB}"/>
              </a:ext>
            </a:extLst>
          </p:cNvPr>
          <p:cNvSpPr/>
          <p:nvPr/>
        </p:nvSpPr>
        <p:spPr>
          <a:xfrm>
            <a:off x="1661680" y="412792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09" name="TextBox 108">
            <a:extLst>
              <a:ext uri="{FF2B5EF4-FFF2-40B4-BE49-F238E27FC236}">
                <a16:creationId xmlns:a16="http://schemas.microsoft.com/office/drawing/2014/main" id="{6ECF800B-C755-FD4C-8704-BB42D910CD1F}"/>
              </a:ext>
            </a:extLst>
          </p:cNvPr>
          <p:cNvSpPr txBox="1"/>
          <p:nvPr/>
        </p:nvSpPr>
        <p:spPr>
          <a:xfrm>
            <a:off x="1366736" y="429169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23/09 UIG WG</a:t>
            </a:r>
          </a:p>
        </p:txBody>
      </p:sp>
      <p:sp>
        <p:nvSpPr>
          <p:cNvPr id="99" name="TextBox 98">
            <a:extLst>
              <a:ext uri="{FF2B5EF4-FFF2-40B4-BE49-F238E27FC236}">
                <a16:creationId xmlns:a16="http://schemas.microsoft.com/office/drawing/2014/main" id="{8DE52843-4138-1442-9B64-C4E1D836BDAC}"/>
              </a:ext>
            </a:extLst>
          </p:cNvPr>
          <p:cNvSpPr txBox="1"/>
          <p:nvPr/>
        </p:nvSpPr>
        <p:spPr>
          <a:xfrm>
            <a:off x="830285" y="1702660"/>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a:solidFill>
                  <a:srgbClr val="000000"/>
                </a:solidFill>
                <a:ea typeface="ＭＳ Ｐゴシック" pitchFamily="34" charset="-128"/>
              </a:rPr>
              <a:t>w/c 09/09 Exec Summary </a:t>
            </a:r>
          </a:p>
        </p:txBody>
      </p:sp>
      <p:sp>
        <p:nvSpPr>
          <p:cNvPr id="101" name="Rectangle 100">
            <a:extLst>
              <a:ext uri="{FF2B5EF4-FFF2-40B4-BE49-F238E27FC236}">
                <a16:creationId xmlns:a16="http://schemas.microsoft.com/office/drawing/2014/main" id="{8B803917-08C4-B347-AB2A-57446C6406BD}"/>
              </a:ext>
            </a:extLst>
          </p:cNvPr>
          <p:cNvSpPr/>
          <p:nvPr/>
        </p:nvSpPr>
        <p:spPr>
          <a:xfrm>
            <a:off x="747891" y="4460806"/>
            <a:ext cx="7632846"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a:solidFill>
                  <a:srgbClr val="000000"/>
                </a:solidFill>
              </a:rPr>
              <a:t>Review/draft updates to UIG user guide ongoing</a:t>
            </a:r>
          </a:p>
        </p:txBody>
      </p:sp>
      <p:sp>
        <p:nvSpPr>
          <p:cNvPr id="102" name="TextBox 101">
            <a:extLst>
              <a:ext uri="{FF2B5EF4-FFF2-40B4-BE49-F238E27FC236}">
                <a16:creationId xmlns:a16="http://schemas.microsoft.com/office/drawing/2014/main" id="{8DE52843-4138-1442-9B64-C4E1D836BDAC}"/>
              </a:ext>
            </a:extLst>
          </p:cNvPr>
          <p:cNvSpPr txBox="1"/>
          <p:nvPr/>
        </p:nvSpPr>
        <p:spPr>
          <a:xfrm>
            <a:off x="8021881" y="1399298"/>
            <a:ext cx="484655"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 BAU Publish UIG Investigation guide V.2 </a:t>
            </a:r>
          </a:p>
        </p:txBody>
      </p:sp>
      <p:sp>
        <p:nvSpPr>
          <p:cNvPr id="110" name="Diamond 109">
            <a:extLst>
              <a:ext uri="{FF2B5EF4-FFF2-40B4-BE49-F238E27FC236}">
                <a16:creationId xmlns:a16="http://schemas.microsoft.com/office/drawing/2014/main" id="{386EECE8-E9BF-8E4C-B2B2-6087159F6123}"/>
              </a:ext>
            </a:extLst>
          </p:cNvPr>
          <p:cNvSpPr/>
          <p:nvPr/>
        </p:nvSpPr>
        <p:spPr>
          <a:xfrm>
            <a:off x="8257328" y="120359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a:solidFill>
                  <a:schemeClr val="tx1"/>
                </a:solidFill>
              </a:rPr>
              <a:t> </a:t>
            </a:r>
          </a:p>
        </p:txBody>
      </p:sp>
      <p:sp>
        <p:nvSpPr>
          <p:cNvPr id="112" name="TextBox 111">
            <a:extLst>
              <a:ext uri="{FF2B5EF4-FFF2-40B4-BE49-F238E27FC236}">
                <a16:creationId xmlns:a16="http://schemas.microsoft.com/office/drawing/2014/main" id="{8DE52843-4138-1442-9B64-C4E1D836BDAC}"/>
              </a:ext>
            </a:extLst>
          </p:cNvPr>
          <p:cNvSpPr txBox="1"/>
          <p:nvPr/>
        </p:nvSpPr>
        <p:spPr>
          <a:xfrm>
            <a:off x="747890" y="3924535"/>
            <a:ext cx="7625155" cy="128685"/>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a:solidFill>
                  <a:srgbClr val="000000"/>
                </a:solidFill>
                <a:ea typeface="ＭＳ Ｐゴシック" pitchFamily="34" charset="-128"/>
              </a:rPr>
              <a:t>w/c 01/07 create close out activity plan</a:t>
            </a:r>
          </a:p>
        </p:txBody>
      </p:sp>
      <p:sp>
        <p:nvSpPr>
          <p:cNvPr id="113" name="Triangle 123">
            <a:extLst>
              <a:ext uri="{FF2B5EF4-FFF2-40B4-BE49-F238E27FC236}">
                <a16:creationId xmlns:a16="http://schemas.microsoft.com/office/drawing/2014/main" id="{6F9210BC-760F-B640-8FBC-6D5BC3A96AFB}"/>
              </a:ext>
            </a:extLst>
          </p:cNvPr>
          <p:cNvSpPr/>
          <p:nvPr/>
        </p:nvSpPr>
        <p:spPr>
          <a:xfrm>
            <a:off x="2338702"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14" name="TextBox 113">
            <a:extLst>
              <a:ext uri="{FF2B5EF4-FFF2-40B4-BE49-F238E27FC236}">
                <a16:creationId xmlns:a16="http://schemas.microsoft.com/office/drawing/2014/main" id="{6ECF800B-C755-FD4C-8704-BB42D910CD1F}"/>
              </a:ext>
            </a:extLst>
          </p:cNvPr>
          <p:cNvSpPr txBox="1"/>
          <p:nvPr/>
        </p:nvSpPr>
        <p:spPr>
          <a:xfrm>
            <a:off x="2130068" y="1342620"/>
            <a:ext cx="521698"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dirty="0">
                <a:solidFill>
                  <a:srgbClr val="000000"/>
                </a:solidFill>
                <a:ea typeface="ＭＳ Ｐゴシック" pitchFamily="34" charset="-128"/>
              </a:rPr>
              <a:t>09/10 DSC </a:t>
            </a:r>
            <a:r>
              <a:rPr lang="en-US" sz="600" dirty="0" err="1">
                <a:solidFill>
                  <a:srgbClr val="000000"/>
                </a:solidFill>
                <a:ea typeface="ＭＳ Ｐゴシック" pitchFamily="34" charset="-128"/>
              </a:rPr>
              <a:t>ChMC</a:t>
            </a:r>
            <a:endParaRPr lang="en-US" sz="600" dirty="0">
              <a:solidFill>
                <a:srgbClr val="000000"/>
              </a:solidFill>
              <a:ea typeface="ＭＳ Ｐゴシック" pitchFamily="34" charset="-128"/>
            </a:endParaRPr>
          </a:p>
        </p:txBody>
      </p:sp>
      <p:sp>
        <p:nvSpPr>
          <p:cNvPr id="116" name="Triangle 123">
            <a:extLst>
              <a:ext uri="{FF2B5EF4-FFF2-40B4-BE49-F238E27FC236}">
                <a16:creationId xmlns:a16="http://schemas.microsoft.com/office/drawing/2014/main" id="{6F9210BC-760F-B640-8FBC-6D5BC3A96AFB}"/>
              </a:ext>
            </a:extLst>
          </p:cNvPr>
          <p:cNvSpPr/>
          <p:nvPr/>
        </p:nvSpPr>
        <p:spPr>
          <a:xfrm>
            <a:off x="2645063" y="360238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17" name="TextBox 116">
            <a:extLst>
              <a:ext uri="{FF2B5EF4-FFF2-40B4-BE49-F238E27FC236}">
                <a16:creationId xmlns:a16="http://schemas.microsoft.com/office/drawing/2014/main" id="{6ECF800B-C755-FD4C-8704-BB42D910CD1F}"/>
              </a:ext>
            </a:extLst>
          </p:cNvPr>
          <p:cNvSpPr txBox="1"/>
          <p:nvPr/>
        </p:nvSpPr>
        <p:spPr>
          <a:xfrm>
            <a:off x="2303344" y="3761734"/>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16/10 CoMC</a:t>
            </a:r>
          </a:p>
        </p:txBody>
      </p:sp>
      <p:sp>
        <p:nvSpPr>
          <p:cNvPr id="67" name="TextBox 66">
            <a:extLst>
              <a:ext uri="{FF2B5EF4-FFF2-40B4-BE49-F238E27FC236}">
                <a16:creationId xmlns:a16="http://schemas.microsoft.com/office/drawing/2014/main" id="{A00E7BEA-1415-4914-A1F1-402FB141B1D2}"/>
              </a:ext>
            </a:extLst>
          </p:cNvPr>
          <p:cNvSpPr txBox="1"/>
          <p:nvPr/>
        </p:nvSpPr>
        <p:spPr>
          <a:xfrm>
            <a:off x="3394721" y="1702660"/>
            <a:ext cx="631479"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a:solidFill>
                  <a:srgbClr val="000000"/>
                </a:solidFill>
                <a:ea typeface="ＭＳ Ｐゴシック" pitchFamily="34" charset="-128"/>
              </a:rPr>
              <a:t>w/c 11/11 Exec Summary </a:t>
            </a:r>
          </a:p>
        </p:txBody>
      </p:sp>
      <p:sp>
        <p:nvSpPr>
          <p:cNvPr id="73" name="Triangle 123">
            <a:extLst>
              <a:ext uri="{FF2B5EF4-FFF2-40B4-BE49-F238E27FC236}">
                <a16:creationId xmlns:a16="http://schemas.microsoft.com/office/drawing/2014/main" id="{0A556E35-63C5-464C-AA16-4070AC28D237}"/>
              </a:ext>
            </a:extLst>
          </p:cNvPr>
          <p:cNvSpPr/>
          <p:nvPr/>
        </p:nvSpPr>
        <p:spPr>
          <a:xfrm>
            <a:off x="2875962" y="412792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74" name="TextBox 73">
            <a:extLst>
              <a:ext uri="{FF2B5EF4-FFF2-40B4-BE49-F238E27FC236}">
                <a16:creationId xmlns:a16="http://schemas.microsoft.com/office/drawing/2014/main" id="{1AA96ADB-E693-4800-9383-A32E635B8189}"/>
              </a:ext>
            </a:extLst>
          </p:cNvPr>
          <p:cNvSpPr txBox="1"/>
          <p:nvPr/>
        </p:nvSpPr>
        <p:spPr>
          <a:xfrm>
            <a:off x="2581018" y="429169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22/10 UIG WG</a:t>
            </a:r>
          </a:p>
        </p:txBody>
      </p:sp>
      <p:sp>
        <p:nvSpPr>
          <p:cNvPr id="75" name="Triangle 123">
            <a:extLst>
              <a:ext uri="{FF2B5EF4-FFF2-40B4-BE49-F238E27FC236}">
                <a16:creationId xmlns:a16="http://schemas.microsoft.com/office/drawing/2014/main" id="{460062CE-702F-4ACA-A906-E4369F6BDB48}"/>
              </a:ext>
            </a:extLst>
          </p:cNvPr>
          <p:cNvSpPr/>
          <p:nvPr/>
        </p:nvSpPr>
        <p:spPr>
          <a:xfrm>
            <a:off x="4172095" y="360238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76" name="TextBox 75">
            <a:extLst>
              <a:ext uri="{FF2B5EF4-FFF2-40B4-BE49-F238E27FC236}">
                <a16:creationId xmlns:a16="http://schemas.microsoft.com/office/drawing/2014/main" id="{A1B0ED11-9A7F-4E33-B651-9F79DA3374BF}"/>
              </a:ext>
            </a:extLst>
          </p:cNvPr>
          <p:cNvSpPr txBox="1"/>
          <p:nvPr/>
        </p:nvSpPr>
        <p:spPr>
          <a:xfrm>
            <a:off x="3830376" y="3761734"/>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20/11 CoMC</a:t>
            </a:r>
          </a:p>
        </p:txBody>
      </p:sp>
      <p:sp>
        <p:nvSpPr>
          <p:cNvPr id="82" name="Triangle 123">
            <a:extLst>
              <a:ext uri="{FF2B5EF4-FFF2-40B4-BE49-F238E27FC236}">
                <a16:creationId xmlns:a16="http://schemas.microsoft.com/office/drawing/2014/main" id="{739E7082-502F-42AC-A1AB-E2DC48102D3A}"/>
              </a:ext>
            </a:extLst>
          </p:cNvPr>
          <p:cNvSpPr/>
          <p:nvPr/>
        </p:nvSpPr>
        <p:spPr>
          <a:xfrm>
            <a:off x="4393152" y="412792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87" name="TextBox 86">
            <a:extLst>
              <a:ext uri="{FF2B5EF4-FFF2-40B4-BE49-F238E27FC236}">
                <a16:creationId xmlns:a16="http://schemas.microsoft.com/office/drawing/2014/main" id="{DDF1D8A8-76E3-4B16-B625-D0549EB3B1A6}"/>
              </a:ext>
            </a:extLst>
          </p:cNvPr>
          <p:cNvSpPr txBox="1"/>
          <p:nvPr/>
        </p:nvSpPr>
        <p:spPr>
          <a:xfrm>
            <a:off x="4098208" y="429169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26/11 UIG WG</a:t>
            </a:r>
          </a:p>
        </p:txBody>
      </p:sp>
      <p:sp>
        <p:nvSpPr>
          <p:cNvPr id="118" name="Triangle 123">
            <a:extLst>
              <a:ext uri="{FF2B5EF4-FFF2-40B4-BE49-F238E27FC236}">
                <a16:creationId xmlns:a16="http://schemas.microsoft.com/office/drawing/2014/main" id="{FF6A5887-53BB-4A94-97AC-020197B43476}"/>
              </a:ext>
            </a:extLst>
          </p:cNvPr>
          <p:cNvSpPr/>
          <p:nvPr/>
        </p:nvSpPr>
        <p:spPr>
          <a:xfrm>
            <a:off x="3844619"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19" name="TextBox 118">
            <a:extLst>
              <a:ext uri="{FF2B5EF4-FFF2-40B4-BE49-F238E27FC236}">
                <a16:creationId xmlns:a16="http://schemas.microsoft.com/office/drawing/2014/main" id="{372D4C5F-0C7B-4BBE-992D-D5096B3F0C4C}"/>
              </a:ext>
            </a:extLst>
          </p:cNvPr>
          <p:cNvSpPr txBox="1"/>
          <p:nvPr/>
        </p:nvSpPr>
        <p:spPr>
          <a:xfrm>
            <a:off x="3629720" y="1342620"/>
            <a:ext cx="521698"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dirty="0">
                <a:solidFill>
                  <a:srgbClr val="000000"/>
                </a:solidFill>
                <a:ea typeface="ＭＳ Ｐゴシック" pitchFamily="34" charset="-128"/>
              </a:rPr>
              <a:t>13/11 DSC </a:t>
            </a:r>
            <a:r>
              <a:rPr lang="en-US" sz="600" dirty="0" err="1">
                <a:solidFill>
                  <a:srgbClr val="000000"/>
                </a:solidFill>
                <a:ea typeface="ＭＳ Ｐゴシック" pitchFamily="34" charset="-128"/>
              </a:rPr>
              <a:t>ChMC</a:t>
            </a:r>
            <a:endParaRPr lang="en-US" sz="600" dirty="0">
              <a:solidFill>
                <a:srgbClr val="000000"/>
              </a:solidFill>
              <a:ea typeface="ＭＳ Ｐゴシック" pitchFamily="34" charset="-128"/>
            </a:endParaRPr>
          </a:p>
        </p:txBody>
      </p:sp>
      <p:sp>
        <p:nvSpPr>
          <p:cNvPr id="83" name="Arrow: Right 82">
            <a:extLst>
              <a:ext uri="{FF2B5EF4-FFF2-40B4-BE49-F238E27FC236}">
                <a16:creationId xmlns:a16="http://schemas.microsoft.com/office/drawing/2014/main" id="{70A3C242-D09C-4CE7-8398-81ED86E4C07D}"/>
              </a:ext>
            </a:extLst>
          </p:cNvPr>
          <p:cNvSpPr/>
          <p:nvPr/>
        </p:nvSpPr>
        <p:spPr>
          <a:xfrm>
            <a:off x="8100392" y="425567"/>
            <a:ext cx="217720" cy="164424"/>
          </a:xfrm>
          <a:prstGeom prst="righ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a:extLst>
              <a:ext uri="{FF2B5EF4-FFF2-40B4-BE49-F238E27FC236}">
                <a16:creationId xmlns:a16="http://schemas.microsoft.com/office/drawing/2014/main" id="{AF855DAD-7797-49AC-8F47-199C62DEB5D9}"/>
              </a:ext>
            </a:extLst>
          </p:cNvPr>
          <p:cNvSpPr txBox="1"/>
          <p:nvPr/>
        </p:nvSpPr>
        <p:spPr>
          <a:xfrm>
            <a:off x="8244408" y="418006"/>
            <a:ext cx="613087" cy="128685"/>
          </a:xfrm>
          <a:prstGeom prst="rect">
            <a:avLst/>
          </a:prstGeom>
          <a:noFill/>
        </p:spPr>
        <p:txBody>
          <a:bodyPr wrap="square" lIns="18000" tIns="18000" rIns="18000" bIns="18000" rtlCol="0">
            <a:spAutoFit/>
          </a:bodyPr>
          <a:lstStyle/>
          <a:p>
            <a:pPr algn="r"/>
            <a:r>
              <a:rPr lang="en-US" sz="600"/>
              <a:t>Rescheduled</a:t>
            </a:r>
          </a:p>
        </p:txBody>
      </p:sp>
      <p:sp>
        <p:nvSpPr>
          <p:cNvPr id="89" name="TextBox 88">
            <a:extLst>
              <a:ext uri="{FF2B5EF4-FFF2-40B4-BE49-F238E27FC236}">
                <a16:creationId xmlns:a16="http://schemas.microsoft.com/office/drawing/2014/main" id="{94FB26A2-39D0-477E-981C-B8BFE92F9CA9}"/>
              </a:ext>
            </a:extLst>
          </p:cNvPr>
          <p:cNvSpPr txBox="1"/>
          <p:nvPr/>
        </p:nvSpPr>
        <p:spPr>
          <a:xfrm>
            <a:off x="5338937" y="1702660"/>
            <a:ext cx="631479"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dirty="0">
                <a:solidFill>
                  <a:srgbClr val="000000"/>
                </a:solidFill>
                <a:ea typeface="ＭＳ Ｐゴシック" pitchFamily="34" charset="-128"/>
              </a:rPr>
              <a:t>w/c 16/12 Exec Summary </a:t>
            </a:r>
          </a:p>
        </p:txBody>
      </p:sp>
      <p:sp>
        <p:nvSpPr>
          <p:cNvPr id="121" name="Triangle 123">
            <a:extLst>
              <a:ext uri="{FF2B5EF4-FFF2-40B4-BE49-F238E27FC236}">
                <a16:creationId xmlns:a16="http://schemas.microsoft.com/office/drawing/2014/main" id="{A59C01EF-1E77-460D-B84B-656A3E5C4372}"/>
              </a:ext>
            </a:extLst>
          </p:cNvPr>
          <p:cNvSpPr/>
          <p:nvPr/>
        </p:nvSpPr>
        <p:spPr>
          <a:xfrm>
            <a:off x="5093197"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22" name="TextBox 121">
            <a:extLst>
              <a:ext uri="{FF2B5EF4-FFF2-40B4-BE49-F238E27FC236}">
                <a16:creationId xmlns:a16="http://schemas.microsoft.com/office/drawing/2014/main" id="{E87F9AE9-3386-4FEA-A866-B566B0B18340}"/>
              </a:ext>
            </a:extLst>
          </p:cNvPr>
          <p:cNvSpPr txBox="1"/>
          <p:nvPr/>
        </p:nvSpPr>
        <p:spPr>
          <a:xfrm>
            <a:off x="4878298" y="1342620"/>
            <a:ext cx="521698"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dirty="0">
                <a:solidFill>
                  <a:srgbClr val="000000"/>
                </a:solidFill>
                <a:ea typeface="ＭＳ Ｐゴシック" pitchFamily="34" charset="-128"/>
              </a:rPr>
              <a:t>11/12 DSC </a:t>
            </a:r>
            <a:r>
              <a:rPr lang="en-US" sz="600" dirty="0" err="1">
                <a:solidFill>
                  <a:srgbClr val="000000"/>
                </a:solidFill>
                <a:ea typeface="ＭＳ Ｐゴシック" pitchFamily="34" charset="-128"/>
              </a:rPr>
              <a:t>ChMC</a:t>
            </a:r>
            <a:endParaRPr lang="en-US" sz="600" dirty="0">
              <a:solidFill>
                <a:srgbClr val="000000"/>
              </a:solidFill>
              <a:ea typeface="ＭＳ Ｐゴシック" pitchFamily="34" charset="-128"/>
            </a:endParaRPr>
          </a:p>
        </p:txBody>
      </p:sp>
      <p:sp>
        <p:nvSpPr>
          <p:cNvPr id="123" name="Triangle 123">
            <a:extLst>
              <a:ext uri="{FF2B5EF4-FFF2-40B4-BE49-F238E27FC236}">
                <a16:creationId xmlns:a16="http://schemas.microsoft.com/office/drawing/2014/main" id="{6EBD87C5-883D-46D4-A55D-8D51312BFFAF}"/>
              </a:ext>
            </a:extLst>
          </p:cNvPr>
          <p:cNvSpPr/>
          <p:nvPr/>
        </p:nvSpPr>
        <p:spPr>
          <a:xfrm>
            <a:off x="5416956" y="360238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24" name="TextBox 123">
            <a:extLst>
              <a:ext uri="{FF2B5EF4-FFF2-40B4-BE49-F238E27FC236}">
                <a16:creationId xmlns:a16="http://schemas.microsoft.com/office/drawing/2014/main" id="{BFF058ED-652D-412C-A08E-9EE0D2A9A8E5}"/>
              </a:ext>
            </a:extLst>
          </p:cNvPr>
          <p:cNvSpPr txBox="1"/>
          <p:nvPr/>
        </p:nvSpPr>
        <p:spPr>
          <a:xfrm>
            <a:off x="5075237" y="3761734"/>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18/12 CoMC</a:t>
            </a:r>
          </a:p>
        </p:txBody>
      </p:sp>
      <p:sp>
        <p:nvSpPr>
          <p:cNvPr id="125" name="Triangle 123">
            <a:extLst>
              <a:ext uri="{FF2B5EF4-FFF2-40B4-BE49-F238E27FC236}">
                <a16:creationId xmlns:a16="http://schemas.microsoft.com/office/drawing/2014/main" id="{9D11FF91-4A44-4074-8763-0817FA1D6C6F}"/>
              </a:ext>
            </a:extLst>
          </p:cNvPr>
          <p:cNvSpPr/>
          <p:nvPr/>
        </p:nvSpPr>
        <p:spPr>
          <a:xfrm>
            <a:off x="5148800" y="412792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26" name="TextBox 125">
            <a:extLst>
              <a:ext uri="{FF2B5EF4-FFF2-40B4-BE49-F238E27FC236}">
                <a16:creationId xmlns:a16="http://schemas.microsoft.com/office/drawing/2014/main" id="{2D0EE511-5D9F-4636-B6A0-51DE10F50F88}"/>
              </a:ext>
            </a:extLst>
          </p:cNvPr>
          <p:cNvSpPr txBox="1"/>
          <p:nvPr/>
        </p:nvSpPr>
        <p:spPr>
          <a:xfrm>
            <a:off x="4853856" y="4291694"/>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12/12 UIG WG</a:t>
            </a:r>
          </a:p>
        </p:txBody>
      </p:sp>
      <p:sp>
        <p:nvSpPr>
          <p:cNvPr id="132" name="Triangle 123">
            <a:extLst>
              <a:ext uri="{FF2B5EF4-FFF2-40B4-BE49-F238E27FC236}">
                <a16:creationId xmlns:a16="http://schemas.microsoft.com/office/drawing/2014/main" id="{3199D3B4-A68C-4D59-858B-F68294FF9A71}"/>
              </a:ext>
            </a:extLst>
          </p:cNvPr>
          <p:cNvSpPr/>
          <p:nvPr/>
        </p:nvSpPr>
        <p:spPr>
          <a:xfrm>
            <a:off x="6342460" y="3602387"/>
            <a:ext cx="83546"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33" name="TextBox 132">
            <a:extLst>
              <a:ext uri="{FF2B5EF4-FFF2-40B4-BE49-F238E27FC236}">
                <a16:creationId xmlns:a16="http://schemas.microsoft.com/office/drawing/2014/main" id="{87DFC575-2A82-4C7E-B48C-6570A1CC40AD}"/>
              </a:ext>
            </a:extLst>
          </p:cNvPr>
          <p:cNvSpPr txBox="1"/>
          <p:nvPr/>
        </p:nvSpPr>
        <p:spPr>
          <a:xfrm>
            <a:off x="6024875" y="3761734"/>
            <a:ext cx="56621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15/01 CoMC</a:t>
            </a:r>
          </a:p>
        </p:txBody>
      </p:sp>
      <p:sp>
        <p:nvSpPr>
          <p:cNvPr id="134" name="Triangle 123">
            <a:extLst>
              <a:ext uri="{FF2B5EF4-FFF2-40B4-BE49-F238E27FC236}">
                <a16:creationId xmlns:a16="http://schemas.microsoft.com/office/drawing/2014/main" id="{6BEA2EBB-41AA-474F-975B-F6A4BDCAA3EA}"/>
              </a:ext>
            </a:extLst>
          </p:cNvPr>
          <p:cNvSpPr/>
          <p:nvPr/>
        </p:nvSpPr>
        <p:spPr>
          <a:xfrm>
            <a:off x="6604825" y="4127928"/>
            <a:ext cx="83546"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35" name="TextBox 134">
            <a:extLst>
              <a:ext uri="{FF2B5EF4-FFF2-40B4-BE49-F238E27FC236}">
                <a16:creationId xmlns:a16="http://schemas.microsoft.com/office/drawing/2014/main" id="{CC466338-E39E-469A-AC5A-E02FB9D92F77}"/>
              </a:ext>
            </a:extLst>
          </p:cNvPr>
          <p:cNvSpPr txBox="1"/>
          <p:nvPr/>
        </p:nvSpPr>
        <p:spPr>
          <a:xfrm>
            <a:off x="6279520" y="4291694"/>
            <a:ext cx="64781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a:solidFill>
                  <a:srgbClr val="000000"/>
                </a:solidFill>
                <a:ea typeface="ＭＳ Ｐゴシック" pitchFamily="34" charset="-128"/>
              </a:rPr>
              <a:t>21/01 UIG WG</a:t>
            </a:r>
          </a:p>
        </p:txBody>
      </p:sp>
      <p:sp>
        <p:nvSpPr>
          <p:cNvPr id="71" name="TextBox 70">
            <a:extLst>
              <a:ext uri="{FF2B5EF4-FFF2-40B4-BE49-F238E27FC236}">
                <a16:creationId xmlns:a16="http://schemas.microsoft.com/office/drawing/2014/main" id="{560A3C87-D1ED-45C9-99C4-71CBD9A61DF1}"/>
              </a:ext>
            </a:extLst>
          </p:cNvPr>
          <p:cNvSpPr txBox="1"/>
          <p:nvPr/>
        </p:nvSpPr>
        <p:spPr>
          <a:xfrm>
            <a:off x="7005080" y="181678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27/01 Exec Summary </a:t>
            </a:r>
          </a:p>
        </p:txBody>
      </p:sp>
      <p:cxnSp>
        <p:nvCxnSpPr>
          <p:cNvPr id="26" name="Straight Connector 25">
            <a:extLst>
              <a:ext uri="{FF2B5EF4-FFF2-40B4-BE49-F238E27FC236}">
                <a16:creationId xmlns:a16="http://schemas.microsoft.com/office/drawing/2014/main" id="{9E42E2F7-1B55-0246-A79F-66DE70F6DB26}"/>
              </a:ext>
            </a:extLst>
          </p:cNvPr>
          <p:cNvCxnSpPr>
            <a:cxnSpLocks/>
          </p:cNvCxnSpPr>
          <p:nvPr/>
        </p:nvCxnSpPr>
        <p:spPr>
          <a:xfrm>
            <a:off x="6051055" y="987990"/>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2" name="Diamond 71">
            <a:extLst>
              <a:ext uri="{FF2B5EF4-FFF2-40B4-BE49-F238E27FC236}">
                <a16:creationId xmlns:a16="http://schemas.microsoft.com/office/drawing/2014/main" id="{DEB741EC-6882-4D75-93B9-53FA0FEDC8D4}"/>
              </a:ext>
            </a:extLst>
          </p:cNvPr>
          <p:cNvSpPr/>
          <p:nvPr/>
        </p:nvSpPr>
        <p:spPr>
          <a:xfrm>
            <a:off x="6840624" y="184278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a:solidFill>
                  <a:schemeClr val="tx1"/>
                </a:solidFill>
              </a:rPr>
              <a:t> </a:t>
            </a:r>
          </a:p>
        </p:txBody>
      </p:sp>
      <p:sp>
        <p:nvSpPr>
          <p:cNvPr id="111" name="Triangle 123">
            <a:extLst>
              <a:ext uri="{FF2B5EF4-FFF2-40B4-BE49-F238E27FC236}">
                <a16:creationId xmlns:a16="http://schemas.microsoft.com/office/drawing/2014/main" id="{B3688B1F-7109-4E73-950C-51EA78C0D1B2}"/>
              </a:ext>
            </a:extLst>
          </p:cNvPr>
          <p:cNvSpPr/>
          <p:nvPr/>
        </p:nvSpPr>
        <p:spPr>
          <a:xfrm>
            <a:off x="7543797" y="1190152"/>
            <a:ext cx="12232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27" name="TextBox 126">
            <a:extLst>
              <a:ext uri="{FF2B5EF4-FFF2-40B4-BE49-F238E27FC236}">
                <a16:creationId xmlns:a16="http://schemas.microsoft.com/office/drawing/2014/main" id="{ACCFA987-33BF-4F64-9031-C7BB106C6629}"/>
              </a:ext>
            </a:extLst>
          </p:cNvPr>
          <p:cNvSpPr txBox="1"/>
          <p:nvPr/>
        </p:nvSpPr>
        <p:spPr>
          <a:xfrm>
            <a:off x="7356006" y="1329174"/>
            <a:ext cx="497902"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dirty="0">
                <a:solidFill>
                  <a:srgbClr val="000000"/>
                </a:solidFill>
                <a:ea typeface="ＭＳ Ｐゴシック" pitchFamily="34" charset="-128"/>
              </a:rPr>
              <a:t>12/02  DSC </a:t>
            </a:r>
            <a:r>
              <a:rPr lang="en-US" sz="600" dirty="0" err="1">
                <a:solidFill>
                  <a:srgbClr val="000000"/>
                </a:solidFill>
                <a:ea typeface="ＭＳ Ｐゴシック" pitchFamily="34" charset="-128"/>
              </a:rPr>
              <a:t>ChMC</a:t>
            </a:r>
            <a:endParaRPr lang="en-US" sz="600" dirty="0">
              <a:solidFill>
                <a:srgbClr val="000000"/>
              </a:solidFill>
              <a:ea typeface="ＭＳ Ｐゴシック" pitchFamily="34" charset="-128"/>
            </a:endParaRPr>
          </a:p>
        </p:txBody>
      </p:sp>
      <p:sp>
        <p:nvSpPr>
          <p:cNvPr id="128" name="Triangle 123">
            <a:extLst>
              <a:ext uri="{FF2B5EF4-FFF2-40B4-BE49-F238E27FC236}">
                <a16:creationId xmlns:a16="http://schemas.microsoft.com/office/drawing/2014/main" id="{590E8835-83BD-4D59-9E2B-0185EC436765}"/>
              </a:ext>
            </a:extLst>
          </p:cNvPr>
          <p:cNvSpPr/>
          <p:nvPr/>
        </p:nvSpPr>
        <p:spPr>
          <a:xfrm>
            <a:off x="7894375" y="3588941"/>
            <a:ext cx="83546"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29" name="TextBox 128">
            <a:extLst>
              <a:ext uri="{FF2B5EF4-FFF2-40B4-BE49-F238E27FC236}">
                <a16:creationId xmlns:a16="http://schemas.microsoft.com/office/drawing/2014/main" id="{105A6950-3E60-4093-9976-DC968F968C55}"/>
              </a:ext>
            </a:extLst>
          </p:cNvPr>
          <p:cNvSpPr txBox="1"/>
          <p:nvPr/>
        </p:nvSpPr>
        <p:spPr>
          <a:xfrm>
            <a:off x="7576790" y="3748288"/>
            <a:ext cx="566217"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19/02  </a:t>
            </a:r>
            <a:r>
              <a:rPr lang="en-US" sz="600" dirty="0" err="1">
                <a:solidFill>
                  <a:srgbClr val="000000"/>
                </a:solidFill>
                <a:ea typeface="ＭＳ Ｐゴシック" pitchFamily="34" charset="-128"/>
              </a:rPr>
              <a:t>CoMC</a:t>
            </a:r>
            <a:endParaRPr lang="en-US" sz="600" dirty="0">
              <a:solidFill>
                <a:srgbClr val="000000"/>
              </a:solidFill>
              <a:ea typeface="ＭＳ Ｐゴシック" pitchFamily="34" charset="-128"/>
            </a:endParaRPr>
          </a:p>
        </p:txBody>
      </p:sp>
      <p:sp>
        <p:nvSpPr>
          <p:cNvPr id="136" name="Triangle 123">
            <a:extLst>
              <a:ext uri="{FF2B5EF4-FFF2-40B4-BE49-F238E27FC236}">
                <a16:creationId xmlns:a16="http://schemas.microsoft.com/office/drawing/2014/main" id="{1FE54800-7772-4CBF-9303-A0FFA1487597}"/>
              </a:ext>
            </a:extLst>
          </p:cNvPr>
          <p:cNvSpPr/>
          <p:nvPr/>
        </p:nvSpPr>
        <p:spPr>
          <a:xfrm>
            <a:off x="7849380" y="4114482"/>
            <a:ext cx="83546"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37" name="TextBox 136">
            <a:extLst>
              <a:ext uri="{FF2B5EF4-FFF2-40B4-BE49-F238E27FC236}">
                <a16:creationId xmlns:a16="http://schemas.microsoft.com/office/drawing/2014/main" id="{125E932C-DBFD-426C-B253-68C24853CAD1}"/>
              </a:ext>
            </a:extLst>
          </p:cNvPr>
          <p:cNvSpPr txBox="1"/>
          <p:nvPr/>
        </p:nvSpPr>
        <p:spPr>
          <a:xfrm>
            <a:off x="7524075" y="4278248"/>
            <a:ext cx="64781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18/021UIG WG</a:t>
            </a:r>
          </a:p>
        </p:txBody>
      </p:sp>
      <p:sp>
        <p:nvSpPr>
          <p:cNvPr id="69" name="Arrow: Right 68">
            <a:extLst>
              <a:ext uri="{FF2B5EF4-FFF2-40B4-BE49-F238E27FC236}">
                <a16:creationId xmlns:a16="http://schemas.microsoft.com/office/drawing/2014/main" id="{B8396400-4194-4335-8C5C-C305CCD4AADA}"/>
              </a:ext>
            </a:extLst>
          </p:cNvPr>
          <p:cNvSpPr/>
          <p:nvPr/>
        </p:nvSpPr>
        <p:spPr>
          <a:xfrm>
            <a:off x="7118701" y="1550192"/>
            <a:ext cx="903165" cy="150869"/>
          </a:xfrm>
          <a:prstGeom prst="rightArrow">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D0AA9294-39B0-4468-B8DB-77116D1113D0}"/>
              </a:ext>
            </a:extLst>
          </p:cNvPr>
          <p:cNvSpPr txBox="1"/>
          <p:nvPr/>
        </p:nvSpPr>
        <p:spPr>
          <a:xfrm>
            <a:off x="6008919" y="2681187"/>
            <a:ext cx="880218" cy="221018"/>
          </a:xfrm>
          <a:prstGeom prst="rect">
            <a:avLst/>
          </a:prstGeom>
          <a:solidFill>
            <a:schemeClr val="accent3">
              <a:lumMod val="40000"/>
              <a:lumOff val="60000"/>
            </a:schemeClr>
          </a:solidFill>
        </p:spPr>
        <p:txBody>
          <a:bodyPr wrap="square" lIns="18000" tIns="18000" rIns="18000" bIns="18000" rtlCol="0" anchor="t">
            <a:spAutoFit/>
          </a:bodyPr>
          <a:lstStyle/>
          <a:p>
            <a:pPr algn="r" defTabSz="457200" fontAlgn="base">
              <a:spcBef>
                <a:spcPct val="0"/>
              </a:spcBef>
              <a:spcAft>
                <a:spcPct val="0"/>
              </a:spcAft>
            </a:pPr>
            <a:r>
              <a:rPr lang="en-US" sz="600" dirty="0">
                <a:solidFill>
                  <a:srgbClr val="000000"/>
                </a:solidFill>
                <a:ea typeface="ＭＳ Ｐゴシック" pitchFamily="34" charset="-128"/>
              </a:rPr>
              <a:t>Final phase of Machine Learning complete</a:t>
            </a:r>
            <a:endParaRPr lang="en-US"/>
          </a:p>
        </p:txBody>
      </p:sp>
      <p:sp>
        <p:nvSpPr>
          <p:cNvPr id="78" name="Diamond 77">
            <a:extLst>
              <a:ext uri="{FF2B5EF4-FFF2-40B4-BE49-F238E27FC236}">
                <a16:creationId xmlns:a16="http://schemas.microsoft.com/office/drawing/2014/main" id="{83D5EB2E-ADAA-40CA-952A-7C055D863608}"/>
              </a:ext>
            </a:extLst>
          </p:cNvPr>
          <p:cNvSpPr/>
          <p:nvPr/>
        </p:nvSpPr>
        <p:spPr>
          <a:xfrm>
            <a:off x="6970341" y="2393279"/>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a:solidFill>
                  <a:schemeClr val="tx1"/>
                </a:solidFill>
                <a:latin typeface="Arial"/>
                <a:ea typeface="ＭＳ Ｐゴシック" pitchFamily="34" charset="-128"/>
              </a:rPr>
              <a:t> </a:t>
            </a:r>
          </a:p>
        </p:txBody>
      </p:sp>
      <p:cxnSp>
        <p:nvCxnSpPr>
          <p:cNvPr id="4" name="Connector: Elbow 3">
            <a:extLst>
              <a:ext uri="{FF2B5EF4-FFF2-40B4-BE49-F238E27FC236}">
                <a16:creationId xmlns:a16="http://schemas.microsoft.com/office/drawing/2014/main" id="{E6FA49DF-570F-469D-A74D-6481C9BC1F0B}"/>
              </a:ext>
            </a:extLst>
          </p:cNvPr>
          <p:cNvCxnSpPr>
            <a:cxnSpLocks/>
            <a:stCxn id="77" idx="3"/>
            <a:endCxn id="78" idx="2"/>
          </p:cNvCxnSpPr>
          <p:nvPr/>
        </p:nvCxnSpPr>
        <p:spPr>
          <a:xfrm flipV="1">
            <a:off x="6889137" y="2588979"/>
            <a:ext cx="171208" cy="20271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Oval 80">
            <a:extLst>
              <a:ext uri="{FF2B5EF4-FFF2-40B4-BE49-F238E27FC236}">
                <a16:creationId xmlns:a16="http://schemas.microsoft.com/office/drawing/2014/main" id="{A4143392-C723-44AB-9F45-B5D0D7871DE2}"/>
              </a:ext>
            </a:extLst>
          </p:cNvPr>
          <p:cNvSpPr>
            <a:spLocks noChangeAspect="1"/>
          </p:cNvSpPr>
          <p:nvPr/>
        </p:nvSpPr>
        <p:spPr bwMode="auto">
          <a:xfrm>
            <a:off x="1130498" y="1895527"/>
            <a:ext cx="144000" cy="14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a:solidFill>
                  <a:schemeClr val="tx1"/>
                </a:solidFill>
                <a:latin typeface="+mn-lt"/>
                <a:ea typeface="+mn-ea"/>
              </a:rPr>
              <a:t>C</a:t>
            </a:r>
          </a:p>
        </p:txBody>
      </p:sp>
      <p:sp>
        <p:nvSpPr>
          <p:cNvPr id="85" name="Oval 84">
            <a:extLst>
              <a:ext uri="{FF2B5EF4-FFF2-40B4-BE49-F238E27FC236}">
                <a16:creationId xmlns:a16="http://schemas.microsoft.com/office/drawing/2014/main" id="{1306CCD4-7D29-43F9-A671-F20D7CF6E51F}"/>
              </a:ext>
            </a:extLst>
          </p:cNvPr>
          <p:cNvSpPr>
            <a:spLocks noChangeAspect="1"/>
          </p:cNvSpPr>
          <p:nvPr/>
        </p:nvSpPr>
        <p:spPr bwMode="auto">
          <a:xfrm>
            <a:off x="3857773" y="1898068"/>
            <a:ext cx="144000" cy="14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86" name="Oval 85">
            <a:extLst>
              <a:ext uri="{FF2B5EF4-FFF2-40B4-BE49-F238E27FC236}">
                <a16:creationId xmlns:a16="http://schemas.microsoft.com/office/drawing/2014/main" id="{7A86C8DE-1A8D-4E76-9F7F-45B254D842A4}"/>
              </a:ext>
            </a:extLst>
          </p:cNvPr>
          <p:cNvSpPr>
            <a:spLocks noChangeAspect="1"/>
          </p:cNvSpPr>
          <p:nvPr/>
        </p:nvSpPr>
        <p:spPr bwMode="auto">
          <a:xfrm>
            <a:off x="5426365" y="1891348"/>
            <a:ext cx="144000" cy="144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a:solidFill>
                  <a:schemeClr val="tx1"/>
                </a:solidFill>
                <a:latin typeface="+mn-lt"/>
                <a:ea typeface="+mn-ea"/>
              </a:rPr>
              <a:t>C</a:t>
            </a:r>
          </a:p>
        </p:txBody>
      </p:sp>
      <p:sp>
        <p:nvSpPr>
          <p:cNvPr id="130" name="Triangle 123">
            <a:extLst>
              <a:ext uri="{FF2B5EF4-FFF2-40B4-BE49-F238E27FC236}">
                <a16:creationId xmlns:a16="http://schemas.microsoft.com/office/drawing/2014/main" id="{347D6BCC-6800-47FE-AB1B-7DC2C652ECF3}"/>
              </a:ext>
            </a:extLst>
          </p:cNvPr>
          <p:cNvSpPr/>
          <p:nvPr/>
        </p:nvSpPr>
        <p:spPr>
          <a:xfrm>
            <a:off x="5991882" y="1203598"/>
            <a:ext cx="12232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a:solidFill>
                  <a:srgbClr val="FFFFFF"/>
                </a:solidFill>
              </a:rPr>
              <a:t>I  </a:t>
            </a:r>
          </a:p>
        </p:txBody>
      </p:sp>
      <p:sp>
        <p:nvSpPr>
          <p:cNvPr id="131" name="TextBox 130">
            <a:extLst>
              <a:ext uri="{FF2B5EF4-FFF2-40B4-BE49-F238E27FC236}">
                <a16:creationId xmlns:a16="http://schemas.microsoft.com/office/drawing/2014/main" id="{59798F47-3DF5-45EE-9B19-45EBF443A5B0}"/>
              </a:ext>
            </a:extLst>
          </p:cNvPr>
          <p:cNvSpPr txBox="1"/>
          <p:nvPr/>
        </p:nvSpPr>
        <p:spPr>
          <a:xfrm>
            <a:off x="5804091" y="1342620"/>
            <a:ext cx="497902" cy="221018"/>
          </a:xfrm>
          <a:prstGeom prst="rect">
            <a:avLst/>
          </a:prstGeom>
          <a:noFill/>
        </p:spPr>
        <p:txBody>
          <a:bodyPr wrap="square" lIns="18000" tIns="18000" rIns="18000" bIns="18000" rtlCol="0">
            <a:spAutoFit/>
          </a:bodyPr>
          <a:lstStyle/>
          <a:p>
            <a:pPr algn="ctr" defTabSz="457200" fontAlgn="base">
              <a:spcBef>
                <a:spcPct val="0"/>
              </a:spcBef>
              <a:spcAft>
                <a:spcPct val="0"/>
              </a:spcAft>
            </a:pPr>
            <a:r>
              <a:rPr lang="en-US" sz="600" dirty="0">
                <a:solidFill>
                  <a:srgbClr val="000000"/>
                </a:solidFill>
                <a:ea typeface="ＭＳ Ｐゴシック" pitchFamily="34" charset="-128"/>
              </a:rPr>
              <a:t>08/01 DSC </a:t>
            </a:r>
            <a:r>
              <a:rPr lang="en-US" sz="600" dirty="0" err="1">
                <a:solidFill>
                  <a:srgbClr val="000000"/>
                </a:solidFill>
                <a:ea typeface="ＭＳ Ｐゴシック" pitchFamily="34" charset="-128"/>
              </a:rPr>
              <a:t>ChMC</a:t>
            </a:r>
            <a:endParaRPr lang="en-US" sz="600" dirty="0">
              <a:solidFill>
                <a:srgbClr val="000000"/>
              </a:solidFill>
              <a:ea typeface="ＭＳ Ｐゴシック" pitchFamily="34" charset="-128"/>
            </a:endParaRPr>
          </a:p>
        </p:txBody>
      </p:sp>
    </p:spTree>
    <p:extLst>
      <p:ext uri="{BB962C8B-B14F-4D97-AF65-F5344CB8AC3E}">
        <p14:creationId xmlns:p14="http://schemas.microsoft.com/office/powerpoint/2010/main" val="117421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C7311-F3E4-42B3-AA30-2AF0A38B1B8E}"/>
              </a:ext>
            </a:extLst>
          </p:cNvPr>
          <p:cNvSpPr>
            <a:spLocks noGrp="1"/>
          </p:cNvSpPr>
          <p:nvPr>
            <p:ph type="title"/>
          </p:nvPr>
        </p:nvSpPr>
        <p:spPr/>
        <p:txBody>
          <a:bodyPr/>
          <a:lstStyle/>
          <a:p>
            <a:r>
              <a:rPr lang="en-GB" dirty="0"/>
              <a:t>Recommendations - where we are</a:t>
            </a:r>
          </a:p>
        </p:txBody>
      </p:sp>
      <p:sp>
        <p:nvSpPr>
          <p:cNvPr id="7" name="Rectangle 6">
            <a:extLst>
              <a:ext uri="{FF2B5EF4-FFF2-40B4-BE49-F238E27FC236}">
                <a16:creationId xmlns:a16="http://schemas.microsoft.com/office/drawing/2014/main" id="{D6F0E037-6FB1-4DD1-9186-6738117C0268}"/>
              </a:ext>
            </a:extLst>
          </p:cNvPr>
          <p:cNvSpPr/>
          <p:nvPr/>
        </p:nvSpPr>
        <p:spPr>
          <a:xfrm>
            <a:off x="4450813" y="1167974"/>
            <a:ext cx="2180508" cy="369332"/>
          </a:xfrm>
          <a:prstGeom prst="rect">
            <a:avLst/>
          </a:prstGeom>
        </p:spPr>
        <p:txBody>
          <a:bodyPr wrap="square">
            <a:spAutoFit/>
          </a:bodyPr>
          <a:lstStyle/>
          <a:p>
            <a:r>
              <a:rPr lang="en-GB" dirty="0">
                <a:solidFill>
                  <a:srgbClr val="000000"/>
                </a:solidFill>
                <a:latin typeface="Times New Roman" panose="02020603050405020304" pitchFamily="18" charset="0"/>
              </a:rPr>
              <a:t> </a:t>
            </a:r>
            <a:endParaRPr lang="en-GB" dirty="0"/>
          </a:p>
        </p:txBody>
      </p:sp>
      <p:sp>
        <p:nvSpPr>
          <p:cNvPr id="10" name="Down Arrow 36">
            <a:extLst>
              <a:ext uri="{FF2B5EF4-FFF2-40B4-BE49-F238E27FC236}">
                <a16:creationId xmlns:a16="http://schemas.microsoft.com/office/drawing/2014/main" id="{D49F52BB-61CC-4D6B-805B-97A47E7F4C8E}"/>
              </a:ext>
            </a:extLst>
          </p:cNvPr>
          <p:cNvSpPr/>
          <p:nvPr/>
        </p:nvSpPr>
        <p:spPr>
          <a:xfrm>
            <a:off x="6300192" y="1578737"/>
            <a:ext cx="732784" cy="478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1" name="Down Arrow 56">
            <a:extLst>
              <a:ext uri="{FF2B5EF4-FFF2-40B4-BE49-F238E27FC236}">
                <a16:creationId xmlns:a16="http://schemas.microsoft.com/office/drawing/2014/main" id="{615EA956-0942-4EE9-AD3D-756B46487AA5}"/>
              </a:ext>
            </a:extLst>
          </p:cNvPr>
          <p:cNvSpPr/>
          <p:nvPr/>
        </p:nvSpPr>
        <p:spPr>
          <a:xfrm>
            <a:off x="5436096" y="1578737"/>
            <a:ext cx="732784" cy="478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2" name="Rectangle 11">
            <a:extLst>
              <a:ext uri="{FF2B5EF4-FFF2-40B4-BE49-F238E27FC236}">
                <a16:creationId xmlns:a16="http://schemas.microsoft.com/office/drawing/2014/main" id="{A9734C1B-B0F4-4854-A917-813D462C599B}"/>
              </a:ext>
            </a:extLst>
          </p:cNvPr>
          <p:cNvSpPr/>
          <p:nvPr/>
        </p:nvSpPr>
        <p:spPr>
          <a:xfrm>
            <a:off x="3851920" y="2057247"/>
            <a:ext cx="1440160" cy="140138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a:solidFill>
                  <a:prstClr val="white"/>
                </a:solidFill>
              </a:rPr>
              <a:t>4 lines MOD –  (3.2.1) = 3 MODS – 1 sponsored Total  0692*), 2 sponsored British Gas 0690 &amp; 0691</a:t>
            </a:r>
          </a:p>
        </p:txBody>
      </p:sp>
      <p:sp>
        <p:nvSpPr>
          <p:cNvPr id="13" name="Down Arrow 32">
            <a:extLst>
              <a:ext uri="{FF2B5EF4-FFF2-40B4-BE49-F238E27FC236}">
                <a16:creationId xmlns:a16="http://schemas.microsoft.com/office/drawing/2014/main" id="{AF75076A-13BA-4FD7-A12F-621B684697CB}"/>
              </a:ext>
            </a:extLst>
          </p:cNvPr>
          <p:cNvSpPr/>
          <p:nvPr/>
        </p:nvSpPr>
        <p:spPr>
          <a:xfrm>
            <a:off x="726762" y="1580640"/>
            <a:ext cx="732784" cy="20609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4" name="Down Arrow 34">
            <a:extLst>
              <a:ext uri="{FF2B5EF4-FFF2-40B4-BE49-F238E27FC236}">
                <a16:creationId xmlns:a16="http://schemas.microsoft.com/office/drawing/2014/main" id="{3166369A-2F5D-4751-A4C4-E674B25EFC8B}"/>
              </a:ext>
            </a:extLst>
          </p:cNvPr>
          <p:cNvSpPr/>
          <p:nvPr/>
        </p:nvSpPr>
        <p:spPr>
          <a:xfrm>
            <a:off x="4205608" y="1578737"/>
            <a:ext cx="732784" cy="478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5" name="Rectangle 14">
            <a:extLst>
              <a:ext uri="{FF2B5EF4-FFF2-40B4-BE49-F238E27FC236}">
                <a16:creationId xmlns:a16="http://schemas.microsoft.com/office/drawing/2014/main" id="{92E02A65-60F5-4301-954F-0D3C7015CA45}"/>
              </a:ext>
            </a:extLst>
          </p:cNvPr>
          <p:cNvSpPr/>
          <p:nvPr/>
        </p:nvSpPr>
        <p:spPr>
          <a:xfrm>
            <a:off x="604910" y="3641589"/>
            <a:ext cx="4255122" cy="446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5 Future review</a:t>
            </a:r>
          </a:p>
        </p:txBody>
      </p:sp>
      <p:sp>
        <p:nvSpPr>
          <p:cNvPr id="16" name="Rectangle 15">
            <a:extLst>
              <a:ext uri="{FF2B5EF4-FFF2-40B4-BE49-F238E27FC236}">
                <a16:creationId xmlns:a16="http://schemas.microsoft.com/office/drawing/2014/main" id="{13320430-A517-4077-9B9D-DC68874446E2}"/>
              </a:ext>
            </a:extLst>
          </p:cNvPr>
          <p:cNvSpPr/>
          <p:nvPr/>
        </p:nvSpPr>
        <p:spPr>
          <a:xfrm>
            <a:off x="2123728" y="2057246"/>
            <a:ext cx="878733" cy="77981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a:solidFill>
                  <a:prstClr val="white"/>
                </a:solidFill>
              </a:rPr>
              <a:t>4 lines MOD 0681 – EON</a:t>
            </a:r>
          </a:p>
        </p:txBody>
      </p:sp>
      <p:sp>
        <p:nvSpPr>
          <p:cNvPr id="17" name="Down Arrow 38">
            <a:extLst>
              <a:ext uri="{FF2B5EF4-FFF2-40B4-BE49-F238E27FC236}">
                <a16:creationId xmlns:a16="http://schemas.microsoft.com/office/drawing/2014/main" id="{29D60849-6D2B-47A9-B74A-DF1890324666}"/>
              </a:ext>
            </a:extLst>
          </p:cNvPr>
          <p:cNvSpPr/>
          <p:nvPr/>
        </p:nvSpPr>
        <p:spPr>
          <a:xfrm>
            <a:off x="2202088" y="1578737"/>
            <a:ext cx="732784" cy="478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8" name="Rectangle 17">
            <a:extLst>
              <a:ext uri="{FF2B5EF4-FFF2-40B4-BE49-F238E27FC236}">
                <a16:creationId xmlns:a16="http://schemas.microsoft.com/office/drawing/2014/main" id="{B090C52E-C441-49CD-880E-0C51360FA505}"/>
              </a:ext>
            </a:extLst>
          </p:cNvPr>
          <p:cNvSpPr/>
          <p:nvPr/>
        </p:nvSpPr>
        <p:spPr>
          <a:xfrm>
            <a:off x="7760388" y="1882096"/>
            <a:ext cx="1276107" cy="27617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prstClr val="white"/>
                </a:solidFill>
              </a:rPr>
              <a:t>70 CLOSED</a:t>
            </a:r>
          </a:p>
        </p:txBody>
      </p:sp>
      <p:sp>
        <p:nvSpPr>
          <p:cNvPr id="19" name="TextBox 18">
            <a:extLst>
              <a:ext uri="{FF2B5EF4-FFF2-40B4-BE49-F238E27FC236}">
                <a16:creationId xmlns:a16="http://schemas.microsoft.com/office/drawing/2014/main" id="{9B2A574B-6FAD-4ACF-8A8E-9F7808783F4F}"/>
              </a:ext>
            </a:extLst>
          </p:cNvPr>
          <p:cNvSpPr txBox="1"/>
          <p:nvPr/>
        </p:nvSpPr>
        <p:spPr>
          <a:xfrm>
            <a:off x="7691112" y="6267509"/>
            <a:ext cx="1129359" cy="246221"/>
          </a:xfrm>
          <a:prstGeom prst="rect">
            <a:avLst/>
          </a:prstGeom>
          <a:noFill/>
        </p:spPr>
        <p:txBody>
          <a:bodyPr wrap="square" rtlCol="0">
            <a:spAutoFit/>
          </a:bodyPr>
          <a:lstStyle/>
          <a:p>
            <a:r>
              <a:rPr lang="en-GB" sz="1000" dirty="0">
                <a:solidFill>
                  <a:prstClr val="black"/>
                </a:solidFill>
              </a:rPr>
              <a:t>As at 18/12/19</a:t>
            </a:r>
          </a:p>
        </p:txBody>
      </p:sp>
      <p:sp>
        <p:nvSpPr>
          <p:cNvPr id="20" name="Rectangle 19">
            <a:extLst>
              <a:ext uri="{FF2B5EF4-FFF2-40B4-BE49-F238E27FC236}">
                <a16:creationId xmlns:a16="http://schemas.microsoft.com/office/drawing/2014/main" id="{10A50D58-36A8-47D9-B326-BD8489B2CE1D}"/>
              </a:ext>
            </a:extLst>
          </p:cNvPr>
          <p:cNvSpPr/>
          <p:nvPr/>
        </p:nvSpPr>
        <p:spPr>
          <a:xfrm>
            <a:off x="2987824" y="2057247"/>
            <a:ext cx="907372" cy="140704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a:solidFill>
                  <a:prstClr val="white"/>
                </a:solidFill>
              </a:rPr>
              <a:t>9 lines MOD – Scottish Power (12.2) = 1 MOD – sponsored 0693R</a:t>
            </a:r>
          </a:p>
        </p:txBody>
      </p:sp>
      <p:sp>
        <p:nvSpPr>
          <p:cNvPr id="21" name="Down Arrow 51">
            <a:extLst>
              <a:ext uri="{FF2B5EF4-FFF2-40B4-BE49-F238E27FC236}">
                <a16:creationId xmlns:a16="http://schemas.microsoft.com/office/drawing/2014/main" id="{832D48CB-BB12-4A3B-B9DC-A0C9E3A911E3}"/>
              </a:ext>
            </a:extLst>
          </p:cNvPr>
          <p:cNvSpPr/>
          <p:nvPr/>
        </p:nvSpPr>
        <p:spPr>
          <a:xfrm>
            <a:off x="3066184" y="1578737"/>
            <a:ext cx="732784" cy="478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2" name="Bent Arrow 3">
            <a:extLst>
              <a:ext uri="{FF2B5EF4-FFF2-40B4-BE49-F238E27FC236}">
                <a16:creationId xmlns:a16="http://schemas.microsoft.com/office/drawing/2014/main" id="{FA88E2AA-DF03-4280-AB28-EE27ADD73474}"/>
              </a:ext>
            </a:extLst>
          </p:cNvPr>
          <p:cNvSpPr/>
          <p:nvPr/>
        </p:nvSpPr>
        <p:spPr>
          <a:xfrm rot="5400000">
            <a:off x="7789377" y="1429980"/>
            <a:ext cx="519186"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3" name="Rectangle 22">
            <a:extLst>
              <a:ext uri="{FF2B5EF4-FFF2-40B4-BE49-F238E27FC236}">
                <a16:creationId xmlns:a16="http://schemas.microsoft.com/office/drawing/2014/main" id="{740F4DA1-51C3-4B32-8068-0734D7313BDF}"/>
              </a:ext>
            </a:extLst>
          </p:cNvPr>
          <p:cNvSpPr/>
          <p:nvPr/>
        </p:nvSpPr>
        <p:spPr>
          <a:xfrm>
            <a:off x="7760389" y="2172885"/>
            <a:ext cx="1276107" cy="27617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prstClr val="white"/>
                </a:solidFill>
              </a:rPr>
              <a:t>11 do nothing</a:t>
            </a:r>
          </a:p>
        </p:txBody>
      </p:sp>
      <p:sp>
        <p:nvSpPr>
          <p:cNvPr id="24" name="Rectangle 23">
            <a:extLst>
              <a:ext uri="{FF2B5EF4-FFF2-40B4-BE49-F238E27FC236}">
                <a16:creationId xmlns:a16="http://schemas.microsoft.com/office/drawing/2014/main" id="{2448B071-D266-4653-A6AE-CDC309701783}"/>
              </a:ext>
            </a:extLst>
          </p:cNvPr>
          <p:cNvSpPr/>
          <p:nvPr/>
        </p:nvSpPr>
        <p:spPr>
          <a:xfrm>
            <a:off x="7760389" y="2463674"/>
            <a:ext cx="1276107" cy="27617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prstClr val="white"/>
                </a:solidFill>
              </a:rPr>
              <a:t>3 BAU</a:t>
            </a:r>
          </a:p>
        </p:txBody>
      </p:sp>
      <p:sp>
        <p:nvSpPr>
          <p:cNvPr id="25" name="Rectangle 24">
            <a:extLst>
              <a:ext uri="{FF2B5EF4-FFF2-40B4-BE49-F238E27FC236}">
                <a16:creationId xmlns:a16="http://schemas.microsoft.com/office/drawing/2014/main" id="{70307D39-81A1-4179-9FE3-3FF63C4E4958}"/>
              </a:ext>
            </a:extLst>
          </p:cNvPr>
          <p:cNvSpPr/>
          <p:nvPr/>
        </p:nvSpPr>
        <p:spPr>
          <a:xfrm>
            <a:off x="7760389" y="2754463"/>
            <a:ext cx="1276107" cy="27617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prstClr val="white"/>
                </a:solidFill>
              </a:rPr>
              <a:t>19 completed</a:t>
            </a:r>
          </a:p>
        </p:txBody>
      </p:sp>
      <p:sp>
        <p:nvSpPr>
          <p:cNvPr id="26" name="Rectangle 25">
            <a:extLst>
              <a:ext uri="{FF2B5EF4-FFF2-40B4-BE49-F238E27FC236}">
                <a16:creationId xmlns:a16="http://schemas.microsoft.com/office/drawing/2014/main" id="{EAD7FC23-2614-48A7-A8B8-E6EB7078570A}"/>
              </a:ext>
            </a:extLst>
          </p:cNvPr>
          <p:cNvSpPr/>
          <p:nvPr/>
        </p:nvSpPr>
        <p:spPr>
          <a:xfrm>
            <a:off x="7760389" y="3045253"/>
            <a:ext cx="1276107" cy="63621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prstClr val="white"/>
                </a:solidFill>
              </a:rPr>
              <a:t>37 - other options progressed</a:t>
            </a:r>
          </a:p>
        </p:txBody>
      </p:sp>
      <p:sp>
        <p:nvSpPr>
          <p:cNvPr id="27" name="Rectangle 26">
            <a:extLst>
              <a:ext uri="{FF2B5EF4-FFF2-40B4-BE49-F238E27FC236}">
                <a16:creationId xmlns:a16="http://schemas.microsoft.com/office/drawing/2014/main" id="{AD8D36B8-31F4-40E5-AF69-84610F9CCDF6}"/>
              </a:ext>
            </a:extLst>
          </p:cNvPr>
          <p:cNvSpPr/>
          <p:nvPr/>
        </p:nvSpPr>
        <p:spPr>
          <a:xfrm>
            <a:off x="2553914" y="4447573"/>
            <a:ext cx="758417" cy="41423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1 review February</a:t>
            </a:r>
          </a:p>
        </p:txBody>
      </p:sp>
      <p:sp>
        <p:nvSpPr>
          <p:cNvPr id="28" name="Down Arrow 64">
            <a:extLst>
              <a:ext uri="{FF2B5EF4-FFF2-40B4-BE49-F238E27FC236}">
                <a16:creationId xmlns:a16="http://schemas.microsoft.com/office/drawing/2014/main" id="{B485FEE4-1EE4-4C1D-840E-7B89B479B956}"/>
              </a:ext>
            </a:extLst>
          </p:cNvPr>
          <p:cNvSpPr/>
          <p:nvPr/>
        </p:nvSpPr>
        <p:spPr>
          <a:xfrm>
            <a:off x="2620275" y="4103058"/>
            <a:ext cx="592192" cy="322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9" name="Rectangle 28">
            <a:extLst>
              <a:ext uri="{FF2B5EF4-FFF2-40B4-BE49-F238E27FC236}">
                <a16:creationId xmlns:a16="http://schemas.microsoft.com/office/drawing/2014/main" id="{25B08476-960B-4FCF-894D-2C5CD9F03C64}"/>
              </a:ext>
            </a:extLst>
          </p:cNvPr>
          <p:cNvSpPr/>
          <p:nvPr/>
        </p:nvSpPr>
        <p:spPr>
          <a:xfrm>
            <a:off x="3851399" y="4447573"/>
            <a:ext cx="758417" cy="41423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prstClr val="white"/>
                </a:solidFill>
              </a:rPr>
              <a:t>1 review March</a:t>
            </a:r>
            <a:endParaRPr lang="en-GB" sz="1100" dirty="0">
              <a:solidFill>
                <a:prstClr val="white"/>
              </a:solidFill>
            </a:endParaRPr>
          </a:p>
        </p:txBody>
      </p:sp>
      <p:sp>
        <p:nvSpPr>
          <p:cNvPr id="30" name="Down Arrow 66">
            <a:extLst>
              <a:ext uri="{FF2B5EF4-FFF2-40B4-BE49-F238E27FC236}">
                <a16:creationId xmlns:a16="http://schemas.microsoft.com/office/drawing/2014/main" id="{6AC5EDE0-F030-446B-9BF2-7FF0A930BBE9}"/>
              </a:ext>
            </a:extLst>
          </p:cNvPr>
          <p:cNvSpPr/>
          <p:nvPr/>
        </p:nvSpPr>
        <p:spPr>
          <a:xfrm>
            <a:off x="3917760" y="4103058"/>
            <a:ext cx="592192" cy="322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1" name="Rectangle 30">
            <a:extLst>
              <a:ext uri="{FF2B5EF4-FFF2-40B4-BE49-F238E27FC236}">
                <a16:creationId xmlns:a16="http://schemas.microsoft.com/office/drawing/2014/main" id="{74489AA6-C5A5-42FF-B657-1CD7A07212DC}"/>
              </a:ext>
            </a:extLst>
          </p:cNvPr>
          <p:cNvSpPr/>
          <p:nvPr/>
        </p:nvSpPr>
        <p:spPr>
          <a:xfrm>
            <a:off x="236152" y="1038402"/>
            <a:ext cx="7645650" cy="5191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14 finding &amp; recommendations = 95 recommendation lines</a:t>
            </a:r>
          </a:p>
        </p:txBody>
      </p:sp>
      <p:sp>
        <p:nvSpPr>
          <p:cNvPr id="32" name="Rectangle 31">
            <a:extLst>
              <a:ext uri="{FF2B5EF4-FFF2-40B4-BE49-F238E27FC236}">
                <a16:creationId xmlns:a16="http://schemas.microsoft.com/office/drawing/2014/main" id="{B3502702-4BCA-48F3-8E9F-27ACB3F5EB85}"/>
              </a:ext>
            </a:extLst>
          </p:cNvPr>
          <p:cNvSpPr/>
          <p:nvPr/>
        </p:nvSpPr>
        <p:spPr>
          <a:xfrm>
            <a:off x="5292081" y="2057245"/>
            <a:ext cx="876800" cy="84731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a:solidFill>
                  <a:prstClr val="white"/>
                </a:solidFill>
              </a:rPr>
              <a:t>2 lines Xoserve drafted MODs 3.2.5</a:t>
            </a:r>
          </a:p>
        </p:txBody>
      </p:sp>
      <p:sp>
        <p:nvSpPr>
          <p:cNvPr id="33" name="Rectangle 32">
            <a:extLst>
              <a:ext uri="{FF2B5EF4-FFF2-40B4-BE49-F238E27FC236}">
                <a16:creationId xmlns:a16="http://schemas.microsoft.com/office/drawing/2014/main" id="{51166422-76BA-428D-A4DD-1A7E53929A17}"/>
              </a:ext>
            </a:extLst>
          </p:cNvPr>
          <p:cNvSpPr/>
          <p:nvPr/>
        </p:nvSpPr>
        <p:spPr>
          <a:xfrm>
            <a:off x="6156176" y="2057245"/>
            <a:ext cx="878201" cy="84731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dirty="0">
                <a:solidFill>
                  <a:prstClr val="white"/>
                </a:solidFill>
              </a:rPr>
              <a:t>1 line MOD 0699 Scottish Power</a:t>
            </a:r>
          </a:p>
        </p:txBody>
      </p:sp>
      <p:sp>
        <p:nvSpPr>
          <p:cNvPr id="34" name="Rectangle 33">
            <a:extLst>
              <a:ext uri="{FF2B5EF4-FFF2-40B4-BE49-F238E27FC236}">
                <a16:creationId xmlns:a16="http://schemas.microsoft.com/office/drawing/2014/main" id="{3600A797-75A1-45EF-B083-DEC272DC964D}"/>
              </a:ext>
            </a:extLst>
          </p:cNvPr>
          <p:cNvSpPr/>
          <p:nvPr/>
        </p:nvSpPr>
        <p:spPr>
          <a:xfrm>
            <a:off x="1262483" y="4453581"/>
            <a:ext cx="758417" cy="41423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3 review January</a:t>
            </a:r>
          </a:p>
        </p:txBody>
      </p:sp>
      <p:sp>
        <p:nvSpPr>
          <p:cNvPr id="35" name="Down Arrow 30">
            <a:extLst>
              <a:ext uri="{FF2B5EF4-FFF2-40B4-BE49-F238E27FC236}">
                <a16:creationId xmlns:a16="http://schemas.microsoft.com/office/drawing/2014/main" id="{465CF83B-2074-45CC-9087-79C0B2C3A838}"/>
              </a:ext>
            </a:extLst>
          </p:cNvPr>
          <p:cNvSpPr/>
          <p:nvPr/>
        </p:nvSpPr>
        <p:spPr>
          <a:xfrm>
            <a:off x="1328844" y="4109066"/>
            <a:ext cx="592192" cy="322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7" name="Rectangle 36">
            <a:extLst>
              <a:ext uri="{FF2B5EF4-FFF2-40B4-BE49-F238E27FC236}">
                <a16:creationId xmlns:a16="http://schemas.microsoft.com/office/drawing/2014/main" id="{1878A28D-4609-4288-AC76-8C06CDA1F707}"/>
              </a:ext>
            </a:extLst>
          </p:cNvPr>
          <p:cNvSpPr/>
          <p:nvPr/>
        </p:nvSpPr>
        <p:spPr>
          <a:xfrm>
            <a:off x="7691112" y="4468671"/>
            <a:ext cx="1345383" cy="51918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i="1" dirty="0">
                <a:solidFill>
                  <a:prstClr val="white"/>
                </a:solidFill>
              </a:rPr>
              <a:t>* UNC Mod 0692 now approved, awaiting UKLink Release</a:t>
            </a:r>
          </a:p>
        </p:txBody>
      </p:sp>
    </p:spTree>
    <p:extLst>
      <p:ext uri="{BB962C8B-B14F-4D97-AF65-F5344CB8AC3E}">
        <p14:creationId xmlns:p14="http://schemas.microsoft.com/office/powerpoint/2010/main" val="1443763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6246613-A913-4DD5-AA3A-DD12A4FD06CD}"/>
              </a:ext>
            </a:extLst>
          </p:cNvPr>
          <p:cNvPicPr>
            <a:picLocks noChangeAspect="1"/>
          </p:cNvPicPr>
          <p:nvPr/>
        </p:nvPicPr>
        <p:blipFill>
          <a:blip r:embed="rId3"/>
          <a:stretch>
            <a:fillRect/>
          </a:stretch>
        </p:blipFill>
        <p:spPr>
          <a:xfrm>
            <a:off x="555548" y="604285"/>
            <a:ext cx="7889205" cy="4100999"/>
          </a:xfrm>
          <a:prstGeom prst="rect">
            <a:avLst/>
          </a:prstGeom>
        </p:spPr>
      </p:pic>
      <p:sp>
        <p:nvSpPr>
          <p:cNvPr id="2" name="Title 1"/>
          <p:cNvSpPr>
            <a:spLocks noGrp="1"/>
          </p:cNvSpPr>
          <p:nvPr>
            <p:ph type="title"/>
          </p:nvPr>
        </p:nvSpPr>
        <p:spPr/>
        <p:txBody>
          <a:bodyPr/>
          <a:lstStyle/>
          <a:p>
            <a:r>
              <a:rPr lang="en-GB"/>
              <a:t>Overview Of Task Force Funding</a:t>
            </a:r>
          </a:p>
        </p:txBody>
      </p:sp>
      <p:sp>
        <p:nvSpPr>
          <p:cNvPr id="5" name="TextBox 4">
            <a:extLst>
              <a:ext uri="{FF2B5EF4-FFF2-40B4-BE49-F238E27FC236}">
                <a16:creationId xmlns:a16="http://schemas.microsoft.com/office/drawing/2014/main" id="{39AAE07E-C125-4620-950A-508E0A228130}"/>
              </a:ext>
            </a:extLst>
          </p:cNvPr>
          <p:cNvSpPr txBox="1"/>
          <p:nvPr/>
        </p:nvSpPr>
        <p:spPr>
          <a:xfrm flipH="1">
            <a:off x="108744" y="4707995"/>
            <a:ext cx="8941126" cy="246221"/>
          </a:xfrm>
          <a:prstGeom prst="rect">
            <a:avLst/>
          </a:prstGeom>
          <a:noFill/>
        </p:spPr>
        <p:txBody>
          <a:bodyPr wrap="square" rtlCol="0">
            <a:spAutoFit/>
          </a:bodyPr>
          <a:lstStyle/>
          <a:p>
            <a:pPr algn="ctr"/>
            <a:r>
              <a:rPr lang="en-GB" sz="1000" dirty="0">
                <a:solidFill>
                  <a:schemeClr val="tx1">
                    <a:lumMod val="50000"/>
                    <a:lumOff val="50000"/>
                  </a:schemeClr>
                </a:solidFill>
              </a:rPr>
              <a:t>Note that compared with last month, spend is reprofiled in line with actual invoice dates. Total value is unchanged.</a:t>
            </a:r>
          </a:p>
        </p:txBody>
      </p:sp>
    </p:spTree>
    <p:extLst>
      <p:ext uri="{BB962C8B-B14F-4D97-AF65-F5344CB8AC3E}">
        <p14:creationId xmlns:p14="http://schemas.microsoft.com/office/powerpoint/2010/main" val="98128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89094" y="87475"/>
            <a:ext cx="6380466" cy="432048"/>
          </a:xfrm>
        </p:spPr>
        <p:txBody>
          <a:bodyPr vert="horz" lIns="68580" tIns="34290" rIns="68580" bIns="34290" rtlCol="0" anchor="ctr">
            <a:normAutofit fontScale="90000"/>
          </a:bodyPr>
          <a:lstStyle/>
          <a:p>
            <a:pPr algn="l"/>
            <a:r>
              <a:rPr lang="en-GB" sz="1800"/>
              <a:t>Reminder – UIG Task Force Activities migration post October 19</a:t>
            </a:r>
          </a:p>
        </p:txBody>
      </p:sp>
      <p:graphicFrame>
        <p:nvGraphicFramePr>
          <p:cNvPr id="5" name="Table 4"/>
          <p:cNvGraphicFramePr>
            <a:graphicFrameLocks noGrp="1"/>
          </p:cNvGraphicFramePr>
          <p:nvPr>
            <p:extLst>
              <p:ext uri="{D42A27DB-BD31-4B8C-83A1-F6EECF244321}">
                <p14:modId xmlns:p14="http://schemas.microsoft.com/office/powerpoint/2010/main" val="2863502895"/>
              </p:ext>
            </p:extLst>
          </p:nvPr>
        </p:nvGraphicFramePr>
        <p:xfrm>
          <a:off x="683568" y="602136"/>
          <a:ext cx="7632848" cy="4316730"/>
        </p:xfrm>
        <a:graphic>
          <a:graphicData uri="http://schemas.openxmlformats.org/drawingml/2006/table">
            <a:tbl>
              <a:tblPr firstRow="1" bandRow="1">
                <a:tableStyleId>{5940675A-B579-460E-94D1-54222C63F5DA}</a:tableStyleId>
              </a:tblPr>
              <a:tblGrid>
                <a:gridCol w="2544283">
                  <a:extLst>
                    <a:ext uri="{9D8B030D-6E8A-4147-A177-3AD203B41FA5}">
                      <a16:colId xmlns:a16="http://schemas.microsoft.com/office/drawing/2014/main" val="20000"/>
                    </a:ext>
                  </a:extLst>
                </a:gridCol>
                <a:gridCol w="2609521">
                  <a:extLst>
                    <a:ext uri="{9D8B030D-6E8A-4147-A177-3AD203B41FA5}">
                      <a16:colId xmlns:a16="http://schemas.microsoft.com/office/drawing/2014/main" val="20001"/>
                    </a:ext>
                  </a:extLst>
                </a:gridCol>
                <a:gridCol w="2479044">
                  <a:extLst>
                    <a:ext uri="{9D8B030D-6E8A-4147-A177-3AD203B41FA5}">
                      <a16:colId xmlns:a16="http://schemas.microsoft.com/office/drawing/2014/main" val="20003"/>
                    </a:ext>
                  </a:extLst>
                </a:gridCol>
              </a:tblGrid>
              <a:tr h="537210">
                <a:tc>
                  <a:txBody>
                    <a:bodyPr/>
                    <a:lstStyle/>
                    <a:p>
                      <a:pPr algn="ctr"/>
                      <a:r>
                        <a:rPr lang="en-GB" sz="1000" b="1" u="sng">
                          <a:solidFill>
                            <a:schemeClr val="bg1"/>
                          </a:solidFill>
                        </a:rPr>
                        <a:t>Pre</a:t>
                      </a:r>
                      <a:r>
                        <a:rPr lang="en-GB" sz="1000" b="1" u="sng" baseline="0">
                          <a:solidFill>
                            <a:schemeClr val="bg1"/>
                          </a:solidFill>
                        </a:rPr>
                        <a:t> November Task Force</a:t>
                      </a:r>
                      <a:endParaRPr lang="en-GB" sz="1000" b="1" u="sng">
                        <a:solidFill>
                          <a:schemeClr val="bg1"/>
                        </a:solidFill>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a:solidFill>
                            <a:schemeClr val="bg1"/>
                          </a:solidFill>
                          <a:latin typeface="+mn-lt"/>
                          <a:ea typeface="+mn-ea"/>
                          <a:cs typeface="+mn-cs"/>
                        </a:rPr>
                        <a:t>Post October Customer</a:t>
                      </a:r>
                      <a:r>
                        <a:rPr lang="en-GB" sz="1000" b="1" u="sng" kern="1200" baseline="0">
                          <a:solidFill>
                            <a:schemeClr val="bg1"/>
                          </a:solidFill>
                          <a:latin typeface="+mn-lt"/>
                          <a:ea typeface="+mn-ea"/>
                          <a:cs typeface="+mn-cs"/>
                        </a:rPr>
                        <a:t> Support Services Team</a:t>
                      </a:r>
                      <a:endParaRPr lang="en-GB" sz="1000" b="1" u="sng" kern="1200">
                        <a:solidFill>
                          <a:schemeClr val="bg1"/>
                        </a:solidFill>
                        <a:latin typeface="+mn-lt"/>
                        <a:ea typeface="+mn-ea"/>
                        <a:cs typeface="+mn-cs"/>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a:solidFill>
                            <a:schemeClr val="bg1"/>
                          </a:solidFill>
                          <a:latin typeface="+mn-lt"/>
                          <a:ea typeface="+mn-ea"/>
                          <a:cs typeface="+mn-cs"/>
                        </a:rPr>
                        <a:t>Post Oct</a:t>
                      </a:r>
                      <a:r>
                        <a:rPr lang="en-GB" sz="1000" b="1" u="sng" kern="1200" baseline="0">
                          <a:solidFill>
                            <a:schemeClr val="bg1"/>
                          </a:solidFill>
                          <a:latin typeface="+mn-lt"/>
                          <a:ea typeface="+mn-ea"/>
                          <a:cs typeface="+mn-cs"/>
                        </a:rPr>
                        <a:t> Customer Change Team </a:t>
                      </a:r>
                      <a:endParaRPr lang="en-GB" sz="1000" b="1" u="sng" kern="1200">
                        <a:solidFill>
                          <a:schemeClr val="bg1"/>
                        </a:solidFill>
                        <a:latin typeface="+mn-lt"/>
                        <a:ea typeface="+mn-ea"/>
                        <a:cs typeface="+mn-cs"/>
                      </a:endParaRPr>
                    </a:p>
                  </a:txBody>
                  <a:tcPr marL="68580" marR="68580"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760470">
                <a:tc>
                  <a:txBody>
                    <a:bodyPr/>
                    <a:lstStyle/>
                    <a:p>
                      <a:pPr marL="0" lvl="0" indent="0">
                        <a:spcAft>
                          <a:spcPts val="400"/>
                        </a:spcAft>
                        <a:buFont typeface="Arial" panose="020B0604020202020204" pitchFamily="34" charset="0"/>
                        <a:buNone/>
                      </a:pPr>
                      <a:r>
                        <a:rPr lang="en-GB" sz="700" b="1" baseline="0"/>
                        <a:t>Existing activities which will migrate</a:t>
                      </a:r>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a:solidFill>
                            <a:schemeClr val="tx1"/>
                          </a:solidFill>
                          <a:latin typeface="+mn-lt"/>
                          <a:ea typeface="+mn-ea"/>
                          <a:cs typeface="+mn-cs"/>
                        </a:rPr>
                        <a:t>Daily UIG Box account management</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a:t>Monthly UIG Executive Summary</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baseline="0"/>
                        <a:t>Creation of UIG monthly dashboard stats</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a:solidFill>
                            <a:schemeClr val="tx1"/>
                          </a:solidFill>
                          <a:latin typeface="+mn-lt"/>
                          <a:ea typeface="+mn-ea"/>
                          <a:cs typeface="+mn-cs"/>
                        </a:rPr>
                        <a:t>Web page ownership updates &amp; maintenance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a:solidFill>
                            <a:schemeClr val="tx1"/>
                          </a:solidFill>
                          <a:latin typeface="+mn-lt"/>
                          <a:ea typeface="+mn-ea"/>
                          <a:cs typeface="+mn-cs"/>
                        </a:rPr>
                        <a:t>UIG Work Group attendance</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a:solidFill>
                            <a:schemeClr val="tx1"/>
                          </a:solidFill>
                          <a:latin typeface="+mn-lt"/>
                          <a:ea typeface="+mn-ea"/>
                          <a:cs typeface="+mn-cs"/>
                        </a:rPr>
                        <a:t>UIG Work Group Task Force recommendation tracking</a:t>
                      </a:r>
                    </a:p>
                    <a:p>
                      <a:pPr marL="72000" lvl="0" indent="-72000">
                        <a:spcAft>
                          <a:spcPts val="400"/>
                        </a:spcAft>
                        <a:buFont typeface="Arial" panose="020B0604020202020204" pitchFamily="34" charset="0"/>
                        <a:buChar char="•"/>
                      </a:pPr>
                      <a:r>
                        <a:rPr lang="en-GB" sz="700" baseline="0"/>
                        <a:t>UIG data sources creation</a:t>
                      </a:r>
                    </a:p>
                    <a:p>
                      <a:pPr marL="72000" lvl="0" indent="-72000">
                        <a:spcAft>
                          <a:spcPts val="400"/>
                        </a:spcAft>
                        <a:buFont typeface="Arial" panose="020B0604020202020204" pitchFamily="34" charset="0"/>
                        <a:buChar char="•"/>
                      </a:pPr>
                      <a:r>
                        <a:rPr lang="en-GB" sz="700" baseline="0"/>
                        <a:t>UIG modification alignment creation &amp; publication</a:t>
                      </a:r>
                    </a:p>
                    <a:p>
                      <a:pPr marL="72000" lvl="0" indent="-72000">
                        <a:spcAft>
                          <a:spcPts val="400"/>
                        </a:spcAft>
                        <a:buFont typeface="Arial" panose="020B0604020202020204" pitchFamily="34" charset="0"/>
                        <a:buChar char="•"/>
                      </a:pPr>
                      <a:r>
                        <a:rPr lang="en-GB" sz="700" baseline="0"/>
                        <a:t>Machine Learning new analysis</a:t>
                      </a:r>
                    </a:p>
                    <a:p>
                      <a:pPr marL="71755" lvl="0" indent="-71755">
                        <a:spcAft>
                          <a:spcPts val="400"/>
                        </a:spcAft>
                        <a:buFont typeface="Arial" panose="020B0604020202020204" pitchFamily="34" charset="0"/>
                        <a:buChar char="•"/>
                      </a:pPr>
                      <a:r>
                        <a:rPr lang="en-GB" sz="700" baseline="0"/>
                        <a:t>Budget mapping and forecast</a:t>
                      </a:r>
                    </a:p>
                    <a:p>
                      <a:pPr marL="0" marR="0" lvl="0" indent="0" algn="l" rtl="0" eaLnBrk="1" fontAlgn="auto" latinLnBrk="0" hangingPunct="1">
                        <a:lnSpc>
                          <a:spcPct val="100000"/>
                        </a:lnSpc>
                        <a:spcBef>
                          <a:spcPts val="0"/>
                        </a:spcBef>
                        <a:spcAft>
                          <a:spcPts val="400"/>
                        </a:spcAft>
                        <a:buFont typeface="Arial" panose="020B0604020202020204" pitchFamily="34" charset="0"/>
                        <a:buNone/>
                      </a:pPr>
                      <a:r>
                        <a:rPr lang="en-GB" sz="700" b="1"/>
                        <a:t>.</a:t>
                      </a:r>
                      <a:r>
                        <a:rPr lang="en-GB" sz="700" b="0"/>
                        <a:t> Support development of new online UIG interactive reporting</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700" b="1" baseline="0"/>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baseline="0"/>
                        <a:t>Activities which will cease</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aseline="0"/>
                        <a:t>Representation at </a:t>
                      </a:r>
                      <a:r>
                        <a:rPr lang="en-GB" sz="700" baseline="0" err="1"/>
                        <a:t>ChMC</a:t>
                      </a:r>
                      <a:r>
                        <a:rPr lang="en-GB" sz="700" baseline="0"/>
                        <a:t> &amp; </a:t>
                      </a:r>
                      <a:r>
                        <a:rPr lang="en-GB" sz="700" baseline="0" err="1"/>
                        <a:t>CoMC</a:t>
                      </a:r>
                      <a:r>
                        <a:rPr lang="en-GB" sz="700" baseline="0"/>
                        <a:t> </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700" b="1" baseline="0"/>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GB" sz="700" baseline="0"/>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endParaRPr lang="en-GB" sz="700" baseline="0"/>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kern="1200" baseline="0">
                          <a:solidFill>
                            <a:schemeClr val="tx1"/>
                          </a:solidFill>
                          <a:latin typeface="+mn-lt"/>
                          <a:ea typeface="+mn-ea"/>
                          <a:cs typeface="+mn-cs"/>
                        </a:rPr>
                        <a:t>Existing activities which will be migrated</a:t>
                      </a:r>
                    </a:p>
                    <a:p>
                      <a:pPr marL="71755" lvl="0" indent="-71755"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Daily UIG Box account management</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Monthly UIG Executive Summary</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Creation of UIG monthly dashboard stats</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Web page ownership updates &amp; maintenance</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UIG Work Group attendance</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UIG Work Group Task Force recommendation tracking</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UIG data sources maintenance</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UIG modification alignment pack maintenance</a:t>
                      </a:r>
                    </a:p>
                    <a:p>
                      <a:pPr marL="72000" lvl="0" indent="-72000" algn="l" defTabSz="914400" rtl="0" eaLnBrk="1" latinLnBrk="0" hangingPunct="1">
                        <a:spcAft>
                          <a:spcPts val="400"/>
                        </a:spcAft>
                        <a:buFont typeface="Arial" panose="020B0604020202020204" pitchFamily="34" charset="0"/>
                        <a:buChar char="•"/>
                      </a:pPr>
                      <a:r>
                        <a:rPr lang="en-GB" sz="700" baseline="0"/>
                        <a:t>Machine Learning</a:t>
                      </a:r>
                      <a:r>
                        <a:rPr lang="en-GB" sz="700" kern="1200" baseline="0">
                          <a:solidFill>
                            <a:schemeClr val="tx1"/>
                          </a:solidFill>
                          <a:latin typeface="+mn-lt"/>
                          <a:ea typeface="+mn-ea"/>
                          <a:cs typeface="+mn-cs"/>
                        </a:rPr>
                        <a:t> outstanding analysis</a:t>
                      </a:r>
                    </a:p>
                    <a:p>
                      <a:pPr marL="72000" lvl="0" indent="-72000" algn="l" defTabSz="914400" rtl="0" eaLnBrk="1" latinLnBrk="0" hangingPunct="1">
                        <a:spcAft>
                          <a:spcPts val="400"/>
                        </a:spcAft>
                        <a:buFont typeface="Arial" panose="020B0604020202020204" pitchFamily="34" charset="0"/>
                        <a:buChar char="•"/>
                      </a:pPr>
                      <a:r>
                        <a:rPr lang="en-GB" sz="700" kern="1200" baseline="0">
                          <a:solidFill>
                            <a:schemeClr val="tx1"/>
                          </a:solidFill>
                          <a:latin typeface="+mn-lt"/>
                          <a:ea typeface="+mn-ea"/>
                          <a:cs typeface="+mn-cs"/>
                        </a:rPr>
                        <a:t>Budget monitoring for UIG activities</a:t>
                      </a:r>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r>
                        <a:rPr lang="en-GB" sz="700" kern="1200" baseline="0">
                          <a:solidFill>
                            <a:schemeClr val="tx1"/>
                          </a:solidFill>
                          <a:latin typeface="+mn-lt"/>
                          <a:ea typeface="+mn-ea"/>
                          <a:cs typeface="+mn-cs"/>
                        </a:rPr>
                        <a:t>Outstanding CP 4853 Interim process to monitor and manually load rejected reads into UK Link where the read was rejected for reason MRE00458 only.  Manual work around to be closed out end of October 19.</a:t>
                      </a:r>
                      <a:endParaRPr lang="en-GB" sz="700" kern="1200">
                        <a:solidFill>
                          <a:schemeClr val="tx1"/>
                        </a:solidFill>
                        <a:latin typeface="+mn-lt"/>
                        <a:ea typeface="+mn-ea"/>
                        <a:cs typeface="+mn-cs"/>
                      </a:endParaRP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a:t>UIG brochure version 2 creation &amp; publication</a:t>
                      </a:r>
                      <a:r>
                        <a:rPr lang="en-GB" sz="700" kern="1200" baseline="0">
                          <a:solidFill>
                            <a:schemeClr val="tx1"/>
                          </a:solidFill>
                          <a:latin typeface="+mn-lt"/>
                          <a:ea typeface="+mn-ea"/>
                          <a:cs typeface="+mn-cs"/>
                        </a:rPr>
                        <a:t> </a:t>
                      </a: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a:t>Re-purpose the existing "Lines of investigation tracker" </a:t>
                      </a:r>
                      <a:endParaRPr lang="en-GB" sz="700" kern="1200" baseline="0">
                        <a:solidFill>
                          <a:schemeClr val="tx1"/>
                        </a:solidFill>
                        <a:latin typeface="+mn-lt"/>
                        <a:ea typeface="+mn-ea"/>
                        <a:cs typeface="+mn-cs"/>
                      </a:endParaRPr>
                    </a:p>
                    <a:p>
                      <a:pPr marL="71755" marR="0" lvl="0" indent="-71755" algn="l">
                        <a:lnSpc>
                          <a:spcPct val="100000"/>
                        </a:lnSpc>
                        <a:spcBef>
                          <a:spcPts val="0"/>
                        </a:spcBef>
                        <a:spcAft>
                          <a:spcPts val="400"/>
                        </a:spcAft>
                        <a:buFont typeface="Arial" panose="020B0604020202020204" pitchFamily="34" charset="0"/>
                        <a:buChar char="•"/>
                      </a:pPr>
                      <a:r>
                        <a:rPr lang="en-GB" sz="700" b="0" i="0" u="none" strike="noStrike" kern="1200" baseline="0" noProof="0"/>
                        <a:t>Work with Customer Change team to develop formal project close down</a:t>
                      </a:r>
                    </a:p>
                    <a:p>
                      <a:pPr marL="0" marR="0" lvl="0" indent="0" algn="l">
                        <a:lnSpc>
                          <a:spcPct val="100000"/>
                        </a:lnSpc>
                        <a:spcBef>
                          <a:spcPts val="0"/>
                        </a:spcBef>
                        <a:spcAft>
                          <a:spcPts val="400"/>
                        </a:spcAft>
                        <a:buNone/>
                      </a:pPr>
                      <a:r>
                        <a:rPr lang="en-GB" sz="700" b="1" kern="1200" baseline="0">
                          <a:solidFill>
                            <a:schemeClr val="tx1"/>
                          </a:solidFill>
                          <a:latin typeface="+mn-lt"/>
                          <a:ea typeface="+mn-ea"/>
                          <a:cs typeface="+mn-cs"/>
                        </a:rPr>
                        <a:t>New activities which will commence</a:t>
                      </a:r>
                    </a:p>
                    <a:p>
                      <a:pPr marL="171450" marR="0" lvl="0" indent="-171450" algn="l">
                        <a:lnSpc>
                          <a:spcPct val="100000"/>
                        </a:lnSpc>
                        <a:spcBef>
                          <a:spcPts val="0"/>
                        </a:spcBef>
                        <a:spcAft>
                          <a:spcPts val="400"/>
                        </a:spcAft>
                        <a:buFont typeface="Arial"/>
                        <a:buChar char="•"/>
                      </a:pPr>
                      <a:r>
                        <a:rPr lang="en-GB" sz="700" b="0" i="0" u="none" strike="noStrike" kern="1200" baseline="0" noProof="0">
                          <a:solidFill>
                            <a:schemeClr val="tx1"/>
                          </a:solidFill>
                          <a:latin typeface="Arial"/>
                        </a:rPr>
                        <a:t>Support maintenance of new online UIG interactive reporting</a:t>
                      </a:r>
                      <a:endParaRPr lang="en-GB" sz="1400"/>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r>
                        <a:rPr lang="en-GB" sz="700" b="1" kern="1200" err="1">
                          <a:solidFill>
                            <a:schemeClr val="tx1"/>
                          </a:solidFill>
                          <a:latin typeface="+mn-lt"/>
                          <a:ea typeface="+mn-ea"/>
                          <a:cs typeface="+mn-cs"/>
                        </a:rPr>
                        <a:t>Adhoc</a:t>
                      </a:r>
                      <a:r>
                        <a:rPr lang="en-GB" sz="700" b="1" kern="1200">
                          <a:solidFill>
                            <a:schemeClr val="tx1"/>
                          </a:solidFill>
                          <a:latin typeface="+mn-lt"/>
                          <a:ea typeface="+mn-ea"/>
                          <a:cs typeface="+mn-cs"/>
                        </a:rPr>
                        <a:t> new UIG related requests</a:t>
                      </a:r>
                    </a:p>
                    <a:p>
                      <a:pPr marL="71755" marR="0" lvl="0" indent="-71755"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a:solidFill>
                            <a:schemeClr val="tx1"/>
                          </a:solidFill>
                          <a:latin typeface="+mn-lt"/>
                          <a:ea typeface="+mn-ea"/>
                          <a:cs typeface="+mn-cs"/>
                        </a:rPr>
                        <a:t>One</a:t>
                      </a:r>
                      <a:r>
                        <a:rPr lang="en-GB" sz="700" kern="1200" baseline="0">
                          <a:solidFill>
                            <a:schemeClr val="tx1"/>
                          </a:solidFill>
                          <a:latin typeface="+mn-lt"/>
                          <a:ea typeface="+mn-ea"/>
                          <a:cs typeface="+mn-cs"/>
                        </a:rPr>
                        <a:t> off activities e.g. simulations/</a:t>
                      </a:r>
                      <a:r>
                        <a:rPr lang="en-GB" sz="700" kern="1200" baseline="0" err="1">
                          <a:solidFill>
                            <a:schemeClr val="tx1"/>
                          </a:solidFill>
                          <a:latin typeface="+mn-lt"/>
                          <a:ea typeface="+mn-ea"/>
                          <a:cs typeface="+mn-cs"/>
                        </a:rPr>
                        <a:t>adhoc</a:t>
                      </a:r>
                      <a:r>
                        <a:rPr lang="en-GB" sz="700" kern="1200" baseline="0">
                          <a:solidFill>
                            <a:schemeClr val="tx1"/>
                          </a:solidFill>
                          <a:latin typeface="+mn-lt"/>
                          <a:ea typeface="+mn-ea"/>
                          <a:cs typeface="+mn-cs"/>
                        </a:rPr>
                        <a:t> UIG reporting requests – considered by Customer Support Services and/or directed to raise CP</a:t>
                      </a:r>
                      <a:endParaRPr lang="en-GB" sz="700" kern="1200">
                        <a:solidFill>
                          <a:schemeClr val="tx1"/>
                        </a:solidFill>
                        <a:latin typeface="+mn-lt"/>
                        <a:ea typeface="+mn-ea"/>
                        <a:cs typeface="+mn-cs"/>
                      </a:endParaRPr>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700" kern="1200" baseline="0">
                          <a:solidFill>
                            <a:schemeClr val="tx1"/>
                          </a:solidFill>
                          <a:latin typeface="+mn-lt"/>
                          <a:ea typeface="+mn-ea"/>
                          <a:cs typeface="+mn-cs"/>
                        </a:rPr>
                        <a:t>Live CP4866 Removal of validation on uncorrected read due November release</a:t>
                      </a:r>
                    </a:p>
                    <a:p>
                      <a:pPr marL="71755" marR="0" lvl="0" indent="-71755" algn="l" rtl="0" eaLnBrk="1" fontAlgn="auto" latinLnBrk="0" hangingPunct="1">
                        <a:lnSpc>
                          <a:spcPct val="100000"/>
                        </a:lnSpc>
                        <a:spcBef>
                          <a:spcPts val="0"/>
                        </a:spcBef>
                        <a:spcAft>
                          <a:spcPts val="400"/>
                        </a:spcAft>
                        <a:buFont typeface="Arial" panose="020B0604020202020204" pitchFamily="34" charset="0"/>
                        <a:buChar char="•"/>
                      </a:pPr>
                      <a:r>
                        <a:rPr lang="en-GB" sz="700" i="0" kern="1200" baseline="0">
                          <a:solidFill>
                            <a:schemeClr val="tx1"/>
                          </a:solidFill>
                          <a:latin typeface="+mn-lt"/>
                          <a:ea typeface="+mn-ea"/>
                          <a:cs typeface="+mn-cs"/>
                        </a:rPr>
                        <a:t>Work with Customer Team complete outstanding UIG related CR's.</a:t>
                      </a:r>
                    </a:p>
                    <a:p>
                      <a:pPr marL="71755" marR="0" lvl="0" indent="-71755" algn="l">
                        <a:lnSpc>
                          <a:spcPct val="100000"/>
                        </a:lnSpc>
                        <a:spcBef>
                          <a:spcPts val="0"/>
                        </a:spcBef>
                        <a:spcAft>
                          <a:spcPts val="400"/>
                        </a:spcAft>
                        <a:buFont typeface="Arial" panose="020B0604020202020204" pitchFamily="34" charset="0"/>
                        <a:buChar char="•"/>
                      </a:pPr>
                      <a:r>
                        <a:rPr lang="en-GB" sz="700" kern="1200" baseline="0">
                          <a:solidFill>
                            <a:schemeClr val="tx1"/>
                          </a:solidFill>
                          <a:latin typeface="+mn-lt"/>
                          <a:ea typeface="+mn-ea"/>
                          <a:cs typeface="+mn-cs"/>
                        </a:rPr>
                        <a:t>Newly identified Modifications &amp; CRs</a:t>
                      </a:r>
                      <a:endParaRPr lang="en-GB" sz="1400"/>
                    </a:p>
                    <a:p>
                      <a:pPr marL="0" marR="0" lvl="0" indent="0" algn="l" defTabSz="914400" rtl="0" eaLnBrk="1" fontAlgn="auto" latinLnBrk="0" hangingPunct="1">
                        <a:lnSpc>
                          <a:spcPct val="100000"/>
                        </a:lnSpc>
                        <a:spcBef>
                          <a:spcPts val="0"/>
                        </a:spcBef>
                        <a:spcAft>
                          <a:spcPts val="400"/>
                        </a:spcAft>
                        <a:buClrTx/>
                        <a:buSzTx/>
                        <a:buNone/>
                        <a:tabLst/>
                        <a:defRPr/>
                      </a:pPr>
                      <a:endParaRPr lang="en-GB" sz="700" kern="1200" baseline="0">
                        <a:solidFill>
                          <a:schemeClr val="tx1"/>
                        </a:solidFill>
                        <a:latin typeface="+mn-lt"/>
                        <a:ea typeface="+mn-ea"/>
                        <a:cs typeface="+mn-cs"/>
                      </a:endParaRPr>
                    </a:p>
                  </a:txBody>
                  <a:tcPr marL="68580" marR="68580">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179185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ff4a265c5312bb5ac9b6a6dde5a5a86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54a99f3b233113e750cad3d07ae3ea5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c78a4dae-5fc0-4ed3-ad80-da51122ab114">
      <UserInfo>
        <DisplayName>Hallam-Jones, James</DisplayName>
        <AccountId>15</AccountId>
        <AccountType/>
      </UserInfo>
      <UserInfo>
        <DisplayName>Jackson, Leanne</DisplayName>
        <AccountId>50</AccountId>
        <AccountType/>
      </UserInfo>
      <UserInfo>
        <DisplayName>LeResche, Jaimee</DisplayName>
        <AccountId>244</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1E7C43-5E78-4FC8-A67E-94733C422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5844fa40-a696-4ac9-bd38-c0330d295109"/>
    <ds:schemaRef ds:uri="http://purl.org/dc/terms/"/>
    <ds:schemaRef ds:uri="http://purl.org/dc/dcmitype/"/>
    <ds:schemaRef ds:uri="http://schemas.microsoft.com/office/2006/metadata/properties"/>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551</TotalTime>
  <Words>859</Words>
  <Application>Microsoft Office PowerPoint</Application>
  <PresentationFormat>On-screen Show (16:9)</PresentationFormat>
  <Paragraphs>232</Paragraphs>
  <Slides>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ＭＳ Ｐゴシック</vt:lpstr>
      <vt:lpstr>Arial</vt:lpstr>
      <vt:lpstr>Calibri</vt:lpstr>
      <vt:lpstr>Times New Roman</vt:lpstr>
      <vt:lpstr>Wingdings</vt:lpstr>
      <vt:lpstr>Office Theme</vt:lpstr>
      <vt:lpstr>xoserve templates</vt:lpstr>
      <vt:lpstr>UIG Task Force Progress Report</vt:lpstr>
      <vt:lpstr>Background</vt:lpstr>
      <vt:lpstr>UIG Task Force: Dashboard</vt:lpstr>
      <vt:lpstr>Plan on Page Updated</vt:lpstr>
      <vt:lpstr>Recommendations - where we are</vt:lpstr>
      <vt:lpstr>Overview Of Task Force Funding</vt:lpstr>
      <vt:lpstr>Reminder – UIG Task Force Activities migration post October 19</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LeResche, Jaimee</cp:lastModifiedBy>
  <cp:revision>11</cp:revision>
  <cp:lastPrinted>2020-01-02T11:03:46Z</cp:lastPrinted>
  <dcterms:created xsi:type="dcterms:W3CDTF">2018-09-02T17:12:15Z</dcterms:created>
  <dcterms:modified xsi:type="dcterms:W3CDTF">2020-01-03T14:49:55Z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1438235381</vt:i4>
  </property>
  <property fmtid="{D5CDD505-2E9C-101B-9397-08002B2CF9AE}" pid="3" name="_NewReviewCycle">
    <vt:lpwstr/>
  </property>
  <property fmtid="{D5CDD505-2E9C-101B-9397-08002B2CF9AE}" pid="4" name="_EmailSubject">
    <vt:lpwstr>DSC Contract Management Committee Meeting 16.1.19</vt:lpwstr>
  </property>
  <property fmtid="{D5CDD505-2E9C-101B-9397-08002B2CF9AE}" pid="5" name="_AuthorEmail">
    <vt:lpwstr>Leanne.Jackson@xoserve.com</vt:lpwstr>
  </property>
  <property fmtid="{D5CDD505-2E9C-101B-9397-08002B2CF9AE}" pid="6" name="_AuthorEmailDisplayName">
    <vt:lpwstr>Jackson, Leanne</vt:lpwstr>
  </property>
  <property fmtid="{D5CDD505-2E9C-101B-9397-08002B2CF9AE}" pid="7" name="_PreviousAdHocReviewCycleID">
    <vt:i4>-498269071</vt:i4>
  </property>
  <property fmtid="{D5CDD505-2E9C-101B-9397-08002B2CF9AE}" pid="8" name="ContentTypeId">
    <vt:lpwstr>0x0101002A9D4E94D94ABB48A35A572EF9A60258</vt:lpwstr>
  </property>
</Properties>
</file>