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88" r:id="rId5"/>
    <p:sldId id="332" r:id="rId6"/>
    <p:sldId id="883" r:id="rId7"/>
    <p:sldId id="882"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E8"/>
    <a:srgbClr val="CCFF99"/>
    <a:srgbClr val="9CCB3B"/>
    <a:srgbClr val="FFBF00"/>
    <a:srgbClr val="40D1F5"/>
    <a:srgbClr val="FFFFFF"/>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p:normalViewPr>
  <p:slideViewPr>
    <p:cSldViewPr>
      <p:cViewPr varScale="1">
        <p:scale>
          <a:sx n="84" d="100"/>
          <a:sy n="84" d="100"/>
        </p:scale>
        <p:origin x="780"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0C31E3-CE54-4380-A712-50B34CDA2969}" type="doc">
      <dgm:prSet loTypeId="urn:microsoft.com/office/officeart/2005/8/layout/process1" loCatId="process" qsTypeId="urn:microsoft.com/office/officeart/2005/8/quickstyle/simple1" qsCatId="simple" csTypeId="urn:microsoft.com/office/officeart/2005/8/colors/accent1_2" csCatId="accent1" phldr="1"/>
      <dgm:spPr/>
    </dgm:pt>
    <dgm:pt modelId="{9F98B83E-15FE-4E64-8FC3-48066761B7D5}">
      <dgm:prSet phldrT="[Text]" custT="1"/>
      <dgm:spPr>
        <a:solidFill>
          <a:schemeClr val="accent6"/>
        </a:solidFill>
      </dgm:spPr>
      <dgm:t>
        <a:bodyPr/>
        <a:lstStyle/>
        <a:p>
          <a:r>
            <a:rPr lang="en-GB" sz="1000" dirty="0"/>
            <a:t>Preparation</a:t>
          </a:r>
        </a:p>
      </dgm:t>
    </dgm:pt>
    <dgm:pt modelId="{EB0F6582-EA69-4666-8BBC-3D4B76F22F63}" type="parTrans" cxnId="{885F0C33-7022-4A04-8132-658E2A693F74}">
      <dgm:prSet/>
      <dgm:spPr/>
      <dgm:t>
        <a:bodyPr/>
        <a:lstStyle/>
        <a:p>
          <a:endParaRPr lang="en-GB"/>
        </a:p>
      </dgm:t>
    </dgm:pt>
    <dgm:pt modelId="{E23C236C-FCFD-4F95-B743-4EF00ED8E1BA}" type="sibTrans" cxnId="{885F0C33-7022-4A04-8132-658E2A693F74}">
      <dgm:prSet/>
      <dgm:spPr/>
      <dgm:t>
        <a:bodyPr/>
        <a:lstStyle/>
        <a:p>
          <a:endParaRPr lang="en-GB"/>
        </a:p>
      </dgm:t>
    </dgm:pt>
    <dgm:pt modelId="{F87C66A2-3B58-4A31-82EF-966469BFDF5A}">
      <dgm:prSet phldrT="[Text]" custT="1"/>
      <dgm:spPr>
        <a:solidFill>
          <a:srgbClr val="00B050"/>
        </a:solidFill>
      </dgm:spPr>
      <dgm:t>
        <a:bodyPr/>
        <a:lstStyle/>
        <a:p>
          <a:r>
            <a:rPr lang="en-GB" sz="1000" dirty="0"/>
            <a:t>Test Execution</a:t>
          </a:r>
        </a:p>
      </dgm:t>
    </dgm:pt>
    <dgm:pt modelId="{FDD3DC23-80AD-4E49-A163-DFE22DB5DE42}" type="parTrans" cxnId="{8C284452-6862-49C8-B39A-00FC646ED3D9}">
      <dgm:prSet/>
      <dgm:spPr/>
      <dgm:t>
        <a:bodyPr/>
        <a:lstStyle/>
        <a:p>
          <a:endParaRPr lang="en-GB"/>
        </a:p>
      </dgm:t>
    </dgm:pt>
    <dgm:pt modelId="{B03F8E4E-B63D-480B-BF45-4E02C2CDDFCB}" type="sibTrans" cxnId="{8C284452-6862-49C8-B39A-00FC646ED3D9}">
      <dgm:prSet/>
      <dgm:spPr/>
      <dgm:t>
        <a:bodyPr/>
        <a:lstStyle/>
        <a:p>
          <a:endParaRPr lang="en-GB"/>
        </a:p>
      </dgm:t>
    </dgm:pt>
    <dgm:pt modelId="{63ECDC18-5819-4800-A62A-D4110CE2D683}">
      <dgm:prSet phldrT="[Text]" custT="1"/>
      <dgm:spPr/>
      <dgm:t>
        <a:bodyPr/>
        <a:lstStyle/>
        <a:p>
          <a:r>
            <a:rPr lang="en-GB" sz="1000" dirty="0"/>
            <a:t>Re-test</a:t>
          </a:r>
        </a:p>
      </dgm:t>
    </dgm:pt>
    <dgm:pt modelId="{F674D998-8685-42B3-9AE4-DDB27E440394}" type="parTrans" cxnId="{4E7D6D56-A150-4970-B104-B1D9005267F5}">
      <dgm:prSet/>
      <dgm:spPr/>
      <dgm:t>
        <a:bodyPr/>
        <a:lstStyle/>
        <a:p>
          <a:endParaRPr lang="en-GB"/>
        </a:p>
      </dgm:t>
    </dgm:pt>
    <dgm:pt modelId="{52BAC5F1-AA32-4258-8178-9693B1B6454F}" type="sibTrans" cxnId="{4E7D6D56-A150-4970-B104-B1D9005267F5}">
      <dgm:prSet/>
      <dgm:spPr/>
      <dgm:t>
        <a:bodyPr/>
        <a:lstStyle/>
        <a:p>
          <a:endParaRPr lang="en-GB"/>
        </a:p>
      </dgm:t>
    </dgm:pt>
    <dgm:pt modelId="{70762EB6-9E88-4393-8132-E94438F13C10}" type="pres">
      <dgm:prSet presAssocID="{B40C31E3-CE54-4380-A712-50B34CDA2969}" presName="Name0" presStyleCnt="0">
        <dgm:presLayoutVars>
          <dgm:dir/>
          <dgm:resizeHandles val="exact"/>
        </dgm:presLayoutVars>
      </dgm:prSet>
      <dgm:spPr/>
    </dgm:pt>
    <dgm:pt modelId="{089B6D46-562F-44D3-95C7-B35C05B1A11D}" type="pres">
      <dgm:prSet presAssocID="{9F98B83E-15FE-4E64-8FC3-48066761B7D5}" presName="node" presStyleLbl="node1" presStyleIdx="0" presStyleCnt="3">
        <dgm:presLayoutVars>
          <dgm:bulletEnabled val="1"/>
        </dgm:presLayoutVars>
      </dgm:prSet>
      <dgm:spPr/>
    </dgm:pt>
    <dgm:pt modelId="{C9304280-E466-4002-B3FF-B0A60B5CE0D2}" type="pres">
      <dgm:prSet presAssocID="{E23C236C-FCFD-4F95-B743-4EF00ED8E1BA}" presName="sibTrans" presStyleLbl="sibTrans2D1" presStyleIdx="0" presStyleCnt="2"/>
      <dgm:spPr/>
    </dgm:pt>
    <dgm:pt modelId="{85A17689-715A-49BC-839C-1F89ECF88D07}" type="pres">
      <dgm:prSet presAssocID="{E23C236C-FCFD-4F95-B743-4EF00ED8E1BA}" presName="connectorText" presStyleLbl="sibTrans2D1" presStyleIdx="0" presStyleCnt="2"/>
      <dgm:spPr/>
    </dgm:pt>
    <dgm:pt modelId="{8073168D-C2F1-4C24-86E5-09FDDEB1A8BF}" type="pres">
      <dgm:prSet presAssocID="{F87C66A2-3B58-4A31-82EF-966469BFDF5A}" presName="node" presStyleLbl="node1" presStyleIdx="1" presStyleCnt="3">
        <dgm:presLayoutVars>
          <dgm:bulletEnabled val="1"/>
        </dgm:presLayoutVars>
      </dgm:prSet>
      <dgm:spPr/>
    </dgm:pt>
    <dgm:pt modelId="{573F8C48-7B47-46C6-AE8D-D35DC034456E}" type="pres">
      <dgm:prSet presAssocID="{B03F8E4E-B63D-480B-BF45-4E02C2CDDFCB}" presName="sibTrans" presStyleLbl="sibTrans2D1" presStyleIdx="1" presStyleCnt="2"/>
      <dgm:spPr/>
    </dgm:pt>
    <dgm:pt modelId="{C06FA0B2-C9EA-4BB3-8B94-B1DB47E16E2B}" type="pres">
      <dgm:prSet presAssocID="{B03F8E4E-B63D-480B-BF45-4E02C2CDDFCB}" presName="connectorText" presStyleLbl="sibTrans2D1" presStyleIdx="1" presStyleCnt="2"/>
      <dgm:spPr/>
    </dgm:pt>
    <dgm:pt modelId="{6F392AAB-1AA9-4D38-999E-921D95F68B69}" type="pres">
      <dgm:prSet presAssocID="{63ECDC18-5819-4800-A62A-D4110CE2D683}" presName="node" presStyleLbl="node1" presStyleIdx="2" presStyleCnt="3">
        <dgm:presLayoutVars>
          <dgm:bulletEnabled val="1"/>
        </dgm:presLayoutVars>
      </dgm:prSet>
      <dgm:spPr/>
    </dgm:pt>
  </dgm:ptLst>
  <dgm:cxnLst>
    <dgm:cxn modelId="{3E043420-1F05-4204-8E2B-BD13BF1609B7}" type="presOf" srcId="{63ECDC18-5819-4800-A62A-D4110CE2D683}" destId="{6F392AAB-1AA9-4D38-999E-921D95F68B69}" srcOrd="0" destOrd="0" presId="urn:microsoft.com/office/officeart/2005/8/layout/process1"/>
    <dgm:cxn modelId="{885F0C33-7022-4A04-8132-658E2A693F74}" srcId="{B40C31E3-CE54-4380-A712-50B34CDA2969}" destId="{9F98B83E-15FE-4E64-8FC3-48066761B7D5}" srcOrd="0" destOrd="0" parTransId="{EB0F6582-EA69-4666-8BBC-3D4B76F22F63}" sibTransId="{E23C236C-FCFD-4F95-B743-4EF00ED8E1BA}"/>
    <dgm:cxn modelId="{A16C9760-A439-4A1B-822F-B6A0CA533986}" type="presOf" srcId="{B40C31E3-CE54-4380-A712-50B34CDA2969}" destId="{70762EB6-9E88-4393-8132-E94438F13C10}" srcOrd="0" destOrd="0" presId="urn:microsoft.com/office/officeart/2005/8/layout/process1"/>
    <dgm:cxn modelId="{F156C861-189C-4B75-A006-DF46324337D9}" type="presOf" srcId="{E23C236C-FCFD-4F95-B743-4EF00ED8E1BA}" destId="{C9304280-E466-4002-B3FF-B0A60B5CE0D2}" srcOrd="0" destOrd="0" presId="urn:microsoft.com/office/officeart/2005/8/layout/process1"/>
    <dgm:cxn modelId="{5749204C-ADA7-4D3D-A6E3-7FEB86806B32}" type="presOf" srcId="{B03F8E4E-B63D-480B-BF45-4E02C2CDDFCB}" destId="{573F8C48-7B47-46C6-AE8D-D35DC034456E}" srcOrd="0" destOrd="0" presId="urn:microsoft.com/office/officeart/2005/8/layout/process1"/>
    <dgm:cxn modelId="{8C284452-6862-49C8-B39A-00FC646ED3D9}" srcId="{B40C31E3-CE54-4380-A712-50B34CDA2969}" destId="{F87C66A2-3B58-4A31-82EF-966469BFDF5A}" srcOrd="1" destOrd="0" parTransId="{FDD3DC23-80AD-4E49-A163-DFE22DB5DE42}" sibTransId="{B03F8E4E-B63D-480B-BF45-4E02C2CDDFCB}"/>
    <dgm:cxn modelId="{4E7D6D56-A150-4970-B104-B1D9005267F5}" srcId="{B40C31E3-CE54-4380-A712-50B34CDA2969}" destId="{63ECDC18-5819-4800-A62A-D4110CE2D683}" srcOrd="2" destOrd="0" parTransId="{F674D998-8685-42B3-9AE4-DDB27E440394}" sibTransId="{52BAC5F1-AA32-4258-8178-9693B1B6454F}"/>
    <dgm:cxn modelId="{66229793-C04C-4C76-8FA5-C02BB0D825CA}" type="presOf" srcId="{B03F8E4E-B63D-480B-BF45-4E02C2CDDFCB}" destId="{C06FA0B2-C9EA-4BB3-8B94-B1DB47E16E2B}" srcOrd="1" destOrd="0" presId="urn:microsoft.com/office/officeart/2005/8/layout/process1"/>
    <dgm:cxn modelId="{7E640B99-9491-4808-A9D4-85FC77686378}" type="presOf" srcId="{9F98B83E-15FE-4E64-8FC3-48066761B7D5}" destId="{089B6D46-562F-44D3-95C7-B35C05B1A11D}" srcOrd="0" destOrd="0" presId="urn:microsoft.com/office/officeart/2005/8/layout/process1"/>
    <dgm:cxn modelId="{54331DF9-FCAF-44BF-AC7E-58A117629EAC}" type="presOf" srcId="{E23C236C-FCFD-4F95-B743-4EF00ED8E1BA}" destId="{85A17689-715A-49BC-839C-1F89ECF88D07}" srcOrd="1" destOrd="0" presId="urn:microsoft.com/office/officeart/2005/8/layout/process1"/>
    <dgm:cxn modelId="{D3FF8CF9-63B0-4B69-8B5E-2096C9144E59}" type="presOf" srcId="{F87C66A2-3B58-4A31-82EF-966469BFDF5A}" destId="{8073168D-C2F1-4C24-86E5-09FDDEB1A8BF}" srcOrd="0" destOrd="0" presId="urn:microsoft.com/office/officeart/2005/8/layout/process1"/>
    <dgm:cxn modelId="{0FF2E60F-CAC2-46B8-A3C0-46ECA505D2D6}" type="presParOf" srcId="{70762EB6-9E88-4393-8132-E94438F13C10}" destId="{089B6D46-562F-44D3-95C7-B35C05B1A11D}" srcOrd="0" destOrd="0" presId="urn:microsoft.com/office/officeart/2005/8/layout/process1"/>
    <dgm:cxn modelId="{5A403E7A-236A-4179-8F79-6B4A866C9665}" type="presParOf" srcId="{70762EB6-9E88-4393-8132-E94438F13C10}" destId="{C9304280-E466-4002-B3FF-B0A60B5CE0D2}" srcOrd="1" destOrd="0" presId="urn:microsoft.com/office/officeart/2005/8/layout/process1"/>
    <dgm:cxn modelId="{7959782F-5828-4069-8A18-1E3661098147}" type="presParOf" srcId="{C9304280-E466-4002-B3FF-B0A60B5CE0D2}" destId="{85A17689-715A-49BC-839C-1F89ECF88D07}" srcOrd="0" destOrd="0" presId="urn:microsoft.com/office/officeart/2005/8/layout/process1"/>
    <dgm:cxn modelId="{F50D68D9-A813-4D87-BFA7-3F725CDA5614}" type="presParOf" srcId="{70762EB6-9E88-4393-8132-E94438F13C10}" destId="{8073168D-C2F1-4C24-86E5-09FDDEB1A8BF}" srcOrd="2" destOrd="0" presId="urn:microsoft.com/office/officeart/2005/8/layout/process1"/>
    <dgm:cxn modelId="{AEB90BC7-F98A-4CC9-81CF-8E7FF42EA313}" type="presParOf" srcId="{70762EB6-9E88-4393-8132-E94438F13C10}" destId="{573F8C48-7B47-46C6-AE8D-D35DC034456E}" srcOrd="3" destOrd="0" presId="urn:microsoft.com/office/officeart/2005/8/layout/process1"/>
    <dgm:cxn modelId="{A4A83CE4-FF3D-4680-9050-2614D28C2B3A}" type="presParOf" srcId="{573F8C48-7B47-46C6-AE8D-D35DC034456E}" destId="{C06FA0B2-C9EA-4BB3-8B94-B1DB47E16E2B}" srcOrd="0" destOrd="0" presId="urn:microsoft.com/office/officeart/2005/8/layout/process1"/>
    <dgm:cxn modelId="{6F25ADE6-3D9A-42F7-8FBD-8A84507551F7}" type="presParOf" srcId="{70762EB6-9E88-4393-8132-E94438F13C10}" destId="{6F392AAB-1AA9-4D38-999E-921D95F68B69}"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B6D46-562F-44D3-95C7-B35C05B1A11D}">
      <dsp:nvSpPr>
        <dsp:cNvPr id="0" name=""/>
        <dsp:cNvSpPr/>
      </dsp:nvSpPr>
      <dsp:spPr>
        <a:xfrm>
          <a:off x="3417" y="0"/>
          <a:ext cx="1021472" cy="381144"/>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Preparation</a:t>
          </a:r>
        </a:p>
      </dsp:txBody>
      <dsp:txXfrm>
        <a:off x="14580" y="11163"/>
        <a:ext cx="999146" cy="358818"/>
      </dsp:txXfrm>
    </dsp:sp>
    <dsp:sp modelId="{C9304280-E466-4002-B3FF-B0A60B5CE0D2}">
      <dsp:nvSpPr>
        <dsp:cNvPr id="0" name=""/>
        <dsp:cNvSpPr/>
      </dsp:nvSpPr>
      <dsp:spPr>
        <a:xfrm>
          <a:off x="1127037" y="63909"/>
          <a:ext cx="216552" cy="2533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1127037" y="114574"/>
        <a:ext cx="151586" cy="151995"/>
      </dsp:txXfrm>
    </dsp:sp>
    <dsp:sp modelId="{8073168D-C2F1-4C24-86E5-09FDDEB1A8BF}">
      <dsp:nvSpPr>
        <dsp:cNvPr id="0" name=""/>
        <dsp:cNvSpPr/>
      </dsp:nvSpPr>
      <dsp:spPr>
        <a:xfrm>
          <a:off x="1433479" y="0"/>
          <a:ext cx="1021472" cy="381144"/>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Test Execution</a:t>
          </a:r>
        </a:p>
      </dsp:txBody>
      <dsp:txXfrm>
        <a:off x="1444642" y="11163"/>
        <a:ext cx="999146" cy="358818"/>
      </dsp:txXfrm>
    </dsp:sp>
    <dsp:sp modelId="{573F8C48-7B47-46C6-AE8D-D35DC034456E}">
      <dsp:nvSpPr>
        <dsp:cNvPr id="0" name=""/>
        <dsp:cNvSpPr/>
      </dsp:nvSpPr>
      <dsp:spPr>
        <a:xfrm>
          <a:off x="2557099" y="63909"/>
          <a:ext cx="216552" cy="2533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2557099" y="114574"/>
        <a:ext cx="151586" cy="151995"/>
      </dsp:txXfrm>
    </dsp:sp>
    <dsp:sp modelId="{6F392AAB-1AA9-4D38-999E-921D95F68B69}">
      <dsp:nvSpPr>
        <dsp:cNvPr id="0" name=""/>
        <dsp:cNvSpPr/>
      </dsp:nvSpPr>
      <dsp:spPr>
        <a:xfrm>
          <a:off x="2863541" y="0"/>
          <a:ext cx="1021472" cy="381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Re-test</a:t>
          </a:r>
        </a:p>
      </dsp:txBody>
      <dsp:txXfrm>
        <a:off x="2874704" y="11163"/>
        <a:ext cx="999146" cy="35881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26/02/2020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Extraordinary Change Management Committee  </a:t>
            </a:r>
          </a:p>
        </p:txBody>
      </p:sp>
      <p:sp>
        <p:nvSpPr>
          <p:cNvPr id="3" name="Subtitle 2"/>
          <p:cNvSpPr>
            <a:spLocks noGrp="1"/>
          </p:cNvSpPr>
          <p:nvPr>
            <p:ph type="subTitle" idx="1"/>
          </p:nvPr>
        </p:nvSpPr>
        <p:spPr/>
        <p:txBody>
          <a:bodyPr/>
          <a:lstStyle/>
          <a:p>
            <a:r>
              <a:rPr lang="en-GB" dirty="0"/>
              <a:t>5</a:t>
            </a:r>
            <a:r>
              <a:rPr lang="en-GB" baseline="30000" dirty="0"/>
              <a:t>th</a:t>
            </a:r>
            <a:r>
              <a:rPr lang="en-GB" dirty="0"/>
              <a:t> March 2020</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20224551"/>
              </p:ext>
            </p:extLst>
          </p:nvPr>
        </p:nvGraphicFramePr>
        <p:xfrm>
          <a:off x="166564" y="226025"/>
          <a:ext cx="8810872" cy="3299997"/>
        </p:xfrm>
        <a:graphic>
          <a:graphicData uri="http://schemas.openxmlformats.org/drawingml/2006/table">
            <a:tbl>
              <a:tblPr firstRow="1" firstCol="1" bandRow="1">
                <a:tableStyleId>{5940675A-B579-460E-94D1-54222C63F5DA}</a:tableStyleId>
              </a:tblPr>
              <a:tblGrid>
                <a:gridCol w="1584176">
                  <a:extLst>
                    <a:ext uri="{9D8B030D-6E8A-4147-A177-3AD203B41FA5}">
                      <a16:colId xmlns:a16="http://schemas.microsoft.com/office/drawing/2014/main" val="20001"/>
                    </a:ext>
                  </a:extLst>
                </a:gridCol>
                <a:gridCol w="936104">
                  <a:extLst>
                    <a:ext uri="{9D8B030D-6E8A-4147-A177-3AD203B41FA5}">
                      <a16:colId xmlns:a16="http://schemas.microsoft.com/office/drawing/2014/main" val="20006"/>
                    </a:ext>
                  </a:extLst>
                </a:gridCol>
                <a:gridCol w="720080">
                  <a:extLst>
                    <a:ext uri="{9D8B030D-6E8A-4147-A177-3AD203B41FA5}">
                      <a16:colId xmlns:a16="http://schemas.microsoft.com/office/drawing/2014/main" val="1990762972"/>
                    </a:ext>
                  </a:extLst>
                </a:gridCol>
                <a:gridCol w="720080">
                  <a:extLst>
                    <a:ext uri="{9D8B030D-6E8A-4147-A177-3AD203B41FA5}">
                      <a16:colId xmlns:a16="http://schemas.microsoft.com/office/drawing/2014/main" val="20007"/>
                    </a:ext>
                  </a:extLst>
                </a:gridCol>
                <a:gridCol w="648072">
                  <a:extLst>
                    <a:ext uri="{9D8B030D-6E8A-4147-A177-3AD203B41FA5}">
                      <a16:colId xmlns:a16="http://schemas.microsoft.com/office/drawing/2014/main" val="20008"/>
                    </a:ext>
                  </a:extLst>
                </a:gridCol>
                <a:gridCol w="4202360">
                  <a:extLst>
                    <a:ext uri="{9D8B030D-6E8A-4147-A177-3AD203B41FA5}">
                      <a16:colId xmlns:a16="http://schemas.microsoft.com/office/drawing/2014/main" val="20009"/>
                    </a:ext>
                  </a:extLst>
                </a:gridCol>
              </a:tblGrid>
              <a:tr h="234566">
                <a:tc gridSpan="6">
                  <a:txBody>
                    <a:bodyPr/>
                    <a:lstStyle/>
                    <a:p>
                      <a:pPr algn="l">
                        <a:lnSpc>
                          <a:spcPct val="115000"/>
                        </a:lnSpc>
                        <a:spcAft>
                          <a:spcPts val="0"/>
                        </a:spcAft>
                      </a:pPr>
                      <a:r>
                        <a:rPr lang="en-GB" sz="9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gn="l">
                        <a:lnSpc>
                          <a:spcPct val="115000"/>
                        </a:lnSpc>
                        <a:spcAft>
                          <a:spcPts val="0"/>
                        </a:spcAft>
                      </a:pPr>
                      <a:endParaRPr lang="en-GB" sz="800" kern="1200" dirty="0">
                        <a:solidFill>
                          <a:schemeClr val="tx1"/>
                        </a:solidFill>
                        <a:effectLst/>
                        <a:latin typeface="+mn-lt"/>
                        <a:ea typeface="+mn-ea"/>
                        <a:cs typeface="+mn-cs"/>
                      </a:endParaRPr>
                    </a:p>
                  </a:txBody>
                  <a:tcPr marL="59044" marR="59044" marT="0" marB="0">
                    <a:solidFill>
                      <a:schemeClr val="tx2">
                        <a:lumMod val="40000"/>
                        <a:lumOff val="60000"/>
                      </a:schemeClr>
                    </a:solidFill>
                  </a:tcPr>
                </a:tc>
                <a:tc hMerge="1">
                  <a:txBody>
                    <a:bodyPr/>
                    <a:lstStyle/>
                    <a:p>
                      <a:pPr algn="l">
                        <a:lnSpc>
                          <a:spcPct val="115000"/>
                        </a:lnSpc>
                        <a:spcAft>
                          <a:spcPts val="0"/>
                        </a:spcAft>
                      </a:pPr>
                      <a:endParaRPr lang="en-GB" sz="800" kern="1200" dirty="0">
                        <a:solidFill>
                          <a:schemeClr val="tx1"/>
                        </a:solidFill>
                        <a:effectLst/>
                        <a:latin typeface="+mn-lt"/>
                        <a:ea typeface="+mn-ea"/>
                        <a:cs typeface="+mn-cs"/>
                      </a:endParaRPr>
                    </a:p>
                  </a:txBody>
                  <a:tcPr marL="59044" marR="59044" marT="0" marB="0">
                    <a:solidFill>
                      <a:schemeClr val="tx2">
                        <a:lumMod val="40000"/>
                        <a:lumOff val="60000"/>
                      </a:schemeClr>
                    </a:solidFill>
                  </a:tcPr>
                </a:tc>
                <a:tc hMerge="1">
                  <a:txBody>
                    <a:bodyPr/>
                    <a:lstStyle/>
                    <a:p>
                      <a:pPr algn="l">
                        <a:lnSpc>
                          <a:spcPct val="115000"/>
                        </a:lnSpc>
                        <a:spcAft>
                          <a:spcPts val="0"/>
                        </a:spcAft>
                      </a:pPr>
                      <a:endParaRPr lang="en-GB" sz="800" kern="1200" dirty="0">
                        <a:solidFill>
                          <a:schemeClr val="tx1"/>
                        </a:solidFill>
                        <a:effectLst/>
                        <a:latin typeface="+mn-lt"/>
                        <a:ea typeface="+mn-ea"/>
                        <a:cs typeface="+mn-cs"/>
                      </a:endParaRPr>
                    </a:p>
                  </a:txBody>
                  <a:tcPr marL="59044" marR="59044" marT="0" marB="0">
                    <a:solidFill>
                      <a:schemeClr val="tx2">
                        <a:lumMod val="40000"/>
                        <a:lumOff val="60000"/>
                      </a:schemeClr>
                    </a:solidFill>
                  </a:tcPr>
                </a:tc>
                <a:tc hMerge="1">
                  <a:txBody>
                    <a:bodyPr/>
                    <a:lstStyle/>
                    <a:p>
                      <a:pPr algn="l">
                        <a:lnSpc>
                          <a:spcPct val="115000"/>
                        </a:lnSpc>
                        <a:spcAft>
                          <a:spcPts val="0"/>
                        </a:spcAft>
                      </a:pPr>
                      <a:endParaRPr lang="en-GB" sz="800" kern="1200" dirty="0">
                        <a:solidFill>
                          <a:schemeClr val="tx1"/>
                        </a:solidFill>
                        <a:effectLst/>
                        <a:latin typeface="+mn-lt"/>
                        <a:ea typeface="+mn-ea"/>
                        <a:cs typeface="+mn-cs"/>
                      </a:endParaRPr>
                    </a:p>
                  </a:txBody>
                  <a:tcPr marL="59044" marR="59044" marT="0" marB="0">
                    <a:solidFill>
                      <a:schemeClr val="tx2">
                        <a:lumMod val="40000"/>
                        <a:lumOff val="60000"/>
                      </a:schemeClr>
                    </a:solidFill>
                  </a:tcPr>
                </a:tc>
                <a:tc hMerge="1">
                  <a:txBody>
                    <a:bodyPr/>
                    <a:lstStyle/>
                    <a:p>
                      <a:pPr algn="l">
                        <a:lnSpc>
                          <a:spcPct val="115000"/>
                        </a:lnSpc>
                        <a:spcAft>
                          <a:spcPts val="0"/>
                        </a:spcAft>
                      </a:pPr>
                      <a:endParaRPr lang="en-GB" sz="800" kern="1200" dirty="0">
                        <a:solidFill>
                          <a:schemeClr val="tx1"/>
                        </a:solidFill>
                        <a:effectLst/>
                        <a:latin typeface="+mn-lt"/>
                        <a:ea typeface="+mn-ea"/>
                        <a:cs typeface="+mn-cs"/>
                      </a:endParaRPr>
                    </a:p>
                  </a:txBody>
                  <a:tcPr marL="59044" marR="59044" marT="0" marB="0">
                    <a:solidFill>
                      <a:schemeClr val="tx2">
                        <a:lumMod val="40000"/>
                        <a:lumOff val="60000"/>
                      </a:schemeClr>
                    </a:solidFill>
                  </a:tcPr>
                </a:tc>
                <a:extLst>
                  <a:ext uri="{0D108BD9-81ED-4DB2-BD59-A6C34878D82A}">
                    <a16:rowId xmlns:a16="http://schemas.microsoft.com/office/drawing/2014/main" val="1781183799"/>
                  </a:ext>
                </a:extLst>
              </a:tr>
              <a:tr h="230023">
                <a:tc rowSpan="2">
                  <a:txBody>
                    <a:bodyPr/>
                    <a:lstStyle/>
                    <a:p>
                      <a:pPr>
                        <a:lnSpc>
                          <a:spcPct val="115000"/>
                        </a:lnSpc>
                        <a:spcAft>
                          <a:spcPts val="0"/>
                        </a:spcAft>
                      </a:pPr>
                      <a:r>
                        <a:rPr lang="en-GB" sz="900" kern="1200" dirty="0">
                          <a:solidFill>
                            <a:schemeClr val="tx1"/>
                          </a:solidFill>
                          <a:effectLst/>
                          <a:latin typeface="+mn-lt"/>
                          <a:ea typeface="+mn-ea"/>
                          <a:cs typeface="+mn-cs"/>
                        </a:rPr>
                        <a:t>XRN / Title</a:t>
                      </a:r>
                    </a:p>
                  </a:txBody>
                  <a:tcPr marL="59044" marR="59044" marT="0" marB="0">
                    <a:solidFill>
                      <a:schemeClr val="tx2">
                        <a:lumMod val="40000"/>
                        <a:lumOff val="60000"/>
                      </a:schemeClr>
                    </a:solidFill>
                  </a:tcPr>
                </a:tc>
                <a:tc gridSpan="4">
                  <a:txBody>
                    <a:bodyPr/>
                    <a:lstStyle/>
                    <a:p>
                      <a:pPr>
                        <a:lnSpc>
                          <a:spcPct val="115000"/>
                        </a:lnSpc>
                        <a:spcAft>
                          <a:spcPts val="0"/>
                        </a:spcAft>
                      </a:pPr>
                      <a:r>
                        <a:rPr lang="en-GB" sz="900" kern="1200" dirty="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900" kern="1200" dirty="0">
                          <a:solidFill>
                            <a:schemeClr val="tx1"/>
                          </a:solidFill>
                          <a:effectLst/>
                          <a:latin typeface="+mn-lt"/>
                          <a:ea typeface="+mn-ea"/>
                          <a:cs typeface="+mn-cs"/>
                        </a:rPr>
                        <a:t>Comments</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139280">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kern="1200" dirty="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900" kern="1200" dirty="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900" kern="1200" dirty="0">
                          <a:solidFill>
                            <a:schemeClr val="tx1"/>
                          </a:solidFill>
                          <a:effectLst/>
                          <a:latin typeface="+mn-lt"/>
                          <a:ea typeface="+mn-ea"/>
                          <a:cs typeface="+mn-cs"/>
                        </a:rPr>
                        <a:t>Deferred </a:t>
                      </a:r>
                    </a:p>
                  </a:txBody>
                  <a:tcPr marL="6350" marR="6350" marT="6350" marB="0">
                    <a:solidFill>
                      <a:srgbClr val="FFBF00"/>
                    </a:solidFill>
                  </a:tcPr>
                </a:tc>
                <a:tc>
                  <a:txBody>
                    <a:bodyPr/>
                    <a:lstStyle/>
                    <a:p>
                      <a:pPr>
                        <a:lnSpc>
                          <a:spcPct val="115000"/>
                        </a:lnSpc>
                        <a:spcAft>
                          <a:spcPts val="0"/>
                        </a:spcAft>
                      </a:pPr>
                      <a:r>
                        <a:rPr lang="en-GB" sz="900" kern="1200" dirty="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extLst>
                  <a:ext uri="{0D108BD9-81ED-4DB2-BD59-A6C34878D82A}">
                    <a16:rowId xmlns:a16="http://schemas.microsoft.com/office/drawing/2014/main" val="10001"/>
                  </a:ext>
                </a:extLst>
              </a:tr>
              <a:tr h="156377">
                <a:tc rowSpan="3">
                  <a:txBody>
                    <a:bodyPr/>
                    <a:lstStyle/>
                    <a:p>
                      <a:r>
                        <a:rPr lang="en-GB" sz="1000" dirty="0"/>
                        <a:t>XRN4996 June 2020</a:t>
                      </a:r>
                    </a:p>
                    <a:p>
                      <a:endParaRPr lang="en-GB" sz="1000" dirty="0"/>
                    </a:p>
                    <a:p>
                      <a:endParaRPr lang="en-GB" sz="1000" dirty="0"/>
                    </a:p>
                  </a:txBody>
                  <a:tcPr/>
                </a:tc>
                <a:tc>
                  <a:txBody>
                    <a:bodyPr/>
                    <a:lstStyle/>
                    <a:p>
                      <a:pPr algn="ctr" fontAlgn="ctr"/>
                      <a:r>
                        <a:rPr lang="en-GB" sz="900" kern="1200" dirty="0">
                          <a:solidFill>
                            <a:schemeClr val="tx1"/>
                          </a:solidFill>
                          <a:effectLst/>
                          <a:latin typeface="+mn-lt"/>
                          <a:ea typeface="+mn-ea"/>
                          <a:cs typeface="+mn-cs"/>
                        </a:rPr>
                        <a:t>PRIVATE REP</a:t>
                      </a:r>
                    </a:p>
                  </a:txBody>
                  <a:tcPr marL="6350" marR="6350" marT="6350" marB="0" anchor="ctr"/>
                </a:tc>
                <a:tc>
                  <a:txBody>
                    <a:bodyPr/>
                    <a:lstStyle/>
                    <a:p>
                      <a:pPr algn="ctr" fontAlgn="ctr"/>
                      <a:endParaRPr lang="en-GB" sz="900" kern="1200" dirty="0">
                        <a:solidFill>
                          <a:schemeClr val="tx1"/>
                        </a:solidFill>
                        <a:effectLst/>
                        <a:latin typeface="+mn-lt"/>
                        <a:ea typeface="+mn-ea"/>
                        <a:cs typeface="+mn-cs"/>
                      </a:endParaRPr>
                    </a:p>
                  </a:txBody>
                  <a:tcPr marL="6350" marR="6350" marT="6350" marB="0" anchor="ctr">
                    <a:noFill/>
                  </a:tcPr>
                </a:tc>
                <a:tc>
                  <a:txBody>
                    <a:bodyPr/>
                    <a:lstStyle/>
                    <a:p>
                      <a:pPr algn="ctr" fontAlgn="ctr"/>
                      <a:endParaRPr lang="en-GB" sz="9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r>
                        <a:rPr lang="en-GB" sz="900" kern="1200" dirty="0">
                          <a:solidFill>
                            <a:schemeClr val="tx1"/>
                          </a:solidFill>
                          <a:effectLst/>
                          <a:latin typeface="+mn-lt"/>
                          <a:ea typeface="+mn-ea"/>
                          <a:cs typeface="+mn-cs"/>
                        </a:rPr>
                        <a:t>X</a:t>
                      </a:r>
                    </a:p>
                  </a:txBody>
                  <a:tcPr marL="59044" marR="59044" marT="0" marB="0" anchor="ctr"/>
                </a:tc>
                <a:tc>
                  <a:txBody>
                    <a:bodyPr/>
                    <a:lstStyle/>
                    <a:p>
                      <a:pPr marL="0" algn="l" defTabSz="914400" rtl="0" eaLnBrk="1" fontAlgn="ctr" latinLnBrk="0" hangingPunct="1"/>
                      <a:endParaRPr lang="en-US" sz="900" kern="1200" dirty="0">
                        <a:solidFill>
                          <a:schemeClr val="tx1"/>
                        </a:solidFill>
                        <a:effectLst/>
                        <a:latin typeface="+mn-lt"/>
                        <a:ea typeface="+mn-ea"/>
                        <a:cs typeface="+mn-cs"/>
                      </a:endParaRPr>
                    </a:p>
                    <a:p>
                      <a:pPr marL="0" algn="l" defTabSz="914400" rtl="0" eaLnBrk="1" fontAlgn="ctr" latinLnBrk="0" hangingPunct="1"/>
                      <a:endParaRPr lang="en-US" sz="90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681136912"/>
                  </a:ext>
                </a:extLst>
              </a:tr>
              <a:tr h="823930">
                <a:tc vMerge="1">
                  <a:txBody>
                    <a:bodyPr/>
                    <a:lstStyle/>
                    <a:p>
                      <a:endParaRPr lang="en-GB"/>
                    </a:p>
                  </a:txBody>
                  <a:tcPr/>
                </a:tc>
                <a:tc>
                  <a:txBody>
                    <a:bodyPr/>
                    <a:lstStyle/>
                    <a:p>
                      <a:pPr algn="ctr" fontAlgn="ctr"/>
                      <a:r>
                        <a:rPr lang="en-GB" sz="1000" kern="1200" dirty="0">
                          <a:solidFill>
                            <a:schemeClr val="tx1"/>
                          </a:solidFill>
                          <a:effectLst/>
                          <a:latin typeface="+mn-lt"/>
                          <a:ea typeface="+mn-ea"/>
                          <a:cs typeface="+mn-cs"/>
                        </a:rPr>
                        <a:t>NGN</a:t>
                      </a:r>
                    </a:p>
                  </a:txBody>
                  <a:tcPr marL="6350" marR="6350" marT="6350" marB="0" anchor="ctr"/>
                </a:tc>
                <a:tc>
                  <a:txBody>
                    <a:bodyPr/>
                    <a:lstStyle/>
                    <a:p>
                      <a:pPr algn="ctr" fontAlgn="ctr"/>
                      <a:r>
                        <a:rPr lang="en-GB" sz="9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9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900" kern="1200" dirty="0">
                        <a:solidFill>
                          <a:schemeClr val="tx1"/>
                        </a:solidFill>
                        <a:effectLst/>
                        <a:latin typeface="+mn-lt"/>
                        <a:ea typeface="+mn-ea"/>
                        <a:cs typeface="+mn-cs"/>
                      </a:endParaRPr>
                    </a:p>
                  </a:txBody>
                  <a:tcPr marL="59044" marR="59044" marT="0" marB="0" anchor="ctr"/>
                </a:tc>
                <a:tc>
                  <a:txBody>
                    <a:bodyPr/>
                    <a:lstStyle/>
                    <a:p>
                      <a:pPr marL="0" algn="l" defTabSz="914400" rtl="0" eaLnBrk="1" fontAlgn="ctr" latinLnBrk="0" hangingPunct="1"/>
                      <a:r>
                        <a:rPr lang="en-US" sz="1000" kern="1200" dirty="0">
                          <a:solidFill>
                            <a:schemeClr val="tx1"/>
                          </a:solidFill>
                          <a:effectLst/>
                          <a:latin typeface="+mn-lt"/>
                          <a:ea typeface="+mn-ea"/>
                          <a:cs typeface="+mn-cs"/>
                        </a:rPr>
                        <a:t>We support the alternative proposal of holding Market Trials for XRN4850 (Customer Contact Details to Transporters) only due to the new screens and processes required for DNs and would like to participate. </a:t>
                      </a:r>
                    </a:p>
                  </a:txBody>
                  <a:tcPr marL="6350" marR="6350" marT="6350" marB="0" anchor="ctr"/>
                </a:tc>
                <a:extLst>
                  <a:ext uri="{0D108BD9-81ED-4DB2-BD59-A6C34878D82A}">
                    <a16:rowId xmlns:a16="http://schemas.microsoft.com/office/drawing/2014/main" val="4104930890"/>
                  </a:ext>
                </a:extLst>
              </a:tr>
              <a:tr h="1586536">
                <a:tc vMerge="1">
                  <a:txBody>
                    <a:bodyPr/>
                    <a:lstStyle/>
                    <a:p>
                      <a:endParaRPr lang="en-GB"/>
                    </a:p>
                  </a:txBody>
                  <a:tcPr/>
                </a:tc>
                <a:tc>
                  <a:txBody>
                    <a:bodyPr/>
                    <a:lstStyle/>
                    <a:p>
                      <a:pPr algn="ctr" fontAlgn="ctr"/>
                      <a:r>
                        <a:rPr lang="en-GB" sz="900" kern="1200" dirty="0">
                          <a:solidFill>
                            <a:schemeClr val="tx1"/>
                          </a:solidFill>
                          <a:effectLst/>
                          <a:latin typeface="+mn-lt"/>
                          <a:ea typeface="+mn-ea"/>
                          <a:cs typeface="+mn-cs"/>
                        </a:rPr>
                        <a:t>W&amp;W</a:t>
                      </a:r>
                    </a:p>
                  </a:txBody>
                  <a:tcPr marL="6350" marR="6350" marT="6350" marB="0" anchor="ctr"/>
                </a:tc>
                <a:tc>
                  <a:txBody>
                    <a:bodyPr/>
                    <a:lstStyle/>
                    <a:p>
                      <a:pPr algn="ctr" fontAlgn="ctr"/>
                      <a:r>
                        <a:rPr lang="en-GB" sz="900" kern="1200" dirty="0">
                          <a:solidFill>
                            <a:schemeClr val="tx1"/>
                          </a:solidFill>
                          <a:effectLst/>
                          <a:latin typeface="+mn-lt"/>
                          <a:ea typeface="+mn-ea"/>
                          <a:cs typeface="+mn-cs"/>
                        </a:rPr>
                        <a:t>X</a:t>
                      </a:r>
                    </a:p>
                  </a:txBody>
                  <a:tcPr marL="6350" marR="6350" marT="6350" marB="0" anchor="ctr">
                    <a:noFill/>
                  </a:tcPr>
                </a:tc>
                <a:tc>
                  <a:txBody>
                    <a:bodyPr/>
                    <a:lstStyle/>
                    <a:p>
                      <a:pPr algn="ctr" fontAlgn="ctr"/>
                      <a:endParaRPr lang="en-GB" sz="9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900" kern="1200" dirty="0">
                        <a:solidFill>
                          <a:schemeClr val="tx1"/>
                        </a:solidFill>
                        <a:effectLst/>
                        <a:latin typeface="+mn-lt"/>
                        <a:ea typeface="+mn-ea"/>
                        <a:cs typeface="+mn-cs"/>
                      </a:endParaRPr>
                    </a:p>
                  </a:txBody>
                  <a:tcPr marL="59044" marR="59044" marT="0" marB="0" anchor="ctr"/>
                </a:tc>
                <a:tc>
                  <a:txBody>
                    <a:bodyPr/>
                    <a:lstStyle/>
                    <a:p>
                      <a:pPr marL="0" algn="l" defTabSz="914400" rtl="0" eaLnBrk="1" fontAlgn="ctr" latinLnBrk="0" hangingPunct="1"/>
                      <a:r>
                        <a:rPr lang="en-US" sz="1000" kern="1200" dirty="0">
                          <a:solidFill>
                            <a:schemeClr val="tx1"/>
                          </a:solidFill>
                          <a:effectLst/>
                          <a:latin typeface="+mn-lt"/>
                          <a:ea typeface="+mn-ea"/>
                          <a:cs typeface="+mn-cs"/>
                        </a:rPr>
                        <a:t>Our preferred solution option is for GDNs to test the functionality of the secure repository solution being implemented. We feel that as it’s a significant and complex solution being developed, offering services that have not been provided by Xoserve before, therefore it’s important that we test it thoroughly.</a:t>
                      </a:r>
                    </a:p>
                    <a:p>
                      <a:pPr marL="0" algn="l" defTabSz="914400" rtl="0" eaLnBrk="1" fontAlgn="ctr" latinLnBrk="0" hangingPunct="1"/>
                      <a:endParaRPr lang="en-US" sz="1000" kern="1200" dirty="0">
                        <a:solidFill>
                          <a:schemeClr val="tx1"/>
                        </a:solidFill>
                        <a:effectLst/>
                        <a:latin typeface="+mn-lt"/>
                        <a:ea typeface="+mn-ea"/>
                        <a:cs typeface="+mn-cs"/>
                      </a:endParaRPr>
                    </a:p>
                    <a:p>
                      <a:pPr marL="0" algn="l" defTabSz="914400" rtl="0" eaLnBrk="1" fontAlgn="ctr" latinLnBrk="0" hangingPunct="1"/>
                      <a:r>
                        <a:rPr lang="en-US" sz="1000" kern="1200" dirty="0">
                          <a:solidFill>
                            <a:schemeClr val="tx1"/>
                          </a:solidFill>
                          <a:effectLst/>
                          <a:latin typeface="+mn-lt"/>
                          <a:ea typeface="+mn-ea"/>
                          <a:cs typeface="+mn-cs"/>
                        </a:rPr>
                        <a:t>It would also be helpful to receive the test evidence and information on defects from your user acceptance testing to help us </a:t>
                      </a:r>
                      <a:r>
                        <a:rPr lang="en-US" sz="1000" kern="1200" dirty="0" err="1">
                          <a:solidFill>
                            <a:schemeClr val="tx1"/>
                          </a:solidFill>
                          <a:effectLst/>
                          <a:latin typeface="+mn-lt"/>
                          <a:ea typeface="+mn-ea"/>
                          <a:cs typeface="+mn-cs"/>
                        </a:rPr>
                        <a:t>prioritise</a:t>
                      </a:r>
                      <a:r>
                        <a:rPr lang="en-US" sz="1000" kern="1200" dirty="0">
                          <a:solidFill>
                            <a:schemeClr val="tx1"/>
                          </a:solidFill>
                          <a:effectLst/>
                          <a:latin typeface="+mn-lt"/>
                          <a:ea typeface="+mn-ea"/>
                          <a:cs typeface="+mn-cs"/>
                        </a:rPr>
                        <a:t> our own testing plans.</a:t>
                      </a:r>
                    </a:p>
                  </a:txBody>
                  <a:tcPr marL="6350" marR="6350" marT="6350" marB="0" anchor="ctr"/>
                </a:tc>
                <a:extLst>
                  <a:ext uri="{0D108BD9-81ED-4DB2-BD59-A6C34878D82A}">
                    <a16:rowId xmlns:a16="http://schemas.microsoft.com/office/drawing/2014/main" val="2533001990"/>
                  </a:ext>
                </a:extLst>
              </a:tr>
            </a:tbl>
          </a:graphicData>
        </a:graphic>
      </p:graphicFrame>
      <p:sp>
        <p:nvSpPr>
          <p:cNvPr id="2" name="TextBox 1">
            <a:extLst>
              <a:ext uri="{FF2B5EF4-FFF2-40B4-BE49-F238E27FC236}">
                <a16:creationId xmlns:a16="http://schemas.microsoft.com/office/drawing/2014/main" id="{0DFB097F-3001-402F-9094-B5A14876266C}"/>
              </a:ext>
            </a:extLst>
          </p:cNvPr>
          <p:cNvSpPr txBox="1"/>
          <p:nvPr/>
        </p:nvSpPr>
        <p:spPr>
          <a:xfrm>
            <a:off x="166564" y="3723878"/>
            <a:ext cx="8810872" cy="1061829"/>
          </a:xfrm>
          <a:prstGeom prst="rect">
            <a:avLst/>
          </a:prstGeom>
          <a:noFill/>
        </p:spPr>
        <p:txBody>
          <a:bodyPr wrap="square" rtlCol="0">
            <a:spAutoFit/>
          </a:bodyPr>
          <a:lstStyle/>
          <a:p>
            <a:r>
              <a:rPr lang="en-US" sz="1050" dirty="0"/>
              <a:t>At ChMC Meeting on 12</a:t>
            </a:r>
            <a:r>
              <a:rPr lang="en-US" sz="1050" baseline="30000" dirty="0"/>
              <a:t>th</a:t>
            </a:r>
            <a:r>
              <a:rPr lang="en-US" sz="1050" dirty="0"/>
              <a:t> February, we explained Market Trials would clash with the CSS Market Trials and as a result there was a lack of industry engagement.  Therefore we provided an alternative option for just holding trials for CP 4850, which would be the highest profile change for June.</a:t>
            </a:r>
          </a:p>
          <a:p>
            <a:endParaRPr lang="en-US" sz="1050" dirty="0"/>
          </a:p>
          <a:p>
            <a:r>
              <a:rPr lang="en-US" sz="1050" dirty="0"/>
              <a:t>The committee agreed to a 5 day consultation Change Pack to go out with the reduced scope.  We received 3 responses 2 approvals and 1 reject.  ChMC to vote on June 2020 </a:t>
            </a:r>
            <a:r>
              <a:rPr lang="en-US" sz="1050"/>
              <a:t>Market Trials </a:t>
            </a:r>
            <a:r>
              <a:rPr lang="en-US" sz="1050" dirty="0"/>
              <a:t>for XRN4850  Notification of Customer Contact Details to Transporters</a:t>
            </a:r>
          </a:p>
        </p:txBody>
      </p:sp>
    </p:spTree>
    <p:extLst>
      <p:ext uri="{BB962C8B-B14F-4D97-AF65-F5344CB8AC3E}">
        <p14:creationId xmlns:p14="http://schemas.microsoft.com/office/powerpoint/2010/main" val="607545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92D8-FEBE-4DDD-AD8B-03957BD623C8}"/>
              </a:ext>
            </a:extLst>
          </p:cNvPr>
          <p:cNvSpPr>
            <a:spLocks noGrp="1"/>
          </p:cNvSpPr>
          <p:nvPr>
            <p:ph type="title"/>
          </p:nvPr>
        </p:nvSpPr>
        <p:spPr>
          <a:xfrm>
            <a:off x="215515" y="123478"/>
            <a:ext cx="8758969" cy="637580"/>
          </a:xfrm>
        </p:spPr>
        <p:txBody>
          <a:bodyPr>
            <a:noAutofit/>
          </a:bodyPr>
          <a:lstStyle/>
          <a:p>
            <a:r>
              <a:rPr lang="en-GB" sz="2400" dirty="0"/>
              <a:t>XRN4996 - June 20 Market Trials for XRN4850 only</a:t>
            </a:r>
          </a:p>
        </p:txBody>
      </p:sp>
      <p:graphicFrame>
        <p:nvGraphicFramePr>
          <p:cNvPr id="73" name="Content Placeholder 12" descr="Table">
            <a:extLst>
              <a:ext uri="{FF2B5EF4-FFF2-40B4-BE49-F238E27FC236}">
                <a16:creationId xmlns:a16="http://schemas.microsoft.com/office/drawing/2014/main" id="{2EB89297-E403-4ABF-B4DD-E1A72823065E}"/>
              </a:ext>
            </a:extLst>
          </p:cNvPr>
          <p:cNvGraphicFramePr>
            <a:graphicFrameLocks/>
          </p:cNvGraphicFramePr>
          <p:nvPr>
            <p:extLst>
              <p:ext uri="{D42A27DB-BD31-4B8C-83A1-F6EECF244321}">
                <p14:modId xmlns:p14="http://schemas.microsoft.com/office/powerpoint/2010/main" val="2178266781"/>
              </p:ext>
            </p:extLst>
          </p:nvPr>
        </p:nvGraphicFramePr>
        <p:xfrm>
          <a:off x="179511" y="1069272"/>
          <a:ext cx="8748969" cy="990600"/>
        </p:xfrm>
        <a:graphic>
          <a:graphicData uri="http://schemas.openxmlformats.org/drawingml/2006/table">
            <a:tbl>
              <a:tblPr firstRow="1" bandRow="1">
                <a:tableStyleId>{5C22544A-7EE6-4342-B048-85BDC9FD1C3A}</a:tableStyleId>
              </a:tblPr>
              <a:tblGrid>
                <a:gridCol w="1355930">
                  <a:extLst>
                    <a:ext uri="{9D8B030D-6E8A-4147-A177-3AD203B41FA5}">
                      <a16:colId xmlns:a16="http://schemas.microsoft.com/office/drawing/2014/main" val="3572385518"/>
                    </a:ext>
                  </a:extLst>
                </a:gridCol>
                <a:gridCol w="1291362">
                  <a:extLst>
                    <a:ext uri="{9D8B030D-6E8A-4147-A177-3AD203B41FA5}">
                      <a16:colId xmlns:a16="http://schemas.microsoft.com/office/drawing/2014/main" val="1440817424"/>
                    </a:ext>
                  </a:extLst>
                </a:gridCol>
                <a:gridCol w="1673188">
                  <a:extLst>
                    <a:ext uri="{9D8B030D-6E8A-4147-A177-3AD203B41FA5}">
                      <a16:colId xmlns:a16="http://schemas.microsoft.com/office/drawing/2014/main" val="1835666774"/>
                    </a:ext>
                  </a:extLst>
                </a:gridCol>
                <a:gridCol w="2088232">
                  <a:extLst>
                    <a:ext uri="{9D8B030D-6E8A-4147-A177-3AD203B41FA5}">
                      <a16:colId xmlns:a16="http://schemas.microsoft.com/office/drawing/2014/main" val="3312468757"/>
                    </a:ext>
                  </a:extLst>
                </a:gridCol>
                <a:gridCol w="1080120">
                  <a:extLst>
                    <a:ext uri="{9D8B030D-6E8A-4147-A177-3AD203B41FA5}">
                      <a16:colId xmlns:a16="http://schemas.microsoft.com/office/drawing/2014/main" val="388103177"/>
                    </a:ext>
                  </a:extLst>
                </a:gridCol>
                <a:gridCol w="1260137">
                  <a:extLst>
                    <a:ext uri="{9D8B030D-6E8A-4147-A177-3AD203B41FA5}">
                      <a16:colId xmlns:a16="http://schemas.microsoft.com/office/drawing/2014/main" val="4152198662"/>
                    </a:ext>
                  </a:extLst>
                </a:gridCol>
              </a:tblGrid>
              <a:tr h="458158">
                <a:tc>
                  <a:txBody>
                    <a:bodyPr/>
                    <a:lstStyle/>
                    <a:p>
                      <a:pPr algn="ctr"/>
                      <a:r>
                        <a:rPr lang="en-US" sz="1600" b="1" dirty="0">
                          <a:solidFill>
                            <a:schemeClr val="accent1"/>
                          </a:solidFill>
                          <a:latin typeface="+mj-lt"/>
                        </a:rPr>
                        <a:t>5 weeks</a:t>
                      </a:r>
                    </a:p>
                    <a:p>
                      <a:pPr algn="ctr"/>
                      <a:r>
                        <a:rPr lang="en-US" sz="1000" b="1" dirty="0">
                          <a:solidFill>
                            <a:schemeClr val="accent1"/>
                          </a:solidFill>
                          <a:latin typeface="+mj-lt"/>
                        </a:rPr>
                        <a:t>(April-May)</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dirty="0">
                          <a:solidFill>
                            <a:schemeClr val="accent1"/>
                          </a:solidFill>
                          <a:latin typeface="+mj-lt"/>
                        </a:rPr>
                        <a:t>£55,250</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r>
                        <a:rPr lang="en-GB" sz="1000" b="1" kern="1200" dirty="0">
                          <a:solidFill>
                            <a:schemeClr val="accent1"/>
                          </a:solidFill>
                          <a:latin typeface="+mn-lt"/>
                          <a:ea typeface="+mn-ea"/>
                          <a:cs typeface="+mn-cs"/>
                        </a:rPr>
                        <a:t>XRN4850</a:t>
                      </a:r>
                      <a:endParaRPr lang="en-US" sz="1000" b="1" kern="1200" dirty="0">
                        <a:solidFill>
                          <a:schemeClr val="accent1"/>
                        </a:solidFill>
                        <a:latin typeface="+mn-lt"/>
                        <a:ea typeface="+mn-ea"/>
                        <a:cs typeface="+mn-cs"/>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200" b="1" kern="1200" dirty="0">
                          <a:solidFill>
                            <a:schemeClr val="accent1"/>
                          </a:solidFill>
                          <a:latin typeface="+mj-lt"/>
                          <a:ea typeface="+mn-ea"/>
                          <a:cs typeface="+mn-cs"/>
                        </a:rPr>
                        <a:t>CNF,CNC</a:t>
                      </a:r>
                    </a:p>
                    <a:p>
                      <a:pPr algn="ctr"/>
                      <a:r>
                        <a:rPr lang="en-US" sz="1200" b="1" kern="1200" dirty="0">
                          <a:solidFill>
                            <a:schemeClr val="accent1"/>
                          </a:solidFill>
                          <a:latin typeface="+mj-lt"/>
                          <a:ea typeface="+mn-ea"/>
                          <a:cs typeface="+mn-cs"/>
                        </a:rPr>
                        <a:t>SMS Broadcast</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dirty="0">
                          <a:solidFill>
                            <a:schemeClr val="accent1"/>
                          </a:solidFill>
                          <a:latin typeface="+mj-lt"/>
                        </a:rPr>
                        <a:t>8-10</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400" b="1" dirty="0">
                          <a:solidFill>
                            <a:schemeClr val="accent1"/>
                          </a:solidFill>
                          <a:latin typeface="+mj-lt"/>
                        </a:rPr>
                        <a:t>4 DN</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88120738"/>
                  </a:ext>
                </a:extLst>
              </a:tr>
              <a:tr h="3722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1000" b="0" i="1" u="none" strike="noStrike" kern="1200" cap="none" spc="-25" normalizeH="0" baseline="0" noProof="0" dirty="0">
                          <a:ln>
                            <a:noFill/>
                          </a:ln>
                          <a:solidFill>
                            <a:schemeClr val="bg2">
                              <a:lumMod val="10000"/>
                            </a:schemeClr>
                          </a:solidFill>
                          <a:effectLst/>
                          <a:uLnTx/>
                          <a:uFillTx/>
                          <a:latin typeface="Arial "/>
                          <a:ea typeface="+mn-ea"/>
                          <a:cs typeface="Arial"/>
                        </a:rPr>
                        <a:t>Duration</a:t>
                      </a:r>
                      <a:endParaRPr kumimoji="0" lang="en-US" sz="1000" b="0" i="1" u="none" strike="noStrike" kern="1200" cap="none" spc="-25" normalizeH="0" baseline="0" noProof="0" dirty="0">
                        <a:ln>
                          <a:noFill/>
                        </a:ln>
                        <a:solidFill>
                          <a:schemeClr val="bg2">
                            <a:lumMod val="10000"/>
                          </a:schemeClr>
                        </a:solidFill>
                        <a:effectLst/>
                        <a:uLnTx/>
                        <a:uFillTx/>
                        <a:latin typeface="Arial "/>
                        <a:ea typeface="+mn-ea"/>
                        <a:cs typeface="Aria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1100" b="0" i="1" u="none" strike="noStrike" kern="1200" cap="none" spc="-25" normalizeH="0" baseline="0" noProof="0" dirty="0">
                          <a:ln>
                            <a:noFill/>
                          </a:ln>
                          <a:solidFill>
                            <a:schemeClr val="bg2">
                              <a:lumMod val="10000"/>
                            </a:schemeClr>
                          </a:solidFill>
                          <a:effectLst/>
                          <a:uLnTx/>
                          <a:uFillTx/>
                          <a:latin typeface="Arial "/>
                          <a:ea typeface="+mn-ea"/>
                          <a:cs typeface="Arial"/>
                        </a:rPr>
                        <a:t>High Level Cost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800" b="0" i="1" u="none" strike="noStrike" kern="1200" cap="none" spc="-25" normalizeH="0" baseline="0" noProof="0" dirty="0">
                          <a:ln>
                            <a:noFill/>
                          </a:ln>
                          <a:solidFill>
                            <a:schemeClr val="bg2">
                              <a:lumMod val="10000"/>
                            </a:schemeClr>
                          </a:solidFill>
                          <a:effectLst/>
                          <a:uLnTx/>
                          <a:uFillTx/>
                          <a:latin typeface="Arial "/>
                          <a:ea typeface="+mn-ea"/>
                          <a:cs typeface="Arial"/>
                        </a:rPr>
                        <a:t>(excludes £20k set up costs)</a:t>
                      </a:r>
                      <a:endParaRPr kumimoji="0" lang="en-US" sz="1100" b="0" i="1" u="none" strike="noStrike" kern="1200" cap="none" spc="-25" normalizeH="0" baseline="0" noProof="0" dirty="0">
                        <a:ln>
                          <a:noFill/>
                        </a:ln>
                        <a:solidFill>
                          <a:schemeClr val="bg2">
                            <a:lumMod val="10000"/>
                          </a:schemeClr>
                        </a:solidFill>
                        <a:effectLst/>
                        <a:uLnTx/>
                        <a:uFillTx/>
                        <a:latin typeface="Arial "/>
                        <a:ea typeface="+mn-ea"/>
                        <a:cs typeface="Aria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1000" i="1" kern="1200" spc="-25" dirty="0">
                          <a:solidFill>
                            <a:schemeClr val="bg2">
                              <a:lumMod val="10000"/>
                            </a:schemeClr>
                          </a:solidFill>
                          <a:latin typeface="+mn-lt"/>
                          <a:ea typeface="+mn-ea"/>
                          <a:cs typeface="Arial"/>
                        </a:rPr>
                        <a:t>1 Change</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1000" i="1" kern="1200" spc="-25" dirty="0">
                          <a:solidFill>
                            <a:schemeClr val="bg2">
                              <a:lumMod val="10000"/>
                            </a:schemeClr>
                          </a:solidFill>
                          <a:latin typeface="+mn-lt"/>
                          <a:ea typeface="+mn-ea"/>
                          <a:cs typeface="Arial"/>
                        </a:rPr>
                        <a:t>Files considered</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1000" i="1" kern="1200" spc="-25" dirty="0">
                          <a:solidFill>
                            <a:schemeClr val="bg2">
                              <a:lumMod val="10000"/>
                            </a:schemeClr>
                          </a:solidFill>
                          <a:latin typeface="+mn-lt"/>
                          <a:ea typeface="+mn-ea"/>
                          <a:cs typeface="Arial"/>
                        </a:rPr>
                        <a:t>No. Of Test cases</a:t>
                      </a:r>
                      <a:endParaRPr lang="en-US" sz="1000" i="1" kern="1200" spc="-25" dirty="0">
                        <a:solidFill>
                          <a:schemeClr val="bg2">
                            <a:lumMod val="10000"/>
                          </a:schemeClr>
                        </a:solidFill>
                        <a:latin typeface="+mn-lt"/>
                        <a:ea typeface="+mn-ea"/>
                        <a:cs typeface="Aria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1" kern="1200" spc="-25" dirty="0">
                          <a:solidFill>
                            <a:schemeClr val="bg2">
                              <a:lumMod val="10000"/>
                            </a:schemeClr>
                          </a:solidFill>
                          <a:latin typeface="+mn-lt"/>
                          <a:ea typeface="+mn-ea"/>
                          <a:cs typeface="Arial"/>
                        </a:rPr>
                        <a:t>Participants</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5001753"/>
                  </a:ext>
                </a:extLst>
              </a:tr>
            </a:tbl>
          </a:graphicData>
        </a:graphic>
      </p:graphicFrame>
      <p:graphicFrame>
        <p:nvGraphicFramePr>
          <p:cNvPr id="5" name="Table 4">
            <a:extLst>
              <a:ext uri="{FF2B5EF4-FFF2-40B4-BE49-F238E27FC236}">
                <a16:creationId xmlns:a16="http://schemas.microsoft.com/office/drawing/2014/main" id="{858B7848-7B13-48E2-8087-731320D5F149}"/>
              </a:ext>
            </a:extLst>
          </p:cNvPr>
          <p:cNvGraphicFramePr>
            <a:graphicFrameLocks noGrp="1"/>
          </p:cNvGraphicFramePr>
          <p:nvPr/>
        </p:nvGraphicFramePr>
        <p:xfrm>
          <a:off x="215515" y="3783970"/>
          <a:ext cx="8712965" cy="1008112"/>
        </p:xfrm>
        <a:graphic>
          <a:graphicData uri="http://schemas.openxmlformats.org/drawingml/2006/table">
            <a:tbl>
              <a:tblPr/>
              <a:tblGrid>
                <a:gridCol w="1078748">
                  <a:extLst>
                    <a:ext uri="{9D8B030D-6E8A-4147-A177-3AD203B41FA5}">
                      <a16:colId xmlns:a16="http://schemas.microsoft.com/office/drawing/2014/main" val="3607183109"/>
                    </a:ext>
                  </a:extLst>
                </a:gridCol>
                <a:gridCol w="6472488">
                  <a:extLst>
                    <a:ext uri="{9D8B030D-6E8A-4147-A177-3AD203B41FA5}">
                      <a16:colId xmlns:a16="http://schemas.microsoft.com/office/drawing/2014/main" val="1658407243"/>
                    </a:ext>
                  </a:extLst>
                </a:gridCol>
                <a:gridCol w="1161729">
                  <a:extLst>
                    <a:ext uri="{9D8B030D-6E8A-4147-A177-3AD203B41FA5}">
                      <a16:colId xmlns:a16="http://schemas.microsoft.com/office/drawing/2014/main" val="1991684557"/>
                    </a:ext>
                  </a:extLst>
                </a:gridCol>
              </a:tblGrid>
              <a:tr h="360378">
                <a:tc>
                  <a:txBody>
                    <a:bodyPr/>
                    <a:lstStyle/>
                    <a:p>
                      <a:pPr algn="ctr" fontAlgn="b"/>
                      <a:r>
                        <a:rPr lang="en-GB" sz="1000" b="1" i="0" u="none" strike="noStrike" dirty="0">
                          <a:solidFill>
                            <a:srgbClr val="000000"/>
                          </a:solidFill>
                          <a:effectLst/>
                          <a:latin typeface="Calibri" panose="020F0502020204030204" pitchFamily="34" charset="0"/>
                        </a:rPr>
                        <a:t>XRN Reference</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n-GB" sz="1000" b="1" i="0" u="none" strike="noStrike" dirty="0">
                          <a:solidFill>
                            <a:srgbClr val="000000"/>
                          </a:solidFill>
                          <a:effectLst/>
                          <a:latin typeface="Calibri" panose="020F0502020204030204" pitchFamily="34" charset="0"/>
                        </a:rPr>
                        <a:t>MT - High level Scenarios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n-GB" sz="1000" b="1" i="0" u="none" strike="noStrike" dirty="0">
                          <a:solidFill>
                            <a:srgbClr val="000000"/>
                          </a:solidFill>
                          <a:effectLst/>
                          <a:latin typeface="Calibri" panose="020F0502020204030204" pitchFamily="34" charset="0"/>
                        </a:rPr>
                        <a:t>No. of Test Cases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041712502"/>
                  </a:ext>
                </a:extLst>
              </a:tr>
              <a:tr h="647734">
                <a:tc>
                  <a:txBody>
                    <a:bodyPr/>
                    <a:lstStyle/>
                    <a:p>
                      <a:pPr algn="ctr" fontAlgn="b"/>
                      <a:r>
                        <a:rPr lang="en-GB" sz="900" b="0" i="0" u="none" strike="noStrike">
                          <a:solidFill>
                            <a:srgbClr val="000000"/>
                          </a:solidFill>
                          <a:effectLst/>
                          <a:latin typeface="Calibri" panose="020F0502020204030204" pitchFamily="34" charset="0"/>
                        </a:rPr>
                        <a:t>XRN4850</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457200" lvl="1" indent="0" algn="l" fontAlgn="b">
                        <a:buFont typeface="Arial" panose="020B0604020202020204" pitchFamily="34" charset="0"/>
                        <a:buNone/>
                      </a:pPr>
                      <a:r>
                        <a:rPr lang="en-US" sz="900" b="0" i="0" u="none" strike="noStrike" dirty="0">
                          <a:solidFill>
                            <a:srgbClr val="000000"/>
                          </a:solidFill>
                          <a:effectLst/>
                          <a:latin typeface="Calibri" panose="020F0502020204030204" pitchFamily="34" charset="0"/>
                        </a:rPr>
                        <a:t>Processing CNF with broadcast contact types </a:t>
                      </a:r>
                      <a:br>
                        <a:rPr lang="en-US" sz="900" b="0" i="0" u="none" strike="noStrike" dirty="0">
                          <a:solidFill>
                            <a:srgbClr val="000000"/>
                          </a:solidFill>
                          <a:effectLst/>
                          <a:latin typeface="Calibri" panose="020F0502020204030204" pitchFamily="34" charset="0"/>
                        </a:rPr>
                      </a:br>
                      <a:r>
                        <a:rPr lang="en-US" sz="900" b="0" i="0" u="none" strike="noStrike" dirty="0">
                          <a:solidFill>
                            <a:srgbClr val="000000"/>
                          </a:solidFill>
                          <a:effectLst/>
                          <a:latin typeface="Calibri" panose="020F0502020204030204" pitchFamily="34" charset="0"/>
                        </a:rPr>
                        <a:t>Processing CNC with broadcast contact types </a:t>
                      </a:r>
                      <a:br>
                        <a:rPr lang="en-US" sz="900" b="0" i="0" u="none" strike="noStrike" dirty="0">
                          <a:solidFill>
                            <a:srgbClr val="000000"/>
                          </a:solidFill>
                          <a:effectLst/>
                          <a:latin typeface="Calibri" panose="020F0502020204030204" pitchFamily="34" charset="0"/>
                        </a:rPr>
                      </a:br>
                      <a:r>
                        <a:rPr lang="en-US" sz="900" b="0" i="0" u="none" strike="noStrike" dirty="0">
                          <a:solidFill>
                            <a:srgbClr val="000000"/>
                          </a:solidFill>
                          <a:effectLst/>
                          <a:latin typeface="Calibri" panose="020F0502020204030204" pitchFamily="34" charset="0"/>
                        </a:rPr>
                        <a:t>Exchanging files with SMS/Email provider</a:t>
                      </a:r>
                      <a:br>
                        <a:rPr lang="en-US" sz="900" b="0" i="0" u="none" strike="noStrike" dirty="0">
                          <a:solidFill>
                            <a:srgbClr val="000000"/>
                          </a:solidFill>
                          <a:effectLst/>
                          <a:latin typeface="Calibri" panose="020F0502020204030204" pitchFamily="34" charset="0"/>
                        </a:rPr>
                      </a:br>
                      <a:r>
                        <a:rPr lang="en-US" sz="900" b="0" i="0" u="none" strike="noStrike" dirty="0">
                          <a:solidFill>
                            <a:srgbClr val="000000"/>
                          </a:solidFill>
                          <a:effectLst/>
                          <a:latin typeface="Calibri" panose="020F0502020204030204" pitchFamily="34" charset="0"/>
                        </a:rPr>
                        <a:t>Sharing broadcast usage and delivery status details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457200" lvl="1" indent="0" algn="l" fontAlgn="b">
                        <a:buFont typeface="Arial" panose="020B0604020202020204" pitchFamily="34" charset="0"/>
                        <a:buNone/>
                      </a:pPr>
                      <a:r>
                        <a:rPr lang="en-US" sz="900" b="0" i="0" u="none" strike="noStrike" dirty="0">
                          <a:solidFill>
                            <a:srgbClr val="000000"/>
                          </a:solidFill>
                          <a:effectLst/>
                          <a:latin typeface="Calibri" panose="020F0502020204030204" pitchFamily="34" charset="0"/>
                        </a:rPr>
                        <a:t>8-10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273574"/>
                  </a:ext>
                </a:extLst>
              </a:tr>
            </a:tbl>
          </a:graphicData>
        </a:graphic>
      </p:graphicFrame>
      <p:sp>
        <p:nvSpPr>
          <p:cNvPr id="6" name="Rectangle 5">
            <a:extLst>
              <a:ext uri="{FF2B5EF4-FFF2-40B4-BE49-F238E27FC236}">
                <a16:creationId xmlns:a16="http://schemas.microsoft.com/office/drawing/2014/main" id="{F469F1AE-8148-4275-9C2B-E0BADDB9E02D}"/>
              </a:ext>
            </a:extLst>
          </p:cNvPr>
          <p:cNvSpPr/>
          <p:nvPr/>
        </p:nvSpPr>
        <p:spPr>
          <a:xfrm>
            <a:off x="95992" y="3325439"/>
            <a:ext cx="2924711" cy="369332"/>
          </a:xfrm>
          <a:prstGeom prst="rect">
            <a:avLst/>
          </a:prstGeom>
        </p:spPr>
        <p:txBody>
          <a:bodyPr wrap="none">
            <a:spAutoFit/>
          </a:bodyPr>
          <a:lstStyle/>
          <a:p>
            <a:pPr algn="ctr"/>
            <a:r>
              <a:rPr lang="en-US" b="1" dirty="0">
                <a:solidFill>
                  <a:schemeClr val="accent1"/>
                </a:solidFill>
              </a:rPr>
              <a:t>Test Scenarios Summary</a:t>
            </a:r>
          </a:p>
        </p:txBody>
      </p:sp>
      <p:sp>
        <p:nvSpPr>
          <p:cNvPr id="7" name="Rectangle 6">
            <a:extLst>
              <a:ext uri="{FF2B5EF4-FFF2-40B4-BE49-F238E27FC236}">
                <a16:creationId xmlns:a16="http://schemas.microsoft.com/office/drawing/2014/main" id="{1884B32F-A1AC-4D7E-9845-3AEC9E88F724}"/>
              </a:ext>
            </a:extLst>
          </p:cNvPr>
          <p:cNvSpPr/>
          <p:nvPr/>
        </p:nvSpPr>
        <p:spPr>
          <a:xfrm>
            <a:off x="118993" y="1987784"/>
            <a:ext cx="8748969" cy="338554"/>
          </a:xfrm>
          <a:prstGeom prst="rect">
            <a:avLst/>
          </a:prstGeom>
        </p:spPr>
        <p:txBody>
          <a:bodyPr wrap="square">
            <a:spAutoFit/>
          </a:bodyPr>
          <a:lstStyle/>
          <a:p>
            <a:r>
              <a:rPr lang="en-US" sz="800" b="1" dirty="0">
                <a:solidFill>
                  <a:schemeClr val="accent1"/>
                </a:solidFill>
              </a:rPr>
              <a:t>Please note: Based upon timelines, June 20 Market Trials will be need to run in parallel with CSS Market Trials and this will result in increased</a:t>
            </a:r>
          </a:p>
          <a:p>
            <a:r>
              <a:rPr lang="en-US" sz="800" b="1" dirty="0">
                <a:solidFill>
                  <a:schemeClr val="accent1"/>
                </a:solidFill>
              </a:rPr>
              <a:t> pressure on resource availability for all involved parties. </a:t>
            </a:r>
          </a:p>
        </p:txBody>
      </p:sp>
      <p:graphicFrame>
        <p:nvGraphicFramePr>
          <p:cNvPr id="3" name="Diagram 2">
            <a:extLst>
              <a:ext uri="{FF2B5EF4-FFF2-40B4-BE49-F238E27FC236}">
                <a16:creationId xmlns:a16="http://schemas.microsoft.com/office/drawing/2014/main" id="{FD1934BE-DEBB-495B-8D7D-50454053C016}"/>
              </a:ext>
            </a:extLst>
          </p:cNvPr>
          <p:cNvGraphicFramePr/>
          <p:nvPr/>
        </p:nvGraphicFramePr>
        <p:xfrm>
          <a:off x="183006" y="2425386"/>
          <a:ext cx="3888432" cy="381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EF569086-48BA-42B4-BB49-AF700AC26C09}"/>
              </a:ext>
            </a:extLst>
          </p:cNvPr>
          <p:cNvSpPr txBox="1"/>
          <p:nvPr/>
        </p:nvSpPr>
        <p:spPr>
          <a:xfrm>
            <a:off x="316375" y="2782467"/>
            <a:ext cx="1224136" cy="246221"/>
          </a:xfrm>
          <a:prstGeom prst="rect">
            <a:avLst/>
          </a:prstGeom>
          <a:noFill/>
        </p:spPr>
        <p:txBody>
          <a:bodyPr wrap="square" rtlCol="0">
            <a:spAutoFit/>
          </a:bodyPr>
          <a:lstStyle/>
          <a:p>
            <a:r>
              <a:rPr lang="en-GB" sz="1000" b="1" i="1" dirty="0">
                <a:solidFill>
                  <a:schemeClr val="accent1"/>
                </a:solidFill>
              </a:rPr>
              <a:t>2 weeks</a:t>
            </a:r>
          </a:p>
        </p:txBody>
      </p:sp>
      <p:sp>
        <p:nvSpPr>
          <p:cNvPr id="10" name="TextBox 9">
            <a:extLst>
              <a:ext uri="{FF2B5EF4-FFF2-40B4-BE49-F238E27FC236}">
                <a16:creationId xmlns:a16="http://schemas.microsoft.com/office/drawing/2014/main" id="{39CFA14D-F0AA-4087-AB63-C5869B8011FA}"/>
              </a:ext>
            </a:extLst>
          </p:cNvPr>
          <p:cNvSpPr txBox="1"/>
          <p:nvPr/>
        </p:nvSpPr>
        <p:spPr>
          <a:xfrm>
            <a:off x="3173103" y="2790514"/>
            <a:ext cx="1224136" cy="246221"/>
          </a:xfrm>
          <a:prstGeom prst="rect">
            <a:avLst/>
          </a:prstGeom>
          <a:noFill/>
        </p:spPr>
        <p:txBody>
          <a:bodyPr wrap="square" rtlCol="0">
            <a:spAutoFit/>
          </a:bodyPr>
          <a:lstStyle/>
          <a:p>
            <a:r>
              <a:rPr lang="en-GB" sz="1000" b="1" i="1" dirty="0">
                <a:solidFill>
                  <a:schemeClr val="accent1"/>
                </a:solidFill>
              </a:rPr>
              <a:t>1 week</a:t>
            </a:r>
          </a:p>
        </p:txBody>
      </p:sp>
      <p:sp>
        <p:nvSpPr>
          <p:cNvPr id="11" name="TextBox 10">
            <a:extLst>
              <a:ext uri="{FF2B5EF4-FFF2-40B4-BE49-F238E27FC236}">
                <a16:creationId xmlns:a16="http://schemas.microsoft.com/office/drawing/2014/main" id="{4AAE1FF5-13FB-43D5-9C93-9D1ED3B8579A}"/>
              </a:ext>
            </a:extLst>
          </p:cNvPr>
          <p:cNvSpPr txBox="1"/>
          <p:nvPr/>
        </p:nvSpPr>
        <p:spPr>
          <a:xfrm>
            <a:off x="1744739" y="2786956"/>
            <a:ext cx="1224136" cy="246221"/>
          </a:xfrm>
          <a:prstGeom prst="rect">
            <a:avLst/>
          </a:prstGeom>
          <a:noFill/>
        </p:spPr>
        <p:txBody>
          <a:bodyPr wrap="square" rtlCol="0">
            <a:spAutoFit/>
          </a:bodyPr>
          <a:lstStyle/>
          <a:p>
            <a:r>
              <a:rPr lang="en-GB" sz="1000" b="1" i="1" dirty="0">
                <a:solidFill>
                  <a:schemeClr val="accent1"/>
                </a:solidFill>
              </a:rPr>
              <a:t>2 weeks</a:t>
            </a:r>
          </a:p>
        </p:txBody>
      </p:sp>
    </p:spTree>
    <p:extLst>
      <p:ext uri="{BB962C8B-B14F-4D97-AF65-F5344CB8AC3E}">
        <p14:creationId xmlns:p14="http://schemas.microsoft.com/office/powerpoint/2010/main" val="518426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5C8A2-024B-4511-95AE-B8C241DCDF94}"/>
              </a:ext>
            </a:extLst>
          </p:cNvPr>
          <p:cNvSpPr>
            <a:spLocks noGrp="1"/>
          </p:cNvSpPr>
          <p:nvPr>
            <p:ph type="title"/>
          </p:nvPr>
        </p:nvSpPr>
        <p:spPr/>
        <p:txBody>
          <a:bodyPr/>
          <a:lstStyle/>
          <a:p>
            <a:r>
              <a:rPr lang="en-GB" dirty="0"/>
              <a:t>June 20 Market Trials Timeline</a:t>
            </a:r>
          </a:p>
        </p:txBody>
      </p:sp>
      <p:pic>
        <p:nvPicPr>
          <p:cNvPr id="5" name="Picture 4">
            <a:extLst>
              <a:ext uri="{FF2B5EF4-FFF2-40B4-BE49-F238E27FC236}">
                <a16:creationId xmlns:a16="http://schemas.microsoft.com/office/drawing/2014/main" id="{C379D586-D558-4BCC-92E6-4CAA5B2CC05D}"/>
              </a:ext>
            </a:extLst>
          </p:cNvPr>
          <p:cNvPicPr>
            <a:picLocks noChangeAspect="1"/>
          </p:cNvPicPr>
          <p:nvPr/>
        </p:nvPicPr>
        <p:blipFill>
          <a:blip r:embed="rId2"/>
          <a:stretch>
            <a:fillRect/>
          </a:stretch>
        </p:blipFill>
        <p:spPr>
          <a:xfrm>
            <a:off x="269776" y="699542"/>
            <a:ext cx="8604448" cy="4196091"/>
          </a:xfrm>
          <a:prstGeom prst="rect">
            <a:avLst/>
          </a:prstGeom>
        </p:spPr>
      </p:pic>
    </p:spTree>
    <p:extLst>
      <p:ext uri="{BB962C8B-B14F-4D97-AF65-F5344CB8AC3E}">
        <p14:creationId xmlns:p14="http://schemas.microsoft.com/office/powerpoint/2010/main" val="120217577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C222594353C846A5CC2DE64DC21269" ma:contentTypeVersion="5" ma:contentTypeDescription="Create a new document." ma:contentTypeScope="" ma:versionID="033dccf55d205d060f49a0701981a829">
  <xsd:schema xmlns:xsd="http://www.w3.org/2001/XMLSchema" xmlns:xs="http://www.w3.org/2001/XMLSchema" xmlns:p="http://schemas.microsoft.com/office/2006/metadata/properties" xmlns:ns3="b50a422f-301f-4fa5-bbd4-d22046ec3c52" xmlns:ns4="b554553c-748b-4189-a5a3-c522c630a41e" targetNamespace="http://schemas.microsoft.com/office/2006/metadata/properties" ma:root="true" ma:fieldsID="9f952fff7accad1ae828d69610955b7a" ns3:_="" ns4:_="">
    <xsd:import namespace="b50a422f-301f-4fa5-bbd4-d22046ec3c52"/>
    <xsd:import namespace="b554553c-748b-4189-a5a3-c522c630a41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0a422f-301f-4fa5-bbd4-d22046ec3c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554553c-748b-4189-a5a3-c522c630a41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966AA5-3D01-4B81-BAE0-8020A2E16EFF}">
  <ds:schemaRefs>
    <ds:schemaRef ds:uri="http://purl.org/dc/dcmitype/"/>
    <ds:schemaRef ds:uri="http://www.w3.org/XML/1998/namespace"/>
    <ds:schemaRef ds:uri="http://purl.org/dc/elements/1.1/"/>
    <ds:schemaRef ds:uri="b554553c-748b-4189-a5a3-c522c630a41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b50a422f-301f-4fa5-bbd4-d22046ec3c52"/>
    <ds:schemaRef ds:uri="http://schemas.microsoft.com/office/2006/metadata/properties"/>
  </ds:schemaRefs>
</ds:datastoreItem>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88BA31CD-1A86-41CB-913A-78DCCD47CC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0a422f-301f-4fa5-bbd4-d22046ec3c52"/>
    <ds:schemaRef ds:uri="b554553c-748b-4189-a5a3-c522c630a4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11081</TotalTime>
  <Words>371</Words>
  <Application>Microsoft Office PowerPoint</Application>
  <PresentationFormat>On-screen Show (16:9)</PresentationFormat>
  <Paragraphs>56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 </vt:lpstr>
      <vt:lpstr>Calibri</vt:lpstr>
      <vt:lpstr>Office Theme</vt:lpstr>
      <vt:lpstr>Extraordinary Change Management Committee  </vt:lpstr>
      <vt:lpstr>PowerPoint Presentation</vt:lpstr>
      <vt:lpstr>XRN4996 - June 20 Market Trials for XRN4850 only</vt:lpstr>
      <vt:lpstr>June 20 Market Trials Timeline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Tambe, Surfaraz</cp:lastModifiedBy>
  <cp:revision>405</cp:revision>
  <dcterms:created xsi:type="dcterms:W3CDTF">2018-09-02T17:12:15Z</dcterms:created>
  <dcterms:modified xsi:type="dcterms:W3CDTF">2020-02-26T13:31:36Z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0x010100D6C222594353C846A5CC2DE64DC21269</vt:lpwstr>
  </property>
</Properties>
</file>