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9" r:id="rId5"/>
    <p:sldId id="292" r:id="rId6"/>
    <p:sldId id="291" r:id="rId7"/>
    <p:sldId id="279" r:id="rId8"/>
    <p:sldId id="278" r:id="rId9"/>
    <p:sldId id="297" r:id="rId10"/>
    <p:sldId id="298" r:id="rId11"/>
    <p:sldId id="299" r:id="rId12"/>
    <p:sldId id="300" r:id="rId13"/>
    <p:sldId id="280" r:id="rId14"/>
    <p:sldId id="640" r:id="rId15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FD20E0-ABFB-4FF3-8A46-551F05EE14AE}" v="5952" dt="2020-03-06T12:34:58.5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8.151098945859199E-2"/>
          <c:w val="0.40298424738792465"/>
          <c:h val="0.8190755494729296"/>
        </c:manualLayout>
      </c:layout>
      <c:doughnutChart>
        <c:varyColors val="1"/>
        <c:ser>
          <c:idx val="0"/>
          <c:order val="0"/>
          <c:tx>
            <c:strRef>
              <c:f>Market_Data_Item!$B$1</c:f>
              <c:strCache>
                <c:ptCount val="1"/>
                <c:pt idx="0">
                  <c:v>FREQ_DATA_ITEMS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45-4A06-B4BA-F0DAB21A37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45-4A06-B4BA-F0DAB21A37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45-4A06-B4BA-F0DAB21A37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45-4A06-B4BA-F0DAB21A37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B45-4A06-B4BA-F0DAB21A377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B45-4A06-B4BA-F0DAB21A377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B45-4A06-B4BA-F0DAB21A377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B45-4A06-B4BA-F0DAB21A377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B45-4A06-B4BA-F0DAB21A377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B45-4A06-B4BA-F0DAB21A377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B45-4A06-B4BA-F0DAB21A377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B45-4A06-B4BA-F0DAB21A377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B45-4A06-B4BA-F0DAB21A377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B45-4A06-B4BA-F0DAB21A377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2B45-4A06-B4BA-F0DAB21A377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2B45-4A06-B4BA-F0DAB21A377C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2B45-4A06-B4BA-F0DAB21A377C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2B45-4A06-B4BA-F0DAB21A377C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2B45-4A06-B4BA-F0DAB21A377C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2B45-4A06-B4BA-F0DAB21A377C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2B45-4A06-B4BA-F0DAB21A377C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2B45-4A06-B4BA-F0DAB21A377C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2B45-4A06-B4BA-F0DAB21A377C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2B45-4A06-B4BA-F0DAB21A377C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2B45-4A06-B4BA-F0DAB21A377C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2B45-4A06-B4BA-F0DAB21A377C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2B45-4A06-B4BA-F0DAB21A377C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2B45-4A06-B4BA-F0DAB21A377C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2B45-4A06-B4BA-F0DAB21A377C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2B45-4A06-B4BA-F0DAB21A377C}"/>
              </c:ext>
            </c:extLst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2B45-4A06-B4BA-F0DAB21A377C}"/>
              </c:ext>
            </c:extLst>
          </c:dPt>
          <c:cat>
            <c:strRef>
              <c:f>Market_Data_Item!$A$2:$A$32</c:f>
              <c:strCache>
                <c:ptCount val="31"/>
                <c:pt idx="0">
                  <c:v>AMR_INDICATOR</c:v>
                </c:pt>
                <c:pt idx="1">
                  <c:v>COLLAR_STATUS</c:v>
                </c:pt>
                <c:pt idx="2">
                  <c:v>CONVERTOR_MANUFACTURER</c:v>
                </c:pt>
                <c:pt idx="3">
                  <c:v>CONVERTOR_MODEL</c:v>
                </c:pt>
                <c:pt idx="4">
                  <c:v>CONVERTOR_SERIAL_NUMBER</c:v>
                </c:pt>
                <c:pt idx="5">
                  <c:v>CORRECTION_FACTOR</c:v>
                </c:pt>
                <c:pt idx="6">
                  <c:v>MARKET_SECTOR_CODE</c:v>
                </c:pt>
                <c:pt idx="7">
                  <c:v>MEASURING_CAPACITY</c:v>
                </c:pt>
                <c:pt idx="8">
                  <c:v>METER_INSTALLATION_DATE</c:v>
                </c:pt>
                <c:pt idx="9">
                  <c:v>METER_MANUFACTURED_YEAR</c:v>
                </c:pt>
                <c:pt idx="10">
                  <c:v>METER_MANUFACTURER_CODE</c:v>
                </c:pt>
                <c:pt idx="11">
                  <c:v>METER_MECHANISM_CODE</c:v>
                </c:pt>
                <c:pt idx="12">
                  <c:v>METER_MODEL</c:v>
                </c:pt>
                <c:pt idx="13">
                  <c:v>METER_MODEL_NO_OF_DIALS</c:v>
                </c:pt>
                <c:pt idx="14">
                  <c:v>METER_MULTIPLICATION_FACTOR</c:v>
                </c:pt>
                <c:pt idx="15">
                  <c:v>METER_PAYMENT_METHOD</c:v>
                </c:pt>
                <c:pt idx="16">
                  <c:v>METER_POINT_REFERENCE</c:v>
                </c:pt>
                <c:pt idx="17">
                  <c:v>METER_PULSE_VALUE</c:v>
                </c:pt>
                <c:pt idx="18">
                  <c:v>METER_READ_INDEX</c:v>
                </c:pt>
                <c:pt idx="19">
                  <c:v>METER_REMOVAL_DATE</c:v>
                </c:pt>
                <c:pt idx="20">
                  <c:v>METER_ROUND_THE_CLOCK</c:v>
                </c:pt>
                <c:pt idx="21">
                  <c:v>METER_SERIAL_NUMBER</c:v>
                </c:pt>
                <c:pt idx="22">
                  <c:v>METER_STATUS</c:v>
                </c:pt>
                <c:pt idx="23">
                  <c:v>METER_TYPE</c:v>
                </c:pt>
                <c:pt idx="24">
                  <c:v>NON_OPENING_CYCLIC_READ</c:v>
                </c:pt>
                <c:pt idx="25">
                  <c:v>PRODUCT_ID</c:v>
                </c:pt>
                <c:pt idx="26">
                  <c:v>READ_DATE</c:v>
                </c:pt>
                <c:pt idx="27">
                  <c:v>READ_TYPE</c:v>
                </c:pt>
                <c:pt idx="28">
                  <c:v>SHIPPER_SHORT_CODE</c:v>
                </c:pt>
                <c:pt idx="29">
                  <c:v>SUPPLIER_SHORT_CODE</c:v>
                </c:pt>
                <c:pt idx="30">
                  <c:v>UNITS_OF_MEASURE</c:v>
                </c:pt>
              </c:strCache>
            </c:strRef>
          </c:cat>
          <c:val>
            <c:numRef>
              <c:f>Market_Data_Item!$B$2:$B$32</c:f>
              <c:numCache>
                <c:formatCode>General</c:formatCode>
                <c:ptCount val="31"/>
                <c:pt idx="0">
                  <c:v>566920</c:v>
                </c:pt>
                <c:pt idx="1">
                  <c:v>683599</c:v>
                </c:pt>
                <c:pt idx="2">
                  <c:v>156</c:v>
                </c:pt>
                <c:pt idx="3">
                  <c:v>156</c:v>
                </c:pt>
                <c:pt idx="4">
                  <c:v>74286</c:v>
                </c:pt>
                <c:pt idx="5">
                  <c:v>7114314</c:v>
                </c:pt>
                <c:pt idx="6">
                  <c:v>5916979</c:v>
                </c:pt>
                <c:pt idx="7">
                  <c:v>3933153</c:v>
                </c:pt>
                <c:pt idx="8">
                  <c:v>5542907</c:v>
                </c:pt>
                <c:pt idx="9">
                  <c:v>7791108</c:v>
                </c:pt>
                <c:pt idx="10">
                  <c:v>5815401</c:v>
                </c:pt>
                <c:pt idx="11">
                  <c:v>7656108</c:v>
                </c:pt>
                <c:pt idx="12">
                  <c:v>5989592</c:v>
                </c:pt>
                <c:pt idx="13">
                  <c:v>7933800</c:v>
                </c:pt>
                <c:pt idx="14">
                  <c:v>4316385</c:v>
                </c:pt>
                <c:pt idx="15">
                  <c:v>4024581</c:v>
                </c:pt>
                <c:pt idx="16">
                  <c:v>9721690</c:v>
                </c:pt>
                <c:pt idx="17">
                  <c:v>565814</c:v>
                </c:pt>
                <c:pt idx="18">
                  <c:v>620988</c:v>
                </c:pt>
                <c:pt idx="19">
                  <c:v>1335301</c:v>
                </c:pt>
                <c:pt idx="20">
                  <c:v>600426</c:v>
                </c:pt>
                <c:pt idx="21">
                  <c:v>9721690</c:v>
                </c:pt>
                <c:pt idx="22">
                  <c:v>5264424</c:v>
                </c:pt>
                <c:pt idx="23">
                  <c:v>3442091</c:v>
                </c:pt>
                <c:pt idx="24">
                  <c:v>3570679</c:v>
                </c:pt>
                <c:pt idx="25">
                  <c:v>2293499</c:v>
                </c:pt>
                <c:pt idx="26">
                  <c:v>1964005</c:v>
                </c:pt>
                <c:pt idx="27">
                  <c:v>1964005</c:v>
                </c:pt>
                <c:pt idx="28">
                  <c:v>9721690</c:v>
                </c:pt>
                <c:pt idx="29">
                  <c:v>7494027</c:v>
                </c:pt>
                <c:pt idx="30">
                  <c:v>7405671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E-2B45-4A06-B4BA-F0DAB21A37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248981966259454"/>
          <c:y val="0.63979294244703122"/>
          <c:w val="0.61751018033740546"/>
          <c:h val="0.34723104746077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FB988-9CBE-4176-9669-0D6134F8DE2F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394E159-425E-46CA-9DBB-2520C7E692AE}">
      <dgm:prSet phldrT="[Text]"/>
      <dgm:spPr/>
      <dgm:t>
        <a:bodyPr/>
        <a:lstStyle/>
        <a:p>
          <a:r>
            <a:rPr lang="en-GB" dirty="0"/>
            <a:t>Retro Proof of Concept</a:t>
          </a:r>
        </a:p>
        <a:p>
          <a:r>
            <a:rPr lang="en-GB" dirty="0"/>
            <a:t>Step1</a:t>
          </a:r>
        </a:p>
      </dgm:t>
    </dgm:pt>
    <dgm:pt modelId="{DE015D36-A4CB-42EF-BC98-C68AE7010E5A}" type="parTrans" cxnId="{A1546D1C-7E61-404B-921E-1DA778CA2507}">
      <dgm:prSet/>
      <dgm:spPr/>
      <dgm:t>
        <a:bodyPr/>
        <a:lstStyle/>
        <a:p>
          <a:endParaRPr lang="en-GB"/>
        </a:p>
      </dgm:t>
    </dgm:pt>
    <dgm:pt modelId="{2CF82F41-F1C4-4697-A7EF-AD21B8D1FCC9}" type="sibTrans" cxnId="{A1546D1C-7E61-404B-921E-1DA778CA2507}">
      <dgm:prSet/>
      <dgm:spPr/>
      <dgm:t>
        <a:bodyPr/>
        <a:lstStyle/>
        <a:p>
          <a:endParaRPr lang="en-GB"/>
        </a:p>
      </dgm:t>
    </dgm:pt>
    <dgm:pt modelId="{AAD8BF8D-613B-452B-8099-70CE8B72C8A1}">
      <dgm:prSet phldrT="[Text]"/>
      <dgm:spPr/>
      <dgm:t>
        <a:bodyPr/>
        <a:lstStyle/>
        <a:p>
          <a:r>
            <a:rPr lang="en-GB" dirty="0"/>
            <a:t>General Details</a:t>
          </a:r>
        </a:p>
      </dgm:t>
    </dgm:pt>
    <dgm:pt modelId="{121F2D31-5AD5-43D6-87A2-4BB40DA8937A}" type="parTrans" cxnId="{FE5D9CF0-DA90-49A8-BE69-12DE72C4A4F5}">
      <dgm:prSet/>
      <dgm:spPr/>
      <dgm:t>
        <a:bodyPr/>
        <a:lstStyle/>
        <a:p>
          <a:endParaRPr lang="en-GB"/>
        </a:p>
      </dgm:t>
    </dgm:pt>
    <dgm:pt modelId="{A482EA6A-FDCE-4BA3-B907-E874F7A458A5}" type="sibTrans" cxnId="{FE5D9CF0-DA90-49A8-BE69-12DE72C4A4F5}">
      <dgm:prSet/>
      <dgm:spPr/>
      <dgm:t>
        <a:bodyPr/>
        <a:lstStyle/>
        <a:p>
          <a:endParaRPr lang="en-GB"/>
        </a:p>
      </dgm:t>
    </dgm:pt>
    <dgm:pt modelId="{B049D4C7-8925-4C57-9735-84585A4F9606}">
      <dgm:prSet phldrT="[Text]"/>
      <dgm:spPr/>
      <dgm:t>
        <a:bodyPr/>
        <a:lstStyle/>
        <a:p>
          <a:r>
            <a:rPr lang="en-GB" dirty="0"/>
            <a:t>Asset Details</a:t>
          </a:r>
        </a:p>
      </dgm:t>
    </dgm:pt>
    <dgm:pt modelId="{A64BCFED-7478-496B-86AE-0C38105CB471}" type="parTrans" cxnId="{79E9F6A3-912E-46DA-B66B-4E4FD98ACB08}">
      <dgm:prSet/>
      <dgm:spPr/>
      <dgm:t>
        <a:bodyPr/>
        <a:lstStyle/>
        <a:p>
          <a:endParaRPr lang="en-GB"/>
        </a:p>
      </dgm:t>
    </dgm:pt>
    <dgm:pt modelId="{16715C34-ABEA-404A-9E1B-887D4A6F8C0F}" type="sibTrans" cxnId="{79E9F6A3-912E-46DA-B66B-4E4FD98ACB08}">
      <dgm:prSet/>
      <dgm:spPr/>
      <dgm:t>
        <a:bodyPr/>
        <a:lstStyle/>
        <a:p>
          <a:endParaRPr lang="en-GB"/>
        </a:p>
      </dgm:t>
    </dgm:pt>
    <dgm:pt modelId="{07A5A883-BF5F-4F96-AF86-A2B7C5B2B155}">
      <dgm:prSet phldrT="[Text]"/>
      <dgm:spPr/>
      <dgm:t>
        <a:bodyPr/>
        <a:lstStyle/>
        <a:p>
          <a:r>
            <a:rPr lang="en-GB" dirty="0"/>
            <a:t>Measurement Details</a:t>
          </a:r>
        </a:p>
      </dgm:t>
    </dgm:pt>
    <dgm:pt modelId="{C3065987-6C20-4AC9-B364-A82014379781}" type="parTrans" cxnId="{AE20D884-A46C-4CC5-B963-8DCAEA004156}">
      <dgm:prSet/>
      <dgm:spPr/>
      <dgm:t>
        <a:bodyPr/>
        <a:lstStyle/>
        <a:p>
          <a:endParaRPr lang="en-GB"/>
        </a:p>
      </dgm:t>
    </dgm:pt>
    <dgm:pt modelId="{5886E9D4-71E4-4FEF-AF02-5DF4E4F3545A}" type="sibTrans" cxnId="{AE20D884-A46C-4CC5-B963-8DCAEA004156}">
      <dgm:prSet/>
      <dgm:spPr/>
      <dgm:t>
        <a:bodyPr/>
        <a:lstStyle/>
        <a:p>
          <a:endParaRPr lang="en-GB"/>
        </a:p>
      </dgm:t>
    </dgm:pt>
    <dgm:pt modelId="{3A612CD3-C7A8-49AA-9C58-3A43A6467310}">
      <dgm:prSet phldrT="[Text]"/>
      <dgm:spPr/>
      <dgm:t>
        <a:bodyPr/>
        <a:lstStyle/>
        <a:p>
          <a:r>
            <a:rPr lang="en-GB" dirty="0"/>
            <a:t>AMR &amp; Convertor Details</a:t>
          </a:r>
        </a:p>
      </dgm:t>
    </dgm:pt>
    <dgm:pt modelId="{2C96B15E-2C53-4388-8D05-50C23F4F64D9}" type="parTrans" cxnId="{D233E3E2-B953-4551-97D5-97A167CC8112}">
      <dgm:prSet/>
      <dgm:spPr/>
      <dgm:t>
        <a:bodyPr/>
        <a:lstStyle/>
        <a:p>
          <a:endParaRPr lang="en-GB"/>
        </a:p>
      </dgm:t>
    </dgm:pt>
    <dgm:pt modelId="{065EA7BE-DC2B-4E12-9E22-1677C4223ACF}" type="sibTrans" cxnId="{D233E3E2-B953-4551-97D5-97A167CC8112}">
      <dgm:prSet/>
      <dgm:spPr/>
      <dgm:t>
        <a:bodyPr/>
        <a:lstStyle/>
        <a:p>
          <a:endParaRPr lang="en-GB"/>
        </a:p>
      </dgm:t>
    </dgm:pt>
    <dgm:pt modelId="{2B23DAE3-2F27-4998-B020-B0B190DC241E}">
      <dgm:prSet phldrT="[Text]"/>
      <dgm:spPr/>
      <dgm:t>
        <a:bodyPr/>
        <a:lstStyle/>
        <a:p>
          <a:r>
            <a:rPr lang="en-GB" dirty="0"/>
            <a:t>Reading Details</a:t>
          </a:r>
        </a:p>
      </dgm:t>
    </dgm:pt>
    <dgm:pt modelId="{62BE14CC-6EDA-4602-9D7D-387DD3094DB2}" type="parTrans" cxnId="{A6FCA19A-3A6F-491E-969A-B4004014D1AD}">
      <dgm:prSet/>
      <dgm:spPr/>
      <dgm:t>
        <a:bodyPr/>
        <a:lstStyle/>
        <a:p>
          <a:endParaRPr lang="en-GB"/>
        </a:p>
      </dgm:t>
    </dgm:pt>
    <dgm:pt modelId="{2663598A-D65A-4D10-8070-E3CA467FE60D}" type="sibTrans" cxnId="{A6FCA19A-3A6F-491E-969A-B4004014D1AD}">
      <dgm:prSet/>
      <dgm:spPr/>
      <dgm:t>
        <a:bodyPr/>
        <a:lstStyle/>
        <a:p>
          <a:endParaRPr lang="en-GB"/>
        </a:p>
      </dgm:t>
    </dgm:pt>
    <dgm:pt modelId="{31160637-0E15-45C9-A21A-4E875B0D2132}" type="pres">
      <dgm:prSet presAssocID="{505FB988-9CBE-4176-9669-0D6134F8DE2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78EEA93-BBBB-42A0-BBCA-07AAD5AF3464}" type="pres">
      <dgm:prSet presAssocID="{A394E159-425E-46CA-9DBB-2520C7E692AE}" presName="centerShape" presStyleLbl="node0" presStyleIdx="0" presStyleCnt="1"/>
      <dgm:spPr/>
    </dgm:pt>
    <dgm:pt modelId="{C79FF2EC-587D-4334-BCEE-B2DE541FCD9C}" type="pres">
      <dgm:prSet presAssocID="{AAD8BF8D-613B-452B-8099-70CE8B72C8A1}" presName="node" presStyleLbl="node1" presStyleIdx="0" presStyleCnt="5">
        <dgm:presLayoutVars>
          <dgm:bulletEnabled val="1"/>
        </dgm:presLayoutVars>
      </dgm:prSet>
      <dgm:spPr/>
    </dgm:pt>
    <dgm:pt modelId="{41597373-571F-4100-9A58-764988C6BFBC}" type="pres">
      <dgm:prSet presAssocID="{AAD8BF8D-613B-452B-8099-70CE8B72C8A1}" presName="dummy" presStyleCnt="0"/>
      <dgm:spPr/>
    </dgm:pt>
    <dgm:pt modelId="{FE8B915C-C8A6-4977-A72F-C442FEF1C572}" type="pres">
      <dgm:prSet presAssocID="{A482EA6A-FDCE-4BA3-B907-E874F7A458A5}" presName="sibTrans" presStyleLbl="sibTrans2D1" presStyleIdx="0" presStyleCnt="5"/>
      <dgm:spPr/>
    </dgm:pt>
    <dgm:pt modelId="{C5B7DE45-4B73-403D-B5EB-D2C24746FD68}" type="pres">
      <dgm:prSet presAssocID="{B049D4C7-8925-4C57-9735-84585A4F9606}" presName="node" presStyleLbl="node1" presStyleIdx="1" presStyleCnt="5">
        <dgm:presLayoutVars>
          <dgm:bulletEnabled val="1"/>
        </dgm:presLayoutVars>
      </dgm:prSet>
      <dgm:spPr/>
    </dgm:pt>
    <dgm:pt modelId="{BC732C1C-7334-4B35-B1DB-6AEB6DA4A2D7}" type="pres">
      <dgm:prSet presAssocID="{B049D4C7-8925-4C57-9735-84585A4F9606}" presName="dummy" presStyleCnt="0"/>
      <dgm:spPr/>
    </dgm:pt>
    <dgm:pt modelId="{46DB55E4-67A5-4B92-AF34-D6EF812C12F8}" type="pres">
      <dgm:prSet presAssocID="{16715C34-ABEA-404A-9E1B-887D4A6F8C0F}" presName="sibTrans" presStyleLbl="sibTrans2D1" presStyleIdx="1" presStyleCnt="5"/>
      <dgm:spPr/>
    </dgm:pt>
    <dgm:pt modelId="{B1D3C99C-6497-4754-B314-84F7CDF85F80}" type="pres">
      <dgm:prSet presAssocID="{07A5A883-BF5F-4F96-AF86-A2B7C5B2B155}" presName="node" presStyleLbl="node1" presStyleIdx="2" presStyleCnt="5">
        <dgm:presLayoutVars>
          <dgm:bulletEnabled val="1"/>
        </dgm:presLayoutVars>
      </dgm:prSet>
      <dgm:spPr/>
    </dgm:pt>
    <dgm:pt modelId="{2AF68597-5BCC-4B16-A408-DE307700B2CB}" type="pres">
      <dgm:prSet presAssocID="{07A5A883-BF5F-4F96-AF86-A2B7C5B2B155}" presName="dummy" presStyleCnt="0"/>
      <dgm:spPr/>
    </dgm:pt>
    <dgm:pt modelId="{75D15381-1400-49D1-B478-B7D71493DB13}" type="pres">
      <dgm:prSet presAssocID="{5886E9D4-71E4-4FEF-AF02-5DF4E4F3545A}" presName="sibTrans" presStyleLbl="sibTrans2D1" presStyleIdx="2" presStyleCnt="5"/>
      <dgm:spPr/>
    </dgm:pt>
    <dgm:pt modelId="{5FA4A2BA-DA4A-425D-894A-B20D4DC86DFF}" type="pres">
      <dgm:prSet presAssocID="{3A612CD3-C7A8-49AA-9C58-3A43A6467310}" presName="node" presStyleLbl="node1" presStyleIdx="3" presStyleCnt="5">
        <dgm:presLayoutVars>
          <dgm:bulletEnabled val="1"/>
        </dgm:presLayoutVars>
      </dgm:prSet>
      <dgm:spPr/>
    </dgm:pt>
    <dgm:pt modelId="{9D21C535-F4B0-4157-99E5-8D7D5DDA2D2B}" type="pres">
      <dgm:prSet presAssocID="{3A612CD3-C7A8-49AA-9C58-3A43A6467310}" presName="dummy" presStyleCnt="0"/>
      <dgm:spPr/>
    </dgm:pt>
    <dgm:pt modelId="{F104AEC2-6C3A-49C4-9FF2-5D5D219EDA64}" type="pres">
      <dgm:prSet presAssocID="{065EA7BE-DC2B-4E12-9E22-1677C4223ACF}" presName="sibTrans" presStyleLbl="sibTrans2D1" presStyleIdx="3" presStyleCnt="5"/>
      <dgm:spPr/>
    </dgm:pt>
    <dgm:pt modelId="{E4E38CA3-1DA5-43DF-B8B1-6F2058958F31}" type="pres">
      <dgm:prSet presAssocID="{2B23DAE3-2F27-4998-B020-B0B190DC241E}" presName="node" presStyleLbl="node1" presStyleIdx="4" presStyleCnt="5">
        <dgm:presLayoutVars>
          <dgm:bulletEnabled val="1"/>
        </dgm:presLayoutVars>
      </dgm:prSet>
      <dgm:spPr/>
    </dgm:pt>
    <dgm:pt modelId="{FC145C1C-B63A-4738-AF4B-C955CBA3EACD}" type="pres">
      <dgm:prSet presAssocID="{2B23DAE3-2F27-4998-B020-B0B190DC241E}" presName="dummy" presStyleCnt="0"/>
      <dgm:spPr/>
    </dgm:pt>
    <dgm:pt modelId="{657ED242-A5A4-4949-AACB-925C6056A9BC}" type="pres">
      <dgm:prSet presAssocID="{2663598A-D65A-4D10-8070-E3CA467FE60D}" presName="sibTrans" presStyleLbl="sibTrans2D1" presStyleIdx="4" presStyleCnt="5"/>
      <dgm:spPr/>
    </dgm:pt>
  </dgm:ptLst>
  <dgm:cxnLst>
    <dgm:cxn modelId="{E31FF40D-8EAB-46E1-9241-BFF13C7944AE}" type="presOf" srcId="{065EA7BE-DC2B-4E12-9E22-1677C4223ACF}" destId="{F104AEC2-6C3A-49C4-9FF2-5D5D219EDA64}" srcOrd="0" destOrd="0" presId="urn:microsoft.com/office/officeart/2005/8/layout/radial6"/>
    <dgm:cxn modelId="{AA468B15-8118-493C-B7A6-B361524DC2CB}" type="presOf" srcId="{2663598A-D65A-4D10-8070-E3CA467FE60D}" destId="{657ED242-A5A4-4949-AACB-925C6056A9BC}" srcOrd="0" destOrd="0" presId="urn:microsoft.com/office/officeart/2005/8/layout/radial6"/>
    <dgm:cxn modelId="{A1546D1C-7E61-404B-921E-1DA778CA2507}" srcId="{505FB988-9CBE-4176-9669-0D6134F8DE2F}" destId="{A394E159-425E-46CA-9DBB-2520C7E692AE}" srcOrd="0" destOrd="0" parTransId="{DE015D36-A4CB-42EF-BC98-C68AE7010E5A}" sibTransId="{2CF82F41-F1C4-4697-A7EF-AD21B8D1FCC9}"/>
    <dgm:cxn modelId="{A13D6532-93ED-4B3A-BAE1-AE0F0C5812F2}" type="presOf" srcId="{3A612CD3-C7A8-49AA-9C58-3A43A6467310}" destId="{5FA4A2BA-DA4A-425D-894A-B20D4DC86DFF}" srcOrd="0" destOrd="0" presId="urn:microsoft.com/office/officeart/2005/8/layout/radial6"/>
    <dgm:cxn modelId="{882F8D36-0F66-4740-8DC1-BBF7FA897C56}" type="presOf" srcId="{AAD8BF8D-613B-452B-8099-70CE8B72C8A1}" destId="{C79FF2EC-587D-4334-BCEE-B2DE541FCD9C}" srcOrd="0" destOrd="0" presId="urn:microsoft.com/office/officeart/2005/8/layout/radial6"/>
    <dgm:cxn modelId="{49AABA5F-6385-4304-A0FE-5784012F99F9}" type="presOf" srcId="{505FB988-9CBE-4176-9669-0D6134F8DE2F}" destId="{31160637-0E15-45C9-A21A-4E875B0D2132}" srcOrd="0" destOrd="0" presId="urn:microsoft.com/office/officeart/2005/8/layout/radial6"/>
    <dgm:cxn modelId="{5976E34A-5AE7-456B-842A-9259B2F05CB0}" type="presOf" srcId="{07A5A883-BF5F-4F96-AF86-A2B7C5B2B155}" destId="{B1D3C99C-6497-4754-B314-84F7CDF85F80}" srcOrd="0" destOrd="0" presId="urn:microsoft.com/office/officeart/2005/8/layout/radial6"/>
    <dgm:cxn modelId="{39DE724C-10CA-4D9E-A195-6BFC5FC5B223}" type="presOf" srcId="{5886E9D4-71E4-4FEF-AF02-5DF4E4F3545A}" destId="{75D15381-1400-49D1-B478-B7D71493DB13}" srcOrd="0" destOrd="0" presId="urn:microsoft.com/office/officeart/2005/8/layout/radial6"/>
    <dgm:cxn modelId="{ED83AB83-3FD1-4F99-A669-28AE49EE94BF}" type="presOf" srcId="{2B23DAE3-2F27-4998-B020-B0B190DC241E}" destId="{E4E38CA3-1DA5-43DF-B8B1-6F2058958F31}" srcOrd="0" destOrd="0" presId="urn:microsoft.com/office/officeart/2005/8/layout/radial6"/>
    <dgm:cxn modelId="{AE20D884-A46C-4CC5-B963-8DCAEA004156}" srcId="{A394E159-425E-46CA-9DBB-2520C7E692AE}" destId="{07A5A883-BF5F-4F96-AF86-A2B7C5B2B155}" srcOrd="2" destOrd="0" parTransId="{C3065987-6C20-4AC9-B364-A82014379781}" sibTransId="{5886E9D4-71E4-4FEF-AF02-5DF4E4F3545A}"/>
    <dgm:cxn modelId="{EC5D1B93-F399-4D88-A465-5EF760123665}" type="presOf" srcId="{16715C34-ABEA-404A-9E1B-887D4A6F8C0F}" destId="{46DB55E4-67A5-4B92-AF34-D6EF812C12F8}" srcOrd="0" destOrd="0" presId="urn:microsoft.com/office/officeart/2005/8/layout/radial6"/>
    <dgm:cxn modelId="{A6FCA19A-3A6F-491E-969A-B4004014D1AD}" srcId="{A394E159-425E-46CA-9DBB-2520C7E692AE}" destId="{2B23DAE3-2F27-4998-B020-B0B190DC241E}" srcOrd="4" destOrd="0" parTransId="{62BE14CC-6EDA-4602-9D7D-387DD3094DB2}" sibTransId="{2663598A-D65A-4D10-8070-E3CA467FE60D}"/>
    <dgm:cxn modelId="{79E9F6A3-912E-46DA-B66B-4E4FD98ACB08}" srcId="{A394E159-425E-46CA-9DBB-2520C7E692AE}" destId="{B049D4C7-8925-4C57-9735-84585A4F9606}" srcOrd="1" destOrd="0" parTransId="{A64BCFED-7478-496B-86AE-0C38105CB471}" sibTransId="{16715C34-ABEA-404A-9E1B-887D4A6F8C0F}"/>
    <dgm:cxn modelId="{1FEC9DA8-EB68-41A7-AC36-E12BC8B02278}" type="presOf" srcId="{A482EA6A-FDCE-4BA3-B907-E874F7A458A5}" destId="{FE8B915C-C8A6-4977-A72F-C442FEF1C572}" srcOrd="0" destOrd="0" presId="urn:microsoft.com/office/officeart/2005/8/layout/radial6"/>
    <dgm:cxn modelId="{3AD753B8-3250-4D45-A12E-119C4B8FCD9E}" type="presOf" srcId="{B049D4C7-8925-4C57-9735-84585A4F9606}" destId="{C5B7DE45-4B73-403D-B5EB-D2C24746FD68}" srcOrd="0" destOrd="0" presId="urn:microsoft.com/office/officeart/2005/8/layout/radial6"/>
    <dgm:cxn modelId="{B6433EBB-A202-4B45-8883-A828F438C78D}" type="presOf" srcId="{A394E159-425E-46CA-9DBB-2520C7E692AE}" destId="{878EEA93-BBBB-42A0-BBCA-07AAD5AF3464}" srcOrd="0" destOrd="0" presId="urn:microsoft.com/office/officeart/2005/8/layout/radial6"/>
    <dgm:cxn modelId="{D233E3E2-B953-4551-97D5-97A167CC8112}" srcId="{A394E159-425E-46CA-9DBB-2520C7E692AE}" destId="{3A612CD3-C7A8-49AA-9C58-3A43A6467310}" srcOrd="3" destOrd="0" parTransId="{2C96B15E-2C53-4388-8D05-50C23F4F64D9}" sibTransId="{065EA7BE-DC2B-4E12-9E22-1677C4223ACF}"/>
    <dgm:cxn modelId="{FE5D9CF0-DA90-49A8-BE69-12DE72C4A4F5}" srcId="{A394E159-425E-46CA-9DBB-2520C7E692AE}" destId="{AAD8BF8D-613B-452B-8099-70CE8B72C8A1}" srcOrd="0" destOrd="0" parTransId="{121F2D31-5AD5-43D6-87A2-4BB40DA8937A}" sibTransId="{A482EA6A-FDCE-4BA3-B907-E874F7A458A5}"/>
    <dgm:cxn modelId="{D6DF757A-5BC4-4D96-AC11-38B3EB692939}" type="presParOf" srcId="{31160637-0E15-45C9-A21A-4E875B0D2132}" destId="{878EEA93-BBBB-42A0-BBCA-07AAD5AF3464}" srcOrd="0" destOrd="0" presId="urn:microsoft.com/office/officeart/2005/8/layout/radial6"/>
    <dgm:cxn modelId="{385C02FA-DD86-451D-A3BB-CF8E86268048}" type="presParOf" srcId="{31160637-0E15-45C9-A21A-4E875B0D2132}" destId="{C79FF2EC-587D-4334-BCEE-B2DE541FCD9C}" srcOrd="1" destOrd="0" presId="urn:microsoft.com/office/officeart/2005/8/layout/radial6"/>
    <dgm:cxn modelId="{A01A3AB6-17B8-436B-B0FA-4D2FA54E7DF1}" type="presParOf" srcId="{31160637-0E15-45C9-A21A-4E875B0D2132}" destId="{41597373-571F-4100-9A58-764988C6BFBC}" srcOrd="2" destOrd="0" presId="urn:microsoft.com/office/officeart/2005/8/layout/radial6"/>
    <dgm:cxn modelId="{87AB245A-38E3-432B-9209-44C2AA99545E}" type="presParOf" srcId="{31160637-0E15-45C9-A21A-4E875B0D2132}" destId="{FE8B915C-C8A6-4977-A72F-C442FEF1C572}" srcOrd="3" destOrd="0" presId="urn:microsoft.com/office/officeart/2005/8/layout/radial6"/>
    <dgm:cxn modelId="{1CE71ACB-1780-4019-AFF2-6F6E76AAF85D}" type="presParOf" srcId="{31160637-0E15-45C9-A21A-4E875B0D2132}" destId="{C5B7DE45-4B73-403D-B5EB-D2C24746FD68}" srcOrd="4" destOrd="0" presId="urn:microsoft.com/office/officeart/2005/8/layout/radial6"/>
    <dgm:cxn modelId="{B029AD11-5E93-4694-8063-C46D0781800F}" type="presParOf" srcId="{31160637-0E15-45C9-A21A-4E875B0D2132}" destId="{BC732C1C-7334-4B35-B1DB-6AEB6DA4A2D7}" srcOrd="5" destOrd="0" presId="urn:microsoft.com/office/officeart/2005/8/layout/radial6"/>
    <dgm:cxn modelId="{8F23207E-1306-4F72-964D-3EFB8FA881CA}" type="presParOf" srcId="{31160637-0E15-45C9-A21A-4E875B0D2132}" destId="{46DB55E4-67A5-4B92-AF34-D6EF812C12F8}" srcOrd="6" destOrd="0" presId="urn:microsoft.com/office/officeart/2005/8/layout/radial6"/>
    <dgm:cxn modelId="{F29BA481-C183-4436-BB83-3619147C04F3}" type="presParOf" srcId="{31160637-0E15-45C9-A21A-4E875B0D2132}" destId="{B1D3C99C-6497-4754-B314-84F7CDF85F80}" srcOrd="7" destOrd="0" presId="urn:microsoft.com/office/officeart/2005/8/layout/radial6"/>
    <dgm:cxn modelId="{7F1E9C5B-D5C3-410B-B756-4D67C96E9BD2}" type="presParOf" srcId="{31160637-0E15-45C9-A21A-4E875B0D2132}" destId="{2AF68597-5BCC-4B16-A408-DE307700B2CB}" srcOrd="8" destOrd="0" presId="urn:microsoft.com/office/officeart/2005/8/layout/radial6"/>
    <dgm:cxn modelId="{7D720413-D067-4334-A47D-C5DA5F2136F2}" type="presParOf" srcId="{31160637-0E15-45C9-A21A-4E875B0D2132}" destId="{75D15381-1400-49D1-B478-B7D71493DB13}" srcOrd="9" destOrd="0" presId="urn:microsoft.com/office/officeart/2005/8/layout/radial6"/>
    <dgm:cxn modelId="{BC554B37-DC70-445F-B48C-56D6F869C782}" type="presParOf" srcId="{31160637-0E15-45C9-A21A-4E875B0D2132}" destId="{5FA4A2BA-DA4A-425D-894A-B20D4DC86DFF}" srcOrd="10" destOrd="0" presId="urn:microsoft.com/office/officeart/2005/8/layout/radial6"/>
    <dgm:cxn modelId="{15402EAC-8983-4B4E-A055-B9C1F4756B58}" type="presParOf" srcId="{31160637-0E15-45C9-A21A-4E875B0D2132}" destId="{9D21C535-F4B0-4157-99E5-8D7D5DDA2D2B}" srcOrd="11" destOrd="0" presId="urn:microsoft.com/office/officeart/2005/8/layout/radial6"/>
    <dgm:cxn modelId="{36C69CDC-8F38-460D-A425-F1DE6509393E}" type="presParOf" srcId="{31160637-0E15-45C9-A21A-4E875B0D2132}" destId="{F104AEC2-6C3A-49C4-9FF2-5D5D219EDA64}" srcOrd="12" destOrd="0" presId="urn:microsoft.com/office/officeart/2005/8/layout/radial6"/>
    <dgm:cxn modelId="{8E37CD42-C703-434B-9A69-26681504103B}" type="presParOf" srcId="{31160637-0E15-45C9-A21A-4E875B0D2132}" destId="{E4E38CA3-1DA5-43DF-B8B1-6F2058958F31}" srcOrd="13" destOrd="0" presId="urn:microsoft.com/office/officeart/2005/8/layout/radial6"/>
    <dgm:cxn modelId="{1608068E-F3B2-4539-A5E0-CFBE8F01D07C}" type="presParOf" srcId="{31160637-0E15-45C9-A21A-4E875B0D2132}" destId="{FC145C1C-B63A-4738-AF4B-C955CBA3EACD}" srcOrd="14" destOrd="0" presId="urn:microsoft.com/office/officeart/2005/8/layout/radial6"/>
    <dgm:cxn modelId="{B99BBC53-C732-4E88-9290-20C7974ED373}" type="presParOf" srcId="{31160637-0E15-45C9-A21A-4E875B0D2132}" destId="{657ED242-A5A4-4949-AACB-925C6056A9BC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ED242-A5A4-4949-AACB-925C6056A9BC}">
      <dsp:nvSpPr>
        <dsp:cNvPr id="0" name=""/>
        <dsp:cNvSpPr/>
      </dsp:nvSpPr>
      <dsp:spPr>
        <a:xfrm>
          <a:off x="547184" y="428603"/>
          <a:ext cx="2862909" cy="2862909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4AEC2-6C3A-49C4-9FF2-5D5D219EDA64}">
      <dsp:nvSpPr>
        <dsp:cNvPr id="0" name=""/>
        <dsp:cNvSpPr/>
      </dsp:nvSpPr>
      <dsp:spPr>
        <a:xfrm>
          <a:off x="547184" y="428603"/>
          <a:ext cx="2862909" cy="2862909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15381-1400-49D1-B478-B7D71493DB13}">
      <dsp:nvSpPr>
        <dsp:cNvPr id="0" name=""/>
        <dsp:cNvSpPr/>
      </dsp:nvSpPr>
      <dsp:spPr>
        <a:xfrm>
          <a:off x="547184" y="428603"/>
          <a:ext cx="2862909" cy="2862909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B55E4-67A5-4B92-AF34-D6EF812C12F8}">
      <dsp:nvSpPr>
        <dsp:cNvPr id="0" name=""/>
        <dsp:cNvSpPr/>
      </dsp:nvSpPr>
      <dsp:spPr>
        <a:xfrm>
          <a:off x="547184" y="428603"/>
          <a:ext cx="2862909" cy="2862909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B915C-C8A6-4977-A72F-C442FEF1C572}">
      <dsp:nvSpPr>
        <dsp:cNvPr id="0" name=""/>
        <dsp:cNvSpPr/>
      </dsp:nvSpPr>
      <dsp:spPr>
        <a:xfrm>
          <a:off x="547184" y="428603"/>
          <a:ext cx="2862909" cy="2862909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EEA93-BBBB-42A0-BBCA-07AAD5AF3464}">
      <dsp:nvSpPr>
        <dsp:cNvPr id="0" name=""/>
        <dsp:cNvSpPr/>
      </dsp:nvSpPr>
      <dsp:spPr>
        <a:xfrm>
          <a:off x="1319736" y="1201156"/>
          <a:ext cx="1317804" cy="13178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Retro Proof of Concept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Step1</a:t>
          </a:r>
        </a:p>
      </dsp:txBody>
      <dsp:txXfrm>
        <a:off x="1512724" y="1394144"/>
        <a:ext cx="931828" cy="931828"/>
      </dsp:txXfrm>
    </dsp:sp>
    <dsp:sp modelId="{C79FF2EC-587D-4334-BCEE-B2DE541FCD9C}">
      <dsp:nvSpPr>
        <dsp:cNvPr id="0" name=""/>
        <dsp:cNvSpPr/>
      </dsp:nvSpPr>
      <dsp:spPr>
        <a:xfrm>
          <a:off x="1517407" y="580"/>
          <a:ext cx="922463" cy="922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General Details</a:t>
          </a:r>
        </a:p>
      </dsp:txBody>
      <dsp:txXfrm>
        <a:off x="1652499" y="135672"/>
        <a:ext cx="652279" cy="652279"/>
      </dsp:txXfrm>
    </dsp:sp>
    <dsp:sp modelId="{C5B7DE45-4B73-403D-B5EB-D2C24746FD68}">
      <dsp:nvSpPr>
        <dsp:cNvPr id="0" name=""/>
        <dsp:cNvSpPr/>
      </dsp:nvSpPr>
      <dsp:spPr>
        <a:xfrm>
          <a:off x="2847218" y="966744"/>
          <a:ext cx="922463" cy="922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Asset Details</a:t>
          </a:r>
        </a:p>
      </dsp:txBody>
      <dsp:txXfrm>
        <a:off x="2982310" y="1101836"/>
        <a:ext cx="652279" cy="652279"/>
      </dsp:txXfrm>
    </dsp:sp>
    <dsp:sp modelId="{B1D3C99C-6497-4754-B314-84F7CDF85F80}">
      <dsp:nvSpPr>
        <dsp:cNvPr id="0" name=""/>
        <dsp:cNvSpPr/>
      </dsp:nvSpPr>
      <dsp:spPr>
        <a:xfrm>
          <a:off x="2339275" y="2530031"/>
          <a:ext cx="922463" cy="922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Measurement Details</a:t>
          </a:r>
        </a:p>
      </dsp:txBody>
      <dsp:txXfrm>
        <a:off x="2474367" y="2665123"/>
        <a:ext cx="652279" cy="652279"/>
      </dsp:txXfrm>
    </dsp:sp>
    <dsp:sp modelId="{5FA4A2BA-DA4A-425D-894A-B20D4DC86DFF}">
      <dsp:nvSpPr>
        <dsp:cNvPr id="0" name=""/>
        <dsp:cNvSpPr/>
      </dsp:nvSpPr>
      <dsp:spPr>
        <a:xfrm>
          <a:off x="695538" y="2530031"/>
          <a:ext cx="922463" cy="922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AMR &amp; Convertor Details</a:t>
          </a:r>
        </a:p>
      </dsp:txBody>
      <dsp:txXfrm>
        <a:off x="830630" y="2665123"/>
        <a:ext cx="652279" cy="652279"/>
      </dsp:txXfrm>
    </dsp:sp>
    <dsp:sp modelId="{E4E38CA3-1DA5-43DF-B8B1-6F2058958F31}">
      <dsp:nvSpPr>
        <dsp:cNvPr id="0" name=""/>
        <dsp:cNvSpPr/>
      </dsp:nvSpPr>
      <dsp:spPr>
        <a:xfrm>
          <a:off x="187596" y="966744"/>
          <a:ext cx="922463" cy="922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Reading Details</a:t>
          </a:r>
        </a:p>
      </dsp:txBody>
      <dsp:txXfrm>
        <a:off x="322688" y="1101836"/>
        <a:ext cx="652279" cy="652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6C307B63-DD91-440C-AE2E-B292886C326D}" type="datetimeFigureOut">
              <a:rPr lang="en-GB" smtClean="0"/>
              <a:t>09/03/2020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2AA7CD47-05DB-404B-9A2D-CF399089D6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1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926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344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551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319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935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613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15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75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3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26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6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6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74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235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562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10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11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605" y="2139702"/>
            <a:ext cx="8767917" cy="1102519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Retro Proof of Concept </a:t>
            </a:r>
            <a:br>
              <a:rPr lang="en-GB" dirty="0"/>
            </a:br>
            <a:br>
              <a:rPr lang="en-GB" sz="1300" dirty="0"/>
            </a:br>
            <a:r>
              <a:rPr lang="en-GB" dirty="0">
                <a:latin typeface="Arial"/>
                <a:cs typeface="Arial"/>
              </a:rPr>
              <a:t>Step 1 ‘Data Comparison and Aggregation’</a:t>
            </a:r>
            <a:br>
              <a:rPr lang="en-GB" dirty="0"/>
            </a:br>
            <a:br>
              <a:rPr lang="en-GB" sz="1300" dirty="0"/>
            </a:br>
            <a:r>
              <a:rPr lang="en-GB" sz="2500" dirty="0">
                <a:latin typeface="Arial"/>
                <a:cs typeface="Arial"/>
              </a:rPr>
              <a:t>Market Level</a:t>
            </a:r>
            <a:r>
              <a:rPr lang="en-GB" dirty="0">
                <a:latin typeface="Arial"/>
                <a:cs typeface="Arial"/>
              </a:rPr>
              <a:t> – Results Deck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B7DF4B-0598-4EA1-A641-D4AD75B743A6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7B1FBB-3016-4F9B-A033-14B272ACB92A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6459A1-FE68-4B9B-893D-0D6A7F3F5C9D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067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57B5CB83-9408-4949-B692-AC41F55C5B7B}"/>
              </a:ext>
            </a:extLst>
          </p:cNvPr>
          <p:cNvSpPr txBox="1"/>
          <p:nvPr/>
        </p:nvSpPr>
        <p:spPr>
          <a:xfrm>
            <a:off x="317318" y="411510"/>
            <a:ext cx="8352928" cy="4464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9431A-CCB9-422B-9B06-EBB5CD169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Happening Next?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FF7156-DD32-482D-AB79-5B843F9A669A}"/>
              </a:ext>
            </a:extLst>
          </p:cNvPr>
          <p:cNvSpPr/>
          <p:nvPr/>
        </p:nvSpPr>
        <p:spPr>
          <a:xfrm>
            <a:off x="4488179" y="2415540"/>
            <a:ext cx="205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2B57AD-4A21-4722-8280-CE42100191A6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D5AEFC-C873-4632-BB3A-3F6878D10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18" y="819012"/>
            <a:ext cx="7444741" cy="387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9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553859" y="1327739"/>
            <a:ext cx="84249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5996" y="3874082"/>
            <a:ext cx="8490214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7750" y="1840401"/>
            <a:ext cx="8423970" cy="936104"/>
          </a:xfrm>
          <a:prstGeom prst="rect">
            <a:avLst/>
          </a:prstGeom>
          <a:solidFill>
            <a:srgbClr val="E8E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12000"/>
          </a:xfrm>
        </p:spPr>
        <p:txBody>
          <a:bodyPr/>
          <a:lstStyle/>
          <a:p>
            <a:r>
              <a:rPr lang="en-GB" dirty="0"/>
              <a:t>XRN4914 – Retro Proof of Concept </a:t>
            </a:r>
            <a:r>
              <a:rPr lang="en-GB"/>
              <a:t>- Timeline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704766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ＭＳ Ｐゴシック" pitchFamily="34" charset="-128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9552" y="761678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2019 / 2020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97768" y="1856842"/>
            <a:ext cx="341784" cy="93610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Customer Engagement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37111" y="4731990"/>
            <a:ext cx="6709102" cy="279010"/>
          </a:xfrm>
          <a:prstGeom prst="rect">
            <a:avLst/>
          </a:prstGeom>
          <a:noFill/>
          <a:ln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24032" y="4775523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Key: 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ＭＳ Ｐゴシック" pitchFamily="34" charset="-128"/>
              <a:cs typeface="+mn-cs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555776" y="4769838"/>
            <a:ext cx="808634" cy="215444"/>
            <a:chOff x="611560" y="4444587"/>
            <a:chExt cx="808634" cy="215444"/>
          </a:xfrm>
        </p:grpSpPr>
        <p:sp>
          <p:nvSpPr>
            <p:cNvPr id="22" name="Oval 21"/>
            <p:cNvSpPr/>
            <p:nvPr/>
          </p:nvSpPr>
          <p:spPr bwMode="gray">
            <a:xfrm>
              <a:off x="611560" y="4458544"/>
              <a:ext cx="179002" cy="180020"/>
            </a:xfrm>
            <a:prstGeom prst="ellipse">
              <a:avLst/>
            </a:prstGeom>
            <a:solidFill>
              <a:schemeClr val="accent1"/>
            </a:solidFill>
            <a:ln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marR="0" lvl="0" indent="-18000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36994" y="4444587"/>
              <a:ext cx="6832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1D3E61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Completed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67059" y="4778159"/>
            <a:ext cx="1165331" cy="215444"/>
            <a:chOff x="675200" y="4512418"/>
            <a:chExt cx="1165331" cy="215444"/>
          </a:xfrm>
        </p:grpSpPr>
        <p:sp>
          <p:nvSpPr>
            <p:cNvPr id="28" name="Oval 27"/>
            <p:cNvSpPr/>
            <p:nvPr/>
          </p:nvSpPr>
          <p:spPr bwMode="gray">
            <a:xfrm>
              <a:off x="675200" y="4530552"/>
              <a:ext cx="179002" cy="180020"/>
            </a:xfrm>
            <a:prstGeom prst="ellipse">
              <a:avLst/>
            </a:prstGeom>
            <a:solidFill>
              <a:srgbClr val="FF0000"/>
            </a:solidFill>
            <a:ln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marR="0" lvl="0" indent="-18000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6655" y="4512418"/>
              <a:ext cx="10438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1D3E61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Slipped / High risk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032903" y="4771335"/>
            <a:ext cx="901090" cy="215444"/>
            <a:chOff x="708416" y="4505711"/>
            <a:chExt cx="901090" cy="215444"/>
          </a:xfrm>
        </p:grpSpPr>
        <p:sp>
          <p:nvSpPr>
            <p:cNvPr id="31" name="Oval 30"/>
            <p:cNvSpPr/>
            <p:nvPr/>
          </p:nvSpPr>
          <p:spPr bwMode="gray">
            <a:xfrm>
              <a:off x="708416" y="4530552"/>
              <a:ext cx="179002" cy="180020"/>
            </a:xfrm>
            <a:prstGeom prst="ellipse">
              <a:avLst/>
            </a:prstGeom>
            <a:solidFill>
              <a:srgbClr val="FFC000"/>
            </a:solidFill>
            <a:ln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marR="0" lvl="0" indent="-18000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2949" y="4505711"/>
              <a:ext cx="76655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1D3E61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Medium  risk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330919" y="4764153"/>
            <a:ext cx="737026" cy="215444"/>
            <a:chOff x="611560" y="4439472"/>
            <a:chExt cx="737026" cy="215444"/>
          </a:xfrm>
        </p:grpSpPr>
        <p:sp>
          <p:nvSpPr>
            <p:cNvPr id="34" name="Oval 33"/>
            <p:cNvSpPr/>
            <p:nvPr/>
          </p:nvSpPr>
          <p:spPr bwMode="gray">
            <a:xfrm>
              <a:off x="611560" y="4458544"/>
              <a:ext cx="179002" cy="180020"/>
            </a:xfrm>
            <a:prstGeom prst="ellipse">
              <a:avLst/>
            </a:prstGeom>
            <a:solidFill>
              <a:srgbClr val="92D050"/>
            </a:solidFill>
            <a:ln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marR="0" lvl="0" indent="-18000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27903" y="4439472"/>
              <a:ext cx="62068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1D3E61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On-target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197767" y="2859781"/>
            <a:ext cx="358473" cy="936103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Support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7768" y="3867894"/>
            <a:ext cx="341784" cy="8640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Analysis</a:t>
            </a:r>
          </a:p>
        </p:txBody>
      </p:sp>
      <p:sp>
        <p:nvSpPr>
          <p:cNvPr id="43" name="Flowchart: Process 42"/>
          <p:cNvSpPr/>
          <p:nvPr/>
        </p:nvSpPr>
        <p:spPr>
          <a:xfrm>
            <a:off x="1203542" y="2120817"/>
            <a:ext cx="2000306" cy="240195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Customer / Advocates encouraging participation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381903" y="1391516"/>
            <a:ext cx="703257" cy="330680"/>
            <a:chOff x="2677368" y="2400657"/>
            <a:chExt cx="703257" cy="330680"/>
          </a:xfrm>
          <a:solidFill>
            <a:schemeClr val="accent1"/>
          </a:solidFill>
        </p:grpSpPr>
        <p:sp>
          <p:nvSpPr>
            <p:cNvPr id="52" name="Rectangle 114"/>
            <p:cNvSpPr>
              <a:spLocks noChangeArrowheads="1"/>
            </p:cNvSpPr>
            <p:nvPr/>
          </p:nvSpPr>
          <p:spPr bwMode="auto">
            <a:xfrm>
              <a:off x="2677368" y="2546671"/>
              <a:ext cx="703257" cy="1846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Checkpoint 1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29</a:t>
              </a:r>
              <a:r>
                <a:rPr kumimoji="0" lang="en-US" altLang="en-US" sz="6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th</a:t>
              </a: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 Nov 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3" name="Oval 116"/>
            <p:cNvSpPr>
              <a:spLocks noChangeArrowheads="1"/>
            </p:cNvSpPr>
            <p:nvPr/>
          </p:nvSpPr>
          <p:spPr bwMode="auto">
            <a:xfrm>
              <a:off x="2965691" y="2400657"/>
              <a:ext cx="126610" cy="109537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5" name="Flowchart: Process 54"/>
          <p:cNvSpPr/>
          <p:nvPr/>
        </p:nvSpPr>
        <p:spPr>
          <a:xfrm>
            <a:off x="770755" y="2831096"/>
            <a:ext cx="993196" cy="216000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Design (Step 1)</a:t>
            </a:r>
          </a:p>
        </p:txBody>
      </p:sp>
      <p:sp>
        <p:nvSpPr>
          <p:cNvPr id="57" name="Flowchart: Process 56"/>
          <p:cNvSpPr/>
          <p:nvPr/>
        </p:nvSpPr>
        <p:spPr>
          <a:xfrm>
            <a:off x="1763688" y="2404002"/>
            <a:ext cx="820096" cy="213168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 files can be accepted</a:t>
            </a:r>
          </a:p>
        </p:txBody>
      </p:sp>
      <p:sp>
        <p:nvSpPr>
          <p:cNvPr id="62" name="Rectangle 114"/>
          <p:cNvSpPr>
            <a:spLocks noChangeArrowheads="1"/>
          </p:cNvSpPr>
          <p:nvPr/>
        </p:nvSpPr>
        <p:spPr bwMode="auto">
          <a:xfrm>
            <a:off x="729737" y="1856907"/>
            <a:ext cx="11779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Initial Customer engagement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kick-off 4</a:t>
            </a:r>
            <a:r>
              <a:rPr kumimoji="0" lang="en-US" altLang="en-US" sz="6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th</a:t>
            </a: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Nov 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V="1">
            <a:off x="6850745" y="1322465"/>
            <a:ext cx="18534" cy="3347357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ysDash"/>
            <a:tailEnd type="non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581750" y="4655485"/>
            <a:ext cx="3898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today</a:t>
            </a: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ＭＳ Ｐゴシック" pitchFamily="34" charset="-128"/>
              <a:cs typeface="+mn-cs"/>
            </a:endParaRPr>
          </a:p>
        </p:txBody>
      </p:sp>
      <p:sp>
        <p:nvSpPr>
          <p:cNvPr id="76" name="Oval 75"/>
          <p:cNvSpPr/>
          <p:nvPr/>
        </p:nvSpPr>
        <p:spPr bwMode="gray">
          <a:xfrm>
            <a:off x="6002341" y="4791200"/>
            <a:ext cx="179002" cy="180020"/>
          </a:xfrm>
          <a:prstGeom prst="ellipse">
            <a:avLst/>
          </a:prstGeom>
          <a:solidFill>
            <a:schemeClr val="bg1">
              <a:lumMod val="65000"/>
            </a:schemeClr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marR="0" lvl="0" indent="-1800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125478" y="4769838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Planning</a:t>
            </a:r>
          </a:p>
        </p:txBody>
      </p:sp>
      <p:sp>
        <p:nvSpPr>
          <p:cNvPr id="58" name="Flowchart: Process 57">
            <a:extLst>
              <a:ext uri="{FF2B5EF4-FFF2-40B4-BE49-F238E27FC236}">
                <a16:creationId xmlns:a16="http://schemas.microsoft.com/office/drawing/2014/main" id="{AC7827E3-700E-4FCE-9430-582D869C325E}"/>
              </a:ext>
            </a:extLst>
          </p:cNvPr>
          <p:cNvSpPr/>
          <p:nvPr/>
        </p:nvSpPr>
        <p:spPr>
          <a:xfrm>
            <a:off x="4126289" y="3075830"/>
            <a:ext cx="1957879" cy="184099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Develop (Step 2)</a:t>
            </a:r>
          </a:p>
        </p:txBody>
      </p:sp>
      <p:sp>
        <p:nvSpPr>
          <p:cNvPr id="64" name="Flowchart: Process 63">
            <a:extLst>
              <a:ext uri="{FF2B5EF4-FFF2-40B4-BE49-F238E27FC236}">
                <a16:creationId xmlns:a16="http://schemas.microsoft.com/office/drawing/2014/main" id="{480A9C9D-05A0-46F6-9418-44FD8939BD84}"/>
              </a:ext>
            </a:extLst>
          </p:cNvPr>
          <p:cNvSpPr/>
          <p:nvPr/>
        </p:nvSpPr>
        <p:spPr>
          <a:xfrm>
            <a:off x="4933993" y="3322902"/>
            <a:ext cx="1520535" cy="216000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Testing (Step 2)</a:t>
            </a:r>
          </a:p>
        </p:txBody>
      </p:sp>
      <p:sp>
        <p:nvSpPr>
          <p:cNvPr id="67" name="Flowchart: Process 66">
            <a:extLst>
              <a:ext uri="{FF2B5EF4-FFF2-40B4-BE49-F238E27FC236}">
                <a16:creationId xmlns:a16="http://schemas.microsoft.com/office/drawing/2014/main" id="{4D22B2E3-583F-4D95-BD00-A0C1FC3A8BDD}"/>
              </a:ext>
            </a:extLst>
          </p:cNvPr>
          <p:cNvSpPr/>
          <p:nvPr/>
        </p:nvSpPr>
        <p:spPr>
          <a:xfrm>
            <a:off x="574205" y="2374688"/>
            <a:ext cx="541411" cy="216000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Kick-off prep</a:t>
            </a:r>
          </a:p>
        </p:txBody>
      </p:sp>
      <p:sp>
        <p:nvSpPr>
          <p:cNvPr id="94" name="Flowchart: Process 93">
            <a:extLst>
              <a:ext uri="{FF2B5EF4-FFF2-40B4-BE49-F238E27FC236}">
                <a16:creationId xmlns:a16="http://schemas.microsoft.com/office/drawing/2014/main" id="{825E2D18-07AD-436D-8782-B427AB3D47BC}"/>
              </a:ext>
            </a:extLst>
          </p:cNvPr>
          <p:cNvSpPr/>
          <p:nvPr/>
        </p:nvSpPr>
        <p:spPr>
          <a:xfrm>
            <a:off x="3131840" y="3922350"/>
            <a:ext cx="1454301" cy="251646"/>
          </a:xfrm>
          <a:prstGeom prst="flowChartProcess">
            <a:avLst/>
          </a:prstGeom>
          <a:solidFill>
            <a:srgbClr val="3E5AA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Actual data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files in</a:t>
            </a:r>
          </a:p>
        </p:txBody>
      </p:sp>
      <p:sp>
        <p:nvSpPr>
          <p:cNvPr id="95" name="Flowchart: Process 94">
            <a:extLst>
              <a:ext uri="{FF2B5EF4-FFF2-40B4-BE49-F238E27FC236}">
                <a16:creationId xmlns:a16="http://schemas.microsoft.com/office/drawing/2014/main" id="{F5FB37E5-119F-4CD5-974D-FD03786BD77A}"/>
              </a:ext>
            </a:extLst>
          </p:cNvPr>
          <p:cNvSpPr/>
          <p:nvPr/>
        </p:nvSpPr>
        <p:spPr>
          <a:xfrm>
            <a:off x="4628454" y="3918005"/>
            <a:ext cx="1002056" cy="367013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1 Compare / Outcome / Aggregate</a:t>
            </a:r>
          </a:p>
        </p:txBody>
      </p:sp>
      <p:sp>
        <p:nvSpPr>
          <p:cNvPr id="61" name="5-Point Star 60"/>
          <p:cNvSpPr/>
          <p:nvPr/>
        </p:nvSpPr>
        <p:spPr>
          <a:xfrm>
            <a:off x="1043608" y="2428058"/>
            <a:ext cx="144016" cy="143692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B692370-3C7D-4C19-B8C0-4EFB134D20FB}"/>
              </a:ext>
            </a:extLst>
          </p:cNvPr>
          <p:cNvGrpSpPr/>
          <p:nvPr/>
        </p:nvGrpSpPr>
        <p:grpSpPr>
          <a:xfrm>
            <a:off x="1115616" y="2065696"/>
            <a:ext cx="2972871" cy="236907"/>
            <a:chOff x="2825130" y="1923678"/>
            <a:chExt cx="2034902" cy="234909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5D69CA13-708D-4BA4-8AB0-27868F1F6C19}"/>
                </a:ext>
              </a:extLst>
            </p:cNvPr>
            <p:cNvCxnSpPr/>
            <p:nvPr/>
          </p:nvCxnSpPr>
          <p:spPr>
            <a:xfrm>
              <a:off x="2825130" y="1923678"/>
              <a:ext cx="0" cy="2349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CCEBF02-0893-459C-8810-45ED26C91BB0}"/>
                </a:ext>
              </a:extLst>
            </p:cNvPr>
            <p:cNvCxnSpPr>
              <a:cxnSpLocks/>
            </p:cNvCxnSpPr>
            <p:nvPr/>
          </p:nvCxnSpPr>
          <p:spPr>
            <a:xfrm>
              <a:off x="2825130" y="1923678"/>
              <a:ext cx="203490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61E50EA-3545-459A-9FEA-D566BB1B18F8}"/>
                </a:ext>
              </a:extLst>
            </p:cNvPr>
            <p:cNvCxnSpPr/>
            <p:nvPr/>
          </p:nvCxnSpPr>
          <p:spPr>
            <a:xfrm>
              <a:off x="4860032" y="1923678"/>
              <a:ext cx="0" cy="2349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Rectangle 114">
            <a:extLst>
              <a:ext uri="{FF2B5EF4-FFF2-40B4-BE49-F238E27FC236}">
                <a16:creationId xmlns:a16="http://schemas.microsoft.com/office/drawing/2014/main" id="{1804B28E-4F6F-4D4D-ADEF-6953643EF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4410" y="1854707"/>
            <a:ext cx="146004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Initial Customer engagement of File receipt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Still ongoing </a:t>
            </a:r>
          </a:p>
        </p:txBody>
      </p:sp>
      <p:sp>
        <p:nvSpPr>
          <p:cNvPr id="101" name="Flowchart: Process 100">
            <a:extLst>
              <a:ext uri="{FF2B5EF4-FFF2-40B4-BE49-F238E27FC236}">
                <a16:creationId xmlns:a16="http://schemas.microsoft.com/office/drawing/2014/main" id="{C8778343-507B-4A3C-A7FE-265B3989C01D}"/>
              </a:ext>
            </a:extLst>
          </p:cNvPr>
          <p:cNvSpPr/>
          <p:nvPr/>
        </p:nvSpPr>
        <p:spPr>
          <a:xfrm>
            <a:off x="2578003" y="2407484"/>
            <a:ext cx="1265998" cy="213168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Actual data files can be accepted</a:t>
            </a:r>
          </a:p>
        </p:txBody>
      </p:sp>
      <p:sp>
        <p:nvSpPr>
          <p:cNvPr id="75" name="Flowchart: Process 74">
            <a:extLst>
              <a:ext uri="{FF2B5EF4-FFF2-40B4-BE49-F238E27FC236}">
                <a16:creationId xmlns:a16="http://schemas.microsoft.com/office/drawing/2014/main" id="{9827AE92-2A80-4E76-9B9B-B8FCE92B3D98}"/>
              </a:ext>
            </a:extLst>
          </p:cNvPr>
          <p:cNvSpPr/>
          <p:nvPr/>
        </p:nvSpPr>
        <p:spPr>
          <a:xfrm>
            <a:off x="2987824" y="3579862"/>
            <a:ext cx="5958391" cy="231141"/>
          </a:xfrm>
          <a:prstGeom prst="flowChartProcess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Support</a:t>
            </a:r>
          </a:p>
        </p:txBody>
      </p:sp>
      <p:sp>
        <p:nvSpPr>
          <p:cNvPr id="90" name="Flowchart: Process 89">
            <a:extLst>
              <a:ext uri="{FF2B5EF4-FFF2-40B4-BE49-F238E27FC236}">
                <a16:creationId xmlns:a16="http://schemas.microsoft.com/office/drawing/2014/main" id="{D5A8C339-C254-48BF-B0A4-3B9DB2695F6C}"/>
              </a:ext>
            </a:extLst>
          </p:cNvPr>
          <p:cNvSpPr/>
          <p:nvPr/>
        </p:nvSpPr>
        <p:spPr>
          <a:xfrm>
            <a:off x="7053221" y="3923653"/>
            <a:ext cx="768367" cy="367013"/>
          </a:xfrm>
          <a:prstGeom prst="flowChartProcess">
            <a:avLst/>
          </a:prstGeom>
          <a:solidFill>
            <a:srgbClr val="7030A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2a  Categories &amp; 2b MAM</a:t>
            </a:r>
          </a:p>
        </p:txBody>
      </p:sp>
      <p:sp>
        <p:nvSpPr>
          <p:cNvPr id="97" name="Flowchart: Process 96">
            <a:extLst>
              <a:ext uri="{FF2B5EF4-FFF2-40B4-BE49-F238E27FC236}">
                <a16:creationId xmlns:a16="http://schemas.microsoft.com/office/drawing/2014/main" id="{8FBD88CE-1BD6-4D17-B469-715998CB6B92}"/>
              </a:ext>
            </a:extLst>
          </p:cNvPr>
          <p:cNvSpPr/>
          <p:nvPr/>
        </p:nvSpPr>
        <p:spPr>
          <a:xfrm>
            <a:off x="3914770" y="2407157"/>
            <a:ext cx="5031440" cy="216533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Weekly project update via external communication methods </a:t>
            </a:r>
          </a:p>
        </p:txBody>
      </p:sp>
      <p:sp>
        <p:nvSpPr>
          <p:cNvPr id="99" name="Flowchart: Process 98">
            <a:extLst>
              <a:ext uri="{FF2B5EF4-FFF2-40B4-BE49-F238E27FC236}">
                <a16:creationId xmlns:a16="http://schemas.microsoft.com/office/drawing/2014/main" id="{9A654EB1-9E82-4FF7-87FF-58CCE9EEDA3D}"/>
              </a:ext>
            </a:extLst>
          </p:cNvPr>
          <p:cNvSpPr/>
          <p:nvPr/>
        </p:nvSpPr>
        <p:spPr>
          <a:xfrm>
            <a:off x="1979712" y="3922350"/>
            <a:ext cx="1152128" cy="251646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files in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58C1410-5F54-45A2-89B3-31197FA33446}"/>
              </a:ext>
            </a:extLst>
          </p:cNvPr>
          <p:cNvGrpSpPr/>
          <p:nvPr/>
        </p:nvGrpSpPr>
        <p:grpSpPr>
          <a:xfrm>
            <a:off x="6356094" y="1389509"/>
            <a:ext cx="703257" cy="336014"/>
            <a:chOff x="3441920" y="2400657"/>
            <a:chExt cx="703257" cy="336014"/>
          </a:xfrm>
          <a:solidFill>
            <a:schemeClr val="accent1"/>
          </a:solidFill>
        </p:grpSpPr>
        <p:sp>
          <p:nvSpPr>
            <p:cNvPr id="103" name="Oval 116">
              <a:extLst>
                <a:ext uri="{FF2B5EF4-FFF2-40B4-BE49-F238E27FC236}">
                  <a16:creationId xmlns:a16="http://schemas.microsoft.com/office/drawing/2014/main" id="{F2512BFF-ACA1-4C4F-BCB3-A0C1A8324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952" y="2400657"/>
              <a:ext cx="108000" cy="109537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Rectangle 114">
              <a:extLst>
                <a:ext uri="{FF2B5EF4-FFF2-40B4-BE49-F238E27FC236}">
                  <a16:creationId xmlns:a16="http://schemas.microsoft.com/office/drawing/2014/main" id="{435FDB84-6BED-4D1C-8393-B287584D5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1920" y="2552005"/>
              <a:ext cx="703257" cy="1846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Checkpoint 3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600" dirty="0">
                  <a:solidFill>
                    <a:schemeClr val="bg1"/>
                  </a:solidFill>
                  <a:ea typeface="ＭＳ Ｐゴシック" pitchFamily="34" charset="-128"/>
                </a:rPr>
                <a:t>12</a:t>
              </a:r>
              <a:r>
                <a:rPr lang="en-US" altLang="en-US" sz="600" baseline="30000" dirty="0">
                  <a:solidFill>
                    <a:schemeClr val="bg1"/>
                  </a:solidFill>
                  <a:ea typeface="ＭＳ Ｐゴシック" pitchFamily="34" charset="-128"/>
                </a:rPr>
                <a:t>th</a:t>
              </a:r>
              <a:r>
                <a:rPr lang="en-US" altLang="en-US" sz="600" dirty="0">
                  <a:solidFill>
                    <a:schemeClr val="bg1"/>
                  </a:solidFill>
                  <a:ea typeface="ＭＳ Ｐゴシック" pitchFamily="34" charset="-128"/>
                </a:rPr>
                <a:t> </a:t>
              </a: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 Mar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sp>
        <p:nvSpPr>
          <p:cNvPr id="108" name="5-Point Star 60">
            <a:extLst>
              <a:ext uri="{FF2B5EF4-FFF2-40B4-BE49-F238E27FC236}">
                <a16:creationId xmlns:a16="http://schemas.microsoft.com/office/drawing/2014/main" id="{38D3CBFB-EA75-4C13-ACA2-FD71246C2627}"/>
              </a:ext>
            </a:extLst>
          </p:cNvPr>
          <p:cNvSpPr/>
          <p:nvPr/>
        </p:nvSpPr>
        <p:spPr>
          <a:xfrm>
            <a:off x="2339343" y="1573564"/>
            <a:ext cx="144016" cy="143692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14">
            <a:extLst>
              <a:ext uri="{FF2B5EF4-FFF2-40B4-BE49-F238E27FC236}">
                <a16:creationId xmlns:a16="http://schemas.microsoft.com/office/drawing/2014/main" id="{B55414A9-E016-4434-B2FE-26EF74E32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679" y="1339885"/>
            <a:ext cx="117796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Date for slicing data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8</a:t>
            </a:r>
            <a:r>
              <a:rPr kumimoji="0" lang="en-US" altLang="en-US" sz="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th</a:t>
            </a: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Dec</a:t>
            </a:r>
            <a:endParaRPr kumimoji="0" lang="en-US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9" name="Flowchart: Process 88">
            <a:extLst>
              <a:ext uri="{FF2B5EF4-FFF2-40B4-BE49-F238E27FC236}">
                <a16:creationId xmlns:a16="http://schemas.microsoft.com/office/drawing/2014/main" id="{E2A5C4AD-9024-470B-B2CB-28DD99126B65}"/>
              </a:ext>
            </a:extLst>
          </p:cNvPr>
          <p:cNvSpPr/>
          <p:nvPr/>
        </p:nvSpPr>
        <p:spPr>
          <a:xfrm>
            <a:off x="5705652" y="4331984"/>
            <a:ext cx="429569" cy="255990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Output from Step 1</a:t>
            </a:r>
          </a:p>
        </p:txBody>
      </p:sp>
      <p:sp>
        <p:nvSpPr>
          <p:cNvPr id="91" name="Flowchart: Process 90">
            <a:extLst>
              <a:ext uri="{FF2B5EF4-FFF2-40B4-BE49-F238E27FC236}">
                <a16:creationId xmlns:a16="http://schemas.microsoft.com/office/drawing/2014/main" id="{38A6F32D-6DE4-42B4-9B34-3DC7FA1AEAA8}"/>
              </a:ext>
            </a:extLst>
          </p:cNvPr>
          <p:cNvSpPr/>
          <p:nvPr/>
        </p:nvSpPr>
        <p:spPr>
          <a:xfrm>
            <a:off x="7620607" y="4331173"/>
            <a:ext cx="554144" cy="255990"/>
          </a:xfrm>
          <a:prstGeom prst="flowChartProcess">
            <a:avLst/>
          </a:prstGeom>
          <a:solidFill>
            <a:srgbClr val="7030A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Output from Step 2a &amp; 2b</a:t>
            </a:r>
          </a:p>
        </p:txBody>
      </p:sp>
      <p:sp>
        <p:nvSpPr>
          <p:cNvPr id="98" name="5-Point Star 60">
            <a:extLst>
              <a:ext uri="{FF2B5EF4-FFF2-40B4-BE49-F238E27FC236}">
                <a16:creationId xmlns:a16="http://schemas.microsoft.com/office/drawing/2014/main" id="{8FC7AB51-2F39-4D97-82EA-F2F4FCE82DF7}"/>
              </a:ext>
            </a:extLst>
          </p:cNvPr>
          <p:cNvSpPr/>
          <p:nvPr/>
        </p:nvSpPr>
        <p:spPr>
          <a:xfrm>
            <a:off x="8892480" y="2060816"/>
            <a:ext cx="144016" cy="1436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5" name="Rectangle 114">
            <a:extLst>
              <a:ext uri="{FF2B5EF4-FFF2-40B4-BE49-F238E27FC236}">
                <a16:creationId xmlns:a16="http://schemas.microsoft.com/office/drawing/2014/main" id="{A7F86275-BE82-422E-BB56-17866CB31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113" y="1896151"/>
            <a:ext cx="117796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Recommendations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6" name="Title 1">
            <a:extLst>
              <a:ext uri="{FF2B5EF4-FFF2-40B4-BE49-F238E27FC236}">
                <a16:creationId xmlns:a16="http://schemas.microsoft.com/office/drawing/2014/main" id="{40683EDB-BDE0-482D-B2D5-D144D91A2F04}"/>
              </a:ext>
            </a:extLst>
          </p:cNvPr>
          <p:cNvSpPr txBox="1">
            <a:spLocks/>
          </p:cNvSpPr>
          <p:nvPr/>
        </p:nvSpPr>
        <p:spPr>
          <a:xfrm>
            <a:off x="-36512" y="4763928"/>
            <a:ext cx="2580825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1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XRN4914 MOD 0651 - Retrospective PoC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16</a:t>
            </a:r>
            <a:r>
              <a:rPr kumimoji="0" lang="en-GB" sz="800" i="1" u="none" strike="noStrike" kern="1200" cap="none" spc="0" normalizeH="0" baseline="3000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</a:t>
            </a:r>
            <a:r>
              <a:rPr kumimoji="0" lang="en-GB" sz="800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March</a:t>
            </a:r>
          </a:p>
        </p:txBody>
      </p:sp>
      <p:sp>
        <p:nvSpPr>
          <p:cNvPr id="68" name="Flowchart: Process 67">
            <a:extLst>
              <a:ext uri="{FF2B5EF4-FFF2-40B4-BE49-F238E27FC236}">
                <a16:creationId xmlns:a16="http://schemas.microsoft.com/office/drawing/2014/main" id="{BB84F896-5B78-409B-A7C2-4E52D20EB886}"/>
              </a:ext>
            </a:extLst>
          </p:cNvPr>
          <p:cNvSpPr/>
          <p:nvPr/>
        </p:nvSpPr>
        <p:spPr>
          <a:xfrm>
            <a:off x="1834920" y="2831096"/>
            <a:ext cx="1296921" cy="216000"/>
          </a:xfrm>
          <a:prstGeom prst="flowChartProcess">
            <a:avLst/>
          </a:prstGeom>
          <a:solidFill>
            <a:srgbClr val="3E5AA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Develop (Step 1)</a:t>
            </a:r>
          </a:p>
        </p:txBody>
      </p:sp>
      <p:sp>
        <p:nvSpPr>
          <p:cNvPr id="69" name="Flowchart: Process 68">
            <a:extLst>
              <a:ext uri="{FF2B5EF4-FFF2-40B4-BE49-F238E27FC236}">
                <a16:creationId xmlns:a16="http://schemas.microsoft.com/office/drawing/2014/main" id="{95E46177-CAF2-4402-A918-2F75086CC088}"/>
              </a:ext>
            </a:extLst>
          </p:cNvPr>
          <p:cNvSpPr/>
          <p:nvPr/>
        </p:nvSpPr>
        <p:spPr>
          <a:xfrm>
            <a:off x="2601472" y="3075806"/>
            <a:ext cx="1221903" cy="216000"/>
          </a:xfrm>
          <a:prstGeom prst="flowChartProcess">
            <a:avLst/>
          </a:prstGeom>
          <a:solidFill>
            <a:srgbClr val="3E5AA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Testing (Step 1)</a:t>
            </a:r>
          </a:p>
        </p:txBody>
      </p:sp>
      <p:sp>
        <p:nvSpPr>
          <p:cNvPr id="82" name="Oval 116">
            <a:extLst>
              <a:ext uri="{FF2B5EF4-FFF2-40B4-BE49-F238E27FC236}">
                <a16:creationId xmlns:a16="http://schemas.microsoft.com/office/drawing/2014/main" id="{FA965496-7BA0-4FF0-B503-18C136920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675" y="1360044"/>
            <a:ext cx="108000" cy="1095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Rectangle 114">
            <a:extLst>
              <a:ext uri="{FF2B5EF4-FFF2-40B4-BE49-F238E27FC236}">
                <a16:creationId xmlns:a16="http://schemas.microsoft.com/office/drawing/2014/main" id="{183794A6-8B4C-45FD-9CE8-B0E8902FB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40" y="1534605"/>
            <a:ext cx="703257" cy="184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Checkpoint 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00" dirty="0">
                <a:solidFill>
                  <a:schemeClr val="bg1"/>
                </a:solidFill>
              </a:rPr>
              <a:t>7</a:t>
            </a:r>
            <a:r>
              <a:rPr lang="en-US" altLang="en-US" sz="600" baseline="30000" dirty="0">
                <a:solidFill>
                  <a:schemeClr val="bg1"/>
                </a:solidFill>
              </a:rPr>
              <a:t>th</a:t>
            </a:r>
            <a:r>
              <a:rPr lang="en-US" altLang="en-US" sz="600" dirty="0">
                <a:solidFill>
                  <a:schemeClr val="bg1"/>
                </a:solidFill>
              </a:rPr>
              <a:t> Feb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pitchFamily="34" charset="-128"/>
            </a:endParaRPr>
          </a:p>
        </p:txBody>
      </p:sp>
      <p:sp>
        <p:nvSpPr>
          <p:cNvPr id="84" name="Flowchart: Process 83">
            <a:extLst>
              <a:ext uri="{FF2B5EF4-FFF2-40B4-BE49-F238E27FC236}">
                <a16:creationId xmlns:a16="http://schemas.microsoft.com/office/drawing/2014/main" id="{F49362BC-FF94-4EE4-BE5B-AD0DA596F2A2}"/>
              </a:ext>
            </a:extLst>
          </p:cNvPr>
          <p:cNvSpPr/>
          <p:nvPr/>
        </p:nvSpPr>
        <p:spPr>
          <a:xfrm>
            <a:off x="3297248" y="2831056"/>
            <a:ext cx="2138848" cy="208750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Design (Step 2)</a:t>
            </a:r>
          </a:p>
        </p:txBody>
      </p:sp>
      <p:sp>
        <p:nvSpPr>
          <p:cNvPr id="100" name="Flowchart: Process 99">
            <a:extLst>
              <a:ext uri="{FF2B5EF4-FFF2-40B4-BE49-F238E27FC236}">
                <a16:creationId xmlns:a16="http://schemas.microsoft.com/office/drawing/2014/main" id="{3775A579-31A0-4A81-9632-B969CE869B2D}"/>
              </a:ext>
            </a:extLst>
          </p:cNvPr>
          <p:cNvSpPr/>
          <p:nvPr/>
        </p:nvSpPr>
        <p:spPr>
          <a:xfrm>
            <a:off x="7996470" y="3915552"/>
            <a:ext cx="853104" cy="367013"/>
          </a:xfrm>
          <a:prstGeom prst="flowChartProcess">
            <a:avLst/>
          </a:prstGeom>
          <a:solidFill>
            <a:srgbClr val="7030A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2c RGMA &amp; 2d Deep Dive</a:t>
            </a:r>
          </a:p>
        </p:txBody>
      </p:sp>
      <p:sp>
        <p:nvSpPr>
          <p:cNvPr id="107" name="Flowchart: Process 106">
            <a:extLst>
              <a:ext uri="{FF2B5EF4-FFF2-40B4-BE49-F238E27FC236}">
                <a16:creationId xmlns:a16="http://schemas.microsoft.com/office/drawing/2014/main" id="{1271F134-F712-4A14-8FA8-36226F3261FE}"/>
              </a:ext>
            </a:extLst>
          </p:cNvPr>
          <p:cNvSpPr/>
          <p:nvPr/>
        </p:nvSpPr>
        <p:spPr>
          <a:xfrm>
            <a:off x="8410344" y="4331984"/>
            <a:ext cx="554144" cy="255990"/>
          </a:xfrm>
          <a:prstGeom prst="flowChartProcess">
            <a:avLst/>
          </a:prstGeom>
          <a:solidFill>
            <a:srgbClr val="7030A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Output from Step 2c &amp; 2d</a:t>
            </a:r>
          </a:p>
        </p:txBody>
      </p:sp>
      <p:sp>
        <p:nvSpPr>
          <p:cNvPr id="110" name="Rectangle 114">
            <a:extLst>
              <a:ext uri="{FF2B5EF4-FFF2-40B4-BE49-F238E27FC236}">
                <a16:creationId xmlns:a16="http://schemas.microsoft.com/office/drawing/2014/main" id="{88CBC755-B427-4044-B70E-02F67B03B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775" y="2850652"/>
            <a:ext cx="21067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Business Rules for Shipper Fixed Anomalies awaiting SME Review and Input, Design Step 2 then complete</a:t>
            </a:r>
          </a:p>
        </p:txBody>
      </p:sp>
      <p:sp>
        <p:nvSpPr>
          <p:cNvPr id="79" name="Flowchart: Process 78">
            <a:extLst>
              <a:ext uri="{FF2B5EF4-FFF2-40B4-BE49-F238E27FC236}">
                <a16:creationId xmlns:a16="http://schemas.microsoft.com/office/drawing/2014/main" id="{C8FD1C60-3A35-42C1-B5F0-3719E188D3B2}"/>
              </a:ext>
            </a:extLst>
          </p:cNvPr>
          <p:cNvSpPr/>
          <p:nvPr/>
        </p:nvSpPr>
        <p:spPr>
          <a:xfrm>
            <a:off x="6707813" y="4780857"/>
            <a:ext cx="180000" cy="180000"/>
          </a:xfrm>
          <a:prstGeom prst="flowChartProcess">
            <a:avLst/>
          </a:prstGeom>
          <a:solidFill>
            <a:srgbClr val="7030A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C651DD8-0EDD-449D-B36E-BBED892387AE}"/>
              </a:ext>
            </a:extLst>
          </p:cNvPr>
          <p:cNvSpPr txBox="1"/>
          <p:nvPr/>
        </p:nvSpPr>
        <p:spPr>
          <a:xfrm>
            <a:off x="6869279" y="4701362"/>
            <a:ext cx="2055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Dates to be confirmed  - task sized once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solidFill>
                  <a:srgbClr val="1D3E61"/>
                </a:solidFill>
                <a:latin typeface="Arial"/>
                <a:ea typeface="ＭＳ Ｐゴシック" pitchFamily="34" charset="-128"/>
              </a:rPr>
              <a:t>Business Rules have been performed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748F94A-BE29-4648-992A-287E7451C36C}"/>
              </a:ext>
            </a:extLst>
          </p:cNvPr>
          <p:cNvGraphicFramePr>
            <a:graphicFrameLocks noGrp="1"/>
          </p:cNvGraphicFramePr>
          <p:nvPr/>
        </p:nvGraphicFramePr>
        <p:xfrm>
          <a:off x="539763" y="987574"/>
          <a:ext cx="8439030" cy="313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505">
                  <a:extLst>
                    <a:ext uri="{9D8B030D-6E8A-4147-A177-3AD203B41FA5}">
                      <a16:colId xmlns:a16="http://schemas.microsoft.com/office/drawing/2014/main" val="1760081582"/>
                    </a:ext>
                  </a:extLst>
                </a:gridCol>
                <a:gridCol w="1406505">
                  <a:extLst>
                    <a:ext uri="{9D8B030D-6E8A-4147-A177-3AD203B41FA5}">
                      <a16:colId xmlns:a16="http://schemas.microsoft.com/office/drawing/2014/main" val="1013112567"/>
                    </a:ext>
                  </a:extLst>
                </a:gridCol>
                <a:gridCol w="1406505">
                  <a:extLst>
                    <a:ext uri="{9D8B030D-6E8A-4147-A177-3AD203B41FA5}">
                      <a16:colId xmlns:a16="http://schemas.microsoft.com/office/drawing/2014/main" val="1097286555"/>
                    </a:ext>
                  </a:extLst>
                </a:gridCol>
                <a:gridCol w="1406505">
                  <a:extLst>
                    <a:ext uri="{9D8B030D-6E8A-4147-A177-3AD203B41FA5}">
                      <a16:colId xmlns:a16="http://schemas.microsoft.com/office/drawing/2014/main" val="4271768294"/>
                    </a:ext>
                  </a:extLst>
                </a:gridCol>
                <a:gridCol w="1406505">
                  <a:extLst>
                    <a:ext uri="{9D8B030D-6E8A-4147-A177-3AD203B41FA5}">
                      <a16:colId xmlns:a16="http://schemas.microsoft.com/office/drawing/2014/main" val="3312957081"/>
                    </a:ext>
                  </a:extLst>
                </a:gridCol>
                <a:gridCol w="1406505">
                  <a:extLst>
                    <a:ext uri="{9D8B030D-6E8A-4147-A177-3AD203B41FA5}">
                      <a16:colId xmlns:a16="http://schemas.microsoft.com/office/drawing/2014/main" val="2669923489"/>
                    </a:ext>
                  </a:extLst>
                </a:gridCol>
              </a:tblGrid>
              <a:tr h="31327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November </a:t>
                      </a: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December</a:t>
                      </a: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January</a:t>
                      </a: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February </a:t>
                      </a: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March</a:t>
                      </a:r>
                    </a:p>
                  </a:txBody>
                  <a:tcPr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April</a:t>
                      </a:r>
                    </a:p>
                  </a:txBody>
                  <a:tcPr>
                    <a:solidFill>
                      <a:srgbClr val="B1D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941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58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A5A2C6-8217-4427-8E5A-5D258C90FD99}"/>
              </a:ext>
            </a:extLst>
          </p:cNvPr>
          <p:cNvSpPr txBox="1"/>
          <p:nvPr/>
        </p:nvSpPr>
        <p:spPr>
          <a:xfrm>
            <a:off x="0" y="161945"/>
            <a:ext cx="9144000" cy="48580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2CDB3-D006-4893-B83E-65535C6FC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Retro Proof of Concept - the Story So Far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DF98E2-2672-4F85-AB98-F89444FE2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378" y="761057"/>
            <a:ext cx="6064242" cy="419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E3A69A-0CD8-46C0-BE48-9AECEF791D66}"/>
              </a:ext>
            </a:extLst>
          </p:cNvPr>
          <p:cNvSpPr txBox="1"/>
          <p:nvPr/>
        </p:nvSpPr>
        <p:spPr>
          <a:xfrm>
            <a:off x="0" y="161945"/>
            <a:ext cx="9144000" cy="48580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9502A6-5F96-4165-807F-47FDB2FF7083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Key Points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F0093E1-BECB-4848-950A-852088DA5B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421345"/>
              </p:ext>
            </p:extLst>
          </p:nvPr>
        </p:nvGraphicFramePr>
        <p:xfrm>
          <a:off x="251460" y="685165"/>
          <a:ext cx="8732520" cy="4296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9C391CD-1D5B-484F-A8B2-66C630AD0F53}"/>
              </a:ext>
            </a:extLst>
          </p:cNvPr>
          <p:cNvSpPr txBox="1">
            <a:spLocks/>
          </p:cNvSpPr>
          <p:nvPr/>
        </p:nvSpPr>
        <p:spPr>
          <a:xfrm>
            <a:off x="3831163" y="1045027"/>
            <a:ext cx="5232827" cy="226679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Data Cut Timings – UK Link as of </a:t>
            </a:r>
            <a:r>
              <a:rPr lang="en-GB" sz="1200" b="1" dirty="0"/>
              <a:t>8</a:t>
            </a:r>
            <a:r>
              <a:rPr lang="en-GB" sz="1200" b="1" baseline="30000" dirty="0"/>
              <a:t>th</a:t>
            </a:r>
            <a:r>
              <a:rPr lang="en-GB" sz="1200" b="1" dirty="0"/>
              <a:t> December 2019</a:t>
            </a:r>
            <a:endParaRPr lang="en-GB" sz="1200" dirty="0">
              <a:latin typeface="Arial"/>
              <a:cs typeface="Arial"/>
            </a:endParaRPr>
          </a:p>
          <a:p>
            <a:pPr lvl="1"/>
            <a:endParaRPr lang="en-GB" sz="1200" dirty="0"/>
          </a:p>
          <a:p>
            <a:r>
              <a:rPr lang="en-GB" sz="1200" b="1" dirty="0">
                <a:latin typeface="Arial"/>
                <a:cs typeface="Arial"/>
              </a:rPr>
              <a:t>9</a:t>
            </a:r>
            <a:r>
              <a:rPr lang="en-GB" sz="1200" dirty="0">
                <a:latin typeface="Arial"/>
                <a:cs typeface="Arial"/>
              </a:rPr>
              <a:t> Shipper participating in the Proof of Concept </a:t>
            </a:r>
          </a:p>
          <a:p>
            <a:endParaRPr lang="en-GB" sz="1200" dirty="0">
              <a:latin typeface="Arial"/>
              <a:cs typeface="Arial"/>
            </a:endParaRPr>
          </a:p>
          <a:p>
            <a:r>
              <a:rPr lang="en-GB" sz="1200" b="1" dirty="0">
                <a:latin typeface="Arial"/>
                <a:cs typeface="Arial"/>
              </a:rPr>
              <a:t>9.7m</a:t>
            </a:r>
            <a:r>
              <a:rPr lang="en-GB" sz="1200" dirty="0">
                <a:latin typeface="Arial"/>
                <a:cs typeface="Arial"/>
              </a:rPr>
              <a:t> MPRNs received</a:t>
            </a:r>
          </a:p>
          <a:p>
            <a:endParaRPr lang="en-GB" sz="1200" dirty="0">
              <a:latin typeface="Arial"/>
              <a:cs typeface="Arial"/>
            </a:endParaRPr>
          </a:p>
          <a:p>
            <a:r>
              <a:rPr lang="en-GB" sz="1200" b="1" dirty="0">
                <a:latin typeface="Arial"/>
                <a:cs typeface="Arial"/>
              </a:rPr>
              <a:t>133m</a:t>
            </a:r>
            <a:r>
              <a:rPr lang="en-GB" sz="1200" dirty="0">
                <a:latin typeface="Arial"/>
                <a:cs typeface="Arial"/>
              </a:rPr>
              <a:t> data items provided across </a:t>
            </a:r>
            <a:r>
              <a:rPr lang="en-GB" sz="1200" b="1" dirty="0">
                <a:latin typeface="Arial"/>
                <a:cs typeface="Arial"/>
              </a:rPr>
              <a:t>31</a:t>
            </a:r>
            <a:r>
              <a:rPr lang="en-GB" sz="1200" dirty="0">
                <a:latin typeface="Arial"/>
                <a:cs typeface="Arial"/>
              </a:rPr>
              <a:t> data fields</a:t>
            </a:r>
          </a:p>
          <a:p>
            <a:endParaRPr lang="en-GB" sz="1200" dirty="0">
              <a:latin typeface="Arial"/>
              <a:cs typeface="Arial"/>
            </a:endParaRPr>
          </a:p>
          <a:p>
            <a:r>
              <a:rPr lang="en-GB" sz="1200" dirty="0">
                <a:latin typeface="Arial"/>
                <a:cs typeface="Arial"/>
              </a:rPr>
              <a:t>This pack details the results from </a:t>
            </a:r>
            <a:r>
              <a:rPr lang="en-GB" sz="1200" b="1" dirty="0">
                <a:latin typeface="Arial"/>
                <a:cs typeface="Arial"/>
              </a:rPr>
              <a:t>Step 1</a:t>
            </a:r>
            <a:r>
              <a:rPr lang="en-GB" sz="1200" dirty="0">
                <a:latin typeface="Arial"/>
                <a:cs typeface="Arial"/>
              </a:rPr>
              <a:t> ‘Comparison and Aggregation’ of the levels and types of data mismatches identified </a:t>
            </a:r>
          </a:p>
          <a:p>
            <a:endParaRPr lang="en-GB" sz="1200" dirty="0">
              <a:latin typeface="Arial"/>
              <a:cs typeface="Arial"/>
            </a:endParaRPr>
          </a:p>
          <a:p>
            <a:r>
              <a:rPr lang="en-GB" sz="1200" dirty="0">
                <a:latin typeface="Arial"/>
                <a:cs typeface="Arial"/>
              </a:rPr>
              <a:t>Step 2 ‘Deep Dive’ analysis will investigate the impact &amp; root cause of the Retro Assessable mismatches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AF1FE83-0537-421C-8812-9DA7858986B9}"/>
              </a:ext>
            </a:extLst>
          </p:cNvPr>
          <p:cNvSpPr/>
          <p:nvPr/>
        </p:nvSpPr>
        <p:spPr>
          <a:xfrm>
            <a:off x="937452" y="2266790"/>
            <a:ext cx="2120793" cy="9528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Retro </a:t>
            </a:r>
          </a:p>
          <a:p>
            <a:pPr algn="ctr"/>
            <a:r>
              <a:rPr lang="en-GB" dirty="0">
                <a:solidFill>
                  <a:schemeClr val="accent1"/>
                </a:solidFill>
              </a:rPr>
              <a:t>Proof of Concept </a:t>
            </a:r>
          </a:p>
        </p:txBody>
      </p:sp>
    </p:spTree>
    <p:extLst>
      <p:ext uri="{BB962C8B-B14F-4D97-AF65-F5344CB8AC3E}">
        <p14:creationId xmlns:p14="http://schemas.microsoft.com/office/powerpoint/2010/main" val="365964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E3A69A-0CD8-46C0-BE48-9AECEF791D66}"/>
              </a:ext>
            </a:extLst>
          </p:cNvPr>
          <p:cNvSpPr txBox="1"/>
          <p:nvPr/>
        </p:nvSpPr>
        <p:spPr>
          <a:xfrm>
            <a:off x="0" y="161945"/>
            <a:ext cx="9144000" cy="48580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9502A6-5F96-4165-807F-47FDB2FF7083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Step 1 - Market Level Data Categories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BD65E3B-31AC-49A3-9B19-7D40F0B780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1013472"/>
              </p:ext>
            </p:extLst>
          </p:nvPr>
        </p:nvGraphicFramePr>
        <p:xfrm>
          <a:off x="0" y="964149"/>
          <a:ext cx="3957278" cy="3474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F34B0D8-D0DA-4292-8ABA-BF39E7765C1C}"/>
              </a:ext>
            </a:extLst>
          </p:cNvPr>
          <p:cNvSpPr txBox="1"/>
          <p:nvPr/>
        </p:nvSpPr>
        <p:spPr>
          <a:xfrm>
            <a:off x="3762061" y="1029730"/>
            <a:ext cx="51721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To support presenting our Step 1 findings data items have been grouped into 5 categories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Categories were defined based on the type of data items received from Shippers taking part in the PoC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This data has been compared against equivalent records held in UK Link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Any mismatches that have been identified will be fed into the Proof of Concept Step 2 Deep Dive analysis   </a:t>
            </a:r>
          </a:p>
        </p:txBody>
      </p:sp>
    </p:spTree>
    <p:extLst>
      <p:ext uri="{BB962C8B-B14F-4D97-AF65-F5344CB8AC3E}">
        <p14:creationId xmlns:p14="http://schemas.microsoft.com/office/powerpoint/2010/main" val="2324229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89C6B4-1D50-4E9F-AC18-29C9A78B5405}"/>
              </a:ext>
            </a:extLst>
          </p:cNvPr>
          <p:cNvSpPr txBox="1"/>
          <p:nvPr/>
        </p:nvSpPr>
        <p:spPr>
          <a:xfrm>
            <a:off x="0" y="85378"/>
            <a:ext cx="9144000" cy="48965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8662E4-462C-49BC-8963-FDD6FD29CB45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General Details – Step 1 Findings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95B1B-D863-4B0C-A477-F02F475050D6}"/>
              </a:ext>
            </a:extLst>
          </p:cNvPr>
          <p:cNvSpPr txBox="1"/>
          <p:nvPr/>
        </p:nvSpPr>
        <p:spPr>
          <a:xfrm>
            <a:off x="737060" y="3232537"/>
            <a:ext cx="8061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Key Points /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2.70% Mismatches for the Shipper Short Codes data item due to variation in data cut dates =  the natural churn in MPRNs between Shippers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0.25% Mismatch between Meter Status details data item – To be investigated as part of Step 2 Deep Dive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0.07% difference between Market Sector Code details provided by Shippers against equivalent record held in UK Link</a:t>
            </a:r>
          </a:p>
          <a:p>
            <a:endParaRPr lang="en-GB" sz="1000" b="1" dirty="0"/>
          </a:p>
          <a:p>
            <a:endParaRPr lang="en-GB" sz="1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DDB267-FDC4-4FFC-8CF5-13F02793A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060" y="989410"/>
            <a:ext cx="3535328" cy="21249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6FCB84-22BB-4107-A9DC-A642BC015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910" y="989410"/>
            <a:ext cx="3683370" cy="21249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7144F7-C9BA-450E-B49B-F3CBA9946910}"/>
              </a:ext>
            </a:extLst>
          </p:cNvPr>
          <p:cNvSpPr txBox="1"/>
          <p:nvPr/>
        </p:nvSpPr>
        <p:spPr>
          <a:xfrm>
            <a:off x="1423027" y="669558"/>
            <a:ext cx="2628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chemeClr val="tx2"/>
                </a:solidFill>
              </a:rPr>
              <a:t>Frequency of Data Item Provided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B4BA92-C96D-428A-ACB9-E41D71F6B3B1}"/>
              </a:ext>
            </a:extLst>
          </p:cNvPr>
          <p:cNvSpPr txBox="1"/>
          <p:nvPr/>
        </p:nvSpPr>
        <p:spPr>
          <a:xfrm>
            <a:off x="4942948" y="673380"/>
            <a:ext cx="3309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chemeClr val="tx2"/>
                </a:solidFill>
              </a:rPr>
              <a:t>Average Percentage of Mismatch Identified</a:t>
            </a:r>
          </a:p>
        </p:txBody>
      </p:sp>
    </p:spTree>
    <p:extLst>
      <p:ext uri="{BB962C8B-B14F-4D97-AF65-F5344CB8AC3E}">
        <p14:creationId xmlns:p14="http://schemas.microsoft.com/office/powerpoint/2010/main" val="1106773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89C6B4-1D50-4E9F-AC18-29C9A78B5405}"/>
              </a:ext>
            </a:extLst>
          </p:cNvPr>
          <p:cNvSpPr txBox="1"/>
          <p:nvPr/>
        </p:nvSpPr>
        <p:spPr>
          <a:xfrm>
            <a:off x="0" y="85378"/>
            <a:ext cx="9144000" cy="48965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8662E4-462C-49BC-8963-FDD6FD29CB45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Asset Details – Step 1 Findings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95B1B-D863-4B0C-A477-F02F475050D6}"/>
              </a:ext>
            </a:extLst>
          </p:cNvPr>
          <p:cNvSpPr txBox="1"/>
          <p:nvPr/>
        </p:nvSpPr>
        <p:spPr>
          <a:xfrm>
            <a:off x="625360" y="3411856"/>
            <a:ext cx="8061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Key Points /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100% mismatches relate to data items where no equivalent UK Link values are held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Meter Installation Date data item (42.22%) and Meter Removal Date data item (4.09%) identified differences in system treatment – e.g. Future Effective Meter Removal Dates provided in Shipper datasets</a:t>
            </a:r>
          </a:p>
          <a:p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2.48% mismatch between Meter Serial Number data item held in respective systems – root cause and impact of this to be assessed in Step 2 Deep Dive analysis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7144F7-C9BA-450E-B49B-F3CBA9946910}"/>
              </a:ext>
            </a:extLst>
          </p:cNvPr>
          <p:cNvSpPr txBox="1"/>
          <p:nvPr/>
        </p:nvSpPr>
        <p:spPr>
          <a:xfrm>
            <a:off x="1174000" y="689622"/>
            <a:ext cx="2628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Frequency of Data Item Provided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B4BA92-C96D-428A-ACB9-E41D71F6B3B1}"/>
              </a:ext>
            </a:extLst>
          </p:cNvPr>
          <p:cNvSpPr txBox="1"/>
          <p:nvPr/>
        </p:nvSpPr>
        <p:spPr>
          <a:xfrm>
            <a:off x="4874368" y="687249"/>
            <a:ext cx="3309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Average Percentage of Mismatch Identified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0C5400-D1EE-4F94-B123-81E60F20B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182" y="989410"/>
            <a:ext cx="3641013" cy="24629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B032E6-7D1F-4361-885C-E1EDB8E2DA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5679" y="989410"/>
            <a:ext cx="3898139" cy="246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86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89C6B4-1D50-4E9F-AC18-29C9A78B5405}"/>
              </a:ext>
            </a:extLst>
          </p:cNvPr>
          <p:cNvSpPr txBox="1"/>
          <p:nvPr/>
        </p:nvSpPr>
        <p:spPr>
          <a:xfrm>
            <a:off x="0" y="85378"/>
            <a:ext cx="9144000" cy="48965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8662E4-462C-49BC-8963-FDD6FD29CB45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Measuring Details – Step 1 Findings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95B1B-D863-4B0C-A477-F02F475050D6}"/>
              </a:ext>
            </a:extLst>
          </p:cNvPr>
          <p:cNvSpPr txBox="1"/>
          <p:nvPr/>
        </p:nvSpPr>
        <p:spPr>
          <a:xfrm>
            <a:off x="549160" y="3209183"/>
            <a:ext cx="805477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Key Points /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Mismatches identified on Meter Payment Method data item (89.33%) and Meter Pulse Value data item (100%) due to minimal population of these data items being held in UK Link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Correction Factor mismatches data item (54.20%) due to combination of rounding and truncation anomalies within Shipper datasets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All data Items to be assessed further for root cause and impact as part of Step 2 Deep Dive analysis</a:t>
            </a:r>
          </a:p>
          <a:p>
            <a:endParaRPr lang="en-GB" sz="11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7144F7-C9BA-450E-B49B-F3CBA9946910}"/>
              </a:ext>
            </a:extLst>
          </p:cNvPr>
          <p:cNvSpPr txBox="1"/>
          <p:nvPr/>
        </p:nvSpPr>
        <p:spPr>
          <a:xfrm>
            <a:off x="1181620" y="689622"/>
            <a:ext cx="2628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Frequency of Data Item Provided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B4BA92-C96D-428A-ACB9-E41D71F6B3B1}"/>
              </a:ext>
            </a:extLst>
          </p:cNvPr>
          <p:cNvSpPr txBox="1"/>
          <p:nvPr/>
        </p:nvSpPr>
        <p:spPr>
          <a:xfrm>
            <a:off x="4981048" y="687249"/>
            <a:ext cx="3309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Average Percentage of Mismatch Identified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6EFCDD-960E-45A9-BF78-AF8A75A50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45" y="948859"/>
            <a:ext cx="3822523" cy="22983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7C9A956-86AD-4F86-BC76-152F53BDF7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348" y="948859"/>
            <a:ext cx="3889585" cy="229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89C6B4-1D50-4E9F-AC18-29C9A78B5405}"/>
              </a:ext>
            </a:extLst>
          </p:cNvPr>
          <p:cNvSpPr txBox="1"/>
          <p:nvPr/>
        </p:nvSpPr>
        <p:spPr>
          <a:xfrm>
            <a:off x="0" y="85378"/>
            <a:ext cx="9144000" cy="48965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8662E4-462C-49BC-8963-FDD6FD29CB45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AMR &amp; Convertor Details – Step 1 Findings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95B1B-D863-4B0C-A477-F02F475050D6}"/>
              </a:ext>
            </a:extLst>
          </p:cNvPr>
          <p:cNvSpPr txBox="1"/>
          <p:nvPr/>
        </p:nvSpPr>
        <p:spPr>
          <a:xfrm>
            <a:off x="594880" y="3209183"/>
            <a:ext cx="792428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Key Points /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AMR Indicator data item (99.87%) and Convertor Serial Number data item (99.81%) mismatches due to default values being provided in Shipper datasets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Convertor Model data item (8.33%) and Convertor Manufacturer data item (3.21%) mismatches to be investigated further during Step 2 Deep Dive analysis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All data Items to be assessed further for root cause and impact as part of Step 2 Deep Dive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endParaRPr lang="en-GB" sz="1100" b="1" dirty="0"/>
          </a:p>
          <a:p>
            <a:endParaRPr lang="en-GB" sz="11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7144F7-C9BA-450E-B49B-F3CBA9946910}"/>
              </a:ext>
            </a:extLst>
          </p:cNvPr>
          <p:cNvSpPr txBox="1"/>
          <p:nvPr/>
        </p:nvSpPr>
        <p:spPr>
          <a:xfrm>
            <a:off x="1311160" y="689622"/>
            <a:ext cx="2628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Frequency of Data Item Provided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B4BA92-C96D-428A-ACB9-E41D71F6B3B1}"/>
              </a:ext>
            </a:extLst>
          </p:cNvPr>
          <p:cNvSpPr txBox="1"/>
          <p:nvPr/>
        </p:nvSpPr>
        <p:spPr>
          <a:xfrm>
            <a:off x="4866748" y="687249"/>
            <a:ext cx="3309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Average Percentage of Mismatch Identified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127B6D-B21E-454E-BC14-3B15F5D58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223" y="948859"/>
            <a:ext cx="3834716" cy="21276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EEE2E1A-3051-4C39-8060-72F6CFBF6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3062" y="948859"/>
            <a:ext cx="3718882" cy="21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34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89C6B4-1D50-4E9F-AC18-29C9A78B5405}"/>
              </a:ext>
            </a:extLst>
          </p:cNvPr>
          <p:cNvSpPr txBox="1"/>
          <p:nvPr/>
        </p:nvSpPr>
        <p:spPr>
          <a:xfrm>
            <a:off x="0" y="85378"/>
            <a:ext cx="9144000" cy="48965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8662E4-462C-49BC-8963-FDD6FD29CB45}"/>
              </a:ext>
            </a:extLst>
          </p:cNvPr>
          <p:cNvSpPr txBox="1"/>
          <p:nvPr/>
        </p:nvSpPr>
        <p:spPr>
          <a:xfrm>
            <a:off x="0" y="1234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Reading Details – Step 1 Findings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95B1B-D863-4B0C-A477-F02F475050D6}"/>
              </a:ext>
            </a:extLst>
          </p:cNvPr>
          <p:cNvSpPr txBox="1"/>
          <p:nvPr/>
        </p:nvSpPr>
        <p:spPr>
          <a:xfrm>
            <a:off x="587259" y="3209183"/>
            <a:ext cx="803095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Key Points /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Meter Round the Clock data item (99.96%) due to difference in the way data is stored in respective systems (e.g. 01 provided vs 1 held in UK Link)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Mismatches against Non Opening Cyclic Read data item (100%) and Read Type data item (99.6%) expected as these items were requested to support further analysis during Step 2 Deep Dive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Differences in Meter Read Index data item (1.49%) and Read Date data item (7.66%) appear genuine and will also be assessed further during Step 2 Deep Dive analysis </a:t>
            </a:r>
          </a:p>
          <a:p>
            <a:endParaRPr lang="en-GB" sz="11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7144F7-C9BA-450E-B49B-F3CBA9946910}"/>
              </a:ext>
            </a:extLst>
          </p:cNvPr>
          <p:cNvSpPr txBox="1"/>
          <p:nvPr/>
        </p:nvSpPr>
        <p:spPr>
          <a:xfrm>
            <a:off x="1128280" y="689622"/>
            <a:ext cx="2628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Frequency of Data Item Provided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B4BA92-C96D-428A-ACB9-E41D71F6B3B1}"/>
              </a:ext>
            </a:extLst>
          </p:cNvPr>
          <p:cNvSpPr txBox="1"/>
          <p:nvPr/>
        </p:nvSpPr>
        <p:spPr>
          <a:xfrm>
            <a:off x="4996288" y="687249"/>
            <a:ext cx="3309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chemeClr val="tx2"/>
                </a:solidFill>
              </a:rPr>
              <a:t>Average Percentage of Mismatch Identified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35B5E7-D90C-47EA-B9CD-9372002CB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978" y="948857"/>
            <a:ext cx="3877392" cy="21337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F124584-C6EB-405B-87DC-F77A3E5129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9870" y="948858"/>
            <a:ext cx="3987130" cy="21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724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B895E113AB02458DF20DE7C63DBE5B" ma:contentTypeVersion="9" ma:contentTypeDescription="Create a new document." ma:contentTypeScope="" ma:versionID="c46528429c503f4a4a51361529425f4e">
  <xsd:schema xmlns:xsd="http://www.w3.org/2001/XMLSchema" xmlns:xs="http://www.w3.org/2001/XMLSchema" xmlns:p="http://schemas.microsoft.com/office/2006/metadata/properties" xmlns:ns3="537ce229-4bb1-4720-badb-2ed4082bc479" targetNamespace="http://schemas.microsoft.com/office/2006/metadata/properties" ma:root="true" ma:fieldsID="838ed62298abb20bcb2db462c3755176" ns3:_="">
    <xsd:import namespace="537ce229-4bb1-4720-badb-2ed4082bc4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7ce229-4bb1-4720-badb-2ed4082bc4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3F440B-C34C-480F-A432-062B5D6807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D50333-6CEE-4E23-961A-3BE2795355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7ce229-4bb1-4720-badb-2ed4082bc4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8AFDF4-545F-4375-AB02-DE193B8B12FE}">
  <ds:schemaRefs>
    <ds:schemaRef ds:uri="http://www.w3.org/XML/1998/namespace"/>
    <ds:schemaRef ds:uri="http://schemas.microsoft.com/office/infopath/2007/PartnerControls"/>
    <ds:schemaRef ds:uri="http://purl.org/dc/elements/1.1/"/>
    <ds:schemaRef ds:uri="537ce229-4bb1-4720-badb-2ed4082bc479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907</Words>
  <Application>Microsoft Office PowerPoint</Application>
  <PresentationFormat>On-screen Show (16:9)</PresentationFormat>
  <Paragraphs>153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1_Office Theme</vt:lpstr>
      <vt:lpstr>Retro Proof of Concept   Step 1 ‘Data Comparison and Aggregation’  Market Level – Results Deck</vt:lpstr>
      <vt:lpstr>Retro Proof of Concept - the Story So Far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Happening Next?</vt:lpstr>
      <vt:lpstr>XRN4914 – Retro Proof of Concept - Timeline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42</cp:revision>
  <cp:lastPrinted>2020-02-19T14:04:41Z</cp:lastPrinted>
  <dcterms:created xsi:type="dcterms:W3CDTF">2019-08-06T09:46:03Z</dcterms:created>
  <dcterms:modified xsi:type="dcterms:W3CDTF">2020-03-09T14:00:07Z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0x01010010B895E113AB02458DF20DE7C63DBE5B</vt:lpwstr>
  </property>
</Properties>
</file>