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58" r:id="rId10"/>
    <p:sldId id="301" r:id="rId11"/>
    <p:sldId id="1457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83" d="100"/>
          <a:sy n="83" d="100"/>
        </p:scale>
        <p:origin x="1016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15/04/2020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/>
          <a:lstStyle/>
          <a:p>
            <a:pPr marL="0" lv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8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</a:rPr>
              <a:t> April 2020 meeting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Requests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12706"/>
              </p:ext>
            </p:extLst>
          </p:nvPr>
        </p:nvGraphicFramePr>
        <p:xfrm>
          <a:off x="179512" y="483302"/>
          <a:ext cx="8784976" cy="4496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0089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DSC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3848">
                <a:tc>
                  <a:txBody>
                    <a:bodyPr/>
                    <a:lstStyle/>
                    <a:p>
                      <a:r>
                        <a:rPr lang="en-GB" sz="1000" dirty="0"/>
                        <a:t>5142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XRN5142 New Allowable Values for DCC Service Flag in DXI File From DCC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 with DSG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16: Provision of supply point information services and other services required to be provided under condition of the GT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Licence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Existing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5841">
                <a:tc>
                  <a:txBody>
                    <a:bodyPr/>
                    <a:lstStyle/>
                    <a:p>
                      <a:r>
                        <a:rPr lang="en-GB" sz="1000" dirty="0"/>
                        <a:t>5143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XRN5143 Transfer of NDM sampling obligations from Cadent, WWU, and NGN to the CDSP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 with Gemini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15: Demand Estimation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Service Area funding is 50% Shipper and 50% DNO.  ChMC in April to agree 100% DNO funded.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 Area funding is 50% Shipper and 50% DNO.  ChMC to agree funding once Capture completed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257">
                <a:tc>
                  <a:txBody>
                    <a:bodyPr/>
                    <a:lstStyle/>
                    <a:p>
                      <a:r>
                        <a:rPr lang="en-GB" sz="1000" dirty="0"/>
                        <a:t>5145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XRN5145 DSC Service Description Table cosmetic change to Service Line Table v11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Will go to </a:t>
                      </a:r>
                      <a:r>
                        <a:rPr lang="en-GB" sz="1000" dirty="0" err="1"/>
                        <a:t>CoMC</a:t>
                      </a:r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See CP for Service Area affected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Removing and amending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1863332"/>
                  </a:ext>
                </a:extLst>
              </a:tr>
              <a:tr h="127703">
                <a:tc>
                  <a:txBody>
                    <a:bodyPr/>
                    <a:lstStyle/>
                    <a:p>
                      <a:r>
                        <a:rPr lang="en-GB" sz="1000" dirty="0"/>
                        <a:t>5146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XRN5146 Data Cleanse of </a:t>
                      </a:r>
                      <a:r>
                        <a:rPr lang="en-US" sz="10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NExA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information within UK Link and the Data Enquiry Service (DES) 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Approved for Capture with DSG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11: NExA Supply Meter Points </a:t>
                      </a: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4638761"/>
                  </a:ext>
                </a:extLst>
              </a:tr>
              <a:tr h="539109">
                <a:tc>
                  <a:txBody>
                    <a:bodyPr/>
                    <a:lstStyle/>
                    <a:p>
                      <a:r>
                        <a:rPr lang="en-GB" sz="1000" dirty="0"/>
                        <a:t>5144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XRN5144 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Enabling Re-assignment of Supplier Short Codes to Implement Supplier of Last Resort Directions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Will go out in an Initial Review Change Pack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CSSC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000" dirty="0"/>
                        <a:t>5147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XRN5147 </a:t>
                      </a: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Optimising the Must Read process for IGT Customers</a:t>
                      </a:r>
                      <a:endParaRPr lang="en-GB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Will go to </a:t>
                      </a:r>
                      <a:r>
                        <a:rPr lang="en-GB" sz="1000" dirty="0" err="1"/>
                        <a:t>CoMC</a:t>
                      </a:r>
                      <a:r>
                        <a:rPr lang="en-GB" sz="1000" dirty="0"/>
                        <a:t> for Approval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Service Area 22: Part E Specific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ChMC to agree funding once Capture completed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257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E268F37-B8D9-446F-A542-5CEC733490C1}"/>
              </a:ext>
            </a:extLst>
          </p:cNvPr>
          <p:cNvSpPr txBox="1">
            <a:spLocks/>
          </p:cNvSpPr>
          <p:nvPr/>
        </p:nvSpPr>
        <p:spPr>
          <a:xfrm>
            <a:off x="1907704" y="94908"/>
            <a:ext cx="604867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/>
            <a:r>
              <a:rPr lang="en-GB" sz="2000" dirty="0"/>
              <a:t>Change Proposals – Capture complete </a:t>
            </a:r>
            <a:endParaRPr lang="en-GB" sz="2000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AC3D01A4-A63C-458D-8886-6024AF45DC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518700"/>
              </p:ext>
            </p:extLst>
          </p:nvPr>
        </p:nvGraphicFramePr>
        <p:xfrm>
          <a:off x="107504" y="558552"/>
          <a:ext cx="8928992" cy="756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8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775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DSC impact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this 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311141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February CSSC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949708"/>
              </p:ext>
            </p:extLst>
          </p:nvPr>
        </p:nvGraphicFramePr>
        <p:xfrm>
          <a:off x="251520" y="1757447"/>
          <a:ext cx="8532949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6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094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None this month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</a:tbl>
          </a:graphicData>
        </a:graphic>
      </p:graphicFrame>
      <p:sp>
        <p:nvSpPr>
          <p:cNvPr id="7" name="Title 7">
            <a:extLst>
              <a:ext uri="{FF2B5EF4-FFF2-40B4-BE49-F238E27FC236}">
                <a16:creationId xmlns:a16="http://schemas.microsoft.com/office/drawing/2014/main" id="{2E83D4EF-28FA-4098-8B1D-4BEE5189F9BC}"/>
              </a:ext>
            </a:extLst>
          </p:cNvPr>
          <p:cNvSpPr txBox="1">
            <a:spLocks/>
          </p:cNvSpPr>
          <p:nvPr/>
        </p:nvSpPr>
        <p:spPr>
          <a:xfrm>
            <a:off x="251520" y="2573715"/>
            <a:ext cx="8229600" cy="454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000" dirty="0"/>
              <a:t>Change Documents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570F232-0199-42AA-B92C-26C25E7CDA3A}"/>
              </a:ext>
            </a:extLst>
          </p:cNvPr>
          <p:cNvSpPr txBox="1">
            <a:spLocks/>
          </p:cNvSpPr>
          <p:nvPr/>
        </p:nvSpPr>
        <p:spPr>
          <a:xfrm>
            <a:off x="196188" y="3027829"/>
            <a:ext cx="8643612" cy="192018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900" dirty="0"/>
              <a:t>EQR  - Approved</a:t>
            </a:r>
          </a:p>
          <a:p>
            <a:pPr lvl="1"/>
            <a:r>
              <a:rPr lang="en-US" sz="1400" dirty="0"/>
              <a:t>XRN5122 Gemini System Enhancements</a:t>
            </a:r>
          </a:p>
          <a:p>
            <a:pPr marL="457200" lvl="1" indent="0">
              <a:buNone/>
            </a:pPr>
            <a:endParaRPr lang="en-GB" sz="1000" dirty="0"/>
          </a:p>
          <a:p>
            <a:r>
              <a:rPr lang="en-GB" sz="1900" dirty="0"/>
              <a:t>CCR  - Approved</a:t>
            </a:r>
          </a:p>
          <a:p>
            <a:pPr lvl="1"/>
            <a:r>
              <a:rPr lang="en-US" sz="1400" dirty="0"/>
              <a:t>Revised CCR - XRN4665 End User Categories (EUC) Update</a:t>
            </a:r>
          </a:p>
          <a:p>
            <a:pPr lvl="1"/>
            <a:endParaRPr lang="en-US" sz="1200" dirty="0"/>
          </a:p>
          <a:p>
            <a:pPr lvl="1"/>
            <a:r>
              <a:rPr lang="en-US" sz="1400" dirty="0"/>
              <a:t>XRN5057 Minor Release Drop 6</a:t>
            </a:r>
          </a:p>
          <a:p>
            <a:pPr lvl="1"/>
            <a:endParaRPr lang="en-GB" sz="1400" dirty="0"/>
          </a:p>
          <a:p>
            <a:r>
              <a:rPr lang="en-US" sz="1900" dirty="0"/>
              <a:t>Updated BER  - Approved</a:t>
            </a:r>
          </a:p>
          <a:p>
            <a:pPr lvl="1"/>
            <a:r>
              <a:rPr lang="en-US" sz="1400" dirty="0"/>
              <a:t>XRN4653 </a:t>
            </a:r>
            <a:r>
              <a:rPr lang="en-US" sz="1400" dirty="0" err="1"/>
              <a:t>iConversion</a:t>
            </a:r>
            <a:r>
              <a:rPr lang="en-US" sz="1400" dirty="0"/>
              <a:t> Phase 1</a:t>
            </a:r>
            <a:endParaRPr lang="en-GB" sz="1400" dirty="0"/>
          </a:p>
          <a:p>
            <a:pPr marL="457200" lvl="1" indent="0">
              <a:buNone/>
            </a:pPr>
            <a:endParaRPr lang="en-GB" sz="1400" dirty="0"/>
          </a:p>
          <a:p>
            <a:pPr marL="0" indent="0">
              <a:buNone/>
            </a:pP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45458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3092569d-7549-4f1f-b838-122d264c6bd8"/>
    <ds:schemaRef ds:uri="http://schemas.microsoft.com/office/2006/documentManagement/types"/>
    <ds:schemaRef ds:uri="http://purl.org/dc/dcmitype/"/>
    <ds:schemaRef ds:uri="01f7a547-d57a-44ce-a211-81869c79743b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427CF53-CCE1-4E1F-AE9B-413793844F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18237</TotalTime>
  <Words>326</Words>
  <Application>Microsoft Office PowerPoint</Application>
  <PresentationFormat>On-screen Show (16:9)</PresentationFormat>
  <Paragraphs>61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Requests</vt:lpstr>
      <vt:lpstr>Detailed Design Outcomes – February CSSC Change Packs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Helen Cuin</cp:lastModifiedBy>
  <cp:revision>598</cp:revision>
  <cp:lastPrinted>2019-05-07T07:36:37Z</cp:lastPrinted>
  <dcterms:created xsi:type="dcterms:W3CDTF">2018-09-02T17:12:15Z</dcterms:created>
  <dcterms:modified xsi:type="dcterms:W3CDTF">2020-04-15T06:33:31Z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