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869" r:id="rId5"/>
    <p:sldId id="881" r:id="rId6"/>
    <p:sldId id="87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6E8"/>
    <a:srgbClr val="CCFF99"/>
    <a:srgbClr val="9CCB3B"/>
    <a:srgbClr val="FFBF00"/>
    <a:srgbClr val="40D1F5"/>
    <a:srgbClr val="FFFFFF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4A533B-2220-410E-9C57-570DCF035906}" v="521" dt="2020-05-31T18:08: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108" d="100"/>
          <a:sy n="108" d="100"/>
        </p:scale>
        <p:origin x="7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be, Surfaraz" userId="21ae2c14-c22c-44a4-a0d0-23dd8613b14c" providerId="ADAL" clId="{DD4A533B-2220-410E-9C57-570DCF035906}"/>
    <pc:docChg chg="undo custSel modSld">
      <pc:chgData name="Tambe, Surfaraz" userId="21ae2c14-c22c-44a4-a0d0-23dd8613b14c" providerId="ADAL" clId="{DD4A533B-2220-410E-9C57-570DCF035906}" dt="2020-05-31T18:08:54" v="520" actId="20577"/>
      <pc:docMkLst>
        <pc:docMk/>
      </pc:docMkLst>
      <pc:sldChg chg="modSp">
        <pc:chgData name="Tambe, Surfaraz" userId="21ae2c14-c22c-44a4-a0d0-23dd8613b14c" providerId="ADAL" clId="{DD4A533B-2220-410E-9C57-570DCF035906}" dt="2020-05-31T18:08:54" v="520" actId="20577"/>
        <pc:sldMkLst>
          <pc:docMk/>
          <pc:sldMk cId="1201668592" sldId="869"/>
        </pc:sldMkLst>
        <pc:spChg chg="mod">
          <ac:chgData name="Tambe, Surfaraz" userId="21ae2c14-c22c-44a4-a0d0-23dd8613b14c" providerId="ADAL" clId="{DD4A533B-2220-410E-9C57-570DCF035906}" dt="2020-05-31T17:59:12.983" v="253" actId="207"/>
          <ac:spMkLst>
            <pc:docMk/>
            <pc:sldMk cId="1201668592" sldId="869"/>
            <ac:spMk id="13" creationId="{B354495D-E22F-4490-B63B-9C96EEB69125}"/>
          </ac:spMkLst>
        </pc:spChg>
        <pc:graphicFrameChg chg="mod modGraphic">
          <ac:chgData name="Tambe, Surfaraz" userId="21ae2c14-c22c-44a4-a0d0-23dd8613b14c" providerId="ADAL" clId="{DD4A533B-2220-410E-9C57-570DCF035906}" dt="2020-05-31T18:08:54" v="520" actId="20577"/>
          <ac:graphicFrameMkLst>
            <pc:docMk/>
            <pc:sldMk cId="1201668592" sldId="869"/>
            <ac:graphicFrameMk id="4" creationId="{60E62DC6-3EBE-4901-B700-870330337CDA}"/>
          </ac:graphicFrameMkLst>
        </pc:graphicFrameChg>
      </pc:sldChg>
      <pc:sldChg chg="modSp">
        <pc:chgData name="Tambe, Surfaraz" userId="21ae2c14-c22c-44a4-a0d0-23dd8613b14c" providerId="ADAL" clId="{DD4A533B-2220-410E-9C57-570DCF035906}" dt="2020-05-31T17:47:54.510" v="78" actId="20577"/>
        <pc:sldMkLst>
          <pc:docMk/>
          <pc:sldMk cId="3150741820" sldId="871"/>
        </pc:sldMkLst>
        <pc:spChg chg="mod">
          <ac:chgData name="Tambe, Surfaraz" userId="21ae2c14-c22c-44a4-a0d0-23dd8613b14c" providerId="ADAL" clId="{DD4A533B-2220-410E-9C57-570DCF035906}" dt="2020-05-31T17:47:54.510" v="78" actId="20577"/>
          <ac:spMkLst>
            <pc:docMk/>
            <pc:sldMk cId="3150741820" sldId="871"/>
            <ac:spMk id="3" creationId="{00000000-0000-0000-0000-000000000000}"/>
          </ac:spMkLst>
        </pc:spChg>
      </pc:sldChg>
      <pc:sldChg chg="addSp delSp modSp">
        <pc:chgData name="Tambe, Surfaraz" userId="21ae2c14-c22c-44a4-a0d0-23dd8613b14c" providerId="ADAL" clId="{DD4A533B-2220-410E-9C57-570DCF035906}" dt="2020-05-31T17:47:10.489" v="76" actId="6549"/>
        <pc:sldMkLst>
          <pc:docMk/>
          <pc:sldMk cId="1874532305" sldId="881"/>
        </pc:sldMkLst>
        <pc:spChg chg="mod">
          <ac:chgData name="Tambe, Surfaraz" userId="21ae2c14-c22c-44a4-a0d0-23dd8613b14c" providerId="ADAL" clId="{DD4A533B-2220-410E-9C57-570DCF035906}" dt="2020-05-31T17:47:10.489" v="76" actId="6549"/>
          <ac:spMkLst>
            <pc:docMk/>
            <pc:sldMk cId="1874532305" sldId="881"/>
            <ac:spMk id="5" creationId="{DFA77669-B323-43A7-AA90-FFEE9856EC44}"/>
          </ac:spMkLst>
        </pc:spChg>
        <pc:picChg chg="add del mod">
          <ac:chgData name="Tambe, Surfaraz" userId="21ae2c14-c22c-44a4-a0d0-23dd8613b14c" providerId="ADAL" clId="{DD4A533B-2220-410E-9C57-570DCF035906}" dt="2020-05-31T17:23:54.202" v="22" actId="478"/>
          <ac:picMkLst>
            <pc:docMk/>
            <pc:sldMk cId="1874532305" sldId="881"/>
            <ac:picMk id="3" creationId="{5DBBF48F-F250-47D3-A178-06D42706F149}"/>
          </ac:picMkLst>
        </pc:picChg>
        <pc:picChg chg="add mod">
          <ac:chgData name="Tambe, Surfaraz" userId="21ae2c14-c22c-44a4-a0d0-23dd8613b14c" providerId="ADAL" clId="{DD4A533B-2220-410E-9C57-570DCF035906}" dt="2020-05-31T17:45:43.735" v="30" actId="1076"/>
          <ac:picMkLst>
            <pc:docMk/>
            <pc:sldMk cId="1874532305" sldId="881"/>
            <ac:picMk id="4" creationId="{54457CF8-F519-42CF-B7B7-F9013FBB66C6}"/>
          </ac:picMkLst>
        </pc:picChg>
        <pc:picChg chg="del">
          <ac:chgData name="Tambe, Surfaraz" userId="21ae2c14-c22c-44a4-a0d0-23dd8613b14c" providerId="ADAL" clId="{DD4A533B-2220-410E-9C57-570DCF035906}" dt="2020-05-31T17:23:11.381" v="16" actId="478"/>
          <ac:picMkLst>
            <pc:docMk/>
            <pc:sldMk cId="1874532305" sldId="881"/>
            <ac:picMk id="6" creationId="{E55BDBC3-75D0-4D91-8442-31CAAD279F0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470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/>
              <a:t>XRN4996 - June 20 Release - 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737463"/>
              </p:ext>
            </p:extLst>
          </p:nvPr>
        </p:nvGraphicFramePr>
        <p:xfrm>
          <a:off x="152618" y="677050"/>
          <a:ext cx="8838763" cy="4159476"/>
        </p:xfrm>
        <a:graphic>
          <a:graphicData uri="http://schemas.openxmlformats.org/drawingml/2006/table">
            <a:tbl>
              <a:tblPr firstRow="1" bandRow="1"/>
              <a:tblGrid>
                <a:gridCol w="1245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0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80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  <a:r>
                        <a:rPr lang="en-GB" sz="1050" kern="1200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May 2020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r>
                        <a:rPr lang="en-GB" sz="1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87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0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216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57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Plan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Issues with User Acceptance Testing (UAT) and Regression Testing (RT) have been experienced by Xoserve which is has had a cumulative impact on plan. RAG status remains Amber, however we remain on track to Go Live on 27</a:t>
                      </a:r>
                      <a:r>
                        <a:rPr kumimoji="0" lang="en-GB" sz="105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June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Delivery: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UAT assurance in progress for final change XRN4865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    RT re-plan completed. RT in progress for final 2 changes XRN4850 and XRN4888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 Testing: 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 progress for remaining 2 changes, XRN4888 and XRN4850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Penetration Testing: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In progress forXRN4850, no Critical or High risk findings have been identified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Market Trials: 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MT commenced with 4 participants on 1</a:t>
                      </a:r>
                      <a:r>
                        <a:rPr kumimoji="0" lang="en-GB" sz="105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June following confirmation of Go decision on 29</a:t>
                      </a:r>
                      <a:r>
                        <a:rPr kumimoji="0" lang="en-GB" sz="105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May.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iDR</a:t>
                      </a:r>
                      <a:r>
                        <a:rPr kumimoji="0" lang="en-GB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Preparation has commenced with a planned execution on 12</a:t>
                      </a:r>
                      <a:r>
                        <a:rPr kumimoji="0" lang="en-GB" sz="105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/13</a:t>
                      </a:r>
                      <a:r>
                        <a:rPr kumimoji="0" lang="en-GB" sz="105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June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Implementation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Implementation date of Saturday 27</a:t>
                      </a:r>
                      <a:r>
                        <a:rPr kumimoji="0" lang="en-GB" sz="105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June confirmed. Implementation approach shared.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– There is a risk that the progress of June 20 project phases will be impacted because of the impacts on resources (i.e. illness/remote working) of the spread of COVID-19 leading to a delay to the implementation of the release.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Delivery costs are in line with approved BER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310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Xoserve SME resources supporting multiple demands (e.g. BAU defects, Future Releases, COVID19 priorities etc.) is ongoing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0932F9EA-D945-459F-8F00-091B3CFCAABE}"/>
              </a:ext>
            </a:extLst>
          </p:cNvPr>
          <p:cNvSpPr/>
          <p:nvPr/>
        </p:nvSpPr>
        <p:spPr>
          <a:xfrm>
            <a:off x="7965624" y="1512955"/>
            <a:ext cx="218894" cy="22166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CD340F4-EC05-45B9-AB26-20BECCEF8858}"/>
              </a:ext>
            </a:extLst>
          </p:cNvPr>
          <p:cNvSpPr/>
          <p:nvPr/>
        </p:nvSpPr>
        <p:spPr>
          <a:xfrm>
            <a:off x="6193854" y="787350"/>
            <a:ext cx="211059" cy="19799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6083894" y="1512955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211960" y="1491630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54495D-E22F-4490-B63B-9C96EEB69125}"/>
              </a:ext>
            </a:extLst>
          </p:cNvPr>
          <p:cNvSpPr/>
          <p:nvPr/>
        </p:nvSpPr>
        <p:spPr>
          <a:xfrm>
            <a:off x="2267744" y="1491630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668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0046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/>
              <a:t>XRN4996 - June 20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7164288" y="987574"/>
            <a:ext cx="2855871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Milestone Dates:</a:t>
            </a:r>
          </a:p>
          <a:p>
            <a:r>
              <a:rPr lang="en-GB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Capture completion</a:t>
            </a:r>
          </a:p>
          <a:p>
            <a:r>
              <a:rPr lang="en-GB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- 19/09/19</a:t>
            </a:r>
          </a:p>
          <a:p>
            <a:endParaRPr lang="en-GB" sz="900" b="1" dirty="0">
              <a:solidFill>
                <a:srgbClr val="1D3E61"/>
              </a:solidFill>
            </a:endParaRPr>
          </a:p>
          <a:p>
            <a:r>
              <a:rPr lang="en-GB" sz="900" b="1" dirty="0">
                <a:solidFill>
                  <a:srgbClr val="1D3E61"/>
                </a:solidFill>
              </a:rPr>
              <a:t>Design completion</a:t>
            </a:r>
          </a:p>
          <a:p>
            <a:r>
              <a:rPr lang="en-GB" sz="900" b="1" dirty="0">
                <a:solidFill>
                  <a:srgbClr val="1D3E61"/>
                </a:solidFill>
              </a:rPr>
              <a:t>- 13/12/19</a:t>
            </a:r>
          </a:p>
          <a:p>
            <a:endParaRPr lang="en-GB" sz="900" b="1" dirty="0">
              <a:solidFill>
                <a:srgbClr val="1D3E61"/>
              </a:solidFill>
            </a:endParaRPr>
          </a:p>
          <a:p>
            <a:r>
              <a:rPr lang="en-GB" sz="900" b="1" dirty="0">
                <a:solidFill>
                  <a:srgbClr val="1D3E61"/>
                </a:solidFill>
              </a:rPr>
              <a:t>Build &amp; Unit Test completion</a:t>
            </a:r>
          </a:p>
          <a:p>
            <a:r>
              <a:rPr lang="en-GB" sz="900" b="1" dirty="0">
                <a:solidFill>
                  <a:srgbClr val="1D3E61"/>
                </a:solidFill>
              </a:rPr>
              <a:t>- 31/01/20</a:t>
            </a:r>
          </a:p>
          <a:p>
            <a:endParaRPr lang="en-GB" sz="900" b="1" dirty="0">
              <a:solidFill>
                <a:srgbClr val="1D3E61"/>
              </a:solidFill>
            </a:endParaRPr>
          </a:p>
          <a:p>
            <a:r>
              <a:rPr lang="en-GB" sz="900" b="1" dirty="0">
                <a:solidFill>
                  <a:srgbClr val="1D3E61"/>
                </a:solidFill>
              </a:rPr>
              <a:t>System Testing completion </a:t>
            </a:r>
          </a:p>
          <a:p>
            <a:r>
              <a:rPr lang="en-GB" sz="900" b="1" dirty="0">
                <a:solidFill>
                  <a:srgbClr val="1D3E61"/>
                </a:solidFill>
              </a:rPr>
              <a:t>- 03/04/20</a:t>
            </a:r>
          </a:p>
          <a:p>
            <a:endParaRPr lang="en-GB" sz="900" b="1" dirty="0">
              <a:solidFill>
                <a:srgbClr val="1D3E61"/>
              </a:solidFill>
            </a:endParaRPr>
          </a:p>
          <a:p>
            <a:r>
              <a:rPr lang="en-GB" sz="900" b="1" dirty="0">
                <a:solidFill>
                  <a:srgbClr val="1D3E61"/>
                </a:solidFill>
              </a:rPr>
              <a:t>UAT completion</a:t>
            </a:r>
          </a:p>
          <a:p>
            <a:r>
              <a:rPr lang="en-GB" sz="900" b="1" dirty="0">
                <a:solidFill>
                  <a:srgbClr val="1D3E61"/>
                </a:solidFill>
              </a:rPr>
              <a:t>- 05/06/20</a:t>
            </a:r>
          </a:p>
          <a:p>
            <a:endParaRPr lang="en-GB" sz="900" b="1" dirty="0">
              <a:solidFill>
                <a:srgbClr val="1D3E61"/>
              </a:solidFill>
            </a:endParaRPr>
          </a:p>
          <a:p>
            <a:r>
              <a:rPr lang="en-GB" sz="900" b="1" dirty="0">
                <a:solidFill>
                  <a:srgbClr val="1D3E61"/>
                </a:solidFill>
              </a:rPr>
              <a:t>Regression Test completion</a:t>
            </a:r>
          </a:p>
          <a:p>
            <a:r>
              <a:rPr lang="en-GB" sz="900" b="1" dirty="0">
                <a:solidFill>
                  <a:srgbClr val="1D3E61"/>
                </a:solidFill>
              </a:rPr>
              <a:t>- 12/06/20</a:t>
            </a:r>
          </a:p>
          <a:p>
            <a:endParaRPr lang="en-GB" sz="900" b="1" dirty="0">
              <a:solidFill>
                <a:srgbClr val="1D3E61"/>
              </a:solidFill>
            </a:endParaRPr>
          </a:p>
          <a:p>
            <a:r>
              <a:rPr lang="en-GB" sz="900" b="1" dirty="0">
                <a:solidFill>
                  <a:srgbClr val="1D3E61"/>
                </a:solidFill>
              </a:rPr>
              <a:t>Market Trials completion</a:t>
            </a:r>
          </a:p>
          <a:p>
            <a:r>
              <a:rPr lang="en-GB" sz="900" b="1" dirty="0">
                <a:solidFill>
                  <a:srgbClr val="1D3E61"/>
                </a:solidFill>
              </a:rPr>
              <a:t>- 19/06/20</a:t>
            </a:r>
          </a:p>
          <a:p>
            <a:endParaRPr lang="en-GB" sz="900" b="1" dirty="0">
              <a:solidFill>
                <a:srgbClr val="1D3E61"/>
              </a:solidFill>
            </a:endParaRPr>
          </a:p>
          <a:p>
            <a:r>
              <a:rPr lang="en-GB" sz="900" b="1" dirty="0">
                <a:solidFill>
                  <a:srgbClr val="1D3E61"/>
                </a:solidFill>
              </a:rPr>
              <a:t>Implementation</a:t>
            </a:r>
          </a:p>
          <a:p>
            <a:r>
              <a:rPr lang="en-GB" sz="900" b="1" dirty="0">
                <a:solidFill>
                  <a:srgbClr val="1D3E61"/>
                </a:solidFill>
              </a:rPr>
              <a:t>- 27/06/20</a:t>
            </a:r>
          </a:p>
          <a:p>
            <a:endParaRPr lang="en-GB" sz="900" b="1" dirty="0">
              <a:solidFill>
                <a:srgbClr val="1D3E61"/>
              </a:solidFill>
            </a:endParaRPr>
          </a:p>
          <a:p>
            <a:r>
              <a:rPr lang="en-GB" sz="900" b="1" dirty="0">
                <a:solidFill>
                  <a:srgbClr val="1D3E61"/>
                </a:solidFill>
              </a:rPr>
              <a:t>PIS Completion</a:t>
            </a:r>
          </a:p>
          <a:p>
            <a:r>
              <a:rPr lang="en-GB" sz="900" b="1" dirty="0">
                <a:solidFill>
                  <a:srgbClr val="1D3E61"/>
                </a:solidFill>
              </a:rPr>
              <a:t>- 25/09/20 (provisional)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457CF8-F519-42CF-B7B7-F9013FBB6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629674"/>
            <a:ext cx="5472608" cy="441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3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/>
              <a:t>June 20 Release Summary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699542"/>
            <a:ext cx="914400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June 20 Release consists of 7 changes, Implementation is planned for June 2020:</a:t>
            </a:r>
          </a:p>
          <a:p>
            <a:endParaRPr lang="en-GB" sz="1200" dirty="0"/>
          </a:p>
          <a:p>
            <a:r>
              <a:rPr lang="en-GB" sz="1100" b="1" u="sng" dirty="0"/>
              <a:t>In Scope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XRN4772</a:t>
            </a:r>
            <a:r>
              <a:rPr lang="en-GB" sz="1100" dirty="0"/>
              <a:t> - </a:t>
            </a:r>
            <a:r>
              <a:rPr lang="en-US" sz="1100" dirty="0"/>
              <a:t>Composite Weather Variable (CWV) Improvements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XRN4888</a:t>
            </a:r>
            <a:r>
              <a:rPr lang="en-US" sz="1100" dirty="0"/>
              <a:t> - Removing Duplicate Address Update Validation for IGT Supply Meter Points via Contact Management Service (CMS)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XRN4930</a:t>
            </a:r>
            <a:r>
              <a:rPr lang="en-US" sz="1100" dirty="0"/>
              <a:t> – Requirement to Inform Shipper of Meter Link Code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XRN4850</a:t>
            </a:r>
            <a:r>
              <a:rPr lang="en-US" sz="1100" dirty="0"/>
              <a:t> - Notification of Customer Contact Details to Transporters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XRN4865</a:t>
            </a:r>
            <a:r>
              <a:rPr lang="en-US" sz="1100" dirty="0"/>
              <a:t> - Amendment to Treatment and Reporting  of CYCL Reads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XRN4932</a:t>
            </a:r>
            <a:r>
              <a:rPr lang="en-US" sz="1100" dirty="0"/>
              <a:t> - Improvements to the quality of the Conversion Factor values held on the Supply Point Register (MOD0681S)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XRN4780 (B)***</a:t>
            </a:r>
            <a:r>
              <a:rPr lang="en-US" sz="1100" dirty="0"/>
              <a:t> – Inclusion of Meter Asset Provider Identity (MAP Id) in the UK Link system (</a:t>
            </a:r>
            <a:r>
              <a:rPr lang="en-US" sz="1100" b="1" dirty="0"/>
              <a:t>CSS Consequential Change</a:t>
            </a:r>
            <a:r>
              <a:rPr lang="en-US" sz="11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100" dirty="0"/>
              <a:t>MAP ID data load into UK Link is being planned for </a:t>
            </a:r>
            <a:r>
              <a:rPr lang="en-US" sz="1100"/>
              <a:t>implementation during the PIS period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r>
              <a:rPr lang="en-US" sz="1100" b="1" u="sng" dirty="0"/>
              <a:t>Descoped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strike="sngStrike" dirty="0"/>
              <a:t>XRN4691**</a:t>
            </a:r>
            <a:r>
              <a:rPr lang="en-GB" sz="1100" strike="sngStrike" dirty="0"/>
              <a:t> - </a:t>
            </a:r>
            <a:r>
              <a:rPr lang="en-US" sz="1100" strike="sngStrike" dirty="0"/>
              <a:t>CSEPs: IGT and GT File Formats (CGI Files)</a:t>
            </a:r>
            <a:endParaRPr lang="en-GB" sz="1100" strike="sngStrik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strike="sngStrike" dirty="0"/>
              <a:t>XRN4692**</a:t>
            </a:r>
            <a:r>
              <a:rPr lang="en-GB" sz="1100" strike="sngStrike" dirty="0"/>
              <a:t> - </a:t>
            </a:r>
            <a:r>
              <a:rPr lang="en-US" sz="1100" strike="sngStrike" dirty="0"/>
              <a:t>CSEPs: IGT and GT File Formats (CIN Files)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strike="sngStrike" dirty="0"/>
              <a:t>XRN4780 (B) </a:t>
            </a:r>
            <a:r>
              <a:rPr lang="en-GB" sz="1100" strike="sngStrike" dirty="0"/>
              <a:t>- </a:t>
            </a:r>
            <a:r>
              <a:rPr lang="en-US" sz="1100" strike="sngStrike" dirty="0"/>
              <a:t>Inclusion of Meter Asset Provider Identity (MAP Id) in the UK Link system (CSS Consequential Change)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strike="sngStrike" dirty="0"/>
              <a:t>XRN4871 (B)** </a:t>
            </a:r>
            <a:r>
              <a:rPr lang="en-US" sz="1100" strike="sngStrike" dirty="0"/>
              <a:t>- Changes to Ratchet Regime (MOD0665)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strike="sngStrike" dirty="0"/>
              <a:t>XRN4941*</a:t>
            </a:r>
            <a:r>
              <a:rPr lang="en-GB" sz="1100" strike="sngStrike" dirty="0"/>
              <a:t> - </a:t>
            </a:r>
            <a:r>
              <a:rPr lang="en-US" sz="1100" strike="sngStrike" dirty="0"/>
              <a:t>Auto updates to meter read frequency (MOD0692)</a:t>
            </a:r>
            <a:endParaRPr lang="en-GB" sz="1100" strike="sngStrike" dirty="0"/>
          </a:p>
          <a:p>
            <a:endParaRPr lang="en-GB" sz="1400" dirty="0"/>
          </a:p>
          <a:p>
            <a:pPr lvl="0"/>
            <a:r>
              <a:rPr lang="en-GB" sz="800" dirty="0"/>
              <a:t>* Pending Solution/MOD </a:t>
            </a:r>
            <a:r>
              <a:rPr lang="en-GB" sz="800" dirty="0">
                <a:cs typeface="Arial" panose="020B0604020202020204" pitchFamily="34" charset="0"/>
              </a:rPr>
              <a:t>approval by ChMC/DSG for remaining CRs. Descoped at ChMC on 08/01/20</a:t>
            </a:r>
          </a:p>
          <a:p>
            <a:pPr lvl="0"/>
            <a:r>
              <a:rPr lang="en-GB" sz="800" dirty="0">
                <a:cs typeface="Arial" panose="020B0604020202020204" pitchFamily="34" charset="0"/>
              </a:rPr>
              <a:t>** Descoped at </a:t>
            </a:r>
            <a:r>
              <a:rPr lang="en-GB" sz="800" dirty="0" err="1">
                <a:cs typeface="Arial" panose="020B0604020202020204" pitchFamily="34" charset="0"/>
              </a:rPr>
              <a:t>eChMC</a:t>
            </a:r>
            <a:r>
              <a:rPr lang="en-GB" sz="800" dirty="0">
                <a:cs typeface="Arial" panose="020B0604020202020204" pitchFamily="34" charset="0"/>
              </a:rPr>
              <a:t> on 22/11/19</a:t>
            </a:r>
          </a:p>
          <a:p>
            <a:pPr lvl="0"/>
            <a:r>
              <a:rPr lang="en-GB" sz="800" dirty="0">
                <a:cs typeface="Arial" panose="020B0604020202020204" pitchFamily="34" charset="0"/>
              </a:rPr>
              <a:t>*** Added to scope (revised scope from original)</a:t>
            </a:r>
          </a:p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150741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199B47F8FE643A6C642278E33E45F" ma:contentTypeVersion="" ma:contentTypeDescription="Create a new document." ma:contentTypeScope="" ma:versionID="f81144bc8a1107a26c4b93b56c162626">
  <xsd:schema xmlns:xsd="http://www.w3.org/2001/XMLSchema" xmlns:xs="http://www.w3.org/2001/XMLSchema" xmlns:p="http://schemas.microsoft.com/office/2006/metadata/properties" xmlns:ns2="5997C702-A337-4532-A4C6-C655AE358073" xmlns:ns3="e122d599-b6ec-4460-8088-e8bfaae27a9a" xmlns:ns4="5997c702-a337-4532-a4c6-c655ae358073" targetNamespace="http://schemas.microsoft.com/office/2006/metadata/properties" ma:root="true" ma:fieldsID="28590d91b9b8f307a8ed325439e8af0a" ns2:_="" ns3:_="" ns4:_="">
    <xsd:import namespace="5997C702-A337-4532-A4C6-C655AE358073"/>
    <xsd:import namespace="e122d599-b6ec-4460-8088-e8bfaae27a9a"/>
    <xsd:import namespace="5997c702-a337-4532-a4c6-c655ae358073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7C702-A337-4532-A4C6-C655AE358073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scription="Document Status" ma:format="Dropdown" ma:indexed="true" ma:internalName="Status">
      <xsd:simpleType>
        <xsd:restriction base="dms:Choice">
          <xsd:enumeration value="n/a"/>
          <xsd:enumeration value="Draft in progress"/>
          <xsd:enumeration value="Draft complete"/>
          <xsd:enumeration value="In rework"/>
          <xsd:enumeration value="Issued for approval"/>
          <xsd:enumeration value="Approved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22d599-b6ec-4460-8088-e8bfaae27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7c702-a337-4532-a4c6-c655ae358073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tatus xmlns="5997C702-A337-4532-A4C6-C655AE35807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FB62FD-8872-4B4A-8C22-836688C51B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7C702-A337-4532-A4C6-C655AE358073"/>
    <ds:schemaRef ds:uri="e122d599-b6ec-4460-8088-e8bfaae27a9a"/>
    <ds:schemaRef ds:uri="5997c702-a337-4532-a4c6-c655ae3580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e122d599-b6ec-4460-8088-e8bfaae27a9a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5997c702-a337-4532-a4c6-c655ae358073"/>
    <ds:schemaRef ds:uri="http://purl.org/dc/terms/"/>
    <ds:schemaRef ds:uri="5997C702-A337-4532-A4C6-C655AE358073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24728</TotalTime>
  <Words>572</Words>
  <Application>Microsoft Office PowerPoint</Application>
  <PresentationFormat>On-screen Show (16:9)</PresentationFormat>
  <Paragraphs>76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XRN4996 - June 20 Release -  Status Update</vt:lpstr>
      <vt:lpstr>XRN4996 - June 20 Release Timelines</vt:lpstr>
      <vt:lpstr>June 20 Release 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LeResche, Jaimee</cp:lastModifiedBy>
  <cp:revision>558</cp:revision>
  <dcterms:created xsi:type="dcterms:W3CDTF">2018-09-02T17:12:15Z</dcterms:created>
  <dcterms:modified xsi:type="dcterms:W3CDTF">2020-06-01T17:23:46Z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0x010100204199B47F8FE643A6C642278E33E45F</vt:lpwstr>
  </property>
</Properties>
</file>