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2"/>
  </p:notesMasterIdLst>
  <p:sldIdLst>
    <p:sldId id="878" r:id="rId10"/>
    <p:sldId id="641"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319C"/>
    <a:srgbClr val="B1D6E8"/>
    <a:srgbClr val="84B8DA"/>
    <a:srgbClr val="D8F5FD"/>
    <a:srgbClr val="E8EAF1"/>
    <a:srgbClr val="CED1E1"/>
    <a:srgbClr val="40D1F5"/>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83" autoAdjust="0"/>
    <p:restoredTop sz="95392" autoAdjust="0"/>
  </p:normalViewPr>
  <p:slideViewPr>
    <p:cSldViewPr>
      <p:cViewPr varScale="1">
        <p:scale>
          <a:sx n="89" d="100"/>
          <a:sy n="89" d="100"/>
        </p:scale>
        <p:origin x="34" y="9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29/05/2020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352384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Tony</a:t>
            </a:r>
          </a:p>
        </p:txBody>
      </p:sp>
      <p:sp>
        <p:nvSpPr>
          <p:cNvPr id="4" name="Slide Number Placeholder 3"/>
          <p:cNvSpPr>
            <a:spLocks noGrp="1"/>
          </p:cNvSpPr>
          <p:nvPr>
            <p:ph type="sldNum" sz="quarter" idx="5"/>
          </p:nvPr>
        </p:nvSpPr>
        <p:spPr/>
        <p:txBody>
          <a:bodyPr/>
          <a:lstStyle/>
          <a:p>
            <a:pPr defTabSz="914177" fontAlgn="auto">
              <a:spcBef>
                <a:spcPts val="0"/>
              </a:spcBef>
              <a:spcAft>
                <a:spcPts val="0"/>
              </a:spcAft>
              <a:defRPr/>
            </a:pPr>
            <a:fld id="{2A2357B9-A31F-4FC7-A38A-70DF36F645F3}" type="slidenum">
              <a:rPr lang="en-GB">
                <a:solidFill>
                  <a:prstClr val="black"/>
                </a:solidFill>
                <a:latin typeface="Calibri"/>
              </a:rPr>
              <a:pPr defTabSz="914177" fontAlgn="auto">
                <a:spcBef>
                  <a:spcPts val="0"/>
                </a:spcBef>
                <a:spcAft>
                  <a:spcPts val="0"/>
                </a:spcAft>
                <a:defRPr/>
              </a:pPr>
              <a:t>2</a:t>
            </a:fld>
            <a:endParaRPr lang="en-GB" dirty="0">
              <a:solidFill>
                <a:prstClr val="black"/>
              </a:solidFill>
              <a:latin typeface="Calibri"/>
            </a:endParaRPr>
          </a:p>
        </p:txBody>
      </p:sp>
    </p:spTree>
    <p:extLst>
      <p:ext uri="{BB962C8B-B14F-4D97-AF65-F5344CB8AC3E}">
        <p14:creationId xmlns:p14="http://schemas.microsoft.com/office/powerpoint/2010/main" val="2844159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994013458"/>
              </p:ext>
            </p:extLst>
          </p:nvPr>
        </p:nvGraphicFramePr>
        <p:xfrm>
          <a:off x="251520" y="843558"/>
          <a:ext cx="8594611" cy="3344858"/>
        </p:xfrm>
        <a:graphic>
          <a:graphicData uri="http://schemas.openxmlformats.org/drawingml/2006/table">
            <a:tbl>
              <a:tblPr firstRow="1" bandRow="1"/>
              <a:tblGrid>
                <a:gridCol w="1210675">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10</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June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8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Delivery: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Step 2 deep dive analysis is in progress however it has not progressed to plan due to additional resource constraints (sickness) in Customer Change team impacting ability to focus on Retro activity.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project team are still working  towards publishing Industry Packs and Retro recommendations in late June however this is dependent on resources being in place to support the POC. Internal discussions have taken place to ensure wherever possible resources are allocated to POC activity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intention is to publish Step 2 outputs ahead of next </a:t>
                      </a:r>
                      <a:r>
                        <a:rPr kumimoji="0" lang="en-GB" sz="80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in July then present the findings and recommendations at the meeting </a:t>
                      </a:r>
                    </a:p>
                    <a:p>
                      <a:pPr marL="0" lvl="0" indent="0">
                        <a:buFont typeface="Arial" panose="020B0604020202020204" pitchFamily="34" charset="0"/>
                        <a:buNone/>
                      </a:pPr>
                      <a:r>
                        <a:rPr kumimoji="0" lang="en-GB" sz="8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Customer Engagement and Communications:</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Ongoing communication with POC participating members on progress of Step 2 deep dive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Intention is to present findings in July </a:t>
                      </a:r>
                      <a:r>
                        <a:rPr kumimoji="0" lang="en-GB" sz="80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800" kern="1200" dirty="0">
                          <a:solidFill>
                            <a:schemeClr val="tx1"/>
                          </a:solidFill>
                          <a:latin typeface="+mn-lt"/>
                          <a:ea typeface="+mn-ea"/>
                          <a:cs typeface="+mn-cs"/>
                        </a:rPr>
                        <a:t>There is a risk that resources in place to support Retro POC deep dive analysis are pulled from Retro to support priority or urgent MOD work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en-US" sz="800" kern="1200" dirty="0">
                          <a:solidFill>
                            <a:schemeClr val="tx1"/>
                          </a:solidFill>
                          <a:latin typeface="+mn-lt"/>
                          <a:ea typeface="+mn-ea"/>
                          <a:cs typeface="+mn-cs"/>
                        </a:rPr>
                        <a:t>      Mitigation: Project team are working with resources to ensure they are ringfenced to support POC where possible to meet planned timescales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Approval received from DN’s for BER of £270k for proof of concept. Costs within approved budget.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Xoserve Customer Change team leading execution of POC Step 2 with input from SMEs where required   </a:t>
                      </a:r>
                      <a:r>
                        <a:rPr lang="en-GB" sz="800" dirty="0"/>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11" name="Oval 10">
            <a:extLst>
              <a:ext uri="{FF2B5EF4-FFF2-40B4-BE49-F238E27FC236}">
                <a16:creationId xmlns:a16="http://schemas.microsoft.com/office/drawing/2014/main" id="{A0F57896-72F6-46F0-8DCF-1B43A706D61C}"/>
              </a:ext>
            </a:extLst>
          </p:cNvPr>
          <p:cNvSpPr/>
          <p:nvPr/>
        </p:nvSpPr>
        <p:spPr>
          <a:xfrm>
            <a:off x="6012160" y="1637388"/>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26217"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5362"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5" name="Title 1">
            <a:extLst>
              <a:ext uri="{FF2B5EF4-FFF2-40B4-BE49-F238E27FC236}">
                <a16:creationId xmlns:a16="http://schemas.microsoft.com/office/drawing/2014/main" id="{B72E654E-14B7-4C97-9AA3-E573BD38A94D}"/>
              </a:ext>
            </a:extLst>
          </p:cNvPr>
          <p:cNvSpPr>
            <a:spLocks noGrp="1"/>
          </p:cNvSpPr>
          <p:nvPr>
            <p:ph type="title"/>
          </p:nvPr>
        </p:nvSpPr>
        <p:spPr>
          <a:xfrm>
            <a:off x="457200" y="123825"/>
            <a:ext cx="8229600" cy="636588"/>
          </a:xfrm>
        </p:spPr>
        <p:txBody>
          <a:bodyPr anchor="t">
            <a:noAutofit/>
          </a:bodyPr>
          <a:lstStyle/>
          <a:p>
            <a:r>
              <a:rPr lang="en-GB" sz="2000" i="1" dirty="0">
                <a:solidFill>
                  <a:schemeClr val="accent1"/>
                </a:solidFill>
              </a:rPr>
              <a:t>XRN4914 MOD 0651- Retrospective Data Update Provision </a:t>
            </a:r>
            <a:r>
              <a:rPr lang="en-GB" sz="2000" dirty="0">
                <a:solidFill>
                  <a:schemeClr val="accent1"/>
                </a:solidFill>
              </a:rPr>
              <a:t>– </a:t>
            </a:r>
            <a:br>
              <a:rPr lang="en-GB" sz="2000" dirty="0">
                <a:solidFill>
                  <a:schemeClr val="accent1"/>
                </a:solidFill>
              </a:rPr>
            </a:br>
            <a:r>
              <a:rPr lang="en-GB" sz="2000" dirty="0">
                <a:solidFill>
                  <a:schemeClr val="accent1"/>
                </a:solidFill>
              </a:rPr>
              <a:t>Proof of Concept Progress update</a:t>
            </a:r>
          </a:p>
        </p:txBody>
      </p:sp>
      <p:sp>
        <p:nvSpPr>
          <p:cNvPr id="18" name="Title 1">
            <a:extLst>
              <a:ext uri="{FF2B5EF4-FFF2-40B4-BE49-F238E27FC236}">
                <a16:creationId xmlns:a16="http://schemas.microsoft.com/office/drawing/2014/main" id="{D3A62672-FD16-43D9-A466-3E2BF93DA02C}"/>
              </a:ext>
            </a:extLst>
          </p:cNvPr>
          <p:cNvSpPr txBox="1">
            <a:spLocks/>
          </p:cNvSpPr>
          <p:nvPr/>
        </p:nvSpPr>
        <p:spPr>
          <a:xfrm>
            <a:off x="119162" y="4918049"/>
            <a:ext cx="8229600" cy="28803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i="1" dirty="0">
                <a:solidFill>
                  <a:schemeClr val="accent1"/>
                </a:solidFill>
              </a:rPr>
              <a:t>XRN4914 MOD 0651 - Retrospective Data Update Provision</a:t>
            </a:r>
            <a:r>
              <a:rPr lang="en-GB" sz="800" dirty="0">
                <a:solidFill>
                  <a:schemeClr val="accent1"/>
                </a:solidFill>
              </a:rPr>
              <a:t>  - </a:t>
            </a:r>
            <a:r>
              <a:rPr lang="en-GB" sz="800" dirty="0" err="1">
                <a:solidFill>
                  <a:schemeClr val="accent1"/>
                </a:solidFill>
              </a:rPr>
              <a:t>ChMC</a:t>
            </a:r>
            <a:r>
              <a:rPr lang="en-GB" sz="800" dirty="0">
                <a:solidFill>
                  <a:schemeClr val="accent1"/>
                </a:solidFill>
              </a:rPr>
              <a:t> Update 10</a:t>
            </a:r>
            <a:r>
              <a:rPr lang="en-GB" sz="800" baseline="30000" dirty="0">
                <a:solidFill>
                  <a:schemeClr val="accent1"/>
                </a:solidFill>
              </a:rPr>
              <a:t>th</a:t>
            </a:r>
            <a:r>
              <a:rPr lang="en-GB" sz="800" dirty="0">
                <a:solidFill>
                  <a:schemeClr val="accent1"/>
                </a:solidFill>
              </a:rPr>
              <a:t> June</a:t>
            </a:r>
            <a:endParaRPr lang="en-GB" sz="800" b="0" dirty="0">
              <a:solidFill>
                <a:srgbClr val="FFC000"/>
              </a:solidFill>
            </a:endParaRPr>
          </a:p>
        </p:txBody>
      </p:sp>
      <p:sp>
        <p:nvSpPr>
          <p:cNvPr id="20" name="Oval 19">
            <a:extLst>
              <a:ext uri="{FF2B5EF4-FFF2-40B4-BE49-F238E27FC236}">
                <a16:creationId xmlns:a16="http://schemas.microsoft.com/office/drawing/2014/main" id="{42883B80-8148-4EAD-9509-04B572E52FFB}"/>
              </a:ext>
            </a:extLst>
          </p:cNvPr>
          <p:cNvSpPr/>
          <p:nvPr/>
        </p:nvSpPr>
        <p:spPr>
          <a:xfrm>
            <a:off x="6156176" y="915566"/>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21" name="Oval 20">
            <a:extLst>
              <a:ext uri="{FF2B5EF4-FFF2-40B4-BE49-F238E27FC236}">
                <a16:creationId xmlns:a16="http://schemas.microsoft.com/office/drawing/2014/main" id="{55141CA5-B913-460D-8A4E-EF5BA9746DB4}"/>
              </a:ext>
            </a:extLst>
          </p:cNvPr>
          <p:cNvSpPr/>
          <p:nvPr/>
        </p:nvSpPr>
        <p:spPr>
          <a:xfrm>
            <a:off x="7831878"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Tree>
    <p:extLst>
      <p:ext uri="{BB962C8B-B14F-4D97-AF65-F5344CB8AC3E}">
        <p14:creationId xmlns:p14="http://schemas.microsoft.com/office/powerpoint/2010/main" val="26078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A6105A1E-D309-407C-9962-A2FEC2DEF31D}"/>
              </a:ext>
            </a:extLst>
          </p:cNvPr>
          <p:cNvSpPr/>
          <p:nvPr/>
        </p:nvSpPr>
        <p:spPr>
          <a:xfrm>
            <a:off x="545810" y="3718353"/>
            <a:ext cx="8423970" cy="936104"/>
          </a:xfrm>
          <a:prstGeom prst="rect">
            <a:avLst/>
          </a:prstGeom>
          <a:solidFill>
            <a:srgbClr val="E8EAF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a:ea typeface="+mn-ea"/>
                <a:cs typeface="+mn-cs"/>
              </a:rPr>
              <a:t> </a:t>
            </a:r>
          </a:p>
        </p:txBody>
      </p:sp>
      <p:sp>
        <p:nvSpPr>
          <p:cNvPr id="100" name="Rectangle 99">
            <a:extLst>
              <a:ext uri="{FF2B5EF4-FFF2-40B4-BE49-F238E27FC236}">
                <a16:creationId xmlns:a16="http://schemas.microsoft.com/office/drawing/2014/main" id="{994231B2-1C48-42D8-A90A-BDC003D031EF}"/>
              </a:ext>
            </a:extLst>
          </p:cNvPr>
          <p:cNvSpPr/>
          <p:nvPr/>
        </p:nvSpPr>
        <p:spPr>
          <a:xfrm>
            <a:off x="545810" y="1736934"/>
            <a:ext cx="8423970" cy="936104"/>
          </a:xfrm>
          <a:prstGeom prst="rect">
            <a:avLst/>
          </a:prstGeom>
          <a:solidFill>
            <a:srgbClr val="E8EA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0" name="Rectangle 39"/>
          <p:cNvSpPr/>
          <p:nvPr/>
        </p:nvSpPr>
        <p:spPr>
          <a:xfrm>
            <a:off x="529709" y="1269881"/>
            <a:ext cx="8424936" cy="4320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Rectangle 2"/>
          <p:cNvSpPr/>
          <p:nvPr/>
        </p:nvSpPr>
        <p:spPr>
          <a:xfrm>
            <a:off x="556240" y="2727424"/>
            <a:ext cx="8423970" cy="936104"/>
          </a:xfrm>
          <a:prstGeom prst="rect">
            <a:avLst/>
          </a:prstGeom>
          <a:solidFill>
            <a:srgbClr val="E8EA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a:ea typeface="+mn-ea"/>
                <a:cs typeface="+mn-cs"/>
              </a:rPr>
              <a:t> </a:t>
            </a:r>
          </a:p>
        </p:txBody>
      </p:sp>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457200" y="51470"/>
            <a:ext cx="8229600" cy="612000"/>
          </a:xfrm>
        </p:spPr>
        <p:txBody>
          <a:bodyPr>
            <a:normAutofit/>
          </a:bodyPr>
          <a:lstStyle/>
          <a:p>
            <a:r>
              <a:rPr lang="en-GB" dirty="0"/>
              <a:t>XRN4914 – Retro proof of concept – Timeline</a:t>
            </a:r>
            <a:endParaRPr lang="en-GB" dirty="0">
              <a:solidFill>
                <a:srgbClr val="FF0000"/>
              </a:solidFill>
            </a:endParaRPr>
          </a:p>
        </p:txBody>
      </p:sp>
      <p:sp>
        <p:nvSpPr>
          <p:cNvPr id="5" name="TextBox 4">
            <a:extLst>
              <a:ext uri="{FF2B5EF4-FFF2-40B4-BE49-F238E27FC236}">
                <a16:creationId xmlns:a16="http://schemas.microsoft.com/office/drawing/2014/main" id="{DFA77669-B323-43A7-AA90-FFEE9856EC44}"/>
              </a:ext>
            </a:extLst>
          </p:cNvPr>
          <p:cNvSpPr txBox="1"/>
          <p:nvPr/>
        </p:nvSpPr>
        <p:spPr>
          <a:xfrm>
            <a:off x="53752" y="731480"/>
            <a:ext cx="903649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1D3E61"/>
              </a:solidFill>
              <a:effectLst/>
              <a:uLnTx/>
              <a:uFillTx/>
              <a:latin typeface="Arial"/>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srgbClr val="1D3E61"/>
              </a:solidFill>
              <a:effectLst/>
              <a:uLnTx/>
              <a:uFillTx/>
              <a:latin typeface="Arial"/>
              <a:ea typeface="ＭＳ Ｐゴシック" pitchFamily="34" charset="-128"/>
              <a:cs typeface="+mn-cs"/>
            </a:endParaRPr>
          </a:p>
        </p:txBody>
      </p:sp>
      <p:sp>
        <p:nvSpPr>
          <p:cNvPr id="45" name="Rectangle 44"/>
          <p:cNvSpPr/>
          <p:nvPr/>
        </p:nvSpPr>
        <p:spPr>
          <a:xfrm>
            <a:off x="536795" y="650201"/>
            <a:ext cx="8442000" cy="265365"/>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a:ea typeface="+mn-ea"/>
                <a:cs typeface="+mn-cs"/>
              </a:rPr>
              <a:t>2019 / 2020</a:t>
            </a:r>
          </a:p>
        </p:txBody>
      </p:sp>
      <p:sp>
        <p:nvSpPr>
          <p:cNvPr id="74" name="Rectangle 73"/>
          <p:cNvSpPr/>
          <p:nvPr/>
        </p:nvSpPr>
        <p:spPr>
          <a:xfrm>
            <a:off x="197768" y="1740246"/>
            <a:ext cx="341784" cy="957600"/>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a:ea typeface="+mn-ea"/>
                <a:cs typeface="+mn-cs"/>
              </a:rPr>
              <a:t>Customer Engagement</a:t>
            </a:r>
          </a:p>
        </p:txBody>
      </p:sp>
      <p:sp>
        <p:nvSpPr>
          <p:cNvPr id="19" name="Rectangle 18"/>
          <p:cNvSpPr/>
          <p:nvPr/>
        </p:nvSpPr>
        <p:spPr>
          <a:xfrm>
            <a:off x="2237110" y="4694785"/>
            <a:ext cx="6790537" cy="279010"/>
          </a:xfrm>
          <a:prstGeom prst="rect">
            <a:avLst/>
          </a:prstGeom>
          <a:noFill/>
          <a:ln>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D3E61"/>
              </a:solidFill>
              <a:effectLst/>
              <a:uLnTx/>
              <a:uFillTx/>
              <a:latin typeface="Arial"/>
              <a:ea typeface="+mn-ea"/>
              <a:cs typeface="+mn-cs"/>
            </a:endParaRPr>
          </a:p>
        </p:txBody>
      </p:sp>
      <p:sp>
        <p:nvSpPr>
          <p:cNvPr id="20" name="TextBox 19"/>
          <p:cNvSpPr txBox="1"/>
          <p:nvPr/>
        </p:nvSpPr>
        <p:spPr>
          <a:xfrm>
            <a:off x="2224032" y="4727119"/>
            <a:ext cx="436338"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Arial"/>
                <a:ea typeface="ＭＳ Ｐゴシック" pitchFamily="34" charset="-128"/>
                <a:cs typeface="+mn-cs"/>
              </a:rPr>
              <a:t>Key: </a:t>
            </a:r>
            <a:endPar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endParaRPr>
          </a:p>
        </p:txBody>
      </p:sp>
      <p:grpSp>
        <p:nvGrpSpPr>
          <p:cNvPr id="21" name="Group 20"/>
          <p:cNvGrpSpPr/>
          <p:nvPr/>
        </p:nvGrpSpPr>
        <p:grpSpPr>
          <a:xfrm>
            <a:off x="2555776" y="4721434"/>
            <a:ext cx="808634" cy="215444"/>
            <a:chOff x="611560" y="4444587"/>
            <a:chExt cx="808634" cy="215444"/>
          </a:xfrm>
        </p:grpSpPr>
        <p:sp>
          <p:nvSpPr>
            <p:cNvPr id="22" name="Oval 21"/>
            <p:cNvSpPr/>
            <p:nvPr/>
          </p:nvSpPr>
          <p:spPr bwMode="gray">
            <a:xfrm>
              <a:off x="611560" y="4458544"/>
              <a:ext cx="179002" cy="180020"/>
            </a:xfrm>
            <a:prstGeom prst="ellipse">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marR="0" lvl="0" indent="-1800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23" name="TextBox 22"/>
            <p:cNvSpPr txBox="1"/>
            <p:nvPr/>
          </p:nvSpPr>
          <p:spPr>
            <a:xfrm>
              <a:off x="736994" y="4444587"/>
              <a:ext cx="683200"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Completed</a:t>
              </a:r>
            </a:p>
          </p:txBody>
        </p:sp>
      </p:grpSp>
      <p:grpSp>
        <p:nvGrpSpPr>
          <p:cNvPr id="25" name="Group 24"/>
          <p:cNvGrpSpPr/>
          <p:nvPr/>
        </p:nvGrpSpPr>
        <p:grpSpPr>
          <a:xfrm>
            <a:off x="4867059" y="4729755"/>
            <a:ext cx="1165331" cy="215444"/>
            <a:chOff x="675200" y="4512418"/>
            <a:chExt cx="1165331" cy="215444"/>
          </a:xfrm>
        </p:grpSpPr>
        <p:sp>
          <p:nvSpPr>
            <p:cNvPr id="28" name="Oval 27"/>
            <p:cNvSpPr/>
            <p:nvPr/>
          </p:nvSpPr>
          <p:spPr bwMode="gray">
            <a:xfrm>
              <a:off x="675200" y="4530552"/>
              <a:ext cx="179002" cy="180020"/>
            </a:xfrm>
            <a:prstGeom prst="ellipse">
              <a:avLst/>
            </a:prstGeom>
            <a:solidFill>
              <a:srgbClr val="FF0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marR="0" lvl="0" indent="-1800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29" name="TextBox 28"/>
            <p:cNvSpPr txBox="1"/>
            <p:nvPr/>
          </p:nvSpPr>
          <p:spPr>
            <a:xfrm>
              <a:off x="796655" y="4512418"/>
              <a:ext cx="1043876"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Slipped / High risk</a:t>
              </a:r>
            </a:p>
          </p:txBody>
        </p:sp>
      </p:grpSp>
      <p:grpSp>
        <p:nvGrpSpPr>
          <p:cNvPr id="30" name="Group 29"/>
          <p:cNvGrpSpPr/>
          <p:nvPr/>
        </p:nvGrpSpPr>
        <p:grpSpPr>
          <a:xfrm>
            <a:off x="4032903" y="4722931"/>
            <a:ext cx="901090" cy="215444"/>
            <a:chOff x="708416" y="4505711"/>
            <a:chExt cx="901090" cy="215444"/>
          </a:xfrm>
        </p:grpSpPr>
        <p:sp>
          <p:nvSpPr>
            <p:cNvPr id="31" name="Oval 30"/>
            <p:cNvSpPr/>
            <p:nvPr/>
          </p:nvSpPr>
          <p:spPr bwMode="gray">
            <a:xfrm>
              <a:off x="708416" y="4530552"/>
              <a:ext cx="179002" cy="180020"/>
            </a:xfrm>
            <a:prstGeom prst="ellipse">
              <a:avLst/>
            </a:prstGeom>
            <a:solidFill>
              <a:srgbClr val="FFC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marR="0" lvl="0" indent="-1800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32" name="TextBox 31"/>
            <p:cNvSpPr txBox="1"/>
            <p:nvPr/>
          </p:nvSpPr>
          <p:spPr>
            <a:xfrm>
              <a:off x="842949" y="4505711"/>
              <a:ext cx="766557"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Medium  risk</a:t>
              </a:r>
            </a:p>
          </p:txBody>
        </p:sp>
      </p:grpSp>
      <p:grpSp>
        <p:nvGrpSpPr>
          <p:cNvPr id="33" name="Group 32"/>
          <p:cNvGrpSpPr/>
          <p:nvPr/>
        </p:nvGrpSpPr>
        <p:grpSpPr>
          <a:xfrm>
            <a:off x="3330919" y="4715749"/>
            <a:ext cx="737026" cy="215444"/>
            <a:chOff x="611560" y="4439472"/>
            <a:chExt cx="737026" cy="215444"/>
          </a:xfrm>
        </p:grpSpPr>
        <p:sp>
          <p:nvSpPr>
            <p:cNvPr id="34" name="Oval 33"/>
            <p:cNvSpPr/>
            <p:nvPr/>
          </p:nvSpPr>
          <p:spPr bwMode="gray">
            <a:xfrm>
              <a:off x="611560" y="4458544"/>
              <a:ext cx="179002" cy="180020"/>
            </a:xfrm>
            <a:prstGeom prst="ellipse">
              <a:avLst/>
            </a:prstGeom>
            <a:solidFill>
              <a:srgbClr val="92D05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marR="0" lvl="0" indent="-1800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35" name="TextBox 34"/>
            <p:cNvSpPr txBox="1"/>
            <p:nvPr/>
          </p:nvSpPr>
          <p:spPr>
            <a:xfrm>
              <a:off x="727903" y="4439472"/>
              <a:ext cx="620683"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On-target</a:t>
              </a:r>
            </a:p>
          </p:txBody>
        </p:sp>
      </p:grpSp>
      <p:sp>
        <p:nvSpPr>
          <p:cNvPr id="37" name="Rectangle 36"/>
          <p:cNvSpPr/>
          <p:nvPr/>
        </p:nvSpPr>
        <p:spPr>
          <a:xfrm>
            <a:off x="197767" y="2722979"/>
            <a:ext cx="358473" cy="957600"/>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a:ea typeface="+mn-ea"/>
                <a:cs typeface="+mn-cs"/>
              </a:rPr>
              <a:t>Support</a:t>
            </a:r>
          </a:p>
        </p:txBody>
      </p:sp>
      <p:sp>
        <p:nvSpPr>
          <p:cNvPr id="39" name="Rectangle 38"/>
          <p:cNvSpPr/>
          <p:nvPr/>
        </p:nvSpPr>
        <p:spPr>
          <a:xfrm>
            <a:off x="197768" y="3722314"/>
            <a:ext cx="341784" cy="957600"/>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a:ea typeface="+mn-ea"/>
                <a:cs typeface="+mn-cs"/>
              </a:rPr>
              <a:t>Analysis</a:t>
            </a:r>
          </a:p>
        </p:txBody>
      </p:sp>
      <p:sp>
        <p:nvSpPr>
          <p:cNvPr id="43" name="Flowchart: Process 42"/>
          <p:cNvSpPr/>
          <p:nvPr/>
        </p:nvSpPr>
        <p:spPr>
          <a:xfrm>
            <a:off x="870113" y="1969607"/>
            <a:ext cx="1337616" cy="277200"/>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Customer / Advocates encouraging participation</a:t>
            </a:r>
          </a:p>
        </p:txBody>
      </p:sp>
      <p:sp>
        <p:nvSpPr>
          <p:cNvPr id="52" name="Rectangle 114"/>
          <p:cNvSpPr>
            <a:spLocks noChangeArrowheads="1"/>
          </p:cNvSpPr>
          <p:nvPr/>
        </p:nvSpPr>
        <p:spPr bwMode="auto">
          <a:xfrm>
            <a:off x="1571357" y="1440350"/>
            <a:ext cx="576000" cy="21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US" altLang="en-US" sz="600" b="0" i="0" u="none" strike="noStrike" kern="1200" cap="none" spc="0" normalizeH="0" baseline="0" noProof="0" dirty="0">
                <a:ln>
                  <a:noFill/>
                </a:ln>
                <a:solidFill>
                  <a:prstClr val="white"/>
                </a:solidFill>
                <a:effectLst/>
                <a:uLnTx/>
                <a:uFillTx/>
                <a:latin typeface="Arial" pitchFamily="34" charset="0"/>
                <a:ea typeface="ＭＳ Ｐゴシック" pitchFamily="34" charset="-128"/>
                <a:cs typeface="Arial" pitchFamily="34" charset="0"/>
              </a:rPr>
              <a:t>Checkpoint 1        29</a:t>
            </a:r>
            <a:r>
              <a:rPr kumimoji="0" lang="en-US" altLang="en-US" sz="600" b="0" i="0" u="none" strike="noStrike" kern="1200" cap="none" spc="0" normalizeH="0" baseline="30000" noProof="0" dirty="0">
                <a:ln>
                  <a:noFill/>
                </a:ln>
                <a:solidFill>
                  <a:prstClr val="white"/>
                </a:solidFill>
                <a:effectLst/>
                <a:uLnTx/>
                <a:uFillTx/>
                <a:latin typeface="Arial" pitchFamily="34" charset="0"/>
                <a:ea typeface="ＭＳ Ｐゴシック" pitchFamily="34" charset="-128"/>
                <a:cs typeface="Arial" pitchFamily="34" charset="0"/>
              </a:rPr>
              <a:t>th</a:t>
            </a:r>
            <a:r>
              <a:rPr kumimoji="0" lang="en-US" altLang="en-US" sz="600" b="0" i="0" u="none" strike="noStrike" kern="1200" cap="none" spc="0" normalizeH="0" baseline="0" noProof="0" dirty="0">
                <a:ln>
                  <a:noFill/>
                </a:ln>
                <a:solidFill>
                  <a:prstClr val="white"/>
                </a:solidFill>
                <a:effectLst/>
                <a:uLnTx/>
                <a:uFillTx/>
                <a:latin typeface="Arial" pitchFamily="34" charset="0"/>
                <a:ea typeface="ＭＳ Ｐゴシック" pitchFamily="34" charset="-128"/>
                <a:cs typeface="Arial" pitchFamily="34" charset="0"/>
              </a:rPr>
              <a:t> Nov </a:t>
            </a:r>
            <a:endParaRPr kumimoji="0" lang="en-US" altLang="en-US" sz="1400" b="0" i="0" u="none" strike="noStrike" kern="1200" cap="none" spc="0" normalizeH="0" baseline="0" noProof="0" dirty="0">
              <a:ln>
                <a:noFill/>
              </a:ln>
              <a:solidFill>
                <a:prstClr val="white"/>
              </a:solidFill>
              <a:effectLst/>
              <a:uLnTx/>
              <a:uFillTx/>
              <a:latin typeface="Arial" pitchFamily="34" charset="0"/>
              <a:ea typeface="ＭＳ Ｐゴシック" pitchFamily="34" charset="-128"/>
              <a:cs typeface="Arial" pitchFamily="34" charset="0"/>
            </a:endParaRPr>
          </a:p>
        </p:txBody>
      </p:sp>
      <p:sp>
        <p:nvSpPr>
          <p:cNvPr id="53" name="Oval 116"/>
          <p:cNvSpPr>
            <a:spLocks noChangeArrowheads="1"/>
          </p:cNvSpPr>
          <p:nvPr/>
        </p:nvSpPr>
        <p:spPr bwMode="auto">
          <a:xfrm>
            <a:off x="1807507" y="1294336"/>
            <a:ext cx="103699" cy="109537"/>
          </a:xfrm>
          <a:prstGeom prst="ellipse">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55" name="Flowchart: Process 54"/>
          <p:cNvSpPr/>
          <p:nvPr/>
        </p:nvSpPr>
        <p:spPr>
          <a:xfrm>
            <a:off x="713803" y="2759590"/>
            <a:ext cx="564557" cy="277200"/>
          </a:xfrm>
          <a:prstGeom prst="flowChartProcess">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Design (Step 1)</a:t>
            </a:r>
          </a:p>
        </p:txBody>
      </p:sp>
      <p:sp>
        <p:nvSpPr>
          <p:cNvPr id="57" name="Flowchart: Process 56"/>
          <p:cNvSpPr/>
          <p:nvPr/>
        </p:nvSpPr>
        <p:spPr>
          <a:xfrm>
            <a:off x="1462176" y="2289191"/>
            <a:ext cx="882361" cy="277200"/>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Test files can be accepted</a:t>
            </a:r>
          </a:p>
        </p:txBody>
      </p:sp>
      <p:sp>
        <p:nvSpPr>
          <p:cNvPr id="62" name="Rectangle 114"/>
          <p:cNvSpPr>
            <a:spLocks noChangeArrowheads="1"/>
          </p:cNvSpPr>
          <p:nvPr/>
        </p:nvSpPr>
        <p:spPr bwMode="auto">
          <a:xfrm>
            <a:off x="729737" y="1733679"/>
            <a:ext cx="117796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Initial Customer engagement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kick-off 4</a:t>
            </a:r>
            <a:r>
              <a:rPr kumimoji="0" lang="en-US" altLang="en-US" sz="600" b="0" i="0" u="none" strike="noStrike" kern="1200" cap="none" spc="0" normalizeH="0" baseline="30000" noProof="0" dirty="0">
                <a:ln>
                  <a:noFill/>
                </a:ln>
                <a:solidFill>
                  <a:srgbClr val="000000"/>
                </a:solidFill>
                <a:effectLst/>
                <a:uLnTx/>
                <a:uFillTx/>
                <a:latin typeface="Arial" pitchFamily="34" charset="0"/>
                <a:ea typeface="ＭＳ Ｐゴシック" pitchFamily="34" charset="-128"/>
                <a:cs typeface="Arial" pitchFamily="34" charset="0"/>
              </a:rPr>
              <a:t>th</a:t>
            </a:r>
            <a:r>
              <a:rPr kumimoji="0" lang="en-US" altLang="en-US" sz="6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 Nov  </a:t>
            </a:r>
            <a:endParaRPr kumimoji="0" lang="en-US" altLang="en-US" sz="14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itchFamily="34" charset="0"/>
            </a:endParaRPr>
          </a:p>
        </p:txBody>
      </p:sp>
      <p:sp>
        <p:nvSpPr>
          <p:cNvPr id="76" name="Oval 75"/>
          <p:cNvSpPr/>
          <p:nvPr/>
        </p:nvSpPr>
        <p:spPr bwMode="gray">
          <a:xfrm>
            <a:off x="6002341" y="4742796"/>
            <a:ext cx="179002" cy="180020"/>
          </a:xfrm>
          <a:prstGeom prst="ellipse">
            <a:avLst/>
          </a:prstGeom>
          <a:solidFill>
            <a:schemeClr val="bg1">
              <a:lumMod val="65000"/>
            </a:schemeClr>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marR="0" lvl="0" indent="-1800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77" name="TextBox 76"/>
          <p:cNvSpPr txBox="1"/>
          <p:nvPr/>
        </p:nvSpPr>
        <p:spPr>
          <a:xfrm>
            <a:off x="6125478" y="4721434"/>
            <a:ext cx="587020"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Planning</a:t>
            </a:r>
          </a:p>
        </p:txBody>
      </p:sp>
      <p:sp>
        <p:nvSpPr>
          <p:cNvPr id="58" name="Flowchart: Process 57">
            <a:extLst>
              <a:ext uri="{FF2B5EF4-FFF2-40B4-BE49-F238E27FC236}">
                <a16:creationId xmlns:a16="http://schemas.microsoft.com/office/drawing/2014/main" id="{AC7827E3-700E-4FCE-9430-582D869C325E}"/>
              </a:ext>
            </a:extLst>
          </p:cNvPr>
          <p:cNvSpPr/>
          <p:nvPr/>
        </p:nvSpPr>
        <p:spPr>
          <a:xfrm>
            <a:off x="3204874" y="2752348"/>
            <a:ext cx="1841187" cy="277200"/>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Develop (Step 2)</a:t>
            </a:r>
          </a:p>
        </p:txBody>
      </p:sp>
      <p:sp>
        <p:nvSpPr>
          <p:cNvPr id="64" name="Flowchart: Process 63">
            <a:extLst>
              <a:ext uri="{FF2B5EF4-FFF2-40B4-BE49-F238E27FC236}">
                <a16:creationId xmlns:a16="http://schemas.microsoft.com/office/drawing/2014/main" id="{480A9C9D-05A0-46F6-9418-44FD8939BD84}"/>
              </a:ext>
            </a:extLst>
          </p:cNvPr>
          <p:cNvSpPr/>
          <p:nvPr/>
        </p:nvSpPr>
        <p:spPr>
          <a:xfrm>
            <a:off x="4825454" y="3080397"/>
            <a:ext cx="869085" cy="277200"/>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Testing (Step 2)</a:t>
            </a:r>
          </a:p>
        </p:txBody>
      </p:sp>
      <p:sp>
        <p:nvSpPr>
          <p:cNvPr id="67" name="Flowchart: Process 66">
            <a:extLst>
              <a:ext uri="{FF2B5EF4-FFF2-40B4-BE49-F238E27FC236}">
                <a16:creationId xmlns:a16="http://schemas.microsoft.com/office/drawing/2014/main" id="{4D22B2E3-583F-4D95-BD00-A0C1FC3A8BDD}"/>
              </a:ext>
            </a:extLst>
          </p:cNvPr>
          <p:cNvSpPr/>
          <p:nvPr/>
        </p:nvSpPr>
        <p:spPr>
          <a:xfrm>
            <a:off x="579872" y="2279560"/>
            <a:ext cx="405046" cy="353415"/>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Kick-off prep</a:t>
            </a:r>
          </a:p>
        </p:txBody>
      </p:sp>
      <p:sp>
        <p:nvSpPr>
          <p:cNvPr id="94" name="Flowchart: Process 93">
            <a:extLst>
              <a:ext uri="{FF2B5EF4-FFF2-40B4-BE49-F238E27FC236}">
                <a16:creationId xmlns:a16="http://schemas.microsoft.com/office/drawing/2014/main" id="{825E2D18-07AD-436D-8782-B427AB3D47BC}"/>
              </a:ext>
            </a:extLst>
          </p:cNvPr>
          <p:cNvSpPr/>
          <p:nvPr/>
        </p:nvSpPr>
        <p:spPr>
          <a:xfrm>
            <a:off x="2600311" y="3859940"/>
            <a:ext cx="1018219" cy="251646"/>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Actual data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files in</a:t>
            </a:r>
          </a:p>
        </p:txBody>
      </p:sp>
      <p:sp>
        <p:nvSpPr>
          <p:cNvPr id="95" name="Flowchart: Process 94">
            <a:extLst>
              <a:ext uri="{FF2B5EF4-FFF2-40B4-BE49-F238E27FC236}">
                <a16:creationId xmlns:a16="http://schemas.microsoft.com/office/drawing/2014/main" id="{F5FB37E5-119F-4CD5-974D-FD03786BD77A}"/>
              </a:ext>
            </a:extLst>
          </p:cNvPr>
          <p:cNvSpPr/>
          <p:nvPr/>
        </p:nvSpPr>
        <p:spPr>
          <a:xfrm>
            <a:off x="3690557" y="3856774"/>
            <a:ext cx="1921524" cy="274303"/>
          </a:xfrm>
          <a:prstGeom prst="flowChartProcess">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Step 1 Compare / Outcome / Aggregate</a:t>
            </a:r>
          </a:p>
        </p:txBody>
      </p:sp>
      <p:sp>
        <p:nvSpPr>
          <p:cNvPr id="61" name="5-Point Star 60"/>
          <p:cNvSpPr/>
          <p:nvPr/>
        </p:nvSpPr>
        <p:spPr>
          <a:xfrm>
            <a:off x="635640" y="2028025"/>
            <a:ext cx="144016" cy="143692"/>
          </a:xfrm>
          <a:prstGeom prst="star5">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88" name="Group 87">
            <a:extLst>
              <a:ext uri="{FF2B5EF4-FFF2-40B4-BE49-F238E27FC236}">
                <a16:creationId xmlns:a16="http://schemas.microsoft.com/office/drawing/2014/main" id="{0B692370-3C7D-4C19-B8C0-4EFB134D20FB}"/>
              </a:ext>
            </a:extLst>
          </p:cNvPr>
          <p:cNvGrpSpPr/>
          <p:nvPr/>
        </p:nvGrpSpPr>
        <p:grpSpPr>
          <a:xfrm>
            <a:off x="630008" y="1915092"/>
            <a:ext cx="3940607" cy="127274"/>
            <a:chOff x="2825130" y="1923678"/>
            <a:chExt cx="2034902" cy="126201"/>
          </a:xfrm>
        </p:grpSpPr>
        <p:cxnSp>
          <p:nvCxnSpPr>
            <p:cNvPr id="26" name="Straight Arrow Connector 25">
              <a:extLst>
                <a:ext uri="{FF2B5EF4-FFF2-40B4-BE49-F238E27FC236}">
                  <a16:creationId xmlns:a16="http://schemas.microsoft.com/office/drawing/2014/main" id="{5D69CA13-708D-4BA4-8AB0-27868F1F6C19}"/>
                </a:ext>
              </a:extLst>
            </p:cNvPr>
            <p:cNvCxnSpPr>
              <a:cxnSpLocks/>
            </p:cNvCxnSpPr>
            <p:nvPr/>
          </p:nvCxnSpPr>
          <p:spPr>
            <a:xfrm>
              <a:off x="2825130" y="1923678"/>
              <a:ext cx="0" cy="11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CCEBF02-0893-459C-8810-45ED26C91BB0}"/>
                </a:ext>
              </a:extLst>
            </p:cNvPr>
            <p:cNvCxnSpPr>
              <a:cxnSpLocks/>
            </p:cNvCxnSpPr>
            <p:nvPr/>
          </p:nvCxnSpPr>
          <p:spPr>
            <a:xfrm>
              <a:off x="2825130" y="1923678"/>
              <a:ext cx="20349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61E50EA-3545-459A-9FEA-D566BB1B18F8}"/>
                </a:ext>
              </a:extLst>
            </p:cNvPr>
            <p:cNvCxnSpPr>
              <a:cxnSpLocks/>
            </p:cNvCxnSpPr>
            <p:nvPr/>
          </p:nvCxnSpPr>
          <p:spPr>
            <a:xfrm>
              <a:off x="4860032" y="1923678"/>
              <a:ext cx="0" cy="126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3" name="Rectangle 114">
            <a:extLst>
              <a:ext uri="{FF2B5EF4-FFF2-40B4-BE49-F238E27FC236}">
                <a16:creationId xmlns:a16="http://schemas.microsoft.com/office/drawing/2014/main" id="{1804B28E-4F6F-4D4D-ADEF-6953643EF2CE}"/>
              </a:ext>
            </a:extLst>
          </p:cNvPr>
          <p:cNvSpPr>
            <a:spLocks noChangeArrowheads="1"/>
          </p:cNvSpPr>
          <p:nvPr/>
        </p:nvSpPr>
        <p:spPr bwMode="auto">
          <a:xfrm>
            <a:off x="1841040" y="1799490"/>
            <a:ext cx="238863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Initial Customer engagement of File receipt and triage</a:t>
            </a:r>
          </a:p>
        </p:txBody>
      </p:sp>
      <p:sp>
        <p:nvSpPr>
          <p:cNvPr id="101" name="Flowchart: Process 100">
            <a:extLst>
              <a:ext uri="{FF2B5EF4-FFF2-40B4-BE49-F238E27FC236}">
                <a16:creationId xmlns:a16="http://schemas.microsoft.com/office/drawing/2014/main" id="{C8778343-507B-4A3C-A7FE-265B3989C01D}"/>
              </a:ext>
            </a:extLst>
          </p:cNvPr>
          <p:cNvSpPr/>
          <p:nvPr/>
        </p:nvSpPr>
        <p:spPr>
          <a:xfrm>
            <a:off x="2401385" y="2287573"/>
            <a:ext cx="1129540" cy="277200"/>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Actual data files can be accepted</a:t>
            </a:r>
          </a:p>
        </p:txBody>
      </p:sp>
      <p:sp>
        <p:nvSpPr>
          <p:cNvPr id="99" name="Flowchart: Process 98">
            <a:extLst>
              <a:ext uri="{FF2B5EF4-FFF2-40B4-BE49-F238E27FC236}">
                <a16:creationId xmlns:a16="http://schemas.microsoft.com/office/drawing/2014/main" id="{9A654EB1-9E82-4FF7-87FF-58CCE9EEDA3D}"/>
              </a:ext>
            </a:extLst>
          </p:cNvPr>
          <p:cNvSpPr/>
          <p:nvPr/>
        </p:nvSpPr>
        <p:spPr>
          <a:xfrm>
            <a:off x="1404199" y="3858529"/>
            <a:ext cx="1152128" cy="251646"/>
          </a:xfrm>
          <a:prstGeom prst="flowChartProcess">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Test</a:t>
            </a:r>
            <a:r>
              <a:rPr kumimoji="0" lang="en-GB" sz="700" b="0" i="0" u="none" strike="noStrike" kern="1200" cap="none" spc="0" normalizeH="0" baseline="0" noProof="0" dirty="0">
                <a:ln>
                  <a:noFill/>
                </a:ln>
                <a:solidFill>
                  <a:prstClr val="white"/>
                </a:solidFill>
                <a:effectLst/>
                <a:uLnTx/>
                <a:uFillTx/>
                <a:latin typeface="Arial"/>
                <a:ea typeface="+mn-ea"/>
                <a:cs typeface="+mn-cs"/>
              </a:rPr>
              <a:t> data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files in</a:t>
            </a:r>
          </a:p>
        </p:txBody>
      </p:sp>
      <p:sp>
        <p:nvSpPr>
          <p:cNvPr id="108" name="5-Point Star 60">
            <a:extLst>
              <a:ext uri="{FF2B5EF4-FFF2-40B4-BE49-F238E27FC236}">
                <a16:creationId xmlns:a16="http://schemas.microsoft.com/office/drawing/2014/main" id="{38D3CBFB-EA75-4C13-ACA2-FD71246C2627}"/>
              </a:ext>
            </a:extLst>
          </p:cNvPr>
          <p:cNvSpPr/>
          <p:nvPr/>
        </p:nvSpPr>
        <p:spPr>
          <a:xfrm>
            <a:off x="2278615" y="1385143"/>
            <a:ext cx="144016" cy="143692"/>
          </a:xfrm>
          <a:prstGeom prst="star5">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9" name="Rectangle 114">
            <a:extLst>
              <a:ext uri="{FF2B5EF4-FFF2-40B4-BE49-F238E27FC236}">
                <a16:creationId xmlns:a16="http://schemas.microsoft.com/office/drawing/2014/main" id="{B55414A9-E016-4434-B2FE-26EF74E32D0F}"/>
              </a:ext>
            </a:extLst>
          </p:cNvPr>
          <p:cNvSpPr>
            <a:spLocks noChangeArrowheads="1"/>
          </p:cNvSpPr>
          <p:nvPr/>
        </p:nvSpPr>
        <p:spPr bwMode="auto">
          <a:xfrm>
            <a:off x="2470849" y="1354201"/>
            <a:ext cx="6609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8</a:t>
            </a:r>
            <a:r>
              <a:rPr kumimoji="0" lang="en-US" altLang="en-US" sz="800" b="0" i="0" u="none" strike="noStrike" kern="1200" cap="none" spc="0" normalizeH="0" baseline="30000" noProof="0" dirty="0">
                <a:ln>
                  <a:noFill/>
                </a:ln>
                <a:solidFill>
                  <a:srgbClr val="000000"/>
                </a:solidFill>
                <a:effectLst/>
                <a:uLnTx/>
                <a:uFillTx/>
                <a:latin typeface="Arial" pitchFamily="34" charset="0"/>
                <a:ea typeface="ＭＳ Ｐゴシック" pitchFamily="34" charset="-128"/>
                <a:cs typeface="Arial" pitchFamily="34" charset="0"/>
              </a:rPr>
              <a:t>th</a:t>
            </a:r>
            <a:r>
              <a:rPr kumimoji="0" lang="en-US" altLang="en-US" sz="8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 Dec data sliced</a:t>
            </a:r>
            <a:endParaRPr kumimoji="0" lang="en-US" altLang="en-US" sz="8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itchFamily="34" charset="0"/>
            </a:endParaRPr>
          </a:p>
        </p:txBody>
      </p:sp>
      <p:sp>
        <p:nvSpPr>
          <p:cNvPr id="89" name="Flowchart: Process 88">
            <a:extLst>
              <a:ext uri="{FF2B5EF4-FFF2-40B4-BE49-F238E27FC236}">
                <a16:creationId xmlns:a16="http://schemas.microsoft.com/office/drawing/2014/main" id="{E2A5C4AD-9024-470B-B2CB-28DD99126B65}"/>
              </a:ext>
            </a:extLst>
          </p:cNvPr>
          <p:cNvSpPr/>
          <p:nvPr/>
        </p:nvSpPr>
        <p:spPr>
          <a:xfrm>
            <a:off x="4073282" y="4283945"/>
            <a:ext cx="1656176" cy="319196"/>
          </a:xfrm>
          <a:prstGeom prst="flowChartProcess">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white"/>
                </a:solidFill>
                <a:effectLst/>
                <a:uLnTx/>
                <a:uFillTx/>
                <a:latin typeface="Arial"/>
                <a:ea typeface="+mn-ea"/>
                <a:cs typeface="+mn-cs"/>
              </a:rPr>
              <a:t>Output from Step 1 (Volunteer Shippers &gt; ChMC &gt; PAFA &gt; Website)</a:t>
            </a:r>
          </a:p>
        </p:txBody>
      </p:sp>
      <p:sp>
        <p:nvSpPr>
          <p:cNvPr id="105" name="Rectangle 114">
            <a:extLst>
              <a:ext uri="{FF2B5EF4-FFF2-40B4-BE49-F238E27FC236}">
                <a16:creationId xmlns:a16="http://schemas.microsoft.com/office/drawing/2014/main" id="{A7F86275-BE82-422E-BB56-17866CB31106}"/>
              </a:ext>
            </a:extLst>
          </p:cNvPr>
          <p:cNvSpPr>
            <a:spLocks noChangeArrowheads="1"/>
          </p:cNvSpPr>
          <p:nvPr/>
        </p:nvSpPr>
        <p:spPr bwMode="auto">
          <a:xfrm>
            <a:off x="7966033" y="1977409"/>
            <a:ext cx="117796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rPr>
              <a:t>Recommendations </a:t>
            </a:r>
            <a:endParaRPr kumimoji="0" lang="en-US" altLang="en-US" sz="14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itchFamily="34" charset="0"/>
            </a:endParaRPr>
          </a:p>
        </p:txBody>
      </p:sp>
      <p:sp>
        <p:nvSpPr>
          <p:cNvPr id="68" name="Flowchart: Process 67">
            <a:extLst>
              <a:ext uri="{FF2B5EF4-FFF2-40B4-BE49-F238E27FC236}">
                <a16:creationId xmlns:a16="http://schemas.microsoft.com/office/drawing/2014/main" id="{BB84F896-5B78-409B-A7C2-4E52D20EB886}"/>
              </a:ext>
            </a:extLst>
          </p:cNvPr>
          <p:cNvSpPr/>
          <p:nvPr/>
        </p:nvSpPr>
        <p:spPr>
          <a:xfrm>
            <a:off x="1318311" y="2759590"/>
            <a:ext cx="698872" cy="277200"/>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Develop (Step 1)</a:t>
            </a:r>
          </a:p>
        </p:txBody>
      </p:sp>
      <p:sp>
        <p:nvSpPr>
          <p:cNvPr id="69" name="Flowchart: Process 68">
            <a:extLst>
              <a:ext uri="{FF2B5EF4-FFF2-40B4-BE49-F238E27FC236}">
                <a16:creationId xmlns:a16="http://schemas.microsoft.com/office/drawing/2014/main" id="{95E46177-CAF2-4402-A918-2F75086CC088}"/>
              </a:ext>
            </a:extLst>
          </p:cNvPr>
          <p:cNvSpPr/>
          <p:nvPr/>
        </p:nvSpPr>
        <p:spPr>
          <a:xfrm>
            <a:off x="1722852" y="3068956"/>
            <a:ext cx="698872" cy="278615"/>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Testing (Step 1)</a:t>
            </a:r>
          </a:p>
        </p:txBody>
      </p:sp>
      <p:sp>
        <p:nvSpPr>
          <p:cNvPr id="82" name="Oval 116">
            <a:extLst>
              <a:ext uri="{FF2B5EF4-FFF2-40B4-BE49-F238E27FC236}">
                <a16:creationId xmlns:a16="http://schemas.microsoft.com/office/drawing/2014/main" id="{FA965496-7BA0-4FF0-B503-18C136920F87}"/>
              </a:ext>
            </a:extLst>
          </p:cNvPr>
          <p:cNvSpPr>
            <a:spLocks noChangeArrowheads="1"/>
          </p:cNvSpPr>
          <p:nvPr/>
        </p:nvSpPr>
        <p:spPr bwMode="auto">
          <a:xfrm>
            <a:off x="3986204" y="1275637"/>
            <a:ext cx="108000" cy="109537"/>
          </a:xfrm>
          <a:prstGeom prst="ellipse">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83" name="Rectangle 114">
            <a:extLst>
              <a:ext uri="{FF2B5EF4-FFF2-40B4-BE49-F238E27FC236}">
                <a16:creationId xmlns:a16="http://schemas.microsoft.com/office/drawing/2014/main" id="{183794A6-8B4C-45FD-9CE8-B0E8902FB5ED}"/>
              </a:ext>
            </a:extLst>
          </p:cNvPr>
          <p:cNvSpPr>
            <a:spLocks noChangeArrowheads="1"/>
          </p:cNvSpPr>
          <p:nvPr/>
        </p:nvSpPr>
        <p:spPr bwMode="auto">
          <a:xfrm>
            <a:off x="3711977" y="1424129"/>
            <a:ext cx="576000" cy="216000"/>
          </a:xfrm>
          <a:prstGeom prst="rect">
            <a:avLst/>
          </a:prstGeom>
          <a:solidFill>
            <a:srgbClr val="3E5AA8"/>
          </a:solidFill>
          <a:ln>
            <a:noFill/>
          </a:ln>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defRPr/>
            </a:pPr>
            <a:r>
              <a:rPr kumimoji="0" lang="en-US" altLang="en-US" sz="600" b="0" i="0" u="none" strike="noStrike" kern="1200" cap="none" spc="0" normalizeH="0" baseline="0" noProof="0" dirty="0">
                <a:ln>
                  <a:noFill/>
                </a:ln>
                <a:solidFill>
                  <a:schemeClr val="bg1"/>
                </a:solidFill>
                <a:effectLst/>
                <a:uLnTx/>
                <a:uFillTx/>
                <a:latin typeface="Arial" pitchFamily="34" charset="0"/>
                <a:ea typeface="ＭＳ Ｐゴシック" pitchFamily="34" charset="-128"/>
                <a:cs typeface="Arial" pitchFamily="34" charset="0"/>
              </a:rPr>
              <a:t>Checkpoint 2       </a:t>
            </a:r>
            <a:r>
              <a:rPr lang="en-US" altLang="en-US" sz="600" dirty="0">
                <a:solidFill>
                  <a:schemeClr val="bg1"/>
                </a:solidFill>
              </a:rPr>
              <a:t>4</a:t>
            </a:r>
            <a:r>
              <a:rPr lang="en-US" altLang="en-US" sz="600" baseline="30000" dirty="0">
                <a:solidFill>
                  <a:schemeClr val="bg1"/>
                </a:solidFill>
              </a:rPr>
              <a:t>th</a:t>
            </a:r>
            <a:r>
              <a:rPr lang="en-US" altLang="en-US" sz="600" dirty="0">
                <a:solidFill>
                  <a:schemeClr val="bg1"/>
                </a:solidFill>
              </a:rPr>
              <a:t> Feb</a:t>
            </a:r>
            <a:endParaRPr kumimoji="0" lang="en-US" altLang="en-US" sz="600" b="0" i="0" u="none" strike="noStrike" kern="1200" cap="none" spc="0" normalizeH="0" baseline="0" noProof="0" dirty="0">
              <a:ln>
                <a:noFill/>
              </a:ln>
              <a:solidFill>
                <a:schemeClr val="bg1"/>
              </a:solidFill>
              <a:effectLst/>
              <a:uLnTx/>
              <a:uFillTx/>
            </a:endParaRPr>
          </a:p>
        </p:txBody>
      </p:sp>
      <p:sp>
        <p:nvSpPr>
          <p:cNvPr id="84" name="Flowchart: Process 83">
            <a:extLst>
              <a:ext uri="{FF2B5EF4-FFF2-40B4-BE49-F238E27FC236}">
                <a16:creationId xmlns:a16="http://schemas.microsoft.com/office/drawing/2014/main" id="{F49362BC-FF94-4EE4-BE5B-AD0DA596F2A2}"/>
              </a:ext>
            </a:extLst>
          </p:cNvPr>
          <p:cNvSpPr/>
          <p:nvPr/>
        </p:nvSpPr>
        <p:spPr>
          <a:xfrm>
            <a:off x="2449577" y="2746304"/>
            <a:ext cx="682264" cy="278282"/>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Design (Step 2)</a:t>
            </a:r>
          </a:p>
        </p:txBody>
      </p:sp>
      <p:sp>
        <p:nvSpPr>
          <p:cNvPr id="79" name="Flowchart: Process 78">
            <a:extLst>
              <a:ext uri="{FF2B5EF4-FFF2-40B4-BE49-F238E27FC236}">
                <a16:creationId xmlns:a16="http://schemas.microsoft.com/office/drawing/2014/main" id="{C8FD1C60-3A35-42C1-B5F0-3719E188D3B2}"/>
              </a:ext>
            </a:extLst>
          </p:cNvPr>
          <p:cNvSpPr/>
          <p:nvPr/>
        </p:nvSpPr>
        <p:spPr>
          <a:xfrm>
            <a:off x="6707813" y="4732453"/>
            <a:ext cx="180000" cy="180000"/>
          </a:xfrm>
          <a:prstGeom prst="flowChartProcess">
            <a:avLst/>
          </a:prstGeom>
          <a:solidFill>
            <a:srgbClr val="7030A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white"/>
              </a:solidFill>
              <a:effectLst/>
              <a:uLnTx/>
              <a:uFillTx/>
              <a:latin typeface="Arial"/>
              <a:ea typeface="+mn-ea"/>
              <a:cs typeface="+mn-cs"/>
            </a:endParaRPr>
          </a:p>
        </p:txBody>
      </p:sp>
      <p:sp>
        <p:nvSpPr>
          <p:cNvPr id="80" name="TextBox 79">
            <a:extLst>
              <a:ext uri="{FF2B5EF4-FFF2-40B4-BE49-F238E27FC236}">
                <a16:creationId xmlns:a16="http://schemas.microsoft.com/office/drawing/2014/main" id="{DC651DD8-0EDD-449D-B36E-BBED892387AE}"/>
              </a:ext>
            </a:extLst>
          </p:cNvPr>
          <p:cNvSpPr txBox="1"/>
          <p:nvPr/>
        </p:nvSpPr>
        <p:spPr>
          <a:xfrm>
            <a:off x="6869279" y="4679914"/>
            <a:ext cx="203613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Dates need to be con</a:t>
            </a:r>
            <a:r>
              <a:rPr lang="en-GB" sz="800" dirty="0">
                <a:solidFill>
                  <a:srgbClr val="1D3E61"/>
                </a:solidFill>
                <a:latin typeface="Arial"/>
              </a:rPr>
              <a:t>firmed post Step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rPr>
              <a:t>results as </a:t>
            </a:r>
            <a:r>
              <a:rPr lang="en-GB" sz="800" dirty="0">
                <a:solidFill>
                  <a:srgbClr val="1D3E61"/>
                </a:solidFill>
                <a:latin typeface="Arial"/>
              </a:rPr>
              <a:t>volumes will inform task size</a:t>
            </a:r>
            <a:endParaRPr kumimoji="0" lang="en-GB" sz="800" b="0" i="0" u="none" strike="noStrike" kern="1200" cap="none" spc="0" normalizeH="0" baseline="0" noProof="0" dirty="0">
              <a:ln>
                <a:noFill/>
              </a:ln>
              <a:solidFill>
                <a:srgbClr val="1D3E61"/>
              </a:solidFill>
              <a:effectLst/>
              <a:uLnTx/>
              <a:uFillTx/>
              <a:latin typeface="Arial"/>
              <a:ea typeface="ＭＳ Ｐゴシック" pitchFamily="34" charset="-128"/>
              <a:cs typeface="+mn-cs"/>
            </a:endParaRPr>
          </a:p>
        </p:txBody>
      </p:sp>
      <p:sp>
        <p:nvSpPr>
          <p:cNvPr id="81" name="Flowchart: Process 80">
            <a:extLst>
              <a:ext uri="{FF2B5EF4-FFF2-40B4-BE49-F238E27FC236}">
                <a16:creationId xmlns:a16="http://schemas.microsoft.com/office/drawing/2014/main" id="{3D561D14-0C4D-4DE2-B618-F70387201B5E}"/>
              </a:ext>
            </a:extLst>
          </p:cNvPr>
          <p:cNvSpPr/>
          <p:nvPr/>
        </p:nvSpPr>
        <p:spPr>
          <a:xfrm>
            <a:off x="3587773" y="2287573"/>
            <a:ext cx="962941" cy="277200"/>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File Triage</a:t>
            </a:r>
          </a:p>
        </p:txBody>
      </p:sp>
      <p:sp>
        <p:nvSpPr>
          <p:cNvPr id="118" name="Flowchart: Process 117">
            <a:extLst>
              <a:ext uri="{FF2B5EF4-FFF2-40B4-BE49-F238E27FC236}">
                <a16:creationId xmlns:a16="http://schemas.microsoft.com/office/drawing/2014/main" id="{2A63D482-9ADB-4EB9-BAA6-9CD52B95CB60}"/>
              </a:ext>
            </a:extLst>
          </p:cNvPr>
          <p:cNvSpPr/>
          <p:nvPr/>
        </p:nvSpPr>
        <p:spPr>
          <a:xfrm>
            <a:off x="8240620" y="4299942"/>
            <a:ext cx="446180" cy="323500"/>
          </a:xfrm>
          <a:prstGeom prst="flowChartProcess">
            <a:avLst/>
          </a:prstGeom>
          <a:solidFill>
            <a:srgbClr val="FFC000"/>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 dirty="0">
                <a:solidFill>
                  <a:schemeClr val="tx1"/>
                </a:solidFill>
                <a:latin typeface="Arial"/>
              </a:rPr>
              <a:t>Core Retro Shipper Pack</a:t>
            </a:r>
            <a:endParaRPr kumimoji="0" lang="en-GB" sz="500" b="0" i="0" u="none" strike="noStrike" kern="1200" cap="none" spc="0" normalizeH="0" baseline="0" noProof="0" dirty="0">
              <a:ln>
                <a:noFill/>
              </a:ln>
              <a:solidFill>
                <a:schemeClr val="tx1"/>
              </a:solidFill>
              <a:effectLst/>
              <a:uLnTx/>
              <a:uFillTx/>
              <a:latin typeface="Arial"/>
            </a:endParaRPr>
          </a:p>
        </p:txBody>
      </p:sp>
      <p:sp>
        <p:nvSpPr>
          <p:cNvPr id="98" name="5-Point Star 60">
            <a:extLst>
              <a:ext uri="{FF2B5EF4-FFF2-40B4-BE49-F238E27FC236}">
                <a16:creationId xmlns:a16="http://schemas.microsoft.com/office/drawing/2014/main" id="{8FC7AB51-2F39-4D97-82EA-F2F4FCE82DF7}"/>
              </a:ext>
            </a:extLst>
          </p:cNvPr>
          <p:cNvSpPr/>
          <p:nvPr/>
        </p:nvSpPr>
        <p:spPr>
          <a:xfrm>
            <a:off x="8892480" y="1937588"/>
            <a:ext cx="144016" cy="143692"/>
          </a:xfrm>
          <a:prstGeom prst="star5">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87" name="Title 1">
            <a:extLst>
              <a:ext uri="{FF2B5EF4-FFF2-40B4-BE49-F238E27FC236}">
                <a16:creationId xmlns:a16="http://schemas.microsoft.com/office/drawing/2014/main" id="{1FB75FC9-9109-48BC-86E7-74A2396F8891}"/>
              </a:ext>
            </a:extLst>
          </p:cNvPr>
          <p:cNvSpPr txBox="1">
            <a:spLocks/>
          </p:cNvSpPr>
          <p:nvPr/>
        </p:nvSpPr>
        <p:spPr>
          <a:xfrm>
            <a:off x="107504" y="4948014"/>
            <a:ext cx="8229600" cy="28803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1" i="1"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XRN4914 MOD 0651 - Retrospective Data Update Provision – </a:t>
            </a:r>
            <a:r>
              <a:rPr lang="en-GB" sz="800" i="1" dirty="0"/>
              <a:t>13</a:t>
            </a:r>
            <a:r>
              <a:rPr lang="en-GB" sz="800" i="1" baseline="30000" dirty="0"/>
              <a:t>th</a:t>
            </a:r>
            <a:r>
              <a:rPr kumimoji="0" lang="en-GB" sz="800" b="1" i="1"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 </a:t>
            </a:r>
            <a:r>
              <a:rPr lang="en-GB" sz="800" i="1" dirty="0"/>
              <a:t>May </a:t>
            </a:r>
            <a:r>
              <a:rPr kumimoji="0" lang="en-GB" sz="800" b="1" i="1"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2020</a:t>
            </a:r>
            <a:endParaRPr kumimoji="0" lang="en-GB" sz="800" b="0" i="0" u="none" strike="noStrike" kern="1200" cap="none" spc="0" normalizeH="0" baseline="0" noProof="0" dirty="0">
              <a:ln>
                <a:noFill/>
              </a:ln>
              <a:solidFill>
                <a:srgbClr val="FFC000"/>
              </a:solidFill>
              <a:effectLst/>
              <a:uLnTx/>
              <a:uFillTx/>
              <a:latin typeface="Arial" panose="020B0604020202020204" pitchFamily="34" charset="0"/>
              <a:ea typeface="+mj-ea"/>
              <a:cs typeface="Arial" panose="020B0604020202020204" pitchFamily="34" charset="0"/>
            </a:endParaRPr>
          </a:p>
        </p:txBody>
      </p:sp>
      <p:cxnSp>
        <p:nvCxnSpPr>
          <p:cNvPr id="71" name="Straight Connector 70"/>
          <p:cNvCxnSpPr>
            <a:cxnSpLocks/>
          </p:cNvCxnSpPr>
          <p:nvPr/>
        </p:nvCxnSpPr>
        <p:spPr>
          <a:xfrm flipV="1">
            <a:off x="7712038" y="1214453"/>
            <a:ext cx="6648" cy="3445297"/>
          </a:xfrm>
          <a:prstGeom prst="line">
            <a:avLst/>
          </a:prstGeom>
          <a:noFill/>
          <a:ln w="28575" cap="flat" cmpd="sng" algn="ctr">
            <a:solidFill>
              <a:schemeClr val="accent1"/>
            </a:solidFill>
            <a:prstDash val="sysDash"/>
            <a:tailEnd type="none"/>
          </a:ln>
          <a:effectLst/>
        </p:spPr>
      </p:cxnSp>
      <p:sp>
        <p:nvSpPr>
          <p:cNvPr id="103" name="Oval 116">
            <a:extLst>
              <a:ext uri="{FF2B5EF4-FFF2-40B4-BE49-F238E27FC236}">
                <a16:creationId xmlns:a16="http://schemas.microsoft.com/office/drawing/2014/main" id="{F2512BFF-ACA1-4C4F-BCB3-A0C1A8324433}"/>
              </a:ext>
            </a:extLst>
          </p:cNvPr>
          <p:cNvSpPr>
            <a:spLocks noChangeArrowheads="1"/>
          </p:cNvSpPr>
          <p:nvPr/>
        </p:nvSpPr>
        <p:spPr bwMode="auto">
          <a:xfrm>
            <a:off x="6808631" y="1313572"/>
            <a:ext cx="108000" cy="109537"/>
          </a:xfrm>
          <a:prstGeom prst="ellipse">
            <a:avLst/>
          </a:prstGeom>
          <a:solidFill>
            <a:srgbClr val="10319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Arial"/>
              <a:ea typeface="+mn-ea"/>
              <a:cs typeface="+mn-cs"/>
            </a:endParaRPr>
          </a:p>
        </p:txBody>
      </p:sp>
      <p:sp>
        <p:nvSpPr>
          <p:cNvPr id="104" name="Rectangle 114">
            <a:extLst>
              <a:ext uri="{FF2B5EF4-FFF2-40B4-BE49-F238E27FC236}">
                <a16:creationId xmlns:a16="http://schemas.microsoft.com/office/drawing/2014/main" id="{435FDB84-6BED-4D1C-8393-B287584D5314}"/>
              </a:ext>
            </a:extLst>
          </p:cNvPr>
          <p:cNvSpPr>
            <a:spLocks noChangeArrowheads="1"/>
          </p:cNvSpPr>
          <p:nvPr/>
        </p:nvSpPr>
        <p:spPr bwMode="auto">
          <a:xfrm>
            <a:off x="6587133" y="1475231"/>
            <a:ext cx="576000" cy="184666"/>
          </a:xfrm>
          <a:prstGeom prst="rect">
            <a:avLst/>
          </a:prstGeom>
          <a:solidFill>
            <a:srgbClr val="10319C"/>
          </a:solidFill>
          <a:ln>
            <a:noFill/>
          </a:ln>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ts val="200"/>
              </a:spcBef>
              <a:spcAft>
                <a:spcPct val="0"/>
              </a:spcAft>
              <a:buClrTx/>
              <a:buSzTx/>
              <a:buFontTx/>
              <a:buNone/>
              <a:tabLst/>
              <a:defRPr/>
            </a:pPr>
            <a:r>
              <a:rPr kumimoji="0" lang="en-US" altLang="en-US" sz="600" b="0" i="0" u="none" strike="noStrike" kern="1200" cap="none" spc="0" normalizeH="0" baseline="0" noProof="0" dirty="0">
                <a:ln>
                  <a:noFill/>
                </a:ln>
                <a:solidFill>
                  <a:schemeClr val="bg1"/>
                </a:solidFill>
                <a:effectLst/>
                <a:uLnTx/>
                <a:uFillTx/>
                <a:latin typeface="Arial" pitchFamily="34" charset="0"/>
                <a:ea typeface="ＭＳ Ｐゴシック" pitchFamily="34" charset="-128"/>
                <a:cs typeface="Arial" pitchFamily="34" charset="0"/>
              </a:rPr>
              <a:t>Checkpoint 3       </a:t>
            </a:r>
            <a:r>
              <a:rPr lang="en-US" altLang="en-US" sz="600" dirty="0">
                <a:solidFill>
                  <a:schemeClr val="bg1"/>
                </a:solidFill>
                <a:ea typeface="ＭＳ Ｐゴシック" pitchFamily="34" charset="-128"/>
              </a:rPr>
              <a:t>May 1st</a:t>
            </a:r>
            <a:endParaRPr kumimoji="0" lang="en-US" altLang="en-US" sz="600" b="0" i="0" u="none" strike="noStrike" kern="1200" cap="none" spc="0" normalizeH="0" baseline="0" noProof="0" dirty="0">
              <a:ln>
                <a:noFill/>
              </a:ln>
              <a:solidFill>
                <a:schemeClr val="bg1"/>
              </a:solidFill>
              <a:effectLst/>
              <a:uLnTx/>
              <a:uFillTx/>
              <a:latin typeface="Arial" pitchFamily="34" charset="0"/>
              <a:ea typeface="ＭＳ Ｐゴシック" pitchFamily="34" charset="-128"/>
              <a:cs typeface="Arial" pitchFamily="34" charset="0"/>
            </a:endParaRPr>
          </a:p>
        </p:txBody>
      </p:sp>
      <p:sp>
        <p:nvSpPr>
          <p:cNvPr id="97" name="Flowchart: Process 96">
            <a:extLst>
              <a:ext uri="{FF2B5EF4-FFF2-40B4-BE49-F238E27FC236}">
                <a16:creationId xmlns:a16="http://schemas.microsoft.com/office/drawing/2014/main" id="{8FBD88CE-1BD6-4D17-B469-715998CB6B92}"/>
              </a:ext>
            </a:extLst>
          </p:cNvPr>
          <p:cNvSpPr/>
          <p:nvPr/>
        </p:nvSpPr>
        <p:spPr>
          <a:xfrm>
            <a:off x="4607562" y="2289192"/>
            <a:ext cx="4350341" cy="277200"/>
          </a:xfrm>
          <a:prstGeom prst="flowChartProcess">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Bi - Weekly project update via external communication methods </a:t>
            </a:r>
          </a:p>
        </p:txBody>
      </p:sp>
      <p:sp>
        <p:nvSpPr>
          <p:cNvPr id="111" name="Flowchart: Process 110">
            <a:extLst>
              <a:ext uri="{FF2B5EF4-FFF2-40B4-BE49-F238E27FC236}">
                <a16:creationId xmlns:a16="http://schemas.microsoft.com/office/drawing/2014/main" id="{7D61F79A-16EB-4DA6-80D8-6344417A70F8}"/>
              </a:ext>
            </a:extLst>
          </p:cNvPr>
          <p:cNvSpPr/>
          <p:nvPr/>
        </p:nvSpPr>
        <p:spPr>
          <a:xfrm>
            <a:off x="561629" y="3375642"/>
            <a:ext cx="5143342" cy="277200"/>
          </a:xfrm>
          <a:prstGeom prst="flowChartProcess">
            <a:avLst/>
          </a:prstGeom>
          <a:solidFill>
            <a:srgbClr val="3E5AA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a:ea typeface="+mn-ea"/>
                <a:cs typeface="+mn-cs"/>
              </a:rPr>
              <a:t>Technical Support (Innova &amp; Data Strategy) – Excluding Environment maintenance which continues </a:t>
            </a:r>
          </a:p>
        </p:txBody>
      </p:sp>
      <p:pic>
        <p:nvPicPr>
          <p:cNvPr id="4" name="Picture 3">
            <a:extLst>
              <a:ext uri="{FF2B5EF4-FFF2-40B4-BE49-F238E27FC236}">
                <a16:creationId xmlns:a16="http://schemas.microsoft.com/office/drawing/2014/main" id="{6E500820-35CC-4F69-84B3-1162CE886391}"/>
              </a:ext>
            </a:extLst>
          </p:cNvPr>
          <p:cNvPicPr>
            <a:picLocks noChangeAspect="1"/>
          </p:cNvPicPr>
          <p:nvPr/>
        </p:nvPicPr>
        <p:blipFill>
          <a:blip r:embed="rId3"/>
          <a:stretch>
            <a:fillRect/>
          </a:stretch>
        </p:blipFill>
        <p:spPr>
          <a:xfrm>
            <a:off x="545810" y="943280"/>
            <a:ext cx="8418678" cy="279990"/>
          </a:xfrm>
          <a:prstGeom prst="rect">
            <a:avLst/>
          </a:prstGeom>
        </p:spPr>
      </p:pic>
      <p:sp>
        <p:nvSpPr>
          <p:cNvPr id="78" name="Flowchart: Process 77">
            <a:extLst>
              <a:ext uri="{FF2B5EF4-FFF2-40B4-BE49-F238E27FC236}">
                <a16:creationId xmlns:a16="http://schemas.microsoft.com/office/drawing/2014/main" id="{5704D0CF-1EFC-4F65-97AF-9D3956A52141}"/>
              </a:ext>
            </a:extLst>
          </p:cNvPr>
          <p:cNvSpPr/>
          <p:nvPr/>
        </p:nvSpPr>
        <p:spPr>
          <a:xfrm>
            <a:off x="8695485" y="4293429"/>
            <a:ext cx="421201" cy="323500"/>
          </a:xfrm>
          <a:prstGeom prst="flowChartProcess">
            <a:avLst/>
          </a:prstGeom>
          <a:solidFill>
            <a:srgbClr val="FFC000"/>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 dirty="0">
                <a:solidFill>
                  <a:schemeClr val="tx1"/>
                </a:solidFill>
                <a:latin typeface="Arial"/>
              </a:rPr>
              <a:t>Industry Pack</a:t>
            </a:r>
            <a:endParaRPr kumimoji="0" lang="en-GB" sz="500" b="0" i="0" u="none" strike="noStrike" kern="1200" cap="none" spc="0" normalizeH="0" baseline="0" noProof="0" dirty="0">
              <a:ln>
                <a:noFill/>
              </a:ln>
              <a:solidFill>
                <a:schemeClr val="tx1"/>
              </a:solidFill>
              <a:effectLst/>
              <a:uLnTx/>
              <a:uFillTx/>
              <a:latin typeface="Arial"/>
            </a:endParaRPr>
          </a:p>
        </p:txBody>
      </p:sp>
      <p:sp>
        <p:nvSpPr>
          <p:cNvPr id="102" name="Flowchart: Process 101">
            <a:extLst>
              <a:ext uri="{FF2B5EF4-FFF2-40B4-BE49-F238E27FC236}">
                <a16:creationId xmlns:a16="http://schemas.microsoft.com/office/drawing/2014/main" id="{2962D115-0926-4A37-951D-9A0D3CE3A23E}"/>
              </a:ext>
            </a:extLst>
          </p:cNvPr>
          <p:cNvSpPr/>
          <p:nvPr/>
        </p:nvSpPr>
        <p:spPr>
          <a:xfrm>
            <a:off x="8352204" y="3964937"/>
            <a:ext cx="421201" cy="323500"/>
          </a:xfrm>
          <a:prstGeom prst="flowChartProcess">
            <a:avLst/>
          </a:prstGeom>
          <a:solidFill>
            <a:srgbClr val="FFC000"/>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 dirty="0">
                <a:solidFill>
                  <a:schemeClr val="tx1"/>
                </a:solidFill>
                <a:latin typeface="Arial"/>
              </a:rPr>
              <a:t>RGMA &amp; MAM</a:t>
            </a:r>
            <a:endParaRPr kumimoji="0" lang="en-GB" sz="500" b="0" i="0" u="none" strike="noStrike" kern="1200" cap="none" spc="0" normalizeH="0" baseline="0" noProof="0" dirty="0">
              <a:ln>
                <a:noFill/>
              </a:ln>
              <a:solidFill>
                <a:schemeClr val="tx1"/>
              </a:solidFill>
              <a:effectLst/>
              <a:uLnTx/>
              <a:uFillTx/>
              <a:latin typeface="Arial"/>
            </a:endParaRPr>
          </a:p>
        </p:txBody>
      </p:sp>
      <p:sp>
        <p:nvSpPr>
          <p:cNvPr id="110" name="Flowchart: Process 109">
            <a:extLst>
              <a:ext uri="{FF2B5EF4-FFF2-40B4-BE49-F238E27FC236}">
                <a16:creationId xmlns:a16="http://schemas.microsoft.com/office/drawing/2014/main" id="{0100B5CA-8FA8-4CA6-9655-FA2135D042D9}"/>
              </a:ext>
            </a:extLst>
          </p:cNvPr>
          <p:cNvSpPr/>
          <p:nvPr/>
        </p:nvSpPr>
        <p:spPr>
          <a:xfrm>
            <a:off x="8779790" y="3968229"/>
            <a:ext cx="358377" cy="323500"/>
          </a:xfrm>
          <a:prstGeom prst="flowChartProcess">
            <a:avLst/>
          </a:prstGeom>
          <a:solidFill>
            <a:srgbClr val="FFC000"/>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 dirty="0">
                <a:solidFill>
                  <a:schemeClr val="tx1"/>
                </a:solidFill>
                <a:latin typeface="Arial"/>
              </a:rPr>
              <a:t>Raw Data</a:t>
            </a:r>
            <a:endParaRPr kumimoji="0" lang="en-GB" sz="500" b="0" i="0" u="none" strike="noStrike" kern="1200" cap="none" spc="0" normalizeH="0" baseline="0" noProof="0" dirty="0">
              <a:ln>
                <a:noFill/>
              </a:ln>
              <a:solidFill>
                <a:schemeClr val="tx1"/>
              </a:solidFill>
              <a:effectLst/>
              <a:uLnTx/>
              <a:uFillTx/>
              <a:latin typeface="Arial"/>
            </a:endParaRPr>
          </a:p>
        </p:txBody>
      </p:sp>
    </p:spTree>
    <p:extLst>
      <p:ext uri="{BB962C8B-B14F-4D97-AF65-F5344CB8AC3E}">
        <p14:creationId xmlns:p14="http://schemas.microsoft.com/office/powerpoint/2010/main" val="426215151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5296B675BDB74E8D804360BBE00E6E" ma:contentTypeVersion="11" ma:contentTypeDescription="Create a new document." ma:contentTypeScope="" ma:versionID="34d9a5bebdd8a3c2ef0f6fd127228e2b">
  <xsd:schema xmlns:xsd="http://www.w3.org/2001/XMLSchema" xmlns:xs="http://www.w3.org/2001/XMLSchema" xmlns:p="http://schemas.microsoft.com/office/2006/metadata/properties" xmlns:ns3="e16f19b0-da2f-4f54-a4ba-fdf7f7a5414a" xmlns:ns4="3b41326a-f8c2-4922-acb3-6d5808d095de" targetNamespace="http://schemas.microsoft.com/office/2006/metadata/properties" ma:root="true" ma:fieldsID="83cc4c9cfda2deea2be20cf9ccdba523" ns3:_="" ns4:_="">
    <xsd:import namespace="e16f19b0-da2f-4f54-a4ba-fdf7f7a5414a"/>
    <xsd:import namespace="3b41326a-f8c2-4922-acb3-6d5808d095d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6f19b0-da2f-4f54-a4ba-fdf7f7a54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41326a-f8c2-4922-acb3-6d5808d095d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e16f19b0-da2f-4f54-a4ba-fdf7f7a5414a"/>
    <ds:schemaRef ds:uri="http://schemas.microsoft.com/office/2006/metadata/properties"/>
    <ds:schemaRef ds:uri="3b41326a-f8c2-4922-acb3-6d5808d095d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7A1819F2-2716-41F2-B4FC-6E53129877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6f19b0-da2f-4f54-a4ba-fdf7f7a5414a"/>
    <ds:schemaRef ds:uri="3b41326a-f8c2-4922-acb3-6d5808d095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11879</TotalTime>
  <Words>462</Words>
  <Application>Microsoft Office PowerPoint</Application>
  <PresentationFormat>On-screen Show (16:9)</PresentationFormat>
  <Paragraphs>75</Paragraphs>
  <Slides>2</Slides>
  <Notes>2</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vt:i4>
      </vt:variant>
    </vt:vector>
  </HeadingPairs>
  <TitlesOfParts>
    <vt:vector size="14" baseType="lpstr">
      <vt:lpstr>ＭＳ Ｐゴシック</vt:lpstr>
      <vt:lpstr>Arial</vt:lpstr>
      <vt:lpstr>Calibri</vt:lpstr>
      <vt:lpstr>Calibri Light</vt:lpstr>
      <vt:lpstr>Verdana</vt:lpstr>
      <vt:lpstr>Wingdings</vt:lpstr>
      <vt:lpstr>Office Theme</vt:lpstr>
      <vt:lpstr>xoserve templates</vt:lpstr>
      <vt:lpstr>1_xoserve templates</vt:lpstr>
      <vt:lpstr>2_xoserve templates</vt:lpstr>
      <vt:lpstr>3_xoserve templates</vt:lpstr>
      <vt:lpstr>4_xoserve templates</vt:lpstr>
      <vt:lpstr>XRN4914 MOD 0651- Retrospective Data Update Provision –  Proof of Concept Progress update</vt:lpstr>
      <vt:lpstr>XRN4914 – Retro proof of concept – Timeline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Lineham, Tom</cp:lastModifiedBy>
  <cp:revision>475</cp:revision>
  <dcterms:created xsi:type="dcterms:W3CDTF">2018-09-02T17:12:15Z</dcterms:created>
  <dcterms:modified xsi:type="dcterms:W3CDTF">2020-05-29T08:32:18Z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0x010100415296B675BDB74E8D804360BBE00E6E</vt:lpwstr>
  </property>
</Properties>
</file>