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669" r:id="rId5"/>
    <p:sldId id="723" r:id="rId6"/>
    <p:sldId id="718" r:id="rId7"/>
    <p:sldId id="525" r:id="rId8"/>
    <p:sldId id="526" r:id="rId9"/>
    <p:sldId id="724" r:id="rId10"/>
    <p:sldId id="527" r:id="rId11"/>
    <p:sldId id="528" r:id="rId12"/>
    <p:sldId id="529" r:id="rId13"/>
    <p:sldId id="719" r:id="rId1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5B28FF-2772-6FB8-9B48-F7217D3FAFE4}" v="1" dt="2020-06-08T15:41:28.469"/>
    <p1510:client id="{BF930DAB-2A36-45ED-9C97-66BD3FE17412}" v="381" dt="2020-06-05T10:12:05.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e, Angela" userId="S::angela.clarke@xoserve.com::fe8f2832-4ba4-4aa0-82a4-7cd04b33095c" providerId="AD" clId="Web-{645B28FF-2772-6FB8-9B48-F7217D3FAFE4}"/>
    <pc:docChg chg="modSld">
      <pc:chgData name="Clarke, Angela" userId="S::angela.clarke@xoserve.com::fe8f2832-4ba4-4aa0-82a4-7cd04b33095c" providerId="AD" clId="Web-{645B28FF-2772-6FB8-9B48-F7217D3FAFE4}" dt="2020-06-08T15:41:28.469" v="0" actId="1076"/>
      <pc:docMkLst>
        <pc:docMk/>
      </pc:docMkLst>
      <pc:sldChg chg="modSp">
        <pc:chgData name="Clarke, Angela" userId="S::angela.clarke@xoserve.com::fe8f2832-4ba4-4aa0-82a4-7cd04b33095c" providerId="AD" clId="Web-{645B28FF-2772-6FB8-9B48-F7217D3FAFE4}" dt="2020-06-08T15:41:28.469" v="0" actId="1076"/>
        <pc:sldMkLst>
          <pc:docMk/>
          <pc:sldMk cId="597389994" sldId="718"/>
        </pc:sldMkLst>
        <pc:spChg chg="mod">
          <ac:chgData name="Clarke, Angela" userId="S::angela.clarke@xoserve.com::fe8f2832-4ba4-4aa0-82a4-7cd04b33095c" providerId="AD" clId="Web-{645B28FF-2772-6FB8-9B48-F7217D3FAFE4}" dt="2020-06-08T15:41:28.469" v="0" actId="1076"/>
          <ac:spMkLst>
            <pc:docMk/>
            <pc:sldMk cId="597389994" sldId="718"/>
            <ac:spMk id="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08/06/2020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9</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3316531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1766830" cy="369332"/>
          </a:xfrm>
          <a:prstGeom prst="rect">
            <a:avLst/>
          </a:prstGeom>
        </p:spPr>
        <p:txBody>
          <a:bodyPr wrap="none">
            <a:spAutoFit/>
          </a:bodyPr>
          <a:lstStyle/>
          <a:p>
            <a:r>
              <a:rPr lang="en-GB" b="1" dirty="0">
                <a:solidFill>
                  <a:schemeClr val="accent1">
                    <a:lumMod val="75000"/>
                  </a:schemeClr>
                </a:solidFill>
                <a:cs typeface="Arial"/>
              </a:rPr>
              <a:t>17</a:t>
            </a:r>
            <a:r>
              <a:rPr lang="en-GB" b="1" baseline="30000" dirty="0">
                <a:solidFill>
                  <a:schemeClr val="accent1">
                    <a:lumMod val="75000"/>
                  </a:schemeClr>
                </a:solidFill>
                <a:cs typeface="Arial"/>
              </a:rPr>
              <a:t>th</a:t>
            </a:r>
            <a:r>
              <a:rPr lang="en-GB" b="1" dirty="0">
                <a:solidFill>
                  <a:schemeClr val="accent1">
                    <a:lumMod val="75000"/>
                  </a:schemeClr>
                </a:solidFill>
                <a:cs typeface="Arial"/>
              </a:rPr>
              <a:t> June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63066"/>
            <a:ext cx="8507288" cy="504056"/>
          </a:xfrm>
        </p:spPr>
        <p:txBody>
          <a:bodyPr vert="horz" lIns="91440" tIns="45720" rIns="91440" bIns="45720" rtlCol="0" anchor="ctr">
            <a:normAutofit/>
          </a:bodyPr>
          <a:lstStyle/>
          <a:p>
            <a:pPr algn="l"/>
            <a:r>
              <a:rPr lang="en-GB" sz="16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3478913853"/>
              </p:ext>
            </p:extLst>
          </p:nvPr>
        </p:nvGraphicFramePr>
        <p:xfrm>
          <a:off x="107503" y="306319"/>
          <a:ext cx="8928993" cy="4781761"/>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29540">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14650">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86501">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86501">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10848">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865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86925">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137593">
                <a:tc>
                  <a:txBody>
                    <a:bodyPr/>
                    <a:lstStyle/>
                    <a:p>
                      <a:pPr marL="171450" lvl="0" indent="-171450">
                        <a:spcAft>
                          <a:spcPts val="400"/>
                        </a:spcAft>
                        <a:buFont typeface="Arial" panose="020B0604020202020204" pitchFamily="34" charset="0"/>
                        <a:buChar char="•"/>
                      </a:pPr>
                      <a:r>
                        <a:rPr lang="en-GB" sz="800" baseline="0" dirty="0">
                          <a:solidFill>
                            <a:schemeClr val="tx1"/>
                          </a:solidFill>
                        </a:rPr>
                        <a:t>120 MPRNs with ASP mismatch</a:t>
                      </a:r>
                      <a:endParaRPr lang="en-GB" sz="8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800" kern="1200" baseline="0" dirty="0">
                          <a:solidFill>
                            <a:schemeClr val="tx1"/>
                          </a:solidFill>
                          <a:latin typeface="+mn-lt"/>
                          <a:ea typeface="+mn-ea"/>
                          <a:cs typeface="+mn-cs"/>
                        </a:rPr>
                        <a:t>ASP file merge activities ensured the mismatch data for the affected MPRNs were included in the ASP online file.</a:t>
                      </a:r>
                    </a:p>
                    <a:p>
                      <a:pPr marL="171450" lvl="0" indent="-171450">
                        <a:spcAft>
                          <a:spcPts val="400"/>
                        </a:spcAft>
                        <a:buFont typeface="Arial" panose="020B0604020202020204" pitchFamily="34" charset="0"/>
                        <a:buChar char="•"/>
                      </a:pPr>
                      <a:endParaRPr lang="en-GB" sz="8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800" baseline="0" dirty="0">
                          <a:solidFill>
                            <a:schemeClr val="tx1"/>
                          </a:solidFill>
                        </a:rPr>
                        <a:t>1 customer with limited IX kit did not received their AML files ahead of SLA. All other files delivered in line with SLA</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800" dirty="0">
                          <a:solidFill>
                            <a:schemeClr val="tx1"/>
                          </a:solidFill>
                        </a:rPr>
                        <a:t>A number of exceptions BAU (raised between 1</a:t>
                      </a:r>
                      <a:r>
                        <a:rPr lang="en-GB" sz="800" baseline="30000" dirty="0">
                          <a:solidFill>
                            <a:schemeClr val="tx1"/>
                          </a:solidFill>
                        </a:rPr>
                        <a:t>st</a:t>
                      </a:r>
                      <a:r>
                        <a:rPr lang="en-GB" sz="8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800" dirty="0">
                          <a:solidFill>
                            <a:schemeClr val="tx1"/>
                          </a:solidFill>
                          <a:latin typeface="+mn-lt"/>
                          <a:cs typeface="Arial"/>
                        </a:rPr>
                        <a:t>Automation of Exception resolution underway and resolution steps for a number of exception codes have been implemented.</a:t>
                      </a:r>
                    </a:p>
                    <a:p>
                      <a:pPr marL="72000" lvl="0" indent="-72000">
                        <a:spcAft>
                          <a:spcPts val="400"/>
                        </a:spcAft>
                        <a:buFont typeface="Arial" panose="020B0604020202020204" pitchFamily="34" charset="0"/>
                        <a:buChar char="•"/>
                      </a:pPr>
                      <a:endParaRPr lang="en-GB"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1,158 unique MPRNs excluded from March 2020 invoice cycle.</a:t>
                      </a:r>
                      <a:endParaRPr lang="en-GB" sz="80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lvl="0"/>
                      <a:r>
                        <a:rPr lang="en-US" sz="900" kern="1200" dirty="0">
                          <a:solidFill>
                            <a:schemeClr val="tx1"/>
                          </a:solidFill>
                          <a:effectLst/>
                          <a:latin typeface="Calibri" panose="020F0502020204030204" pitchFamily="34" charset="0"/>
                          <a:ea typeface="+mn-ea"/>
                          <a:cs typeface="Calibri" panose="020F0502020204030204" pitchFamily="34" charset="0"/>
                        </a:rPr>
                        <a:t>1 Defect did not meet the May SLA: </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r>
                        <a:rPr lang="en-US" sz="800" kern="1200" dirty="0">
                          <a:solidFill>
                            <a:schemeClr val="tx1"/>
                          </a:solidFill>
                          <a:effectLst/>
                          <a:latin typeface="Calibri" panose="020F0502020204030204" pitchFamily="34" charset="0"/>
                          <a:ea typeface="+mn-ea"/>
                          <a:cs typeface="Calibri" panose="020F0502020204030204" pitchFamily="34" charset="0"/>
                        </a:rPr>
                        <a:t>61452 – This defect was previously delayed as clarification was required whether the defect was to be included in existing CR.  Following further analysis, it was agreed to continue as a defect. UAT was delayed due to environment outage in April 20. Defect is currently with UAT and is being progressed however there is an issue with authorisation within the class change process which the technicians are working through.</a:t>
                      </a:r>
                    </a:p>
                    <a:p>
                      <a:pPr lvl="0"/>
                      <a:endParaRPr lang="en-GB" sz="800" baseline="0" dirty="0">
                        <a:solidFill>
                          <a:srgbClr val="FF0000"/>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baseline="0" dirty="0">
                          <a:solidFill>
                            <a:schemeClr val="tx1"/>
                          </a:solidFill>
                        </a:rPr>
                        <a:t>Reports shared with all customers 2 business days after Amendment invoice issue date.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US" sz="800" baseline="0" dirty="0">
                        <a:solidFill>
                          <a:schemeClr val="tx1"/>
                        </a:solidFill>
                      </a:endParaRP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US"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669053"/>
            <a:ext cx="8229600" cy="4064388"/>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120 unique MPRNs with ASP mismatch.</a:t>
            </a:r>
          </a:p>
          <a:p>
            <a:endParaRPr lang="en-GB" sz="1800" dirty="0">
              <a:solidFill>
                <a:schemeClr val="accent1"/>
              </a:solidFill>
              <a:latin typeface="Arial"/>
              <a:cs typeface="Arial"/>
            </a:endParaRPr>
          </a:p>
          <a:p>
            <a:r>
              <a:rPr lang="en-GB" sz="1800" dirty="0">
                <a:solidFill>
                  <a:schemeClr val="accent1"/>
                </a:solidFill>
                <a:latin typeface="Arial"/>
                <a:cs typeface="Arial"/>
              </a:rPr>
              <a:t>ASP file merge activities included all 120 of the MPRNS that were originally missed.</a:t>
            </a:r>
          </a:p>
          <a:p>
            <a:pPr marL="0" indent="0">
              <a:buNone/>
            </a:pPr>
            <a:endParaRPr lang="en-GB" sz="1800" dirty="0">
              <a:solidFill>
                <a:schemeClr val="accent1"/>
              </a:solidFill>
              <a:latin typeface="Arial"/>
              <a:cs typeface="Arial"/>
            </a:endParaRPr>
          </a:p>
          <a:p>
            <a:r>
              <a:rPr lang="en-GB" sz="1800" dirty="0">
                <a:solidFill>
                  <a:schemeClr val="accent1"/>
                </a:solidFill>
                <a:latin typeface="Arial"/>
                <a:cs typeface="Arial"/>
              </a:rPr>
              <a:t>Automation of Exception resolution underway and resolution steps for a number of exception codes have been implemented.</a:t>
            </a:r>
          </a:p>
          <a:p>
            <a:endParaRPr lang="en-GB" sz="1800" dirty="0">
              <a:solidFill>
                <a:schemeClr val="accent1"/>
              </a:solidFill>
              <a:latin typeface="Arial"/>
              <a:cs typeface="Arial"/>
            </a:endParaRPr>
          </a:p>
          <a:p>
            <a:r>
              <a:rPr lang="en-GB" sz="1800" dirty="0">
                <a:solidFill>
                  <a:schemeClr val="accent1"/>
                </a:solidFill>
              </a:rPr>
              <a:t>Defect resolution and deployment has been affected by re-prioritisation and focus on AQ issues and test environment availability issues causing bottle necks through-out the process. RTG forecast to be by 31</a:t>
            </a:r>
            <a:r>
              <a:rPr lang="en-GB" sz="1800" baseline="30000" dirty="0">
                <a:solidFill>
                  <a:schemeClr val="accent1"/>
                </a:solidFill>
              </a:rPr>
              <a:t>st</a:t>
            </a:r>
            <a:r>
              <a:rPr lang="en-GB" sz="1800" dirty="0">
                <a:solidFill>
                  <a:schemeClr val="accent1"/>
                </a:solidFill>
              </a:rPr>
              <a:t> July 2020.</a:t>
            </a: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513233" y="1893328"/>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3628039020"/>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120 MPRNs out of the 249,620 LSPs (0.05%) that were billed incurred an ASP mismatch.</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391802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388354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120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 date with the exception of 1 customer with limited IX kit. </a:t>
            </a:r>
            <a:endParaRPr lang="en-GB" sz="1000" b="0" dirty="0">
              <a:solidFill>
                <a:schemeClr val="tx1"/>
              </a:solidFill>
            </a:endParaRPr>
          </a:p>
        </p:txBody>
      </p:sp>
      <p:graphicFrame>
        <p:nvGraphicFramePr>
          <p:cNvPr id="3" name="Table 2">
            <a:extLst>
              <a:ext uri="{FF2B5EF4-FFF2-40B4-BE49-F238E27FC236}">
                <a16:creationId xmlns:a16="http://schemas.microsoft.com/office/drawing/2014/main" id="{F808CF88-3973-4969-9263-724C66605C45}"/>
              </a:ext>
            </a:extLst>
          </p:cNvPr>
          <p:cNvGraphicFramePr>
            <a:graphicFrameLocks noGrp="1"/>
          </p:cNvGraphicFramePr>
          <p:nvPr>
            <p:extLst>
              <p:ext uri="{D42A27DB-BD31-4B8C-83A1-F6EECF244321}">
                <p14:modId xmlns:p14="http://schemas.microsoft.com/office/powerpoint/2010/main" val="2530988760"/>
              </p:ext>
            </p:extLst>
          </p:nvPr>
        </p:nvGraphicFramePr>
        <p:xfrm>
          <a:off x="99060" y="791447"/>
          <a:ext cx="6670333" cy="2883204"/>
        </p:xfrm>
        <a:graphic>
          <a:graphicData uri="http://schemas.openxmlformats.org/drawingml/2006/table">
            <a:tbl>
              <a:tblPr/>
              <a:tblGrid>
                <a:gridCol w="579629">
                  <a:extLst>
                    <a:ext uri="{9D8B030D-6E8A-4147-A177-3AD203B41FA5}">
                      <a16:colId xmlns:a16="http://schemas.microsoft.com/office/drawing/2014/main" val="3851408573"/>
                    </a:ext>
                  </a:extLst>
                </a:gridCol>
                <a:gridCol w="662433">
                  <a:extLst>
                    <a:ext uri="{9D8B030D-6E8A-4147-A177-3AD203B41FA5}">
                      <a16:colId xmlns:a16="http://schemas.microsoft.com/office/drawing/2014/main" val="1299062656"/>
                    </a:ext>
                  </a:extLst>
                </a:gridCol>
                <a:gridCol w="763638">
                  <a:extLst>
                    <a:ext uri="{9D8B030D-6E8A-4147-A177-3AD203B41FA5}">
                      <a16:colId xmlns:a16="http://schemas.microsoft.com/office/drawing/2014/main" val="3472378200"/>
                    </a:ext>
                  </a:extLst>
                </a:gridCol>
                <a:gridCol w="1002850">
                  <a:extLst>
                    <a:ext uri="{9D8B030D-6E8A-4147-A177-3AD203B41FA5}">
                      <a16:colId xmlns:a16="http://schemas.microsoft.com/office/drawing/2014/main" val="2782625770"/>
                    </a:ext>
                  </a:extLst>
                </a:gridCol>
                <a:gridCol w="892445">
                  <a:extLst>
                    <a:ext uri="{9D8B030D-6E8A-4147-A177-3AD203B41FA5}">
                      <a16:colId xmlns:a16="http://schemas.microsoft.com/office/drawing/2014/main" val="3022545552"/>
                    </a:ext>
                  </a:extLst>
                </a:gridCol>
                <a:gridCol w="809640">
                  <a:extLst>
                    <a:ext uri="{9D8B030D-6E8A-4147-A177-3AD203B41FA5}">
                      <a16:colId xmlns:a16="http://schemas.microsoft.com/office/drawing/2014/main" val="3176318133"/>
                    </a:ext>
                  </a:extLst>
                </a:gridCol>
                <a:gridCol w="1002850">
                  <a:extLst>
                    <a:ext uri="{9D8B030D-6E8A-4147-A177-3AD203B41FA5}">
                      <a16:colId xmlns:a16="http://schemas.microsoft.com/office/drawing/2014/main" val="2867052873"/>
                    </a:ext>
                  </a:extLst>
                </a:gridCol>
                <a:gridCol w="956848">
                  <a:extLst>
                    <a:ext uri="{9D8B030D-6E8A-4147-A177-3AD203B41FA5}">
                      <a16:colId xmlns:a16="http://schemas.microsoft.com/office/drawing/2014/main" val="238338682"/>
                    </a:ext>
                  </a:extLst>
                </a:gridCol>
              </a:tblGrid>
              <a:tr h="170268">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86381150"/>
                  </a:ext>
                </a:extLst>
              </a:tr>
              <a:tr h="499452">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3003211960"/>
                  </a:ext>
                </a:extLst>
              </a:tr>
              <a:tr h="170268">
                <a:tc>
                  <a:txBody>
                    <a:bodyPr/>
                    <a:lstStyle/>
                    <a:p>
                      <a:pPr algn="ctr" fontAlgn="ctr"/>
                      <a:r>
                        <a:rPr lang="en-GB" sz="1000" b="0" i="0" u="none" strike="noStrike">
                          <a:solidFill>
                            <a:srgbClr val="000000"/>
                          </a:solidFill>
                          <a:effectLst/>
                          <a:latin typeface="Calibri" panose="020F0502020204030204" pitchFamily="34" charset="0"/>
                        </a:rPr>
                        <a:t>Apr-19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8,896,444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184,562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8,711,882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896001"/>
                  </a:ext>
                </a:extLst>
              </a:tr>
              <a:tr h="170268">
                <a:tc>
                  <a:txBody>
                    <a:bodyPr/>
                    <a:lstStyle/>
                    <a:p>
                      <a:pPr algn="ctr" fontAlgn="ctr"/>
                      <a:r>
                        <a:rPr lang="en-GB" sz="1000" b="0" i="0" u="none" strike="noStrike">
                          <a:solidFill>
                            <a:srgbClr val="000000"/>
                          </a:solidFill>
                          <a:effectLst/>
                          <a:latin typeface="Calibri" panose="020F0502020204030204" pitchFamily="34" charset="0"/>
                        </a:rPr>
                        <a:t>May-19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9,648,261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168,267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9,479,994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7,493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90057"/>
                  </a:ext>
                </a:extLst>
              </a:tr>
              <a:tr h="170268">
                <a:tc>
                  <a:txBody>
                    <a:bodyPr/>
                    <a:lstStyle/>
                    <a:p>
                      <a:pPr algn="ctr" fontAlgn="ctr"/>
                      <a:r>
                        <a:rPr lang="en-GB" sz="1000" b="0" i="0" u="none" strike="noStrike">
                          <a:solidFill>
                            <a:srgbClr val="000000"/>
                          </a:solidFill>
                          <a:effectLst/>
                          <a:latin typeface="Calibri" panose="020F0502020204030204" pitchFamily="34" charset="0"/>
                        </a:rPr>
                        <a:t>Jun-19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9,653,613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178,064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65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9,475,549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1,882,702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19.87%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051060"/>
                  </a:ext>
                </a:extLst>
              </a:tr>
              <a:tr h="170268">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846994"/>
                  </a:ext>
                </a:extLst>
              </a:tr>
              <a:tr h="170268">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4112383"/>
                  </a:ext>
                </a:extLst>
              </a:tr>
              <a:tr h="170268">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397598"/>
                  </a:ext>
                </a:extLst>
              </a:tr>
              <a:tr h="170268">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181276"/>
                  </a:ext>
                </a:extLst>
              </a:tr>
              <a:tr h="170268">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9901912"/>
                  </a:ext>
                </a:extLst>
              </a:tr>
              <a:tr h="170268">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011804"/>
                  </a:ext>
                </a:extLst>
              </a:tr>
              <a:tr h="170268">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20583"/>
                  </a:ext>
                </a:extLst>
              </a:tr>
              <a:tr h="170268">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1720836"/>
                  </a:ext>
                </a:extLst>
              </a:tr>
              <a:tr h="170268">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329177"/>
                  </a:ext>
                </a:extLst>
              </a:tr>
              <a:tr h="170268">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83920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98397937"/>
              </p:ext>
            </p:extLst>
          </p:nvPr>
        </p:nvGraphicFramePr>
        <p:xfrm>
          <a:off x="6861016" y="483518"/>
          <a:ext cx="2088232" cy="40329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 number of exceptions BAU (raised between 1</a:t>
                      </a:r>
                      <a:r>
                        <a:rPr lang="en-GB" sz="700" baseline="30000" dirty="0">
                          <a:solidFill>
                            <a:schemeClr val="tx1"/>
                          </a:solidFill>
                        </a:rPr>
                        <a:t>st</a:t>
                      </a:r>
                      <a:r>
                        <a:rPr lang="en-GB" sz="7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Cataloguing of Exception resolution steps has now been completed and the documents in the process of being approved.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130,441 distinct MPRNs currently have unresolved exceptions within our systems (as of 1</a:t>
            </a:r>
            <a:r>
              <a:rPr lang="en-GB" sz="1200" b="0" baseline="30000" dirty="0">
                <a:solidFill>
                  <a:schemeClr val="tx1"/>
                </a:solidFill>
              </a:rPr>
              <a:t>st</a:t>
            </a:r>
            <a:r>
              <a:rPr lang="en-GB" sz="1200" b="0" dirty="0">
                <a:solidFill>
                  <a:schemeClr val="tx1"/>
                </a:solidFill>
              </a:rPr>
              <a:t> June 2020).</a:t>
            </a:r>
          </a:p>
          <a:p>
            <a:pPr algn="l"/>
            <a:endParaRPr lang="en-GB" sz="1200" b="0" dirty="0">
              <a:solidFill>
                <a:schemeClr val="tx1"/>
              </a:solidFill>
            </a:endParaRPr>
          </a:p>
          <a:p>
            <a:pPr algn="l"/>
            <a:endParaRPr lang="en-GB" sz="1200" b="0" dirty="0">
              <a:solidFill>
                <a:schemeClr val="tx1"/>
              </a:solidFill>
            </a:endParaRPr>
          </a:p>
          <a:p>
            <a:r>
              <a:rPr lang="en-GB" sz="1200" b="0" i="1" dirty="0">
                <a:solidFill>
                  <a:schemeClr val="tx1"/>
                </a:solidFill>
              </a:rPr>
              <a:t>(Jan-20 208,037, Feb-20 = 219,491, Mar-20 = 320,023)</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833215E-B335-46BD-8976-001D1F3AD865}"/>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Unworkable Exceptions</a:t>
            </a:r>
          </a:p>
        </p:txBody>
      </p:sp>
      <p:sp>
        <p:nvSpPr>
          <p:cNvPr id="6" name="Title 1">
            <a:extLst>
              <a:ext uri="{FF2B5EF4-FFF2-40B4-BE49-F238E27FC236}">
                <a16:creationId xmlns:a16="http://schemas.microsoft.com/office/drawing/2014/main" id="{FFC947CF-12B4-4C57-8461-1A66B9FCE290}"/>
              </a:ext>
            </a:extLst>
          </p:cNvPr>
          <p:cNvSpPr txBox="1">
            <a:spLocks/>
          </p:cNvSpPr>
          <p:nvPr/>
        </p:nvSpPr>
        <p:spPr>
          <a:xfrm>
            <a:off x="45720" y="701367"/>
            <a:ext cx="8949208" cy="723573"/>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t>The majority of exceptions are resolved via a technical or business solution and have no impact to customers as they are resolved before they are needed in the next step of the process. However, there are three outstanding exceptions which we are unable to resolve. Details of these are below and an initial industry communication was issued on 27</a:t>
            </a:r>
            <a:r>
              <a:rPr lang="en-GB" sz="1200" baseline="30000" dirty="0"/>
              <a:t>th</a:t>
            </a:r>
            <a:r>
              <a:rPr lang="en-GB" sz="1200" dirty="0"/>
              <a:t> April 2020. </a:t>
            </a:r>
            <a:endParaRPr lang="en-GB" sz="1200" b="0" dirty="0">
              <a:solidFill>
                <a:schemeClr val="tx2"/>
              </a:solidFill>
            </a:endParaRPr>
          </a:p>
        </p:txBody>
      </p:sp>
      <p:graphicFrame>
        <p:nvGraphicFramePr>
          <p:cNvPr id="3" name="Table 2">
            <a:extLst>
              <a:ext uri="{FF2B5EF4-FFF2-40B4-BE49-F238E27FC236}">
                <a16:creationId xmlns:a16="http://schemas.microsoft.com/office/drawing/2014/main" id="{58A46E71-9276-41DC-AF5F-264B209B4365}"/>
              </a:ext>
            </a:extLst>
          </p:cNvPr>
          <p:cNvGraphicFramePr>
            <a:graphicFrameLocks noGrp="1"/>
          </p:cNvGraphicFramePr>
          <p:nvPr>
            <p:extLst>
              <p:ext uri="{D42A27DB-BD31-4B8C-83A1-F6EECF244321}">
                <p14:modId xmlns:p14="http://schemas.microsoft.com/office/powerpoint/2010/main" val="233493977"/>
              </p:ext>
            </p:extLst>
          </p:nvPr>
        </p:nvGraphicFramePr>
        <p:xfrm>
          <a:off x="441961" y="1531621"/>
          <a:ext cx="8229598" cy="3017193"/>
        </p:xfrm>
        <a:graphic>
          <a:graphicData uri="http://schemas.openxmlformats.org/drawingml/2006/table">
            <a:tbl>
              <a:tblPr/>
              <a:tblGrid>
                <a:gridCol w="445831">
                  <a:extLst>
                    <a:ext uri="{9D8B030D-6E8A-4147-A177-3AD203B41FA5}">
                      <a16:colId xmlns:a16="http://schemas.microsoft.com/office/drawing/2014/main" val="2446276840"/>
                    </a:ext>
                  </a:extLst>
                </a:gridCol>
                <a:gridCol w="708944">
                  <a:extLst>
                    <a:ext uri="{9D8B030D-6E8A-4147-A177-3AD203B41FA5}">
                      <a16:colId xmlns:a16="http://schemas.microsoft.com/office/drawing/2014/main" val="3023652298"/>
                    </a:ext>
                  </a:extLst>
                </a:gridCol>
                <a:gridCol w="460448">
                  <a:extLst>
                    <a:ext uri="{9D8B030D-6E8A-4147-A177-3AD203B41FA5}">
                      <a16:colId xmlns:a16="http://schemas.microsoft.com/office/drawing/2014/main" val="1359844784"/>
                    </a:ext>
                  </a:extLst>
                </a:gridCol>
                <a:gridCol w="460448">
                  <a:extLst>
                    <a:ext uri="{9D8B030D-6E8A-4147-A177-3AD203B41FA5}">
                      <a16:colId xmlns:a16="http://schemas.microsoft.com/office/drawing/2014/main" val="2371175446"/>
                    </a:ext>
                  </a:extLst>
                </a:gridCol>
                <a:gridCol w="409287">
                  <a:extLst>
                    <a:ext uri="{9D8B030D-6E8A-4147-A177-3AD203B41FA5}">
                      <a16:colId xmlns:a16="http://schemas.microsoft.com/office/drawing/2014/main" val="1282071109"/>
                    </a:ext>
                  </a:extLst>
                </a:gridCol>
                <a:gridCol w="1739471">
                  <a:extLst>
                    <a:ext uri="{9D8B030D-6E8A-4147-A177-3AD203B41FA5}">
                      <a16:colId xmlns:a16="http://schemas.microsoft.com/office/drawing/2014/main" val="4235715459"/>
                    </a:ext>
                  </a:extLst>
                </a:gridCol>
                <a:gridCol w="489683">
                  <a:extLst>
                    <a:ext uri="{9D8B030D-6E8A-4147-A177-3AD203B41FA5}">
                      <a16:colId xmlns:a16="http://schemas.microsoft.com/office/drawing/2014/main" val="121650448"/>
                    </a:ext>
                  </a:extLst>
                </a:gridCol>
                <a:gridCol w="416596">
                  <a:extLst>
                    <a:ext uri="{9D8B030D-6E8A-4147-A177-3AD203B41FA5}">
                      <a16:colId xmlns:a16="http://schemas.microsoft.com/office/drawing/2014/main" val="3587338470"/>
                    </a:ext>
                  </a:extLst>
                </a:gridCol>
                <a:gridCol w="3098890">
                  <a:extLst>
                    <a:ext uri="{9D8B030D-6E8A-4147-A177-3AD203B41FA5}">
                      <a16:colId xmlns:a16="http://schemas.microsoft.com/office/drawing/2014/main" val="1064796849"/>
                    </a:ext>
                  </a:extLst>
                </a:gridCol>
              </a:tblGrid>
              <a:tr h="461952">
                <a:tc>
                  <a:txBody>
                    <a:bodyPr/>
                    <a:lstStyle/>
                    <a:p>
                      <a:pPr algn="ctr" fontAlgn="ctr"/>
                      <a:r>
                        <a:rPr lang="en-GB" sz="600" b="1" i="0" u="none" strike="noStrike">
                          <a:solidFill>
                            <a:srgbClr val="FFFFFF"/>
                          </a:solidFill>
                          <a:effectLst/>
                          <a:latin typeface="Arial" panose="020B0604020202020204" pitchFamily="34" charset="0"/>
                        </a:rPr>
                        <a:t>Exception Type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600" b="1" i="0" u="none" strike="noStrike">
                          <a:solidFill>
                            <a:srgbClr val="FFFFFF"/>
                          </a:solidFill>
                          <a:effectLst/>
                          <a:latin typeface="Arial" panose="020B0604020202020204" pitchFamily="34" charset="0"/>
                        </a:rPr>
                        <a:t>SAP Message Text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600" b="1" i="0" u="none" strike="noStrike">
                          <a:solidFill>
                            <a:srgbClr val="FFFFFF"/>
                          </a:solidFill>
                          <a:effectLst/>
                          <a:latin typeface="Arial" panose="020B0604020202020204" pitchFamily="34" charset="0"/>
                        </a:rPr>
                        <a:t>Exception Count at 27/05/20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600" b="1" i="0" u="none" strike="noStrike">
                          <a:solidFill>
                            <a:srgbClr val="FFFFFF"/>
                          </a:solidFill>
                          <a:effectLst/>
                          <a:latin typeface="Arial" panose="020B0604020202020204" pitchFamily="34" charset="0"/>
                        </a:rPr>
                        <a:t>Average Growth Per Month</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600" b="1" i="0" u="none" strike="noStrike">
                          <a:solidFill>
                            <a:srgbClr val="FFFFFF"/>
                          </a:solidFill>
                          <a:effectLst/>
                          <a:latin typeface="Arial" panose="020B0604020202020204" pitchFamily="34" charset="0"/>
                        </a:rPr>
                        <a:t>Unique MPRN Count at 27/05/20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600" b="1" i="0" u="none" strike="noStrike">
                          <a:solidFill>
                            <a:srgbClr val="FFFFFF"/>
                          </a:solidFill>
                          <a:effectLst/>
                          <a:latin typeface="Arial" panose="020B0604020202020204" pitchFamily="34" charset="0"/>
                        </a:rPr>
                        <a:t>Customer Impact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600" b="1" i="0" u="none" strike="noStrike">
                          <a:solidFill>
                            <a:srgbClr val="FFFFFF"/>
                          </a:solidFill>
                          <a:effectLst/>
                          <a:latin typeface="Arial" panose="020B0604020202020204" pitchFamily="34" charset="0"/>
                        </a:rPr>
                        <a:t>Target Deploy date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600" b="1" i="0" u="none" strike="noStrike">
                          <a:solidFill>
                            <a:srgbClr val="FFFFFF"/>
                          </a:solidFill>
                          <a:effectLst/>
                          <a:latin typeface="Arial" panose="020B0604020202020204" pitchFamily="34" charset="0"/>
                        </a:rPr>
                        <a:t>Backlog - Clearance date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600" b="1" i="0" u="none" strike="noStrike">
                          <a:solidFill>
                            <a:srgbClr val="FFFFFF"/>
                          </a:solidFill>
                          <a:effectLst/>
                          <a:latin typeface="Arial" panose="020B0604020202020204" pitchFamily="34" charset="0"/>
                        </a:rPr>
                        <a:t>Comments/Status</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3129085135"/>
                  </a:ext>
                </a:extLst>
              </a:tr>
              <a:tr h="1212622">
                <a:tc>
                  <a:txBody>
                    <a:bodyPr/>
                    <a:lstStyle/>
                    <a:p>
                      <a:pPr algn="ctr" fontAlgn="ctr"/>
                      <a:r>
                        <a:rPr lang="en-GB" sz="600" b="0" i="0" u="none" strike="noStrike">
                          <a:solidFill>
                            <a:srgbClr val="FFFFFF"/>
                          </a:solidFill>
                          <a:effectLst/>
                          <a:latin typeface="Arial" panose="020B0604020202020204" pitchFamily="34" charset="0"/>
                        </a:rPr>
                        <a:t>MN09</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nl-NL" sz="600" b="0" i="0" u="none" strike="noStrike">
                          <a:solidFill>
                            <a:srgbClr val="000000"/>
                          </a:solidFill>
                          <a:effectLst/>
                          <a:latin typeface="Arial" panose="020B0604020202020204" pitchFamily="34" charset="0"/>
                        </a:rPr>
                        <a:t>NDM Recn- Prevailing Volume is zero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165,623</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9,300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97,138</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600" b="0" i="0" u="none" strike="noStrike" dirty="0">
                          <a:solidFill>
                            <a:srgbClr val="000000"/>
                          </a:solidFill>
                          <a:effectLst/>
                          <a:latin typeface="Arial" panose="020B0604020202020204" pitchFamily="34" charset="0"/>
                        </a:rPr>
                        <a:t>Reconciliation charges are not being invoiced to the Shipper for the period that is being held due to the exception and subsequent periods</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TBC (Perm solution)</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June (Tactical solutuon)</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600" b="0" i="0" u="none" strike="noStrike">
                          <a:solidFill>
                            <a:srgbClr val="000000"/>
                          </a:solidFill>
                          <a:effectLst/>
                          <a:latin typeface="Arial" panose="020B0604020202020204" pitchFamily="34" charset="0"/>
                        </a:rPr>
                        <a:t>Solution agreed, target implemenation date July 20th. Plan for backlog TBC</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2142409"/>
                  </a:ext>
                </a:extLst>
              </a:tr>
              <a:tr h="893599">
                <a:tc>
                  <a:txBody>
                    <a:bodyPr/>
                    <a:lstStyle/>
                    <a:p>
                      <a:pPr algn="ctr" fontAlgn="ctr"/>
                      <a:r>
                        <a:rPr lang="en-GB" sz="600" b="0" i="0" u="none" strike="noStrike">
                          <a:solidFill>
                            <a:srgbClr val="FFFFFF"/>
                          </a:solidFill>
                          <a:effectLst/>
                          <a:latin typeface="Arial" panose="020B0604020202020204" pitchFamily="34" charset="0"/>
                        </a:rPr>
                        <a:t>BI49</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600" b="0" i="0" u="none" strike="noStrike">
                          <a:solidFill>
                            <a:srgbClr val="000000"/>
                          </a:solidFill>
                          <a:effectLst/>
                          <a:latin typeface="Arial" panose="020B0604020202020204" pitchFamily="34" charset="0"/>
                        </a:rPr>
                        <a:t>Variance value for isolation period has non-zero value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10,251</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230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10,251</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600" b="0" i="0" u="none" strike="noStrike">
                          <a:solidFill>
                            <a:srgbClr val="000000"/>
                          </a:solidFill>
                          <a:effectLst/>
                          <a:latin typeface="Arial" panose="020B0604020202020204" pitchFamily="34" charset="0"/>
                        </a:rPr>
                        <a:t>1. If the site is consuming but the meter point remains as 'isolated' on UKLink, the energy consumed is not being billed and will therefore be picked up in UIG.</a:t>
                      </a:r>
                      <a:br>
                        <a:rPr lang="en-US" sz="600" b="0" i="0" u="none" strike="noStrike">
                          <a:solidFill>
                            <a:srgbClr val="000000"/>
                          </a:solidFill>
                          <a:effectLst/>
                          <a:latin typeface="Arial" panose="020B0604020202020204" pitchFamily="34" charset="0"/>
                        </a:rPr>
                      </a:br>
                      <a:r>
                        <a:rPr lang="en-US" sz="600" b="0" i="0" u="none" strike="noStrike">
                          <a:solidFill>
                            <a:srgbClr val="000000"/>
                          </a:solidFill>
                          <a:effectLst/>
                          <a:latin typeface="Arial" panose="020B0604020202020204" pitchFamily="34" charset="0"/>
                        </a:rPr>
                        <a:t>2. When the isolation status is updated, following acceptance of a read, any reconciliations for periods after the status update will not be processed</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Mid Feb 2021</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Calibri" panose="020F0502020204030204" pitchFamily="34" charset="0"/>
                        </a:rPr>
                        <a:t>TBC</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600" b="0" i="0" u="none" strike="noStrike">
                          <a:solidFill>
                            <a:srgbClr val="000000"/>
                          </a:solidFill>
                          <a:effectLst/>
                          <a:latin typeface="Arial" panose="020B0604020202020204" pitchFamily="34" charset="0"/>
                        </a:rPr>
                        <a:t>Solution confimed, target implementation for July</a:t>
                      </a:r>
                      <a:br>
                        <a:rPr lang="en-US" sz="600" b="0" i="0" u="none" strike="noStrike">
                          <a:solidFill>
                            <a:srgbClr val="000000"/>
                          </a:solidFill>
                          <a:effectLst/>
                          <a:latin typeface="Arial" panose="020B0604020202020204" pitchFamily="34" charset="0"/>
                        </a:rPr>
                      </a:br>
                      <a:r>
                        <a:rPr lang="en-US" sz="600" b="0" i="0" u="none" strike="noStrike">
                          <a:solidFill>
                            <a:srgbClr val="000000"/>
                          </a:solidFill>
                          <a:effectLst/>
                          <a:latin typeface="Arial" panose="020B0604020202020204" pitchFamily="34" charset="0"/>
                        </a:rPr>
                        <a:t> Permanent change delivery via CTO projects – Richard Hadfield.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08367141"/>
                  </a:ext>
                </a:extLst>
              </a:tr>
              <a:tr h="449020">
                <a:tc>
                  <a:txBody>
                    <a:bodyPr/>
                    <a:lstStyle/>
                    <a:p>
                      <a:pPr algn="ctr" fontAlgn="ctr"/>
                      <a:r>
                        <a:rPr lang="en-GB" sz="600" b="0" i="0" u="none" strike="noStrike">
                          <a:solidFill>
                            <a:srgbClr val="FFFFFF"/>
                          </a:solidFill>
                          <a:effectLst/>
                          <a:latin typeface="Arial" panose="020B0604020202020204" pitchFamily="34" charset="0"/>
                        </a:rPr>
                        <a:t>BI29</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600" b="0" i="0" u="none" strike="noStrike">
                          <a:solidFill>
                            <a:srgbClr val="000000"/>
                          </a:solidFill>
                          <a:effectLst/>
                          <a:latin typeface="Arial" panose="020B0604020202020204" pitchFamily="34" charset="0"/>
                        </a:rPr>
                        <a:t>Change to group characteristics for installation</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197</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10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Arial" panose="020B0604020202020204" pitchFamily="34" charset="0"/>
                        </a:rPr>
                        <a:t>197</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600" b="0" i="0" u="none" strike="noStrike">
                          <a:solidFill>
                            <a:srgbClr val="000000"/>
                          </a:solidFill>
                          <a:effectLst/>
                          <a:latin typeface="Arial" panose="020B0604020202020204" pitchFamily="34" charset="0"/>
                        </a:rPr>
                        <a:t>No Rec periods are being invoiced to the Shippers for the the period that is being held due to the exception and subsequent periods.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600" b="0" i="0" u="none" strike="noStrike">
                          <a:solidFill>
                            <a:srgbClr val="000000"/>
                          </a:solidFill>
                          <a:effectLst/>
                          <a:latin typeface="Arial" panose="020B0604020202020204" pitchFamily="34" charset="0"/>
                        </a:rPr>
                        <a:t>Linked to main Primes &amp; Subs Change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600" b="0" i="0" u="none" strike="noStrike">
                          <a:solidFill>
                            <a:srgbClr val="000000"/>
                          </a:solidFill>
                          <a:effectLst/>
                          <a:latin typeface="Calibri" panose="020F0502020204030204" pitchFamily="34" charset="0"/>
                        </a:rPr>
                        <a:t>July</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600" b="0" i="0" u="none" strike="noStrike" dirty="0">
                          <a:solidFill>
                            <a:srgbClr val="000000"/>
                          </a:solidFill>
                          <a:effectLst/>
                          <a:latin typeface="Arial" panose="020B0604020202020204" pitchFamily="34" charset="0"/>
                        </a:rPr>
                        <a:t>Tactical solution established. Requires manual input of meter reads on a case by case basis. </a:t>
                      </a:r>
                      <a:br>
                        <a:rPr lang="en-US" sz="600" b="0" i="0" u="none" strike="noStrike" dirty="0">
                          <a:solidFill>
                            <a:srgbClr val="000000"/>
                          </a:solidFill>
                          <a:effectLst/>
                          <a:latin typeface="Arial" panose="020B0604020202020204" pitchFamily="34" charset="0"/>
                        </a:rPr>
                      </a:br>
                      <a:r>
                        <a:rPr lang="en-US" sz="600" b="0" i="0" u="none" strike="noStrike" dirty="0">
                          <a:solidFill>
                            <a:srgbClr val="000000"/>
                          </a:solidFill>
                          <a:effectLst/>
                          <a:latin typeface="Arial" panose="020B0604020202020204" pitchFamily="34" charset="0"/>
                        </a:rPr>
                        <a:t>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008024255"/>
                  </a:ext>
                </a:extLst>
              </a:tr>
            </a:tbl>
          </a:graphicData>
        </a:graphic>
      </p:graphicFrame>
    </p:spTree>
    <p:extLst>
      <p:ext uri="{BB962C8B-B14F-4D97-AF65-F5344CB8AC3E}">
        <p14:creationId xmlns:p14="http://schemas.microsoft.com/office/powerpoint/2010/main" val="177328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1632282505"/>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41084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1,158 </a:t>
            </a:r>
            <a:r>
              <a:rPr lang="en-GB" sz="1200" b="0" dirty="0">
                <a:solidFill>
                  <a:schemeClr val="tx1"/>
                </a:solidFill>
              </a:rPr>
              <a:t>distinct MPRNs for the April 2020 billing period currently have bill blocks placed upon them (as at 1</a:t>
            </a:r>
            <a:r>
              <a:rPr lang="en-GB" sz="1200" b="0" baseline="30000" dirty="0">
                <a:solidFill>
                  <a:schemeClr val="tx1"/>
                </a:solidFill>
              </a:rPr>
              <a:t>st</a:t>
            </a:r>
            <a:r>
              <a:rPr lang="en-GB" sz="1200" b="0" dirty="0">
                <a:solidFill>
                  <a:schemeClr val="tx1"/>
                </a:solidFill>
              </a:rPr>
              <a:t> June 2020). Bill blocks are placed on MPRNs where there are known issues that will result in incorrect charges being calculated. </a:t>
            </a:r>
          </a:p>
          <a:p>
            <a:pPr algn="l"/>
            <a:endParaRPr lang="en-GB" sz="1200" b="0" i="1" dirty="0">
              <a:solidFill>
                <a:schemeClr val="tx1"/>
              </a:solidFill>
            </a:endParaRPr>
          </a:p>
          <a:p>
            <a:r>
              <a:rPr lang="en-GB" sz="1200" b="0" i="1" dirty="0">
                <a:solidFill>
                  <a:schemeClr val="tx1"/>
                </a:solidFill>
              </a:rPr>
              <a:t>(Jan-20 = 2,894, Feb-20 = 11,208, Mar-20 = 4,567)</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2953527771"/>
              </p:ext>
            </p:extLst>
          </p:nvPr>
        </p:nvGraphicFramePr>
        <p:xfrm>
          <a:off x="6751320" y="336499"/>
          <a:ext cx="2327546" cy="4533103"/>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18870">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93967">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4279">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4279">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4279">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42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4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750023">
                <a:tc>
                  <a:txBody>
                    <a:bodyPr/>
                    <a:lstStyle/>
                    <a:p>
                      <a:pPr lvl="0"/>
                      <a:r>
                        <a:rPr lang="en-US" sz="900" kern="1200" dirty="0">
                          <a:solidFill>
                            <a:schemeClr val="tx1"/>
                          </a:solidFill>
                          <a:effectLst/>
                          <a:latin typeface="Calibri" panose="020F0502020204030204" pitchFamily="34" charset="0"/>
                          <a:ea typeface="+mn-ea"/>
                          <a:cs typeface="Calibri" panose="020F0502020204030204" pitchFamily="34" charset="0"/>
                        </a:rPr>
                        <a:t>1 Defect did not meet the May SLA: -</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en-US" sz="900" kern="1200" dirty="0">
                          <a:solidFill>
                            <a:schemeClr val="tx1"/>
                          </a:solidFill>
                          <a:effectLst/>
                          <a:latin typeface="Calibri" panose="020F0502020204030204" pitchFamily="34" charset="0"/>
                          <a:ea typeface="+mn-ea"/>
                          <a:cs typeface="Calibri" panose="020F0502020204030204" pitchFamily="34" charset="0"/>
                        </a:rPr>
                        <a:t>61452 – This defect was previously delayed as clarification was required whether the defect was to be included in existing CR.  Following further analysis, it was agreed to continue as a defect. UAT was delayed due to environment outage in April 20. Defect is currently with UAT and is being progressed however there is an issue with authorisation within the class change process which the technicians are working through.</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666" y="503621"/>
            <a:ext cx="558557" cy="558557"/>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625616" y="477173"/>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14 open ASP/AML related defects as of 3rd June 2020</a:t>
            </a:r>
          </a:p>
          <a:p>
            <a:r>
              <a:rPr lang="en-GB" sz="1000" dirty="0">
                <a:solidFill>
                  <a:schemeClr val="tx1"/>
                </a:solidFill>
              </a:rPr>
              <a:t>(14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BC12CFBE-BA02-468D-891D-4B2B5A8C9720}"/>
              </a:ext>
            </a:extLst>
          </p:cNvPr>
          <p:cNvGraphicFramePr>
            <a:graphicFrameLocks noGrp="1"/>
          </p:cNvGraphicFramePr>
          <p:nvPr>
            <p:extLst>
              <p:ext uri="{D42A27DB-BD31-4B8C-83A1-F6EECF244321}">
                <p14:modId xmlns:p14="http://schemas.microsoft.com/office/powerpoint/2010/main" val="939820564"/>
              </p:ext>
            </p:extLst>
          </p:nvPr>
        </p:nvGraphicFramePr>
        <p:xfrm>
          <a:off x="833222" y="1162734"/>
          <a:ext cx="5460897" cy="3681063"/>
        </p:xfrm>
        <a:graphic>
          <a:graphicData uri="http://schemas.openxmlformats.org/drawingml/2006/table">
            <a:tbl>
              <a:tblPr firstRow="1" firstCol="1" bandRow="1"/>
              <a:tblGrid>
                <a:gridCol w="480059">
                  <a:extLst>
                    <a:ext uri="{9D8B030D-6E8A-4147-A177-3AD203B41FA5}">
                      <a16:colId xmlns:a16="http://schemas.microsoft.com/office/drawing/2014/main" val="550886266"/>
                    </a:ext>
                  </a:extLst>
                </a:gridCol>
                <a:gridCol w="3074463">
                  <a:extLst>
                    <a:ext uri="{9D8B030D-6E8A-4147-A177-3AD203B41FA5}">
                      <a16:colId xmlns:a16="http://schemas.microsoft.com/office/drawing/2014/main" val="948584862"/>
                    </a:ext>
                  </a:extLst>
                </a:gridCol>
                <a:gridCol w="555449">
                  <a:extLst>
                    <a:ext uri="{9D8B030D-6E8A-4147-A177-3AD203B41FA5}">
                      <a16:colId xmlns:a16="http://schemas.microsoft.com/office/drawing/2014/main" val="1922705106"/>
                    </a:ext>
                  </a:extLst>
                </a:gridCol>
                <a:gridCol w="675463">
                  <a:extLst>
                    <a:ext uri="{9D8B030D-6E8A-4147-A177-3AD203B41FA5}">
                      <a16:colId xmlns:a16="http://schemas.microsoft.com/office/drawing/2014/main" val="1391072860"/>
                    </a:ext>
                  </a:extLst>
                </a:gridCol>
                <a:gridCol w="675463">
                  <a:extLst>
                    <a:ext uri="{9D8B030D-6E8A-4147-A177-3AD203B41FA5}">
                      <a16:colId xmlns:a16="http://schemas.microsoft.com/office/drawing/2014/main" val="27035711"/>
                    </a:ext>
                  </a:extLst>
                </a:gridCol>
              </a:tblGrid>
              <a:tr h="175291">
                <a:tc>
                  <a:txBody>
                    <a:bodyPr/>
                    <a:lstStyle/>
                    <a:p>
                      <a:pPr algn="ctr">
                        <a:spcAft>
                          <a:spcPts val="0"/>
                        </a:spcAft>
                      </a:pPr>
                      <a:r>
                        <a:rPr lang="en-GB" sz="600">
                          <a:solidFill>
                            <a:srgbClr val="FFFFFF"/>
                          </a:solidFill>
                          <a:effectLst/>
                          <a:latin typeface="Calibri" panose="020F0502020204030204" pitchFamily="34" charset="0"/>
                          <a:ea typeface="Calibri" panose="020F0502020204030204" pitchFamily="34" charset="0"/>
                        </a:rPr>
                        <a:t>Defect ID</a:t>
                      </a:r>
                      <a:endParaRPr lang="en-GB" sz="600">
                        <a:effectLst/>
                        <a:latin typeface="Calibri" panose="020F0502020204030204" pitchFamily="34" charset="0"/>
                        <a:ea typeface="Calibri" panose="020F0502020204030204" pitchFamily="34" charset="0"/>
                      </a:endParaRP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600">
                          <a:solidFill>
                            <a:srgbClr val="FFFFFF"/>
                          </a:solidFill>
                          <a:effectLst/>
                          <a:latin typeface="Calibri" panose="020F0502020204030204" pitchFamily="34" charset="0"/>
                          <a:ea typeface="Calibri" panose="020F0502020204030204" pitchFamily="34" charset="0"/>
                        </a:rPr>
                        <a:t>Defect Title</a:t>
                      </a:r>
                      <a:endParaRPr lang="en-GB" sz="600">
                        <a:effectLst/>
                        <a:latin typeface="Calibri" panose="020F0502020204030204" pitchFamily="34" charset="0"/>
                        <a:ea typeface="Calibri" panose="020F0502020204030204" pitchFamily="34" charset="0"/>
                      </a:endParaRP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600">
                          <a:solidFill>
                            <a:srgbClr val="FFFFFF"/>
                          </a:solidFill>
                          <a:effectLst/>
                          <a:latin typeface="Calibri" panose="020F0502020204030204" pitchFamily="34" charset="0"/>
                          <a:ea typeface="Calibri" panose="020F0502020204030204" pitchFamily="34" charset="0"/>
                        </a:rPr>
                        <a:t>Date Detected</a:t>
                      </a:r>
                      <a:endParaRPr lang="en-GB" sz="600">
                        <a:effectLst/>
                        <a:latin typeface="Calibri" panose="020F0502020204030204" pitchFamily="34" charset="0"/>
                        <a:ea typeface="Calibri" panose="020F0502020204030204" pitchFamily="34" charset="0"/>
                      </a:endParaRP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600">
                          <a:solidFill>
                            <a:srgbClr val="FFFFFF"/>
                          </a:solidFill>
                          <a:effectLst/>
                          <a:latin typeface="Calibri" panose="020F0502020204030204" pitchFamily="34" charset="0"/>
                          <a:ea typeface="Calibri" panose="020F0502020204030204" pitchFamily="34" charset="0"/>
                        </a:rPr>
                        <a:t>Target Fix Date</a:t>
                      </a:r>
                      <a:endParaRPr lang="en-GB" sz="600">
                        <a:effectLst/>
                        <a:latin typeface="Calibri" panose="020F0502020204030204" pitchFamily="34" charset="0"/>
                        <a:ea typeface="Calibri" panose="020F0502020204030204" pitchFamily="34" charset="0"/>
                      </a:endParaRP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600">
                          <a:solidFill>
                            <a:srgbClr val="FFFFFF"/>
                          </a:solidFill>
                          <a:effectLst/>
                          <a:latin typeface="Calibri" panose="020F0502020204030204" pitchFamily="34" charset="0"/>
                          <a:ea typeface="Calibri" panose="020F0502020204030204" pitchFamily="34" charset="0"/>
                        </a:rPr>
                        <a:t>SLA Resolution Date</a:t>
                      </a:r>
                      <a:endParaRPr lang="en-GB" sz="600">
                        <a:effectLst/>
                        <a:latin typeface="Calibri" panose="020F0502020204030204" pitchFamily="34" charset="0"/>
                        <a:ea typeface="Calibri" panose="020F0502020204030204" pitchFamily="34" charset="0"/>
                      </a:endParaRP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729528888"/>
                  </a:ext>
                </a:extLst>
              </a:tr>
              <a:tr h="364858">
                <a:tc>
                  <a:txBody>
                    <a:bodyPr/>
                    <a:lstStyle/>
                    <a:p>
                      <a:pPr algn="ctr">
                        <a:spcAft>
                          <a:spcPts val="0"/>
                        </a:spcAft>
                      </a:pPr>
                      <a:r>
                        <a:rPr lang="en-GB" sz="600">
                          <a:effectLst/>
                          <a:latin typeface="Calibri" panose="020F0502020204030204" pitchFamily="34" charset="0"/>
                          <a:ea typeface="Calibri" panose="020F0502020204030204" pitchFamily="34" charset="0"/>
                        </a:rPr>
                        <a:t>1513</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MR15 exception not created when the variance volume was negative but total volumes was positive and vice versa</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17/12/2019</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TBC</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06/03/2020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917289"/>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1520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Incorrect Volume in SAP due to multiple check read processing on same day in incorrect sequence</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07/01/2020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TBC</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06/03/2020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621080"/>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61159</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Class change from 4 to 1 not updating total check to check volume and energy against MRD </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24/01/2020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27/03/2020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03/04/2020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939563"/>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61452</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Rec is not happening for Prime and sub site when there is RGMA or class change or shipper transfer estimated read</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19/02/2020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08/05/2020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08/05/2020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346483"/>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61896</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High Value rec report is not displaying data properly and requires some code changes</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20/03/2020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27/04/2020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628541"/>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61941</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Check to Check rec is not happening for a particular MPRN</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25/03/2020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30/04/2020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109472"/>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62028</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Replacement read for inactive read should be rejected.</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01/04/2020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653450"/>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62060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The cyclical read received with read on class change end date should be made inactive to avoid issues with rec</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03/04/2020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854957"/>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62134</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NDM Replacement read – The forward reconciliation is updating an incorrect volume against billable order (RR-02)</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08/04/2020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05/06/2020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016485"/>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62178</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MR19 exception needs to be created in cases where profiles upload results in errors</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16/04/2020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 </a:t>
                      </a:r>
                    </a:p>
                    <a:p>
                      <a:pPr algn="ctr">
                        <a:spcAft>
                          <a:spcPts val="0"/>
                        </a:spcAft>
                      </a:pPr>
                      <a:r>
                        <a:rPr lang="en-GB" sz="600">
                          <a:effectLst/>
                          <a:latin typeface="Calibri" panose="020F0502020204030204" pitchFamily="34" charset="0"/>
                          <a:ea typeface="Calibri" panose="020F0502020204030204" pitchFamily="34" charset="0"/>
                        </a:rPr>
                        <a:t>10/07/2020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 </a:t>
                      </a:r>
                    </a:p>
                    <a:p>
                      <a:pPr algn="ctr">
                        <a:spcAft>
                          <a:spcPts val="0"/>
                        </a:spcAft>
                      </a:pPr>
                      <a:r>
                        <a:rPr lang="en-GB" sz="600">
                          <a:effectLst/>
                          <a:latin typeface="Calibri" panose="020F0502020204030204" pitchFamily="34" charset="0"/>
                          <a:ea typeface="Calibri" panose="020F0502020204030204" pitchFamily="34" charset="0"/>
                        </a:rPr>
                        <a:t>10/07/2020</a:t>
                      </a:r>
                    </a:p>
                  </a:txBody>
                  <a:tcPr marL="35855" marR="35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350189"/>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62397</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Amendment billing issue; When a bill adjustment trigger is spanning across two contracts, it is not getting properly billed.</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15/05/2020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594371"/>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62432</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ASP Simulation Job Failure for the Bill Month 03.2020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20/05/2020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9885454"/>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62434</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There are incorrect Records In the ASP Simulation File</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20/05/2020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725842"/>
                  </a:ext>
                </a:extLst>
              </a:tr>
              <a:tr h="241025">
                <a:tc>
                  <a:txBody>
                    <a:bodyPr/>
                    <a:lstStyle/>
                    <a:p>
                      <a:pPr algn="ctr">
                        <a:spcAft>
                          <a:spcPts val="0"/>
                        </a:spcAft>
                      </a:pPr>
                      <a:r>
                        <a:rPr lang="en-GB" sz="600">
                          <a:effectLst/>
                          <a:latin typeface="Calibri" panose="020F0502020204030204" pitchFamily="34" charset="0"/>
                          <a:ea typeface="Calibri" panose="020F0502020204030204" pitchFamily="34" charset="0"/>
                        </a:rPr>
                        <a:t>62513</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(Introduced by Defect 1464) - When the Cyclic read is received in the Class 3 period before RGMA activity date(D-1), the Profile values are being loaded.</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29/05/2020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dirty="0">
                          <a:effectLst/>
                          <a:latin typeface="Calibri" panose="020F0502020204030204" pitchFamily="34" charset="0"/>
                          <a:ea typeface="Calibri" panose="020F0502020204030204" pitchFamily="34" charset="0"/>
                        </a:rPr>
                        <a:t>07/08/2020</a:t>
                      </a:r>
                    </a:p>
                  </a:txBody>
                  <a:tcPr marL="35855" marR="358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790797"/>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1827696394"/>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solidFill>
                            <a:schemeClr val="tx1"/>
                          </a:solidFill>
                        </a:rPr>
                        <a:t>Reports shared with all customers and general and individual WebEx’s are ongoing.</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5555bc4e76dcffa51c54044eeb283f7a">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04e7acac1b15043f2fc7db01ae58639f"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http://purl.org/dc/elements/1.1/"/>
    <ds:schemaRef ds:uri="http://www.w3.org/XML/1998/namespace"/>
    <ds:schemaRef ds:uri="3092569d-7549-4f1f-b838-122d264c6bd8"/>
    <ds:schemaRef ds:uri="01f7a547-d57a-44ce-a211-81869c79743b"/>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103fba77-31dd-4780-83f9-c54f26c3a260"/>
  </ds:schemaRefs>
</ds:datastoreItem>
</file>

<file path=customXml/itemProps3.xml><?xml version="1.0" encoding="utf-8"?>
<ds:datastoreItem xmlns:ds="http://schemas.openxmlformats.org/officeDocument/2006/customXml" ds:itemID="{5ACEF778-C172-424F-8F80-33010807D1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f4956c-4c52-4651-8c4e-2a64183ace1b"/>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2306</TotalTime>
  <Words>2287</Words>
  <Application>Microsoft Office PowerPoint</Application>
  <PresentationFormat>On-screen Show (16:9)</PresentationFormat>
  <Paragraphs>419</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Amendment Invoice Update  </vt:lpstr>
      <vt:lpstr>Summary</vt:lpstr>
      <vt:lpstr>Summary Resolution Plan</vt:lpstr>
      <vt:lpstr>Supporting Information Mismatches</vt:lpstr>
      <vt:lpstr>Exceptions</vt:lpstr>
      <vt:lpstr>Unworkable Exceptions</vt:lpstr>
      <vt:lpstr>Exclusions</vt:lpstr>
      <vt:lpstr>Defects</vt:lpstr>
      <vt:lpstr>MI / Reporting</vt:lpstr>
      <vt:lpstr>Summary Resolution One Pager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29</cp:revision>
  <cp:lastPrinted>2019-12-10T08:29:51Z</cp:lastPrinted>
  <dcterms:created xsi:type="dcterms:W3CDTF">2018-09-02T17:12:15Z</dcterms:created>
  <dcterms:modified xsi:type="dcterms:W3CDTF">2020-06-08T15:41:28Z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