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29" r:id="rId6"/>
    <p:sldMasterId id="2147484139" r:id="rId7"/>
    <p:sldMasterId id="2147484143" r:id="rId8"/>
  </p:sldMasterIdLst>
  <p:notesMasterIdLst>
    <p:notesMasterId r:id="rId18"/>
  </p:notesMasterIdLst>
  <p:handoutMasterIdLst>
    <p:handoutMasterId r:id="rId19"/>
  </p:handoutMasterIdLst>
  <p:sldIdLst>
    <p:sldId id="352" r:id="rId9"/>
    <p:sldId id="788" r:id="rId10"/>
    <p:sldId id="388" r:id="rId11"/>
    <p:sldId id="776" r:id="rId12"/>
    <p:sldId id="775" r:id="rId13"/>
    <p:sldId id="783" r:id="rId14"/>
    <p:sldId id="789" r:id="rId15"/>
    <p:sldId id="785" r:id="rId16"/>
    <p:sldId id="791" r:id="rId17"/>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26A412"/>
    <a:srgbClr val="CED1E1"/>
    <a:srgbClr val="CED1E2"/>
    <a:srgbClr val="E8EAF1"/>
    <a:srgbClr val="3E5AA8"/>
    <a:srgbClr val="D2232A"/>
    <a:srgbClr val="F09F0E"/>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31C81F-B5CC-4E29-BFB1-D4DC2932B671}" v="13" dt="2020-06-05T14:28:34.675"/>
    <p1510:client id="{A6DAA5CD-B535-AA80-7A7C-BCA886AE02E0}" v="18" dt="2020-06-08T09:20:48.2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90" autoAdjust="0"/>
    <p:restoredTop sz="94660"/>
  </p:normalViewPr>
  <p:slideViewPr>
    <p:cSldViewPr snapToGrid="0">
      <p:cViewPr varScale="1">
        <p:scale>
          <a:sx n="83" d="100"/>
          <a:sy n="83" d="100"/>
        </p:scale>
        <p:origin x="828" y="60"/>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61"/>
        <p:guide pos="2095"/>
        <p:guide orient="horz" pos="3325"/>
        <p:guide pos="20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notesMaster" Target="notesMasters/notesMaster1.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ke, Angela" userId="S::angela.clarke@xoserve.com::fe8f2832-4ba4-4aa0-82a4-7cd04b33095c" providerId="AD" clId="Web-{A6DAA5CD-B535-AA80-7A7C-BCA886AE02E0}"/>
    <pc:docChg chg="modSld">
      <pc:chgData name="Clarke, Angela" userId="S::angela.clarke@xoserve.com::fe8f2832-4ba4-4aa0-82a4-7cd04b33095c" providerId="AD" clId="Web-{A6DAA5CD-B535-AA80-7A7C-BCA886AE02E0}" dt="2020-06-08T09:20:47.241" v="16" actId="20577"/>
      <pc:docMkLst>
        <pc:docMk/>
      </pc:docMkLst>
      <pc:sldChg chg="modSp">
        <pc:chgData name="Clarke, Angela" userId="S::angela.clarke@xoserve.com::fe8f2832-4ba4-4aa0-82a4-7cd04b33095c" providerId="AD" clId="Web-{A6DAA5CD-B535-AA80-7A7C-BCA886AE02E0}" dt="2020-06-08T09:20:46.601" v="14" actId="20577"/>
        <pc:sldMkLst>
          <pc:docMk/>
          <pc:sldMk cId="3324695576" sldId="352"/>
        </pc:sldMkLst>
        <pc:spChg chg="mod">
          <ac:chgData name="Clarke, Angela" userId="S::angela.clarke@xoserve.com::fe8f2832-4ba4-4aa0-82a4-7cd04b33095c" providerId="AD" clId="Web-{A6DAA5CD-B535-AA80-7A7C-BCA886AE02E0}" dt="2020-06-08T09:20:46.601" v="14" actId="20577"/>
          <ac:spMkLst>
            <pc:docMk/>
            <pc:sldMk cId="3324695576" sldId="352"/>
            <ac:spMk id="5" creationId="{00000000-0000-0000-0000-000000000000}"/>
          </ac:spMkLst>
        </pc:spChg>
      </pc:sldChg>
    </pc:docChg>
  </pc:docChgLst>
</pc:chgInfo>
</file>

<file path=ppt/charts/_rels/chart1.xml.rels><?xml version="1.0" encoding="UTF-8" standalone="yes"?>
<Relationships xmlns="http://schemas.openxmlformats.org/package/2006/relationships"><Relationship Id="rId1" Type="http://schemas.openxmlformats.org/officeDocument/2006/relationships/oleObject" Target="file:///C:\Users\Emma.J.Lyndon\AppData\Local\Microsoft\Windows\INetCache\Content.Outlook\RCXW6Q4S\Fundinf%20Chart%2004.06.2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11457841963303"/>
          <c:y val="3.7101151829705498E-2"/>
          <c:w val="0.85981337010293069"/>
          <c:h val="0.82607619767779539"/>
        </c:manualLayout>
      </c:layout>
      <c:lineChart>
        <c:grouping val="standard"/>
        <c:varyColors val="0"/>
        <c:ser>
          <c:idx val="1"/>
          <c:order val="0"/>
          <c:tx>
            <c:strRef>
              <c:f>'Output - Funding'!$D$31</c:f>
              <c:strCache>
                <c:ptCount val="1"/>
                <c:pt idx="0">
                  <c:v> Forecast </c:v>
                </c:pt>
              </c:strCache>
            </c:strRef>
          </c:tx>
          <c:spPr>
            <a:ln>
              <a:solidFill>
                <a:srgbClr val="7030A0"/>
              </a:solidFill>
            </a:ln>
          </c:spPr>
          <c:marker>
            <c:symbol val="none"/>
          </c:marker>
          <c:cat>
            <c:numRef>
              <c:f>'Output - Funding'!$A$32:$A$76</c:f>
              <c:numCache>
                <c:formatCode>mmm\-yy</c:formatCode>
                <c:ptCount val="45"/>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pt idx="24">
                  <c:v>44316</c:v>
                </c:pt>
                <c:pt idx="25">
                  <c:v>44347</c:v>
                </c:pt>
                <c:pt idx="26">
                  <c:v>44377</c:v>
                </c:pt>
                <c:pt idx="27">
                  <c:v>44408</c:v>
                </c:pt>
                <c:pt idx="28">
                  <c:v>44439</c:v>
                </c:pt>
                <c:pt idx="29">
                  <c:v>44469</c:v>
                </c:pt>
                <c:pt idx="30">
                  <c:v>44500</c:v>
                </c:pt>
                <c:pt idx="31">
                  <c:v>44530</c:v>
                </c:pt>
                <c:pt idx="32">
                  <c:v>44561</c:v>
                </c:pt>
                <c:pt idx="33">
                  <c:v>44592</c:v>
                </c:pt>
                <c:pt idx="34">
                  <c:v>44620</c:v>
                </c:pt>
                <c:pt idx="35">
                  <c:v>44651</c:v>
                </c:pt>
                <c:pt idx="36">
                  <c:v>44681</c:v>
                </c:pt>
                <c:pt idx="37">
                  <c:v>44712</c:v>
                </c:pt>
                <c:pt idx="38">
                  <c:v>44742</c:v>
                </c:pt>
                <c:pt idx="39">
                  <c:v>44773</c:v>
                </c:pt>
                <c:pt idx="40">
                  <c:v>44804</c:v>
                </c:pt>
                <c:pt idx="41">
                  <c:v>44834</c:v>
                </c:pt>
                <c:pt idx="42">
                  <c:v>44865</c:v>
                </c:pt>
                <c:pt idx="43">
                  <c:v>44895</c:v>
                </c:pt>
                <c:pt idx="44">
                  <c:v>44926</c:v>
                </c:pt>
              </c:numCache>
            </c:numRef>
          </c:cat>
          <c:val>
            <c:numRef>
              <c:f>'Output - Funding'!$D$32:$D$76</c:f>
              <c:numCache>
                <c:formatCode>"£"#,##0</c:formatCode>
                <c:ptCount val="45"/>
                <c:pt idx="0">
                  <c:v>489844.68000000011</c:v>
                </c:pt>
                <c:pt idx="1">
                  <c:v>1174749.2</c:v>
                </c:pt>
                <c:pt idx="2">
                  <c:v>1918322.3099999996</c:v>
                </c:pt>
                <c:pt idx="3">
                  <c:v>2859329.2599999988</c:v>
                </c:pt>
                <c:pt idx="4">
                  <c:v>3600336.2099999986</c:v>
                </c:pt>
                <c:pt idx="5">
                  <c:v>4373413.7099999981</c:v>
                </c:pt>
                <c:pt idx="6">
                  <c:v>5301107.7099999972</c:v>
                </c:pt>
                <c:pt idx="7">
                  <c:v>6054522.3599999975</c:v>
                </c:pt>
                <c:pt idx="8">
                  <c:v>6844783.4099999974</c:v>
                </c:pt>
                <c:pt idx="9">
                  <c:v>7587690.8599999975</c:v>
                </c:pt>
                <c:pt idx="10">
                  <c:v>8469886.8099999968</c:v>
                </c:pt>
                <c:pt idx="11">
                  <c:v>10016454.159999996</c:v>
                </c:pt>
                <c:pt idx="12">
                  <c:v>10779965.929999996</c:v>
                </c:pt>
                <c:pt idx="13">
                  <c:v>11493026.979999997</c:v>
                </c:pt>
                <c:pt idx="14">
                  <c:v>12257299.429999996</c:v>
                </c:pt>
                <c:pt idx="15">
                  <c:v>12997220.779999996</c:v>
                </c:pt>
                <c:pt idx="16">
                  <c:v>13725556.829999994</c:v>
                </c:pt>
                <c:pt idx="17">
                  <c:v>14421369.279999994</c:v>
                </c:pt>
                <c:pt idx="18">
                  <c:v>15117181.729999993</c:v>
                </c:pt>
                <c:pt idx="19">
                  <c:v>15812157.779999994</c:v>
                </c:pt>
                <c:pt idx="20">
                  <c:v>16488796.629999993</c:v>
                </c:pt>
                <c:pt idx="21">
                  <c:v>17116014.679999992</c:v>
                </c:pt>
                <c:pt idx="22">
                  <c:v>17738626.329999991</c:v>
                </c:pt>
                <c:pt idx="23">
                  <c:v>19112910.77999999</c:v>
                </c:pt>
                <c:pt idx="24">
                  <c:v>19847855.229999989</c:v>
                </c:pt>
                <c:pt idx="25">
                  <c:v>20434482.079999991</c:v>
                </c:pt>
                <c:pt idx="26">
                  <c:v>21007388.129999992</c:v>
                </c:pt>
                <c:pt idx="27">
                  <c:v>21705623.819999993</c:v>
                </c:pt>
                <c:pt idx="28">
                  <c:v>22320659.50999999</c:v>
                </c:pt>
                <c:pt idx="29">
                  <c:v>24691785.199999992</c:v>
                </c:pt>
                <c:pt idx="30">
                  <c:v>25738905.199999992</c:v>
                </c:pt>
                <c:pt idx="31">
                  <c:v>25738905.199999992</c:v>
                </c:pt>
                <c:pt idx="32">
                  <c:v>25738905.199999992</c:v>
                </c:pt>
                <c:pt idx="33">
                  <c:v>25738905.199999992</c:v>
                </c:pt>
                <c:pt idx="34">
                  <c:v>25738905.199999992</c:v>
                </c:pt>
                <c:pt idx="35">
                  <c:v>25738905.199999992</c:v>
                </c:pt>
                <c:pt idx="36">
                  <c:v>25738905.199999992</c:v>
                </c:pt>
                <c:pt idx="37">
                  <c:v>25738905.199999992</c:v>
                </c:pt>
                <c:pt idx="38">
                  <c:v>25738905.199999992</c:v>
                </c:pt>
                <c:pt idx="39">
                  <c:v>25738905.199999992</c:v>
                </c:pt>
                <c:pt idx="40">
                  <c:v>25738905.199999992</c:v>
                </c:pt>
                <c:pt idx="41">
                  <c:v>25738905.199999992</c:v>
                </c:pt>
                <c:pt idx="42">
                  <c:v>25738905.199999992</c:v>
                </c:pt>
                <c:pt idx="43">
                  <c:v>25738905.199999992</c:v>
                </c:pt>
                <c:pt idx="44">
                  <c:v>25738905.199999992</c:v>
                </c:pt>
              </c:numCache>
            </c:numRef>
          </c:val>
          <c:smooth val="0"/>
          <c:extLst>
            <c:ext xmlns:c16="http://schemas.microsoft.com/office/drawing/2014/chart" uri="{C3380CC4-5D6E-409C-BE32-E72D297353CC}">
              <c16:uniqueId val="{00000000-0A0A-4E41-8B5A-DA6292F3E073}"/>
            </c:ext>
          </c:extLst>
        </c:ser>
        <c:ser>
          <c:idx val="2"/>
          <c:order val="1"/>
          <c:tx>
            <c:strRef>
              <c:f>'Output - Funding'!$E$31</c:f>
              <c:strCache>
                <c:ptCount val="1"/>
                <c:pt idx="0">
                  <c:v> Estimate to Completion (Forecast) </c:v>
                </c:pt>
              </c:strCache>
            </c:strRef>
          </c:tx>
          <c:spPr>
            <a:ln>
              <a:solidFill>
                <a:schemeClr val="accent1"/>
              </a:solidFill>
              <a:prstDash val="sysDot"/>
            </a:ln>
          </c:spPr>
          <c:marker>
            <c:symbol val="none"/>
          </c:marker>
          <c:cat>
            <c:numRef>
              <c:f>'Output - Funding'!$A$32:$A$76</c:f>
              <c:numCache>
                <c:formatCode>mmm\-yy</c:formatCode>
                <c:ptCount val="45"/>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pt idx="24">
                  <c:v>44316</c:v>
                </c:pt>
                <c:pt idx="25">
                  <c:v>44347</c:v>
                </c:pt>
                <c:pt idx="26">
                  <c:v>44377</c:v>
                </c:pt>
                <c:pt idx="27">
                  <c:v>44408</c:v>
                </c:pt>
                <c:pt idx="28">
                  <c:v>44439</c:v>
                </c:pt>
                <c:pt idx="29">
                  <c:v>44469</c:v>
                </c:pt>
                <c:pt idx="30">
                  <c:v>44500</c:v>
                </c:pt>
                <c:pt idx="31">
                  <c:v>44530</c:v>
                </c:pt>
                <c:pt idx="32">
                  <c:v>44561</c:v>
                </c:pt>
                <c:pt idx="33">
                  <c:v>44592</c:v>
                </c:pt>
                <c:pt idx="34">
                  <c:v>44620</c:v>
                </c:pt>
                <c:pt idx="35">
                  <c:v>44651</c:v>
                </c:pt>
                <c:pt idx="36">
                  <c:v>44681</c:v>
                </c:pt>
                <c:pt idx="37">
                  <c:v>44712</c:v>
                </c:pt>
                <c:pt idx="38">
                  <c:v>44742</c:v>
                </c:pt>
                <c:pt idx="39">
                  <c:v>44773</c:v>
                </c:pt>
                <c:pt idx="40">
                  <c:v>44804</c:v>
                </c:pt>
                <c:pt idx="41">
                  <c:v>44834</c:v>
                </c:pt>
                <c:pt idx="42">
                  <c:v>44865</c:v>
                </c:pt>
                <c:pt idx="43">
                  <c:v>44895</c:v>
                </c:pt>
                <c:pt idx="44">
                  <c:v>44926</c:v>
                </c:pt>
              </c:numCache>
            </c:numRef>
          </c:cat>
          <c:val>
            <c:numRef>
              <c:f>'Output - Funding'!$E$32:$E$76</c:f>
              <c:numCache>
                <c:formatCode>"£"#,##0</c:formatCode>
                <c:ptCount val="45"/>
                <c:pt idx="0">
                  <c:v>362955.06999999995</c:v>
                </c:pt>
                <c:pt idx="1">
                  <c:v>681411.34999999986</c:v>
                </c:pt>
                <c:pt idx="2">
                  <c:v>1093986.4499999997</c:v>
                </c:pt>
                <c:pt idx="3">
                  <c:v>1554730.8699999996</c:v>
                </c:pt>
                <c:pt idx="4">
                  <c:v>1965666.6199999996</c:v>
                </c:pt>
                <c:pt idx="5">
                  <c:v>2715649.76</c:v>
                </c:pt>
                <c:pt idx="6">
                  <c:v>3430301.3899999997</c:v>
                </c:pt>
                <c:pt idx="7">
                  <c:v>4445135.6999999993</c:v>
                </c:pt>
                <c:pt idx="8">
                  <c:v>5395530.7199999988</c:v>
                </c:pt>
                <c:pt idx="9">
                  <c:v>6195343.1799999988</c:v>
                </c:pt>
                <c:pt idx="10">
                  <c:v>7214576.9399999985</c:v>
                </c:pt>
                <c:pt idx="11">
                  <c:v>9157539.3299999982</c:v>
                </c:pt>
                <c:pt idx="12">
                  <c:v>10240996.649999999</c:v>
                </c:pt>
                <c:pt idx="13">
                  <c:v>11426604.069999998</c:v>
                </c:pt>
                <c:pt idx="14">
                  <c:v>13431922.849999998</c:v>
                </c:pt>
                <c:pt idx="15">
                  <c:v>14897087.079999996</c:v>
                </c:pt>
                <c:pt idx="16">
                  <c:v>16496938.209999993</c:v>
                </c:pt>
                <c:pt idx="17">
                  <c:v>17695821.279999994</c:v>
                </c:pt>
                <c:pt idx="18">
                  <c:v>18898649.619999994</c:v>
                </c:pt>
                <c:pt idx="19">
                  <c:v>19984565.779999994</c:v>
                </c:pt>
                <c:pt idx="20">
                  <c:v>21187633.169999994</c:v>
                </c:pt>
                <c:pt idx="21">
                  <c:v>22112980.009999994</c:v>
                </c:pt>
                <c:pt idx="22">
                  <c:v>23066107.499999993</c:v>
                </c:pt>
                <c:pt idx="23">
                  <c:v>24287793.339999992</c:v>
                </c:pt>
                <c:pt idx="24">
                  <c:v>25624196.539999992</c:v>
                </c:pt>
                <c:pt idx="25">
                  <c:v>26768527.95999999</c:v>
                </c:pt>
                <c:pt idx="26">
                  <c:v>27938186.839999989</c:v>
                </c:pt>
                <c:pt idx="27">
                  <c:v>29167667.399999987</c:v>
                </c:pt>
                <c:pt idx="28">
                  <c:v>29961277.199999988</c:v>
                </c:pt>
                <c:pt idx="29">
                  <c:v>30741511.999999989</c:v>
                </c:pt>
                <c:pt idx="30">
                  <c:v>31564149.11999999</c:v>
                </c:pt>
                <c:pt idx="31">
                  <c:v>32235503.839999989</c:v>
                </c:pt>
                <c:pt idx="32">
                  <c:v>32877927.909999989</c:v>
                </c:pt>
                <c:pt idx="33">
                  <c:v>33440289.479999989</c:v>
                </c:pt>
                <c:pt idx="34">
                  <c:v>33975608.29999999</c:v>
                </c:pt>
                <c:pt idx="35">
                  <c:v>34510927.11999999</c:v>
                </c:pt>
                <c:pt idx="36">
                  <c:v>35039713.999999993</c:v>
                </c:pt>
                <c:pt idx="37">
                  <c:v>35553841.879999995</c:v>
                </c:pt>
                <c:pt idx="38">
                  <c:v>36569937.359999992</c:v>
                </c:pt>
                <c:pt idx="39">
                  <c:v>36965284.029999994</c:v>
                </c:pt>
                <c:pt idx="40">
                  <c:v>36997655.679999992</c:v>
                </c:pt>
                <c:pt idx="41">
                  <c:v>37030027.329999991</c:v>
                </c:pt>
                <c:pt idx="42">
                  <c:v>37044843.539999992</c:v>
                </c:pt>
                <c:pt idx="43">
                  <c:v>37059659.749999993</c:v>
                </c:pt>
                <c:pt idx="44">
                  <c:v>37074475.959999993</c:v>
                </c:pt>
              </c:numCache>
            </c:numRef>
          </c:val>
          <c:smooth val="0"/>
          <c:extLst>
            <c:ext xmlns:c16="http://schemas.microsoft.com/office/drawing/2014/chart" uri="{C3380CC4-5D6E-409C-BE32-E72D297353CC}">
              <c16:uniqueId val="{00000001-0A0A-4E41-8B5A-DA6292F3E073}"/>
            </c:ext>
          </c:extLst>
        </c:ser>
        <c:ser>
          <c:idx val="3"/>
          <c:order val="2"/>
          <c:tx>
            <c:strRef>
              <c:f>'Output - Funding'!$F$31</c:f>
              <c:strCache>
                <c:ptCount val="1"/>
                <c:pt idx="0">
                  <c:v> Actual </c:v>
                </c:pt>
              </c:strCache>
            </c:strRef>
          </c:tx>
          <c:spPr>
            <a:ln>
              <a:solidFill>
                <a:schemeClr val="accent1"/>
              </a:solidFill>
            </a:ln>
          </c:spPr>
          <c:marker>
            <c:symbol val="none"/>
          </c:marker>
          <c:cat>
            <c:numRef>
              <c:f>'Output - Funding'!$A$32:$A$76</c:f>
              <c:numCache>
                <c:formatCode>mmm\-yy</c:formatCode>
                <c:ptCount val="45"/>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pt idx="24">
                  <c:v>44316</c:v>
                </c:pt>
                <c:pt idx="25">
                  <c:v>44347</c:v>
                </c:pt>
                <c:pt idx="26">
                  <c:v>44377</c:v>
                </c:pt>
                <c:pt idx="27">
                  <c:v>44408</c:v>
                </c:pt>
                <c:pt idx="28">
                  <c:v>44439</c:v>
                </c:pt>
                <c:pt idx="29">
                  <c:v>44469</c:v>
                </c:pt>
                <c:pt idx="30">
                  <c:v>44500</c:v>
                </c:pt>
                <c:pt idx="31">
                  <c:v>44530</c:v>
                </c:pt>
                <c:pt idx="32">
                  <c:v>44561</c:v>
                </c:pt>
                <c:pt idx="33">
                  <c:v>44592</c:v>
                </c:pt>
                <c:pt idx="34">
                  <c:v>44620</c:v>
                </c:pt>
                <c:pt idx="35">
                  <c:v>44651</c:v>
                </c:pt>
                <c:pt idx="36">
                  <c:v>44681</c:v>
                </c:pt>
                <c:pt idx="37">
                  <c:v>44712</c:v>
                </c:pt>
                <c:pt idx="38">
                  <c:v>44742</c:v>
                </c:pt>
                <c:pt idx="39">
                  <c:v>44773</c:v>
                </c:pt>
                <c:pt idx="40">
                  <c:v>44804</c:v>
                </c:pt>
                <c:pt idx="41">
                  <c:v>44834</c:v>
                </c:pt>
                <c:pt idx="42">
                  <c:v>44865</c:v>
                </c:pt>
                <c:pt idx="43">
                  <c:v>44895</c:v>
                </c:pt>
                <c:pt idx="44">
                  <c:v>44926</c:v>
                </c:pt>
              </c:numCache>
            </c:numRef>
          </c:cat>
          <c:val>
            <c:numRef>
              <c:f>'Output - Funding'!$F$32:$F$76</c:f>
              <c:numCache>
                <c:formatCode>"£"#,##0</c:formatCode>
                <c:ptCount val="45"/>
                <c:pt idx="0">
                  <c:v>362955.06999999995</c:v>
                </c:pt>
                <c:pt idx="1">
                  <c:v>681411.34999999986</c:v>
                </c:pt>
                <c:pt idx="2">
                  <c:v>1093986.4499999997</c:v>
                </c:pt>
                <c:pt idx="3">
                  <c:v>1554730.8699999996</c:v>
                </c:pt>
                <c:pt idx="4">
                  <c:v>1965666.6199999996</c:v>
                </c:pt>
                <c:pt idx="5">
                  <c:v>2715649.76</c:v>
                </c:pt>
                <c:pt idx="6">
                  <c:v>3430301.3899999997</c:v>
                </c:pt>
                <c:pt idx="7">
                  <c:v>4445135.6999999993</c:v>
                </c:pt>
                <c:pt idx="8">
                  <c:v>5395530.7199999988</c:v>
                </c:pt>
                <c:pt idx="9">
                  <c:v>6195343.1799999988</c:v>
                </c:pt>
                <c:pt idx="10">
                  <c:v>7214576.9399999985</c:v>
                </c:pt>
                <c:pt idx="11">
                  <c:v>9157539.3299999982</c:v>
                </c:pt>
                <c:pt idx="12">
                  <c:v>10240996.649999999</c:v>
                </c:pt>
                <c:pt idx="13">
                  <c:v>11493026.979999997</c:v>
                </c:pt>
              </c:numCache>
            </c:numRef>
          </c:val>
          <c:smooth val="0"/>
          <c:extLst>
            <c:ext xmlns:c16="http://schemas.microsoft.com/office/drawing/2014/chart" uri="{C3380CC4-5D6E-409C-BE32-E72D297353CC}">
              <c16:uniqueId val="{00000002-0A0A-4E41-8B5A-DA6292F3E073}"/>
            </c:ext>
          </c:extLst>
        </c:ser>
        <c:ser>
          <c:idx val="0"/>
          <c:order val="3"/>
          <c:tx>
            <c:strRef>
              <c:f>'Output - Funding'!$G$31</c:f>
              <c:strCache>
                <c:ptCount val="1"/>
                <c:pt idx="0">
                  <c:v>Approved Budget Line</c:v>
                </c:pt>
              </c:strCache>
            </c:strRef>
          </c:tx>
          <c:spPr>
            <a:ln>
              <a:solidFill>
                <a:schemeClr val="accent3">
                  <a:lumMod val="50000"/>
                </a:schemeClr>
              </a:solidFill>
            </a:ln>
          </c:spPr>
          <c:marker>
            <c:symbol val="none"/>
          </c:marker>
          <c:cat>
            <c:numRef>
              <c:f>'Output - Funding'!$A$32:$A$76</c:f>
              <c:numCache>
                <c:formatCode>mmm\-yy</c:formatCode>
                <c:ptCount val="45"/>
                <c:pt idx="0">
                  <c:v>43585</c:v>
                </c:pt>
                <c:pt idx="1">
                  <c:v>43616</c:v>
                </c:pt>
                <c:pt idx="2">
                  <c:v>43646</c:v>
                </c:pt>
                <c:pt idx="3">
                  <c:v>43677</c:v>
                </c:pt>
                <c:pt idx="4">
                  <c:v>43708</c:v>
                </c:pt>
                <c:pt idx="5">
                  <c:v>43738</c:v>
                </c:pt>
                <c:pt idx="6">
                  <c:v>43769</c:v>
                </c:pt>
                <c:pt idx="7">
                  <c:v>43799</c:v>
                </c:pt>
                <c:pt idx="8">
                  <c:v>43830</c:v>
                </c:pt>
                <c:pt idx="9">
                  <c:v>43861</c:v>
                </c:pt>
                <c:pt idx="10">
                  <c:v>43890</c:v>
                </c:pt>
                <c:pt idx="11">
                  <c:v>43921</c:v>
                </c:pt>
                <c:pt idx="12">
                  <c:v>43951</c:v>
                </c:pt>
                <c:pt idx="13">
                  <c:v>43982</c:v>
                </c:pt>
                <c:pt idx="14">
                  <c:v>44012</c:v>
                </c:pt>
                <c:pt idx="15">
                  <c:v>44043</c:v>
                </c:pt>
                <c:pt idx="16">
                  <c:v>44074</c:v>
                </c:pt>
                <c:pt idx="17">
                  <c:v>44104</c:v>
                </c:pt>
                <c:pt idx="18">
                  <c:v>44135</c:v>
                </c:pt>
                <c:pt idx="19">
                  <c:v>44165</c:v>
                </c:pt>
                <c:pt idx="20">
                  <c:v>44196</c:v>
                </c:pt>
                <c:pt idx="21">
                  <c:v>44227</c:v>
                </c:pt>
                <c:pt idx="22">
                  <c:v>44255</c:v>
                </c:pt>
                <c:pt idx="23">
                  <c:v>44286</c:v>
                </c:pt>
                <c:pt idx="24">
                  <c:v>44316</c:v>
                </c:pt>
                <c:pt idx="25">
                  <c:v>44347</c:v>
                </c:pt>
                <c:pt idx="26">
                  <c:v>44377</c:v>
                </c:pt>
                <c:pt idx="27">
                  <c:v>44408</c:v>
                </c:pt>
                <c:pt idx="28">
                  <c:v>44439</c:v>
                </c:pt>
                <c:pt idx="29">
                  <c:v>44469</c:v>
                </c:pt>
                <c:pt idx="30">
                  <c:v>44500</c:v>
                </c:pt>
                <c:pt idx="31">
                  <c:v>44530</c:v>
                </c:pt>
                <c:pt idx="32">
                  <c:v>44561</c:v>
                </c:pt>
                <c:pt idx="33">
                  <c:v>44592</c:v>
                </c:pt>
                <c:pt idx="34">
                  <c:v>44620</c:v>
                </c:pt>
                <c:pt idx="35">
                  <c:v>44651</c:v>
                </c:pt>
                <c:pt idx="36">
                  <c:v>44681</c:v>
                </c:pt>
                <c:pt idx="37">
                  <c:v>44712</c:v>
                </c:pt>
                <c:pt idx="38">
                  <c:v>44742</c:v>
                </c:pt>
                <c:pt idx="39">
                  <c:v>44773</c:v>
                </c:pt>
                <c:pt idx="40">
                  <c:v>44804</c:v>
                </c:pt>
                <c:pt idx="41">
                  <c:v>44834</c:v>
                </c:pt>
                <c:pt idx="42">
                  <c:v>44865</c:v>
                </c:pt>
                <c:pt idx="43">
                  <c:v>44895</c:v>
                </c:pt>
                <c:pt idx="44">
                  <c:v>44926</c:v>
                </c:pt>
              </c:numCache>
            </c:numRef>
          </c:cat>
          <c:val>
            <c:numRef>
              <c:f>'Output - Funding'!$G$32:$G$76</c:f>
              <c:numCache>
                <c:formatCode>"£"#,##0</c:formatCode>
                <c:ptCount val="45"/>
                <c:pt idx="0">
                  <c:v>21000000</c:v>
                </c:pt>
                <c:pt idx="1">
                  <c:v>21000000</c:v>
                </c:pt>
                <c:pt idx="2">
                  <c:v>21000000</c:v>
                </c:pt>
                <c:pt idx="3">
                  <c:v>21000000</c:v>
                </c:pt>
                <c:pt idx="4">
                  <c:v>21000000</c:v>
                </c:pt>
                <c:pt idx="5">
                  <c:v>21000000</c:v>
                </c:pt>
                <c:pt idx="6">
                  <c:v>21000000</c:v>
                </c:pt>
                <c:pt idx="7">
                  <c:v>21000000</c:v>
                </c:pt>
                <c:pt idx="8">
                  <c:v>21000000</c:v>
                </c:pt>
                <c:pt idx="9">
                  <c:v>21000000</c:v>
                </c:pt>
                <c:pt idx="10">
                  <c:v>21000000</c:v>
                </c:pt>
                <c:pt idx="11">
                  <c:v>21000000</c:v>
                </c:pt>
                <c:pt idx="12">
                  <c:v>21000000</c:v>
                </c:pt>
                <c:pt idx="13">
                  <c:v>21000000</c:v>
                </c:pt>
                <c:pt idx="14">
                  <c:v>21000000</c:v>
                </c:pt>
                <c:pt idx="15">
                  <c:v>21000000</c:v>
                </c:pt>
                <c:pt idx="16">
                  <c:v>21000000</c:v>
                </c:pt>
                <c:pt idx="17">
                  <c:v>21000000</c:v>
                </c:pt>
                <c:pt idx="18">
                  <c:v>21000000</c:v>
                </c:pt>
                <c:pt idx="19">
                  <c:v>21000000</c:v>
                </c:pt>
                <c:pt idx="20">
                  <c:v>21000000</c:v>
                </c:pt>
                <c:pt idx="21">
                  <c:v>21000000</c:v>
                </c:pt>
                <c:pt idx="22">
                  <c:v>21000000</c:v>
                </c:pt>
                <c:pt idx="23">
                  <c:v>21000000</c:v>
                </c:pt>
                <c:pt idx="24">
                  <c:v>21000000</c:v>
                </c:pt>
                <c:pt idx="25">
                  <c:v>21000000</c:v>
                </c:pt>
                <c:pt idx="26">
                  <c:v>21000000</c:v>
                </c:pt>
                <c:pt idx="27">
                  <c:v>21000000</c:v>
                </c:pt>
                <c:pt idx="28">
                  <c:v>21000000</c:v>
                </c:pt>
                <c:pt idx="29">
                  <c:v>21000000</c:v>
                </c:pt>
                <c:pt idx="30">
                  <c:v>21000000</c:v>
                </c:pt>
                <c:pt idx="31">
                  <c:v>21000000</c:v>
                </c:pt>
                <c:pt idx="32">
                  <c:v>21000000</c:v>
                </c:pt>
                <c:pt idx="33">
                  <c:v>21000000</c:v>
                </c:pt>
                <c:pt idx="34">
                  <c:v>21000000</c:v>
                </c:pt>
                <c:pt idx="35">
                  <c:v>21000000</c:v>
                </c:pt>
                <c:pt idx="36">
                  <c:v>21000000</c:v>
                </c:pt>
                <c:pt idx="37">
                  <c:v>21000000</c:v>
                </c:pt>
                <c:pt idx="38">
                  <c:v>21000000</c:v>
                </c:pt>
                <c:pt idx="39">
                  <c:v>21000000</c:v>
                </c:pt>
                <c:pt idx="40">
                  <c:v>21000000</c:v>
                </c:pt>
                <c:pt idx="41">
                  <c:v>21000000</c:v>
                </c:pt>
                <c:pt idx="42">
                  <c:v>21000000</c:v>
                </c:pt>
                <c:pt idx="43">
                  <c:v>21000000</c:v>
                </c:pt>
                <c:pt idx="44">
                  <c:v>21000000</c:v>
                </c:pt>
              </c:numCache>
            </c:numRef>
          </c:val>
          <c:smooth val="0"/>
          <c:extLst>
            <c:ext xmlns:c16="http://schemas.microsoft.com/office/drawing/2014/chart" uri="{C3380CC4-5D6E-409C-BE32-E72D297353CC}">
              <c16:uniqueId val="{00000003-0A0A-4E41-8B5A-DA6292F3E073}"/>
            </c:ext>
          </c:extLst>
        </c:ser>
        <c:dLbls>
          <c:showLegendKey val="0"/>
          <c:showVal val="0"/>
          <c:showCatName val="0"/>
          <c:showSerName val="0"/>
          <c:showPercent val="0"/>
          <c:showBubbleSize val="0"/>
        </c:dLbls>
        <c:smooth val="0"/>
        <c:axId val="272414592"/>
        <c:axId val="272416128"/>
      </c:lineChart>
      <c:dateAx>
        <c:axId val="272414592"/>
        <c:scaling>
          <c:orientation val="minMax"/>
        </c:scaling>
        <c:delete val="0"/>
        <c:axPos val="b"/>
        <c:numFmt formatCode="mmm\-yy" sourceLinked="1"/>
        <c:majorTickMark val="out"/>
        <c:minorTickMark val="none"/>
        <c:tickLblPos val="nextTo"/>
        <c:crossAx val="272416128"/>
        <c:crosses val="autoZero"/>
        <c:auto val="1"/>
        <c:lblOffset val="100"/>
        <c:baseTimeUnit val="months"/>
      </c:dateAx>
      <c:valAx>
        <c:axId val="272416128"/>
        <c:scaling>
          <c:orientation val="minMax"/>
        </c:scaling>
        <c:delete val="0"/>
        <c:axPos val="l"/>
        <c:majorGridlines>
          <c:spPr>
            <a:ln>
              <a:solidFill>
                <a:schemeClr val="bg1">
                  <a:lumMod val="75000"/>
                </a:schemeClr>
              </a:solidFill>
            </a:ln>
          </c:spPr>
        </c:majorGridlines>
        <c:numFmt formatCode="&quot;£&quot;#,##0" sourceLinked="1"/>
        <c:majorTickMark val="out"/>
        <c:minorTickMark val="none"/>
        <c:tickLblPos val="nextTo"/>
        <c:crossAx val="272414592"/>
        <c:crosses val="autoZero"/>
        <c:crossBetween val="between"/>
      </c:valAx>
    </c:plotArea>
    <c:legend>
      <c:legendPos val="r"/>
      <c:layout>
        <c:manualLayout>
          <c:xMode val="edge"/>
          <c:yMode val="edge"/>
          <c:x val="0.72113374002022879"/>
          <c:y val="0.52713603910158413"/>
          <c:w val="0.24673221969702766"/>
          <c:h val="0.30711664173502323"/>
        </c:manualLayout>
      </c:layout>
      <c:overlay val="0"/>
      <c:spPr>
        <a:solidFill>
          <a:schemeClr val="bg1"/>
        </a:solidFill>
      </c:spPr>
      <c:txPr>
        <a:bodyPr/>
        <a:lstStyle/>
        <a:p>
          <a:pPr>
            <a:defRPr sz="105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08/06/2020</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08/06/2020</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182406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66" rtl="0" eaLnBrk="1" fontAlgn="base" latinLnBrk="0" hangingPunct="1">
              <a:lnSpc>
                <a:spcPct val="100000"/>
              </a:lnSpc>
              <a:spcBef>
                <a:spcPct val="0"/>
              </a:spcBef>
              <a:spcAft>
                <a:spcPct val="0"/>
              </a:spcAft>
              <a:buClrTx/>
              <a:buSzTx/>
              <a:buFontTx/>
              <a:buNone/>
              <a:tabLst/>
              <a:defRPr/>
            </a:pPr>
            <a:fld id="{CBAFCE3B-317D-4AE0-BC7F-8267412B7C4C}"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457166" rtl="0" eaLnBrk="1" fontAlgn="base" latinLnBrk="0" hangingPunct="1">
                <a:lnSpc>
                  <a:spcPct val="100000"/>
                </a:lnSpc>
                <a:spcBef>
                  <a:spcPct val="0"/>
                </a:spcBef>
                <a:spcAft>
                  <a:spcPct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798164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4</a:t>
            </a:fld>
            <a:endParaRPr lang="en-GB"/>
          </a:p>
        </p:txBody>
      </p:sp>
    </p:spTree>
    <p:extLst>
      <p:ext uri="{BB962C8B-B14F-4D97-AF65-F5344CB8AC3E}">
        <p14:creationId xmlns:p14="http://schemas.microsoft.com/office/powerpoint/2010/main" val="32010765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645478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4788665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221863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166612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29760997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766277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386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88096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824690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48443659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783460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7190489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163204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365155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679612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45606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4991486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14826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3.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5.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image" Target="../media/image3.png"/><Relationship Id="rId5" Type="http://schemas.openxmlformats.org/officeDocument/2006/relationships/slideLayout" Target="../slideLayouts/slideLayout29.xml"/><Relationship Id="rId10" Type="http://schemas.openxmlformats.org/officeDocument/2006/relationships/theme" Target="../theme/theme5.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13856804"/>
      </p:ext>
    </p:extLst>
  </p:cSld>
  <p:clrMap bg1="lt1" tx1="dk1" bg2="lt2" tx2="dk2" accent1="accent1" accent2="accent2" accent3="accent3" accent4="accent4" accent5="accent5" accent6="accent6" hlink="hlink" folHlink="folHlink"/>
  <p:sldLayoutIdLst>
    <p:sldLayoutId id="2147484130" r:id="rId1"/>
    <p:sldLayoutId id="2147484131" r:id="rId2"/>
    <p:sldLayoutId id="2147484132" r:id="rId3"/>
    <p:sldLayoutId id="2147484133" r:id="rId4"/>
    <p:sldLayoutId id="2147484134" r:id="rId5"/>
    <p:sldLayoutId id="2147484135" r:id="rId6"/>
    <p:sldLayoutId id="2147484136" r:id="rId7"/>
    <p:sldLayoutId id="2147484137" r:id="rId8"/>
    <p:sldLayoutId id="2147484138"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17796501"/>
      </p:ext>
    </p:extLst>
  </p:cSld>
  <p:clrMap bg1="lt1" tx1="dk1" bg2="lt2" tx2="dk2" accent1="accent1" accent2="accent2" accent3="accent3" accent4="accent4" accent5="accent5" accent6="accent6" hlink="hlink" folHlink="folHlink"/>
  <p:sldLayoutIdLst>
    <p:sldLayoutId id="2147484144" r:id="rId1"/>
    <p:sldLayoutId id="2147484145" r:id="rId2"/>
    <p:sldLayoutId id="2147484146" r:id="rId3"/>
    <p:sldLayoutId id="2147484147" r:id="rId4"/>
    <p:sldLayoutId id="2147484148" r:id="rId5"/>
    <p:sldLayoutId id="2147484149" r:id="rId6"/>
    <p:sldLayoutId id="2147484150" r:id="rId7"/>
    <p:sldLayoutId id="2147484151" r:id="rId8"/>
    <p:sldLayoutId id="214748415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17th June 2020</a:t>
            </a:r>
            <a:endParaRPr lang="en-GB" dirty="0"/>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569420600"/>
              </p:ext>
            </p:extLst>
          </p:nvPr>
        </p:nvGraphicFramePr>
        <p:xfrm>
          <a:off x="0" y="502504"/>
          <a:ext cx="5671038" cy="4528809"/>
        </p:xfrm>
        <a:graphic>
          <a:graphicData uri="http://schemas.openxmlformats.org/drawingml/2006/table">
            <a:tbl>
              <a:tblPr firstRow="1" bandRow="1">
                <a:tableStyleId>{5C22544A-7EE6-4342-B048-85BDC9FD1C3A}</a:tableStyleId>
              </a:tblPr>
              <a:tblGrid>
                <a:gridCol w="5671038">
                  <a:extLst>
                    <a:ext uri="{9D8B030D-6E8A-4147-A177-3AD203B41FA5}">
                      <a16:colId xmlns:a16="http://schemas.microsoft.com/office/drawing/2014/main" val="20000"/>
                    </a:ext>
                  </a:extLst>
                </a:gridCol>
              </a:tblGrid>
              <a:tr h="206832">
                <a:tc>
                  <a:txBody>
                    <a:bodyPr/>
                    <a:lstStyle/>
                    <a:p>
                      <a:pPr algn="ctr"/>
                      <a:r>
                        <a:rPr lang="en-GB" sz="900"/>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4319649">
                <a:tc>
                  <a:txBody>
                    <a:bodyPr/>
                    <a:lstStyle/>
                    <a:p>
                      <a:pPr marL="0" marR="0" lvl="0" indent="0" algn="l">
                        <a:lnSpc>
                          <a:spcPct val="100000"/>
                        </a:lnSpc>
                        <a:spcBef>
                          <a:spcPts val="0"/>
                        </a:spcBef>
                        <a:spcAft>
                          <a:spcPts val="0"/>
                        </a:spcAft>
                        <a:buFont typeface="Arial" panose="020B0604020202020204" pitchFamily="34" charset="0"/>
                        <a:buNone/>
                      </a:pPr>
                      <a:r>
                        <a:rPr lang="en-GB" sz="800" b="1" kern="1200" baseline="0" dirty="0">
                          <a:solidFill>
                            <a:schemeClr val="tx1"/>
                          </a:solidFill>
                          <a:latin typeface="+mn-lt"/>
                          <a:ea typeface="+mn-ea"/>
                          <a:cs typeface="Arial"/>
                        </a:rPr>
                        <a:t>Key Programme Update:</a:t>
                      </a:r>
                    </a:p>
                    <a:p>
                      <a:pPr marL="0" marR="0" lvl="0" indent="0" algn="l">
                        <a:lnSpc>
                          <a:spcPct val="100000"/>
                        </a:lnSpc>
                        <a:spcBef>
                          <a:spcPts val="0"/>
                        </a:spcBef>
                        <a:spcAft>
                          <a:spcPts val="0"/>
                        </a:spcAft>
                        <a:buFont typeface="Arial" panose="020B0604020202020204" pitchFamily="34" charset="0"/>
                        <a:buNone/>
                      </a:pPr>
                      <a:endParaRPr lang="en-US" sz="1800" b="0" kern="1200" baseline="0" dirty="0">
                        <a:solidFill>
                          <a:schemeClr val="dk1"/>
                        </a:solidFill>
                        <a:latin typeface="+mn-lt"/>
                        <a:ea typeface="+mn-ea"/>
                        <a:cs typeface="+mn-cs"/>
                      </a:endParaRPr>
                    </a:p>
                    <a:p>
                      <a:pPr marL="0" marR="0" lvl="0" indent="0" algn="l">
                        <a:lnSpc>
                          <a:spcPct val="100000"/>
                        </a:lnSpc>
                        <a:spcBef>
                          <a:spcPts val="0"/>
                        </a:spcBef>
                        <a:spcAft>
                          <a:spcPts val="0"/>
                        </a:spcAft>
                        <a:buFont typeface="Arial" panose="020B0604020202020204" pitchFamily="34" charset="0"/>
                        <a:buNone/>
                      </a:pPr>
                      <a:r>
                        <a:rPr lang="en-GB" sz="800" b="0" kern="1200" baseline="0" dirty="0">
                          <a:solidFill>
                            <a:schemeClr val="tx1"/>
                          </a:solidFill>
                          <a:latin typeface="+mn-lt"/>
                          <a:ea typeface="+mn-ea"/>
                          <a:cs typeface="Arial"/>
                        </a:rPr>
                        <a:t>All programme milestones falling into this reporting period have been met. We continue to track to an Amber </a:t>
                      </a:r>
                      <a:r>
                        <a:rPr lang="en-GB" sz="800" b="0" kern="1200" baseline="0" dirty="0" err="1">
                          <a:solidFill>
                            <a:schemeClr val="tx1"/>
                          </a:solidFill>
                          <a:latin typeface="+mn-lt"/>
                          <a:ea typeface="+mn-ea"/>
                          <a:cs typeface="Arial"/>
                        </a:rPr>
                        <a:t>staus</a:t>
                      </a:r>
                      <a:r>
                        <a:rPr lang="en-GB" sz="800" b="0" kern="1200" baseline="0" dirty="0">
                          <a:solidFill>
                            <a:schemeClr val="tx1"/>
                          </a:solidFill>
                          <a:latin typeface="+mn-lt"/>
                          <a:ea typeface="+mn-ea"/>
                          <a:cs typeface="Arial"/>
                        </a:rPr>
                        <a:t>.  </a:t>
                      </a:r>
                      <a:endParaRPr lang="en-GB" sz="800" b="1" kern="1200" baseline="0" dirty="0">
                        <a:solidFill>
                          <a:schemeClr val="tx1"/>
                        </a:solidFill>
                        <a:latin typeface="+mn-lt"/>
                        <a:ea typeface="+mn-ea"/>
                        <a:cs typeface="Arial" panose="020B0604020202020204" pitchFamily="34" charset="0"/>
                      </a:endParaRPr>
                    </a:p>
                    <a:p>
                      <a:pPr marL="266700" marR="0" lvl="1" indent="-857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kern="1200" baseline="0" dirty="0">
                          <a:solidFill>
                            <a:schemeClr val="tx1"/>
                          </a:solidFill>
                          <a:latin typeface="+mn-lt"/>
                          <a:ea typeface="+mn-ea"/>
                          <a:cs typeface="Arial"/>
                        </a:rPr>
                        <a:t>Data Migration – </a:t>
                      </a:r>
                      <a:r>
                        <a:rPr lang="en-GB" sz="800" b="0" kern="1200" baseline="0" dirty="0">
                          <a:solidFill>
                            <a:schemeClr val="tx1"/>
                          </a:solidFill>
                          <a:latin typeface="+mn-lt"/>
                          <a:ea typeface="+mn-ea"/>
                          <a:cs typeface="Arial"/>
                        </a:rPr>
                        <a:t>planned PIT activities have completed with our exit report and data summary report have been provided to the SI.  </a:t>
                      </a:r>
                      <a:r>
                        <a:rPr lang="en-GB" sz="800" b="0" kern="1200" baseline="0" dirty="0" err="1">
                          <a:solidFill>
                            <a:schemeClr val="tx1"/>
                          </a:solidFill>
                          <a:latin typeface="+mn-lt"/>
                          <a:ea typeface="+mn-ea"/>
                          <a:cs typeface="Arial"/>
                        </a:rPr>
                        <a:t>Xoserve</a:t>
                      </a:r>
                      <a:r>
                        <a:rPr lang="en-GB" sz="800" b="0" kern="1200" baseline="0" dirty="0">
                          <a:solidFill>
                            <a:schemeClr val="tx1"/>
                          </a:solidFill>
                          <a:latin typeface="+mn-lt"/>
                          <a:ea typeface="+mn-ea"/>
                          <a:cs typeface="Arial"/>
                        </a:rPr>
                        <a:t> commenced DMT smoke testing to plan on the 11</a:t>
                      </a:r>
                      <a:r>
                        <a:rPr lang="en-GB" sz="800" b="0" kern="1200" baseline="30000" dirty="0">
                          <a:solidFill>
                            <a:schemeClr val="tx1"/>
                          </a:solidFill>
                          <a:latin typeface="+mn-lt"/>
                          <a:ea typeface="+mn-ea"/>
                          <a:cs typeface="Arial"/>
                        </a:rPr>
                        <a:t>th</a:t>
                      </a:r>
                      <a:r>
                        <a:rPr lang="en-GB" sz="800" b="0" kern="1200" baseline="0" dirty="0">
                          <a:solidFill>
                            <a:schemeClr val="tx1"/>
                          </a:solidFill>
                          <a:latin typeface="+mn-lt"/>
                          <a:ea typeface="+mn-ea"/>
                          <a:cs typeface="Arial"/>
                        </a:rPr>
                        <a:t> May. The CSSP were unable to commence smoke testing to plan due to having no environment, this has since been resolved with Landmark joining later than the other ESP’s. We have encountered defects related to REL data relating to design discrepancies between programme documentation.  Issues are being progressed with one severity 1 being raised against Landmark.</a:t>
                      </a:r>
                      <a:endParaRPr lang="en-GB" sz="800" b="1" kern="1200" baseline="0" dirty="0">
                        <a:solidFill>
                          <a:schemeClr val="tx1"/>
                        </a:solidFill>
                        <a:latin typeface="+mn-lt"/>
                        <a:ea typeface="+mn-ea"/>
                        <a:cs typeface="Arial" panose="020B0604020202020204" pitchFamily="34" charset="0"/>
                      </a:endParaRPr>
                    </a:p>
                    <a:p>
                      <a:pPr marL="266700" marR="0" lvl="1" indent="-857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kern="1200" baseline="0" dirty="0">
                          <a:solidFill>
                            <a:schemeClr val="tx1"/>
                          </a:solidFill>
                          <a:latin typeface="+mn-lt"/>
                          <a:ea typeface="+mn-ea"/>
                          <a:cs typeface="Arial"/>
                        </a:rPr>
                        <a:t>SIT: </a:t>
                      </a:r>
                      <a:r>
                        <a:rPr lang="en-GB" sz="800" b="0" kern="1200" baseline="0" dirty="0" err="1">
                          <a:solidFill>
                            <a:schemeClr val="tx1"/>
                          </a:solidFill>
                          <a:latin typeface="+mn-lt"/>
                          <a:ea typeface="+mn-ea"/>
                          <a:cs typeface="Arial"/>
                        </a:rPr>
                        <a:t>Xoserve</a:t>
                      </a:r>
                      <a:r>
                        <a:rPr lang="en-GB" sz="800" b="0" kern="1200" baseline="0" dirty="0">
                          <a:solidFill>
                            <a:schemeClr val="tx1"/>
                          </a:solidFill>
                          <a:latin typeface="+mn-lt"/>
                          <a:ea typeface="+mn-ea"/>
                          <a:cs typeface="Arial"/>
                        </a:rPr>
                        <a:t> has entered SIT on the 29</a:t>
                      </a:r>
                      <a:r>
                        <a:rPr lang="en-GB" sz="800" b="0" kern="1200" baseline="30000" dirty="0">
                          <a:solidFill>
                            <a:schemeClr val="tx1"/>
                          </a:solidFill>
                          <a:latin typeface="+mn-lt"/>
                          <a:ea typeface="+mn-ea"/>
                          <a:cs typeface="Arial"/>
                        </a:rPr>
                        <a:t>th</a:t>
                      </a:r>
                      <a:r>
                        <a:rPr lang="en-GB" sz="800" b="0" kern="1200" baseline="0" dirty="0">
                          <a:solidFill>
                            <a:schemeClr val="tx1"/>
                          </a:solidFill>
                          <a:latin typeface="+mn-lt"/>
                          <a:ea typeface="+mn-ea"/>
                          <a:cs typeface="Arial"/>
                        </a:rPr>
                        <a:t> April, early tests has highlighted issues with the CSSP in several areas of their solution not being complete. These issues have been documented and escalated to be addressed by DCC/CSSP/SI. Initially only 9/17 planned test could be completed due to issues at Landmark’s end.</a:t>
                      </a:r>
                      <a:r>
                        <a:rPr lang="en-GB" sz="800" kern="1200" baseline="0" dirty="0">
                          <a:solidFill>
                            <a:schemeClr val="tx1"/>
                          </a:solidFill>
                          <a:latin typeface="+mn-lt"/>
                          <a:ea typeface="+mn-ea"/>
                          <a:cs typeface="Arial"/>
                        </a:rPr>
                        <a:t> The SI are progressing with fixes being released on a phased basis.</a:t>
                      </a:r>
                      <a:endParaRPr lang="en-GB" sz="800" b="1" kern="1200" baseline="0" dirty="0">
                        <a:solidFill>
                          <a:schemeClr val="tx1"/>
                        </a:solidFill>
                        <a:latin typeface="+mn-lt"/>
                        <a:ea typeface="+mn-ea"/>
                        <a:cs typeface="Arial"/>
                      </a:endParaRPr>
                    </a:p>
                    <a:p>
                      <a:pPr marL="266700" marR="0" lvl="1" indent="-857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kern="1200" baseline="0" dirty="0">
                          <a:solidFill>
                            <a:schemeClr val="tx1"/>
                          </a:solidFill>
                          <a:latin typeface="+mn-lt"/>
                          <a:ea typeface="+mn-ea"/>
                          <a:cs typeface="Arial"/>
                        </a:rPr>
                        <a:t>Environments:</a:t>
                      </a:r>
                      <a:r>
                        <a:rPr lang="en-GB" sz="800" kern="1200" baseline="0" dirty="0">
                          <a:solidFill>
                            <a:schemeClr val="tx1"/>
                          </a:solidFill>
                          <a:latin typeface="+mn-lt"/>
                          <a:ea typeface="+mn-ea"/>
                          <a:cs typeface="Arial"/>
                        </a:rPr>
                        <a:t> </a:t>
                      </a:r>
                      <a:r>
                        <a:rPr lang="en-GB" sz="800" kern="1200" baseline="0" dirty="0" err="1">
                          <a:solidFill>
                            <a:schemeClr val="tx1"/>
                          </a:solidFill>
                          <a:latin typeface="+mn-lt"/>
                          <a:ea typeface="+mn-ea"/>
                          <a:cs typeface="Arial"/>
                        </a:rPr>
                        <a:t>Xoserve</a:t>
                      </a:r>
                      <a:r>
                        <a:rPr lang="en-GB" sz="800" kern="1200" baseline="0" dirty="0">
                          <a:solidFill>
                            <a:schemeClr val="tx1"/>
                          </a:solidFill>
                          <a:latin typeface="+mn-lt"/>
                          <a:ea typeface="+mn-ea"/>
                          <a:cs typeface="Arial"/>
                        </a:rPr>
                        <a:t> have raised concerns in relation to the number of environments required by the Switching Programme for various test phases.  We have asked for an exercise to rationalise environment usage by re-planning to allow reuse where possible.  This is an effort to reduce the environment costs that will be incurred by both </a:t>
                      </a:r>
                      <a:r>
                        <a:rPr lang="en-GB" sz="800" kern="1200" baseline="0" dirty="0" err="1">
                          <a:solidFill>
                            <a:schemeClr val="tx1"/>
                          </a:solidFill>
                          <a:latin typeface="+mn-lt"/>
                          <a:ea typeface="+mn-ea"/>
                          <a:cs typeface="Arial"/>
                        </a:rPr>
                        <a:t>Xoserve</a:t>
                      </a:r>
                      <a:r>
                        <a:rPr lang="en-GB" sz="800" kern="1200" baseline="0" dirty="0">
                          <a:solidFill>
                            <a:schemeClr val="tx1"/>
                          </a:solidFill>
                          <a:latin typeface="+mn-lt"/>
                          <a:ea typeface="+mn-ea"/>
                          <a:cs typeface="Arial"/>
                        </a:rPr>
                        <a:t> and other Industry parties based on the current plan.</a:t>
                      </a:r>
                    </a:p>
                    <a:p>
                      <a:pPr marL="266700" marR="0" lvl="1" indent="-85725"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1" kern="1200" baseline="0" dirty="0">
                          <a:solidFill>
                            <a:schemeClr val="tx1"/>
                          </a:solidFill>
                          <a:latin typeface="+mn-lt"/>
                          <a:ea typeface="+mn-ea"/>
                          <a:cs typeface="Arial"/>
                        </a:rPr>
                        <a:t>Internal Testing – </a:t>
                      </a:r>
                      <a:r>
                        <a:rPr lang="en-GB" sz="800" b="0" kern="1200" baseline="0" dirty="0">
                          <a:solidFill>
                            <a:schemeClr val="tx1"/>
                          </a:solidFill>
                          <a:latin typeface="+mn-lt"/>
                          <a:ea typeface="+mn-ea"/>
                          <a:cs typeface="Arial"/>
                        </a:rPr>
                        <a:t>SIT phase 2 has successfully completed with all P1 and P2 defects closed.  P3 and P4 defects are being analysed and resolved during the next phase. SIT phase 3 has commenced to plan. NFR testing is in progress alongside preparation for SIT phases 4 &amp; 5 and UAT.</a:t>
                      </a:r>
                      <a:endParaRPr lang="en-GB" sz="800" kern="1200" baseline="0" dirty="0">
                        <a:solidFill>
                          <a:schemeClr val="tx1"/>
                        </a:solidFill>
                        <a:latin typeface="+mn-lt"/>
                        <a:ea typeface="+mn-ea"/>
                        <a:cs typeface="Arial"/>
                      </a:endParaRPr>
                    </a:p>
                    <a:p>
                      <a:pPr marL="266700" marR="0" lvl="1" indent="-85725" algn="l" rtl="0" eaLnBrk="1" fontAlgn="auto" latinLnBrk="0" hangingPunct="1">
                        <a:lnSpc>
                          <a:spcPct val="100000"/>
                        </a:lnSpc>
                        <a:spcBef>
                          <a:spcPts val="0"/>
                        </a:spcBef>
                        <a:spcAft>
                          <a:spcPts val="0"/>
                        </a:spcAft>
                        <a:buFont typeface="Arial" panose="020B0604020202020204" pitchFamily="34" charset="0"/>
                        <a:buChar char="•"/>
                      </a:pPr>
                      <a:r>
                        <a:rPr lang="en-GB" sz="800" b="1" kern="1200" baseline="0" dirty="0">
                          <a:solidFill>
                            <a:schemeClr val="tx1"/>
                          </a:solidFill>
                          <a:latin typeface="+mn-lt"/>
                          <a:ea typeface="+mn-ea"/>
                          <a:cs typeface="Arial"/>
                        </a:rPr>
                        <a:t>DES/API </a:t>
                      </a:r>
                      <a:r>
                        <a:rPr lang="en-GB" sz="800" b="0" kern="1200" baseline="0" dirty="0">
                          <a:solidFill>
                            <a:schemeClr val="tx1"/>
                          </a:solidFill>
                          <a:latin typeface="+mn-lt"/>
                          <a:ea typeface="+mn-ea"/>
                          <a:cs typeface="Arial"/>
                        </a:rPr>
                        <a:t>Agile delivery continues to plan in order to feed into SIT phase 4.</a:t>
                      </a:r>
                      <a:r>
                        <a:rPr lang="en-GB" sz="800" kern="1200" baseline="0" dirty="0">
                          <a:solidFill>
                            <a:schemeClr val="tx1"/>
                          </a:solidFill>
                          <a:latin typeface="+mn-lt"/>
                          <a:ea typeface="+mn-ea"/>
                          <a:cs typeface="Arial"/>
                        </a:rPr>
                        <a:t>  </a:t>
                      </a:r>
                    </a:p>
                    <a:p>
                      <a:pPr marL="266700" marR="0" lvl="1" indent="-85725" algn="l" rtl="0" eaLnBrk="1" fontAlgn="auto" latinLnBrk="0" hangingPunct="1">
                        <a:lnSpc>
                          <a:spcPct val="100000"/>
                        </a:lnSpc>
                        <a:spcBef>
                          <a:spcPts val="0"/>
                        </a:spcBef>
                        <a:spcAft>
                          <a:spcPts val="0"/>
                        </a:spcAft>
                        <a:buFont typeface="Arial" panose="020B0604020202020204" pitchFamily="34" charset="0"/>
                        <a:buChar char="•"/>
                      </a:pPr>
                      <a:r>
                        <a:rPr lang="en-GB" sz="800" b="1" kern="1200" baseline="0" dirty="0">
                          <a:solidFill>
                            <a:schemeClr val="tx1"/>
                          </a:solidFill>
                          <a:latin typeface="+mn-lt"/>
                          <a:ea typeface="+mn-ea"/>
                          <a:cs typeface="Arial"/>
                        </a:rPr>
                        <a:t>CCMT: </a:t>
                      </a:r>
                      <a:r>
                        <a:rPr lang="en-GB" sz="800" b="0" kern="1200" baseline="0" dirty="0">
                          <a:solidFill>
                            <a:schemeClr val="tx1"/>
                          </a:solidFill>
                          <a:latin typeface="+mn-lt"/>
                          <a:ea typeface="+mn-ea"/>
                          <a:cs typeface="Arial"/>
                        </a:rPr>
                        <a:t>Re-planning is in progress with agreement from both Ofgem and the Market Trials Working Group that consequential testing will commence on the 1</a:t>
                      </a:r>
                      <a:r>
                        <a:rPr lang="en-GB" sz="800" b="0" kern="1200" baseline="30000" dirty="0">
                          <a:solidFill>
                            <a:schemeClr val="tx1"/>
                          </a:solidFill>
                          <a:latin typeface="+mn-lt"/>
                          <a:ea typeface="+mn-ea"/>
                          <a:cs typeface="Arial"/>
                        </a:rPr>
                        <a:t>st</a:t>
                      </a:r>
                      <a:r>
                        <a:rPr lang="en-GB" sz="800" b="0" kern="1200" baseline="0" dirty="0">
                          <a:solidFill>
                            <a:schemeClr val="tx1"/>
                          </a:solidFill>
                          <a:latin typeface="+mn-lt"/>
                          <a:ea typeface="+mn-ea"/>
                          <a:cs typeface="Arial"/>
                        </a:rPr>
                        <a:t> December 2020.</a:t>
                      </a:r>
                      <a:endParaRPr lang="en-GB" sz="800" kern="1200" baseline="0" dirty="0">
                        <a:solidFill>
                          <a:schemeClr val="tx1"/>
                        </a:solidFill>
                        <a:latin typeface="+mn-lt"/>
                        <a:ea typeface="+mn-ea"/>
                        <a:cs typeface="Arial"/>
                      </a:endParaRPr>
                    </a:p>
                    <a:p>
                      <a:pPr marL="266700" marR="0" lvl="1" indent="-85725" algn="l" rtl="0" eaLnBrk="1" fontAlgn="auto" latinLnBrk="0" hangingPunct="1">
                        <a:lnSpc>
                          <a:spcPct val="100000"/>
                        </a:lnSpc>
                        <a:spcBef>
                          <a:spcPts val="0"/>
                        </a:spcBef>
                        <a:spcAft>
                          <a:spcPts val="0"/>
                        </a:spcAft>
                        <a:buFont typeface="Arial" panose="020B0604020202020204" pitchFamily="34" charset="0"/>
                        <a:buChar char="•"/>
                      </a:pPr>
                      <a:r>
                        <a:rPr lang="en-GB" sz="800" b="1" kern="1200" baseline="0" dirty="0">
                          <a:solidFill>
                            <a:schemeClr val="tx1"/>
                          </a:solidFill>
                          <a:latin typeface="+mn-lt"/>
                          <a:ea typeface="+mn-ea"/>
                          <a:cs typeface="Arial"/>
                        </a:rPr>
                        <a:t>COVID-19: </a:t>
                      </a:r>
                      <a:r>
                        <a:rPr lang="en-GB" sz="800" kern="1200" baseline="0" dirty="0" err="1">
                          <a:solidFill>
                            <a:schemeClr val="tx1"/>
                          </a:solidFill>
                          <a:latin typeface="+mn-lt"/>
                          <a:ea typeface="+mn-ea"/>
                          <a:cs typeface="Arial"/>
                        </a:rPr>
                        <a:t>Xoserve</a:t>
                      </a:r>
                      <a:r>
                        <a:rPr lang="en-GB" sz="800" kern="1200" baseline="0" dirty="0">
                          <a:solidFill>
                            <a:schemeClr val="tx1"/>
                          </a:solidFill>
                          <a:latin typeface="+mn-lt"/>
                          <a:ea typeface="+mn-ea"/>
                          <a:cs typeface="Arial"/>
                        </a:rPr>
                        <a:t> continue its BCM activities, including remote working.  </a:t>
                      </a:r>
                    </a:p>
                    <a:p>
                      <a:pPr marL="266700" marR="0" lvl="1" indent="-85725" algn="l" rtl="0" eaLnBrk="1" fontAlgn="auto" latinLnBrk="0" hangingPunct="1">
                        <a:lnSpc>
                          <a:spcPct val="100000"/>
                        </a:lnSpc>
                        <a:spcBef>
                          <a:spcPts val="0"/>
                        </a:spcBef>
                        <a:spcAft>
                          <a:spcPts val="0"/>
                        </a:spcAft>
                        <a:buFont typeface="Arial" panose="020B0604020202020204" pitchFamily="34" charset="0"/>
                        <a:buChar char="•"/>
                      </a:pPr>
                      <a:r>
                        <a:rPr lang="en-GB" sz="800" kern="1200" baseline="0" dirty="0" err="1">
                          <a:solidFill>
                            <a:schemeClr val="tx1"/>
                          </a:solidFill>
                          <a:latin typeface="+mn-lt"/>
                          <a:ea typeface="+mn-ea"/>
                          <a:cs typeface="Arial"/>
                        </a:rPr>
                        <a:t>Xoserve</a:t>
                      </a:r>
                      <a:r>
                        <a:rPr lang="en-GB" sz="800" kern="1200" baseline="0" dirty="0">
                          <a:solidFill>
                            <a:schemeClr val="tx1"/>
                          </a:solidFill>
                          <a:latin typeface="+mn-lt"/>
                          <a:ea typeface="+mn-ea"/>
                          <a:cs typeface="Arial"/>
                        </a:rPr>
                        <a:t> will be working through the lower level detail of the Programme re-plan activities with the SI during the next couple of weeks.  The finalised plan is due to be approved at September’s delivery group.</a:t>
                      </a:r>
                    </a:p>
                    <a:p>
                      <a:pPr marL="180975" marR="0" lvl="1" indent="0" algn="l" rtl="0" eaLnBrk="1" fontAlgn="auto" latinLnBrk="0" hangingPunct="1">
                        <a:lnSpc>
                          <a:spcPct val="100000"/>
                        </a:lnSpc>
                        <a:spcBef>
                          <a:spcPts val="0"/>
                        </a:spcBef>
                        <a:spcAft>
                          <a:spcPts val="0"/>
                        </a:spcAft>
                        <a:buFont typeface="Arial" panose="020B0604020202020204" pitchFamily="34" charset="0"/>
                        <a:buNone/>
                      </a:pPr>
                      <a:endParaRPr lang="en-GB" sz="800" b="1" i="0" u="none" strike="noStrike" kern="1200" baseline="0" noProof="0" dirty="0">
                        <a:solidFill>
                          <a:schemeClr val="tx1"/>
                        </a:solidFill>
                        <a:latin typeface="+mn-lt"/>
                        <a:ea typeface="+mn-ea"/>
                        <a:cs typeface="Arial"/>
                      </a:endParaRPr>
                    </a:p>
                    <a:p>
                      <a:pPr marL="180975" marR="0" lvl="1" indent="0" algn="l" rtl="0" eaLnBrk="1" fontAlgn="auto" latinLnBrk="0" hangingPunct="1">
                        <a:lnSpc>
                          <a:spcPct val="100000"/>
                        </a:lnSpc>
                        <a:spcBef>
                          <a:spcPts val="0"/>
                        </a:spcBef>
                        <a:spcAft>
                          <a:spcPts val="0"/>
                        </a:spcAft>
                        <a:buFont typeface="Arial" panose="020B0604020202020204" pitchFamily="34" charset="0"/>
                        <a:buNone/>
                      </a:pPr>
                      <a:endParaRPr lang="en-GB" sz="800" b="0" i="0" u="none" strike="noStrike" kern="1200" baseline="0" noProof="0" dirty="0">
                        <a:solidFill>
                          <a:schemeClr val="dk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0001"/>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224125598"/>
              </p:ext>
            </p:extLst>
          </p:nvPr>
        </p:nvGraphicFramePr>
        <p:xfrm>
          <a:off x="5671038" y="500660"/>
          <a:ext cx="3471787" cy="4528810"/>
        </p:xfrm>
        <a:graphic>
          <a:graphicData uri="http://schemas.openxmlformats.org/drawingml/2006/table">
            <a:tbl>
              <a:tblPr firstRow="1" bandRow="1">
                <a:tableStyleId>{5C22544A-7EE6-4342-B048-85BDC9FD1C3A}</a:tableStyleId>
              </a:tblPr>
              <a:tblGrid>
                <a:gridCol w="2206033">
                  <a:extLst>
                    <a:ext uri="{9D8B030D-6E8A-4147-A177-3AD203B41FA5}">
                      <a16:colId xmlns:a16="http://schemas.microsoft.com/office/drawing/2014/main" val="20000"/>
                    </a:ext>
                  </a:extLst>
                </a:gridCol>
                <a:gridCol w="654279">
                  <a:extLst>
                    <a:ext uri="{9D8B030D-6E8A-4147-A177-3AD203B41FA5}">
                      <a16:colId xmlns:a16="http://schemas.microsoft.com/office/drawing/2014/main" val="341303587"/>
                    </a:ext>
                  </a:extLst>
                </a:gridCol>
                <a:gridCol w="611475">
                  <a:extLst>
                    <a:ext uri="{9D8B030D-6E8A-4147-A177-3AD203B41FA5}">
                      <a16:colId xmlns:a16="http://schemas.microsoft.com/office/drawing/2014/main" val="3112880537"/>
                    </a:ext>
                  </a:extLst>
                </a:gridCol>
              </a:tblGrid>
              <a:tr h="246504">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b="1" kern="120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230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100399763"/>
                  </a:ext>
                </a:extLst>
              </a:tr>
              <a:tr h="2308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 – On Track</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effectLst/>
                          <a:uLnTx/>
                          <a:uFillTx/>
                          <a:latin typeface="+mn-lt"/>
                          <a:ea typeface="+mn-ea"/>
                          <a:cs typeface="+mn-cs"/>
                        </a:rPr>
                        <a:t>Previous</a:t>
                      </a: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394750769"/>
                  </a:ext>
                </a:extLst>
              </a:tr>
              <a:tr h="230860">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effectLst/>
                          <a:uLnTx/>
                          <a:uFillTx/>
                          <a:latin typeface="+mn-lt"/>
                          <a:ea typeface="+mn-ea"/>
                          <a:cs typeface="+mn-cs"/>
                        </a:rPr>
                        <a:t>Previous</a:t>
                      </a: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195151634"/>
                  </a:ext>
                </a:extLst>
              </a:tr>
              <a:tr h="230860">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1627309390"/>
                  </a:ext>
                </a:extLst>
              </a:tr>
              <a:tr h="23086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Return To Green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6"/>
                  </a:ext>
                </a:extLst>
              </a:tr>
              <a:tr h="946982">
                <a:tc gridSpan="3">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a:solidFill>
                            <a:schemeClr val="tx1"/>
                          </a:solidFill>
                          <a:latin typeface="+mn-lt"/>
                          <a:ea typeface="+mn-ea"/>
                          <a:cs typeface="Arial" panose="020B0604020202020204" pitchFamily="34" charset="0"/>
                        </a:rPr>
                        <a:t>Resources, Risk and Plan are showing Amber due to uncertainties with the lack of an Ofgem plan. RTG will take place when a plan materialises.</a:t>
                      </a:r>
                      <a:r>
                        <a:rPr lang="en-GB" sz="800" kern="1200" baseline="0" dirty="0">
                          <a:solidFill>
                            <a:schemeClr val="tx1"/>
                          </a:solidFill>
                          <a:latin typeface="+mn-lt"/>
                          <a:ea typeface="+mn-ea"/>
                          <a:cs typeface="Arial" panose="020B0604020202020204" pitchFamily="34" charset="0"/>
                        </a:rPr>
                        <a:t> Based on this, the programme continues to trend at an amber status</a:t>
                      </a:r>
                      <a:endParaRPr lang="en-GB" sz="800" b="0" i="0" u="none" strike="noStrike" kern="1200" baseline="0" noProof="0" dirty="0">
                        <a:solidFill>
                          <a:schemeClr val="dk1"/>
                        </a:solidFill>
                        <a:latin typeface="Arial"/>
                      </a:endParaRP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0" i="0" u="none" strike="noStrike" kern="1200" baseline="0" noProof="0" dirty="0">
                        <a:solidFill>
                          <a:schemeClr val="dk1"/>
                        </a:solidFill>
                        <a:latin typeface="Arial"/>
                      </a:endParaRP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b="0" i="0" u="none" strike="noStrike" kern="1200" baseline="0" noProof="0" dirty="0">
                        <a:solidFill>
                          <a:schemeClr val="dk1"/>
                        </a:solidFill>
                        <a:latin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979120867"/>
                  </a:ext>
                </a:extLst>
              </a:tr>
              <a:tr h="230860">
                <a:tc gridSpan="3">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700" b="1" kern="1200" dirty="0">
                          <a:solidFill>
                            <a:schemeClr val="bg1"/>
                          </a:solidFill>
                          <a:latin typeface="+mn-lt"/>
                          <a:ea typeface="+mn-ea"/>
                          <a:cs typeface="+mn-cs"/>
                        </a:rPr>
                        <a:t>KEY Progress (Last Month)</a:t>
                      </a: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299314848"/>
                  </a:ext>
                </a:extLst>
              </a:tr>
              <a:tr h="1950164">
                <a:tc gridSpan="3">
                  <a:txBody>
                    <a:bodyPr/>
                    <a:lstStyle/>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External DMT entry achieved</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Good progress on external NFR testing readiness</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Secondary API baselined</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External SIT entry achieved</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Internal SIT Phase 2 completed</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Internal SIT Phase 3 commenced</a:t>
                      </a:r>
                    </a:p>
                    <a:p>
                      <a:pPr marL="171450" marR="0" lvl="0" indent="-171450" algn="l">
                        <a:lnSpc>
                          <a:spcPct val="100000"/>
                        </a:lnSpc>
                        <a:spcBef>
                          <a:spcPts val="0"/>
                        </a:spcBef>
                        <a:spcAft>
                          <a:spcPts val="0"/>
                        </a:spcAft>
                        <a:buFont typeface="Arial" panose="020B0604020202020204" pitchFamily="34" charset="0"/>
                        <a:buChar char="•"/>
                      </a:pPr>
                      <a:r>
                        <a:rPr lang="en-GB" sz="800" b="0" i="0" u="none" strike="noStrike" kern="1200" noProof="0" dirty="0">
                          <a:solidFill>
                            <a:schemeClr val="dk1"/>
                          </a:solidFill>
                          <a:effectLst/>
                          <a:latin typeface="+mn-lt"/>
                          <a:ea typeface="+mn-ea"/>
                          <a:cs typeface="+mn-cs"/>
                        </a:rPr>
                        <a:t>Programme Re-plan (including finances) started to align to Switching Programme near term plan</a:t>
                      </a:r>
                      <a:endParaRPr lang="en-GB" sz="700" b="0" i="0" u="none" strike="noStrike" kern="1200" noProof="0" dirty="0">
                        <a:effectLst/>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84582"/>
            <a:ext cx="8229600" cy="559203"/>
          </a:xfrm>
          <a:prstGeom prst="rect">
            <a:avLst/>
          </a:prstGeom>
        </p:spPr>
        <p:txBody>
          <a:bodyPr>
            <a:normAutofit/>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a:ln>
                  <a:noFill/>
                </a:ln>
                <a:solidFill>
                  <a:srgbClr val="3E5AA8"/>
                </a:solidFill>
                <a:effectLst/>
                <a:uLnTx/>
                <a:uFillTx/>
                <a:latin typeface="Arial" panose="020B0604020202020204" pitchFamily="34" charset="0"/>
                <a:ea typeface="+mj-ea"/>
                <a:cs typeface="Arial" panose="020B0604020202020204" pitchFamily="34" charset="0"/>
              </a:rPr>
              <a:t>Programme Update</a:t>
            </a:r>
          </a:p>
        </p:txBody>
      </p:sp>
    </p:spTree>
    <p:extLst>
      <p:ext uri="{BB962C8B-B14F-4D97-AF65-F5344CB8AC3E}">
        <p14:creationId xmlns:p14="http://schemas.microsoft.com/office/powerpoint/2010/main" val="2799684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8229600" cy="559203"/>
          </a:xfrm>
        </p:spPr>
        <p:txBody>
          <a:bodyPr>
            <a:normAutofit/>
          </a:bodyPr>
          <a:lstStyle/>
          <a:p>
            <a:r>
              <a:rPr lang="en-GB" sz="2400"/>
              <a:t>Workstream Updates</a:t>
            </a:r>
          </a:p>
        </p:txBody>
      </p:sp>
      <p:graphicFrame>
        <p:nvGraphicFramePr>
          <p:cNvPr id="34" name="Table 33"/>
          <p:cNvGraphicFramePr>
            <a:graphicFrameLocks noGrp="1"/>
          </p:cNvGraphicFramePr>
          <p:nvPr>
            <p:extLst>
              <p:ext uri="{D42A27DB-BD31-4B8C-83A1-F6EECF244321}">
                <p14:modId xmlns:p14="http://schemas.microsoft.com/office/powerpoint/2010/main" val="1477774669"/>
              </p:ext>
            </p:extLst>
          </p:nvPr>
        </p:nvGraphicFramePr>
        <p:xfrm>
          <a:off x="18001" y="453805"/>
          <a:ext cx="9056844" cy="4588063"/>
        </p:xfrm>
        <a:graphic>
          <a:graphicData uri="http://schemas.openxmlformats.org/drawingml/2006/table">
            <a:tbl>
              <a:tblPr firstRow="1" bandRow="1">
                <a:tableStyleId>{5C22544A-7EE6-4342-B048-85BDC9FD1C3A}</a:tableStyleId>
              </a:tblPr>
              <a:tblGrid>
                <a:gridCol w="629538">
                  <a:extLst>
                    <a:ext uri="{9D8B030D-6E8A-4147-A177-3AD203B41FA5}">
                      <a16:colId xmlns:a16="http://schemas.microsoft.com/office/drawing/2014/main" val="20000"/>
                    </a:ext>
                  </a:extLst>
                </a:gridCol>
                <a:gridCol w="638336">
                  <a:extLst>
                    <a:ext uri="{9D8B030D-6E8A-4147-A177-3AD203B41FA5}">
                      <a16:colId xmlns:a16="http://schemas.microsoft.com/office/drawing/2014/main" val="2467489139"/>
                    </a:ext>
                  </a:extLst>
                </a:gridCol>
                <a:gridCol w="918668">
                  <a:extLst>
                    <a:ext uri="{9D8B030D-6E8A-4147-A177-3AD203B41FA5}">
                      <a16:colId xmlns:a16="http://schemas.microsoft.com/office/drawing/2014/main" val="20001"/>
                    </a:ext>
                  </a:extLst>
                </a:gridCol>
                <a:gridCol w="6870302">
                  <a:extLst>
                    <a:ext uri="{9D8B030D-6E8A-4147-A177-3AD203B41FA5}">
                      <a16:colId xmlns:a16="http://schemas.microsoft.com/office/drawing/2014/main" val="20002"/>
                    </a:ext>
                  </a:extLst>
                </a:gridCol>
              </a:tblGrid>
              <a:tr h="449393">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Previous</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tc>
                <a:tc>
                  <a:txBody>
                    <a:bodyPr/>
                    <a:lstStyle/>
                    <a:p>
                      <a:pPr algn="ctr"/>
                      <a:r>
                        <a:rPr lang="en-GB" sz="800"/>
                        <a:t>RAG</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Current</a:t>
                      </a:r>
                    </a:p>
                    <a:p>
                      <a:pPr marL="0" marR="0" lvl="0" indent="0" algn="ctr" defTabSz="914378" rtl="0" eaLnBrk="1" fontAlgn="auto" latinLnBrk="0" hangingPunct="1">
                        <a:lnSpc>
                          <a:spcPct val="100000"/>
                        </a:lnSpc>
                        <a:spcBef>
                          <a:spcPts val="0"/>
                        </a:spcBef>
                        <a:spcAft>
                          <a:spcPts val="0"/>
                        </a:spcAft>
                        <a:buClrTx/>
                        <a:buSzTx/>
                        <a:buFontTx/>
                        <a:buNone/>
                        <a:tabLst/>
                        <a:defRPr/>
                      </a:pPr>
                      <a:r>
                        <a:rPr lang="en-GB" sz="800"/>
                        <a:t>MONTH</a:t>
                      </a:r>
                    </a:p>
                  </a:txBody>
                  <a:tcPr anchor="ctr"/>
                </a:tc>
                <a:tc>
                  <a:txBody>
                    <a:bodyPr/>
                    <a:lstStyle/>
                    <a:p>
                      <a:pPr algn="ctr"/>
                      <a:r>
                        <a:rPr lang="en-GB" sz="800"/>
                        <a:t>WORK</a:t>
                      </a:r>
                    </a:p>
                    <a:p>
                      <a:pPr algn="ctr"/>
                      <a:r>
                        <a:rPr lang="en-GB" sz="800"/>
                        <a:t>STREAM</a:t>
                      </a:r>
                    </a:p>
                  </a:txBody>
                  <a:tcPr anchor="ctr"/>
                </a:tc>
                <a:tc>
                  <a:txBody>
                    <a:bodyPr/>
                    <a:lstStyle/>
                    <a:p>
                      <a:pPr algn="ctr"/>
                      <a:r>
                        <a:rPr lang="en-GB" sz="800" dirty="0"/>
                        <a:t>SUMMARY</a:t>
                      </a:r>
                    </a:p>
                  </a:txBody>
                  <a:tcPr anchor="ctr"/>
                </a:tc>
                <a:extLst>
                  <a:ext uri="{0D108BD9-81ED-4DB2-BD59-A6C34878D82A}">
                    <a16:rowId xmlns:a16="http://schemas.microsoft.com/office/drawing/2014/main" val="10000"/>
                  </a:ext>
                </a:extLst>
              </a:tr>
              <a:tr h="449393">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FFC000"/>
                    </a:solidFill>
                  </a:tcPr>
                </a:tc>
                <a:tc>
                  <a:txBody>
                    <a:bodyPr/>
                    <a:lstStyle/>
                    <a:p>
                      <a:pPr marL="0" marR="0" lvl="0" indent="0" algn="l" defTabSz="914400" rtl="0" eaLnBrk="1" fontAlgn="auto" latinLnBrk="0" hangingPunct="1">
                        <a:lnSpc>
                          <a:spcPct val="100000"/>
                        </a:lnSpc>
                        <a:spcBef>
                          <a:spcPts val="85"/>
                        </a:spcBef>
                        <a:spcAft>
                          <a:spcPts val="85"/>
                        </a:spcAft>
                        <a:buClrTx/>
                        <a:buSzTx/>
                        <a:buFont typeface="Arial" panose="020B0604020202020204" pitchFamily="34" charset="0"/>
                        <a:buNone/>
                        <a:tabLst>
                          <a:tab pos="225929" algn="l"/>
                        </a:tabLst>
                        <a:defRPr/>
                      </a:pPr>
                      <a:r>
                        <a:rPr lang="en-GB" sz="800" b="0" kern="1200" baseline="0">
                          <a:solidFill>
                            <a:schemeClr val="tx1"/>
                          </a:solidFill>
                          <a:latin typeface="+mn-lt"/>
                          <a:ea typeface="+mn-ea"/>
                          <a:cs typeface="+mn-cs"/>
                        </a:rPr>
                        <a:t>Data Migration</a:t>
                      </a:r>
                      <a:endParaRPr lang="en-US" sz="800" b="0" kern="1200" baseline="0">
                        <a:solidFill>
                          <a:schemeClr val="tx1"/>
                        </a:solidFill>
                        <a:latin typeface="+mn-lt"/>
                        <a:ea typeface="+mn-ea"/>
                        <a:cs typeface="+mn-cs"/>
                      </a:endParaRP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kern="1200" baseline="0" dirty="0">
                          <a:solidFill>
                            <a:schemeClr val="tx1"/>
                          </a:solidFill>
                          <a:latin typeface="+mn-lt"/>
                          <a:ea typeface="+mn-ea"/>
                          <a:cs typeface="Arial" panose="020B0604020202020204" pitchFamily="34" charset="0"/>
                        </a:rPr>
                        <a:t>Overall RAG is Amber: Schedule is Amber as Smoke testing start was delayed due to Landmark environment not being available with test execution rescheduled. Planning for DMT non functional is behind schedule due to the SI working on re-planning the upcoming DMT phases and environment requirements.</a:t>
                      </a:r>
                    </a:p>
                  </a:txBody>
                  <a:tcPr/>
                </a:tc>
                <a:extLst>
                  <a:ext uri="{0D108BD9-81ED-4DB2-BD59-A6C34878D82A}">
                    <a16:rowId xmlns:a16="http://schemas.microsoft.com/office/drawing/2014/main" val="51126616"/>
                  </a:ext>
                </a:extLst>
              </a:tr>
              <a:tr h="294796">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00B050"/>
                    </a:solidFill>
                  </a:tcPr>
                </a:tc>
                <a:tc>
                  <a:txBody>
                    <a:bodyPr/>
                    <a:lstStyle/>
                    <a:p>
                      <a:pPr marL="0" marR="0" lvl="0" indent="0" algn="l" rtl="0" eaLnBrk="0" fontAlgn="auto" latinLnBrk="0" hangingPunct="0">
                        <a:lnSpc>
                          <a:spcPct val="100000"/>
                        </a:lnSpc>
                        <a:spcBef>
                          <a:spcPts val="85"/>
                        </a:spcBef>
                        <a:spcAft>
                          <a:spcPts val="85"/>
                        </a:spcAft>
                        <a:buFont typeface="Wingdings" panose="05000000000000000000" pitchFamily="2" charset="2"/>
                        <a:buNone/>
                      </a:pPr>
                      <a:r>
                        <a:rPr lang="en-GB" sz="800" b="0" i="0" u="none" strike="noStrike" kern="1200" dirty="0">
                          <a:solidFill>
                            <a:schemeClr val="dk1"/>
                          </a:solidFill>
                          <a:effectLst/>
                          <a:latin typeface="+mn-lt"/>
                          <a:ea typeface="+mn-ea"/>
                          <a:cs typeface="+mn-cs"/>
                        </a:rPr>
                        <a:t>DES &amp; APIs</a:t>
                      </a:r>
                      <a:endParaRPr lang="en-US" sz="800" b="0" i="0" u="none" strike="noStrike" kern="1200" dirty="0">
                        <a:solidFill>
                          <a:schemeClr val="dk1"/>
                        </a:solidFill>
                        <a:effectLst/>
                        <a:latin typeface="+mn-lt"/>
                        <a:ea typeface="+mn-ea"/>
                        <a:cs typeface="+mn-cs"/>
                      </a:endParaRPr>
                    </a:p>
                  </a:txBody>
                  <a:tcPr/>
                </a:tc>
                <a:tc>
                  <a:txBody>
                    <a:bodyPr/>
                    <a:lstStyle/>
                    <a:p>
                      <a:pPr marL="0" marR="0" lvl="0" indent="0" algn="l" rtl="0" eaLnBrk="1" fontAlgn="auto" latinLnBrk="0" hangingPunct="1">
                        <a:lnSpc>
                          <a:spcPct val="100000"/>
                        </a:lnSpc>
                        <a:spcBef>
                          <a:spcPts val="0"/>
                        </a:spcBef>
                        <a:spcAft>
                          <a:spcPts val="0"/>
                        </a:spcAft>
                        <a:buFont typeface="Arial" panose="020B0604020202020204" pitchFamily="34" charset="0"/>
                        <a:buNone/>
                      </a:pPr>
                      <a:r>
                        <a:rPr lang="en-GB" sz="800" kern="1200" dirty="0">
                          <a:solidFill>
                            <a:schemeClr val="dk1"/>
                          </a:solidFill>
                          <a:effectLst/>
                          <a:latin typeface="+mn-lt"/>
                          <a:ea typeface="+mn-ea"/>
                          <a:cs typeface="+mn-cs"/>
                        </a:rPr>
                        <a:t>On track for delivery to meet Internal test phases and consequential market trials. </a:t>
                      </a:r>
                    </a:p>
                  </a:txBody>
                  <a:tcPr/>
                </a:tc>
                <a:extLst>
                  <a:ext uri="{0D108BD9-81ED-4DB2-BD59-A6C34878D82A}">
                    <a16:rowId xmlns:a16="http://schemas.microsoft.com/office/drawing/2014/main" val="460547113"/>
                  </a:ext>
                </a:extLst>
              </a:tr>
              <a:tr h="569231">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FFC000"/>
                    </a:solidFill>
                  </a:tcPr>
                </a:tc>
                <a:tc>
                  <a:txBody>
                    <a:bodyPr/>
                    <a:lstStyle/>
                    <a:p>
                      <a:r>
                        <a:rPr lang="en-US" altLang="en-US" sz="800" b="0" kern="1200" baseline="0">
                          <a:solidFill>
                            <a:schemeClr val="tx1"/>
                          </a:solidFill>
                          <a:latin typeface="+mn-lt"/>
                          <a:ea typeface="+mn-ea"/>
                          <a:cs typeface="+mn-cs"/>
                        </a:rPr>
                        <a:t>Networks</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ltLang="en-US" sz="800" i="0" baseline="0" dirty="0">
                          <a:solidFill>
                            <a:schemeClr val="tx1"/>
                          </a:solidFill>
                          <a:latin typeface="+mn-lt"/>
                          <a:cs typeface="Arial" panose="020B0604020202020204" pitchFamily="34" charset="0"/>
                        </a:rPr>
                        <a:t>Overall RAG Amber. This is unchanged pending submission of the Ofgem CR as captured at the Switching </a:t>
                      </a:r>
                      <a:r>
                        <a:rPr lang="en-US" altLang="en-US" sz="800" i="0" baseline="0" dirty="0" err="1">
                          <a:solidFill>
                            <a:schemeClr val="tx1"/>
                          </a:solidFill>
                          <a:latin typeface="+mn-lt"/>
                          <a:cs typeface="Arial" panose="020B0604020202020204" pitchFamily="34" charset="0"/>
                        </a:rPr>
                        <a:t>Programme</a:t>
                      </a:r>
                      <a:r>
                        <a:rPr lang="en-US" altLang="en-US" sz="800" i="0" baseline="0" dirty="0">
                          <a:solidFill>
                            <a:schemeClr val="tx1"/>
                          </a:solidFill>
                          <a:latin typeface="+mn-lt"/>
                          <a:cs typeface="Arial" panose="020B0604020202020204" pitchFamily="34" charset="0"/>
                        </a:rPr>
                        <a:t> Implementation Group on 14/4/20 detailed below - </a:t>
                      </a:r>
                      <a:r>
                        <a:rPr lang="en-US" altLang="en-US" sz="800" i="1" baseline="0" dirty="0">
                          <a:solidFill>
                            <a:schemeClr val="tx1"/>
                          </a:solidFill>
                          <a:latin typeface="+mn-lt"/>
                          <a:cs typeface="Arial" panose="020B0604020202020204" pitchFamily="34" charset="0"/>
                        </a:rPr>
                        <a:t>IG10-A03: Adaptor Services Recommendation 17 - It was confirmed that no party intends to use the IX network to connect to the CSS and that Ofgem, </a:t>
                      </a:r>
                      <a:r>
                        <a:rPr lang="en-US" altLang="en-US" sz="800" i="1" baseline="0" dirty="0" err="1">
                          <a:solidFill>
                            <a:schemeClr val="tx1"/>
                          </a:solidFill>
                          <a:latin typeface="+mn-lt"/>
                          <a:cs typeface="Arial" panose="020B0604020202020204" pitchFamily="34" charset="0"/>
                        </a:rPr>
                        <a:t>Xoserve</a:t>
                      </a:r>
                      <a:r>
                        <a:rPr lang="en-US" altLang="en-US" sz="800" i="1" baseline="0" dirty="0">
                          <a:solidFill>
                            <a:schemeClr val="tx1"/>
                          </a:solidFill>
                          <a:latin typeface="+mn-lt"/>
                          <a:cs typeface="Arial" panose="020B0604020202020204" pitchFamily="34" charset="0"/>
                        </a:rPr>
                        <a:t> and DCC were collaborating to identify the appropriate mechanism to descope IX delivery from the Switching </a:t>
                      </a:r>
                      <a:r>
                        <a:rPr lang="en-US" altLang="en-US" sz="800" i="1" baseline="0" dirty="0" err="1">
                          <a:solidFill>
                            <a:schemeClr val="tx1"/>
                          </a:solidFill>
                          <a:latin typeface="+mn-lt"/>
                          <a:cs typeface="Arial" panose="020B0604020202020204" pitchFamily="34" charset="0"/>
                        </a:rPr>
                        <a:t>Programme</a:t>
                      </a:r>
                      <a:r>
                        <a:rPr lang="en-US" altLang="en-US" sz="800" i="1" baseline="0" dirty="0">
                          <a:solidFill>
                            <a:schemeClr val="tx1"/>
                          </a:solidFill>
                          <a:latin typeface="+mn-lt"/>
                          <a:cs typeface="Arial" panose="020B0604020202020204" pitchFamily="34" charset="0"/>
                        </a:rPr>
                        <a:t> which will be implemented via a CR. </a:t>
                      </a:r>
                    </a:p>
                  </a:txBody>
                  <a:tcPr/>
                </a:tc>
                <a:extLst>
                  <a:ext uri="{0D108BD9-81ED-4DB2-BD59-A6C34878D82A}">
                    <a16:rowId xmlns:a16="http://schemas.microsoft.com/office/drawing/2014/main" val="4090073496"/>
                  </a:ext>
                </a:extLst>
              </a:tr>
              <a:tr h="329555">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noProof="0" dirty="0">
                          <a:solidFill>
                            <a:schemeClr val="tx1"/>
                          </a:solidFill>
                          <a:latin typeface="+mn-lt"/>
                          <a:ea typeface="+mn-ea"/>
                          <a:cs typeface="+mn-cs"/>
                        </a:rPr>
                        <a:t>Testing</a:t>
                      </a:r>
                    </a:p>
                  </a:txBody>
                  <a:tcPr/>
                </a:tc>
                <a:tc>
                  <a:txBody>
                    <a:bodyPr/>
                    <a:lstStyle/>
                    <a:p>
                      <a:pPr marL="0" marR="0" lvl="0" indent="0" algn="l" rtl="0" eaLnBrk="0" fontAlgn="auto" latinLnBrk="0" hangingPunct="0">
                        <a:lnSpc>
                          <a:spcPct val="100000"/>
                        </a:lnSpc>
                        <a:spcBef>
                          <a:spcPts val="85"/>
                        </a:spcBef>
                        <a:spcAft>
                          <a:spcPts val="85"/>
                        </a:spcAft>
                        <a:buFont typeface="Arial" panose="05000000000000000000" pitchFamily="2" charset="2"/>
                        <a:buNone/>
                      </a:pPr>
                      <a:r>
                        <a:rPr lang="en-US" sz="800" b="0" i="0" u="none" strike="noStrike" kern="1200" noProof="0" dirty="0">
                          <a:effectLst/>
                        </a:rPr>
                        <a:t>Overall RAG Green:  Test phases in progress and tracking to plan.  Severity 1 &amp; 2 defects are being resolved within test phase with severity 3&amp;4 being </a:t>
                      </a:r>
                      <a:r>
                        <a:rPr lang="en-US" sz="800" b="0" i="0" u="none" strike="noStrike" kern="1200" noProof="0" dirty="0" err="1">
                          <a:effectLst/>
                        </a:rPr>
                        <a:t>analysed</a:t>
                      </a:r>
                      <a:r>
                        <a:rPr lang="en-US" sz="800" b="0" i="0" u="none" strike="noStrike" kern="1200" noProof="0" dirty="0">
                          <a:effectLst/>
                        </a:rPr>
                        <a:t> and resolved within the next phase.  </a:t>
                      </a:r>
                    </a:p>
                  </a:txBody>
                  <a:tcPr/>
                </a:tc>
                <a:extLst>
                  <a:ext uri="{0D108BD9-81ED-4DB2-BD59-A6C34878D82A}">
                    <a16:rowId xmlns:a16="http://schemas.microsoft.com/office/drawing/2014/main" val="1367905218"/>
                  </a:ext>
                </a:extLst>
              </a:tr>
              <a:tr h="349181">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00B050"/>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0" kern="1200" baseline="0" noProof="0" dirty="0">
                          <a:solidFill>
                            <a:schemeClr val="tx1"/>
                          </a:solidFill>
                          <a:latin typeface="+mn-lt"/>
                          <a:ea typeface="+mn-ea"/>
                          <a:cs typeface="+mn-cs"/>
                        </a:rPr>
                        <a:t>Market Trials</a:t>
                      </a:r>
                    </a:p>
                  </a:txBody>
                  <a:tcPr/>
                </a:tc>
                <a:tc>
                  <a:txBody>
                    <a:bodyPr/>
                    <a:lstStyle/>
                    <a:p>
                      <a:pPr marL="0" marR="0" lvl="0" indent="0" algn="l" defTabSz="914378" rtl="0" eaLnBrk="1" fontAlgn="base" latinLnBrk="0" hangingPunct="1">
                        <a:lnSpc>
                          <a:spcPct val="100000"/>
                        </a:lnSpc>
                        <a:spcBef>
                          <a:spcPts val="0"/>
                        </a:spcBef>
                        <a:spcAft>
                          <a:spcPts val="0"/>
                        </a:spcAft>
                        <a:buClrTx/>
                        <a:buSzTx/>
                        <a:buFont typeface="Arial" panose="020B0604020202020204" pitchFamily="34" charset="0"/>
                        <a:buNone/>
                        <a:tabLst/>
                        <a:defRPr/>
                      </a:pPr>
                      <a:r>
                        <a:rPr lang="en-US" sz="800" b="0" i="0" u="none" strike="noStrike" kern="1200" noProof="0" dirty="0">
                          <a:effectLst/>
                        </a:rPr>
                        <a:t>Overall RAG is </a:t>
                      </a:r>
                      <a:r>
                        <a:rPr lang="en-US" sz="800" b="0" i="0" u="none" strike="noStrike" kern="1200" noProof="0" dirty="0" err="1">
                          <a:effectLst/>
                        </a:rPr>
                        <a:t>Green.CCMT</a:t>
                      </a:r>
                      <a:r>
                        <a:rPr lang="en-US" sz="800" b="0" i="0" u="none" strike="noStrike" kern="1200" noProof="0" dirty="0">
                          <a:effectLst/>
                        </a:rPr>
                        <a:t> timelines have been shared with Ofgem and the CCMTWG community with positive responses. Work will continue on all CCMT preparation activities. </a:t>
                      </a:r>
                      <a:endParaRPr lang="en-US" sz="800" b="0" i="0" u="none" strike="noStrike" kern="1200" noProof="0" dirty="0">
                        <a:solidFill>
                          <a:schemeClr val="tx1"/>
                        </a:solidFill>
                        <a:effectLst/>
                        <a:latin typeface="+mn-lt"/>
                        <a:ea typeface="+mn-ea"/>
                        <a:cs typeface="+mn-cs"/>
                      </a:endParaRPr>
                    </a:p>
                  </a:txBody>
                  <a:tcPr/>
                </a:tc>
                <a:extLst>
                  <a:ext uri="{0D108BD9-81ED-4DB2-BD59-A6C34878D82A}">
                    <a16:rowId xmlns:a16="http://schemas.microsoft.com/office/drawing/2014/main" val="1140740770"/>
                  </a:ext>
                </a:extLst>
              </a:tr>
              <a:tr h="244828">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b="0" i="0" u="none" strike="noStrike" kern="1200" dirty="0">
                          <a:solidFill>
                            <a:schemeClr val="tx1"/>
                          </a:solidFill>
                          <a:effectLst/>
                          <a:latin typeface="+mn-lt"/>
                          <a:ea typeface="+mn-ea"/>
                          <a:cs typeface="+mn-cs"/>
                        </a:rPr>
                        <a:t>UK Link</a:t>
                      </a:r>
                      <a:endParaRPr lang="en-US" sz="800" b="0" i="0" u="none" strike="noStrike" kern="1200" dirty="0">
                        <a:solidFill>
                          <a:schemeClr val="tx1"/>
                        </a:solidFill>
                        <a:effectLst/>
                        <a:latin typeface="+mn-lt"/>
                        <a:ea typeface="+mn-ea"/>
                        <a:cs typeface="+mn-cs"/>
                      </a:endParaRPr>
                    </a:p>
                  </a:txBody>
                  <a:tcPr/>
                </a:tc>
                <a:tc>
                  <a:txBody>
                    <a:bodyPr/>
                    <a:lstStyle/>
                    <a:p>
                      <a:r>
                        <a:rPr lang="en-GB" sz="800" kern="1200" dirty="0">
                          <a:solidFill>
                            <a:schemeClr val="tx1"/>
                          </a:solidFill>
                          <a:effectLst/>
                          <a:latin typeface="+mn-lt"/>
                          <a:ea typeface="+mn-ea"/>
                          <a:cs typeface="+mn-cs"/>
                        </a:rPr>
                        <a:t>Overall RAG Green. CR delivery and Test support is continuing to progress to plan</a:t>
                      </a:r>
                      <a:endParaRPr lang="en-GB" sz="800" kern="1200" dirty="0">
                        <a:solidFill>
                          <a:schemeClr val="dk1"/>
                        </a:solidFill>
                        <a:effectLst/>
                        <a:latin typeface="+mn-lt"/>
                        <a:ea typeface="+mn-ea"/>
                        <a:cs typeface="+mn-cs"/>
                      </a:endParaRPr>
                    </a:p>
                  </a:txBody>
                  <a:tcPr/>
                </a:tc>
                <a:extLst>
                  <a:ext uri="{0D108BD9-81ED-4DB2-BD59-A6C34878D82A}">
                    <a16:rowId xmlns:a16="http://schemas.microsoft.com/office/drawing/2014/main" val="143075268"/>
                  </a:ext>
                </a:extLst>
              </a:tr>
              <a:tr h="478029">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b="0" dirty="0">
                          <a:solidFill>
                            <a:schemeClr val="tx1"/>
                          </a:solidFill>
                          <a:latin typeface="+mn-lt"/>
                        </a:rPr>
                        <a:t>Service Management</a:t>
                      </a:r>
                      <a:endParaRPr kumimoji="0" lang="en-GB" sz="800" b="0" i="0" u="none" strike="noStrike" kern="1200" cap="none" spc="0" normalizeH="0" baseline="0" noProof="0" dirty="0">
                        <a:ln>
                          <a:noFill/>
                        </a:ln>
                        <a:solidFill>
                          <a:schemeClr val="tx1"/>
                        </a:solidFill>
                        <a:effectLst/>
                        <a:uLnTx/>
                        <a:uFillTx/>
                        <a:latin typeface="+mn-lt"/>
                        <a:ea typeface="+mn-ea"/>
                        <a:cs typeface="Arial" panose="020B0604020202020204" pitchFamily="34" charset="0"/>
                      </a:endParaRP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b="0" i="0" u="none" strike="noStrike" dirty="0">
                          <a:solidFill>
                            <a:srgbClr val="000000"/>
                          </a:solidFill>
                          <a:effectLst/>
                          <a:latin typeface="Arial" panose="020B0604020202020204" pitchFamily="34" charset="0"/>
                        </a:rPr>
                        <a:t>Overall RAG green.</a:t>
                      </a:r>
                      <a:r>
                        <a:rPr lang="en-US" sz="800" b="0" i="0" u="none" strike="noStrike" dirty="0">
                          <a:solidFill>
                            <a:srgbClr val="000000"/>
                          </a:solidFill>
                          <a:effectLst/>
                          <a:latin typeface="Arial" panose="020B0604020202020204" pitchFamily="34" charset="0"/>
                        </a:rPr>
                        <a:t> Decision required around the option to integrate Incident Management and Service Request processes once IA has been completed. </a:t>
                      </a:r>
                      <a:r>
                        <a:rPr lang="en-GB" sz="800" kern="1200" baseline="0" dirty="0">
                          <a:solidFill>
                            <a:schemeClr val="tx1"/>
                          </a:solidFill>
                          <a:latin typeface="+mn-lt"/>
                          <a:ea typeface="+mn-ea"/>
                          <a:cs typeface="Arial" panose="020B0604020202020204" pitchFamily="34" charset="0"/>
                        </a:rPr>
                        <a:t>Workshops with DCC required for each core process where outstanding questions can be discussed and assumptions validated/rejected.  Proposed workshop schedule issued to DCC however, awaiting confirmation that the dates are suitable.</a:t>
                      </a:r>
                    </a:p>
                  </a:txBody>
                  <a:tcPr/>
                </a:tc>
                <a:extLst>
                  <a:ext uri="{0D108BD9-81ED-4DB2-BD59-A6C34878D82A}">
                    <a16:rowId xmlns:a16="http://schemas.microsoft.com/office/drawing/2014/main" val="3924717015"/>
                  </a:ext>
                </a:extLst>
              </a:tr>
              <a:tr h="569231">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Wingdings" panose="05000000000000000000" pitchFamily="2" charset="2"/>
                        <a:buNone/>
                        <a:tabLst>
                          <a:tab pos="225929" algn="l"/>
                        </a:tabLst>
                        <a:defRPr/>
                      </a:pPr>
                      <a:r>
                        <a:rPr lang="en-GB" sz="800" b="0" dirty="0">
                          <a:solidFill>
                            <a:schemeClr val="tx1"/>
                          </a:solidFill>
                          <a:latin typeface="+mn-lt"/>
                        </a:rPr>
                        <a:t>Gemini</a:t>
                      </a:r>
                      <a:endParaRPr lang="en-US" sz="800" b="0" dirty="0">
                        <a:solidFill>
                          <a:schemeClr val="tx1"/>
                        </a:solidFill>
                        <a:latin typeface="+mn-lt"/>
                      </a:endParaRP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US" altLang="en-US" sz="800" i="0" baseline="0" dirty="0">
                          <a:solidFill>
                            <a:schemeClr val="tx1"/>
                          </a:solidFill>
                          <a:latin typeface="+mn-lt"/>
                          <a:cs typeface="Arial" panose="020B0604020202020204" pitchFamily="34" charset="0"/>
                        </a:rPr>
                        <a:t>Overall RAG green. The schedule is amber until details of the </a:t>
                      </a:r>
                      <a:r>
                        <a:rPr lang="en-US" altLang="en-US" sz="800" i="0" baseline="0" dirty="0" err="1">
                          <a:solidFill>
                            <a:schemeClr val="tx1"/>
                          </a:solidFill>
                          <a:latin typeface="+mn-lt"/>
                          <a:cs typeface="Arial" panose="020B0604020202020204" pitchFamily="34" charset="0"/>
                        </a:rPr>
                        <a:t>Programme</a:t>
                      </a:r>
                      <a:r>
                        <a:rPr lang="en-US" altLang="en-US" sz="800" i="0" baseline="0" dirty="0">
                          <a:solidFill>
                            <a:schemeClr val="tx1"/>
                          </a:solidFill>
                          <a:latin typeface="+mn-lt"/>
                          <a:cs typeface="Arial" panose="020B0604020202020204" pitchFamily="34" charset="0"/>
                        </a:rPr>
                        <a:t> re-plan are available. Most of the Gemini defects that have been raised during UK Link SIT have now been resolved and closed. We have been working with the test stream and have made some good progress on the testing of the Gemini triggers. There are ongoing conversations around when Gemini UAT will take place, along with the transition to the Gemini ECP environments. </a:t>
                      </a:r>
                    </a:p>
                  </a:txBody>
                  <a:tcPr/>
                </a:tc>
                <a:extLst>
                  <a:ext uri="{0D108BD9-81ED-4DB2-BD59-A6C34878D82A}">
                    <a16:rowId xmlns:a16="http://schemas.microsoft.com/office/drawing/2014/main" val="832560298"/>
                  </a:ext>
                </a:extLst>
              </a:tr>
              <a:tr h="320581">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800" b="0" kern="1200" baseline="0" dirty="0">
                          <a:solidFill>
                            <a:schemeClr val="tx1"/>
                          </a:solidFill>
                          <a:latin typeface="+mn-lt"/>
                          <a:ea typeface="+mn-ea"/>
                          <a:cs typeface="Arial"/>
                        </a:rPr>
                        <a:t>Business Change</a:t>
                      </a: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US" sz="800" b="0" i="0" u="none" strike="noStrike" kern="1200" noProof="0" dirty="0">
                          <a:solidFill>
                            <a:schemeClr val="dk1"/>
                          </a:solidFill>
                          <a:effectLst/>
                          <a:latin typeface="+mn-lt"/>
                          <a:ea typeface="+mn-ea"/>
                          <a:cs typeface="+mn-cs"/>
                        </a:rPr>
                        <a:t>Overall RAG Green. </a:t>
                      </a:r>
                      <a:r>
                        <a:rPr lang="en-US" sz="800" b="0" i="0" u="none" strike="noStrike" kern="1200" dirty="0">
                          <a:solidFill>
                            <a:schemeClr val="dk1"/>
                          </a:solidFill>
                          <a:effectLst/>
                          <a:latin typeface="+mn-lt"/>
                          <a:ea typeface="+mn-ea"/>
                          <a:cs typeface="+mn-cs"/>
                        </a:rPr>
                        <a:t>The business change assessment pack to support BC020 has been completed and sent to Ofgem and the SI on 09/04​. A re-plan will be conducted once the SI issue a revised CSS IP which incorporates the 6-month extension announced by Ofgem.</a:t>
                      </a:r>
                      <a:endParaRPr lang="en-GB" sz="800" b="0" i="0" u="none" strike="noStrike" kern="1200" dirty="0">
                        <a:solidFill>
                          <a:schemeClr val="dk1"/>
                        </a:solidFill>
                        <a:effectLst/>
                        <a:latin typeface="+mn-lt"/>
                        <a:ea typeface="+mn-ea"/>
                        <a:cs typeface="+mn-cs"/>
                      </a:endParaRPr>
                    </a:p>
                  </a:txBody>
                  <a:tcPr/>
                </a:tc>
                <a:extLst>
                  <a:ext uri="{0D108BD9-81ED-4DB2-BD59-A6C34878D82A}">
                    <a16:rowId xmlns:a16="http://schemas.microsoft.com/office/drawing/2014/main" val="2370531305"/>
                  </a:ext>
                </a:extLst>
              </a:tr>
              <a:tr h="478029">
                <a:tc>
                  <a:txBody>
                    <a:bodyPr/>
                    <a:lstStyle/>
                    <a:p>
                      <a:endParaRPr lang="en-GB" sz="800" dirty="0">
                        <a:latin typeface="+mn-lt"/>
                      </a:endParaRPr>
                    </a:p>
                  </a:txBody>
                  <a:tcPr>
                    <a:solidFill>
                      <a:srgbClr val="FFC000"/>
                    </a:solidFill>
                  </a:tcPr>
                </a:tc>
                <a:tc>
                  <a:txBody>
                    <a:bodyPr/>
                    <a:lstStyle/>
                    <a:p>
                      <a:endParaRPr lang="en-GB" sz="800" dirty="0">
                        <a:latin typeface="+mn-lt"/>
                      </a:endParaRPr>
                    </a:p>
                  </a:txBody>
                  <a:tcPr>
                    <a:solidFill>
                      <a:srgbClr val="26A412"/>
                    </a:solidFill>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800" b="0" kern="1200" baseline="0" dirty="0">
                          <a:solidFill>
                            <a:schemeClr val="tx1"/>
                          </a:solidFill>
                          <a:latin typeface="+mn-lt"/>
                          <a:ea typeface="+mn-ea"/>
                          <a:cs typeface="Arial"/>
                        </a:rPr>
                        <a:t>Environments &amp; Release Mgt.</a:t>
                      </a:r>
                    </a:p>
                  </a:txBody>
                  <a:tcPr/>
                </a:tc>
                <a:tc>
                  <a:txBody>
                    <a:bodyPr/>
                    <a:lstStyle/>
                    <a:p>
                      <a:pPr marL="0" marR="0" lvl="0" indent="0" algn="l" defTabSz="389392" rtl="0" eaLnBrk="0" fontAlgn="auto" latinLnBrk="0" hangingPunct="0">
                        <a:lnSpc>
                          <a:spcPct val="100000"/>
                        </a:lnSpc>
                        <a:spcBef>
                          <a:spcPts val="85"/>
                        </a:spcBef>
                        <a:spcAft>
                          <a:spcPts val="85"/>
                        </a:spcAft>
                        <a:buClrTx/>
                        <a:buSzTx/>
                        <a:buFont typeface="Arial" panose="020B0604020202020204" pitchFamily="34" charset="0"/>
                        <a:buNone/>
                        <a:tabLst>
                          <a:tab pos="225929" algn="l"/>
                        </a:tabLst>
                        <a:defRPr/>
                      </a:pPr>
                      <a:r>
                        <a:rPr lang="en-GB" sz="800" b="0" i="0" u="none" strike="noStrike" kern="1200" baseline="0" dirty="0">
                          <a:solidFill>
                            <a:schemeClr val="tx1"/>
                          </a:solidFill>
                          <a:effectLst/>
                          <a:latin typeface="+mn-lt"/>
                          <a:ea typeface="+mn-ea"/>
                          <a:cs typeface="Arial"/>
                        </a:rPr>
                        <a:t>Overall RAG green. R</a:t>
                      </a:r>
                      <a:r>
                        <a:rPr lang="en-US" sz="800" b="0" i="0" u="none" strike="noStrike" kern="1200" dirty="0" err="1">
                          <a:solidFill>
                            <a:schemeClr val="tx1"/>
                          </a:solidFill>
                          <a:effectLst/>
                          <a:latin typeface="+mn-lt"/>
                          <a:ea typeface="+mn-ea"/>
                          <a:cs typeface="+mn-cs"/>
                        </a:rPr>
                        <a:t>eview</a:t>
                      </a:r>
                      <a:r>
                        <a:rPr lang="en-US" sz="800" b="0" i="0" u="none" strike="noStrike" kern="1200" dirty="0">
                          <a:solidFill>
                            <a:schemeClr val="tx1"/>
                          </a:solidFill>
                          <a:effectLst/>
                          <a:latin typeface="+mn-lt"/>
                          <a:ea typeface="+mn-ea"/>
                          <a:cs typeface="+mn-cs"/>
                        </a:rPr>
                        <a:t> of all environment requests to take place using the updated test plan as reference which could impact scope. </a:t>
                      </a:r>
                    </a:p>
                  </a:txBody>
                  <a:tcPr/>
                </a:tc>
                <a:extLst>
                  <a:ext uri="{0D108BD9-81ED-4DB2-BD59-A6C34878D82A}">
                    <a16:rowId xmlns:a16="http://schemas.microsoft.com/office/drawing/2014/main" val="2925506096"/>
                  </a:ext>
                </a:extLst>
              </a:tr>
            </a:tbl>
          </a:graphicData>
        </a:graphic>
      </p:graphicFrame>
    </p:spTree>
    <p:extLst>
      <p:ext uri="{BB962C8B-B14F-4D97-AF65-F5344CB8AC3E}">
        <p14:creationId xmlns:p14="http://schemas.microsoft.com/office/powerpoint/2010/main" val="2329110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0"/>
            <a:ext cx="8229600" cy="637580"/>
          </a:xfrm>
        </p:spPr>
        <p:txBody>
          <a:bodyPr>
            <a:noAutofit/>
          </a:bodyPr>
          <a:lstStyle/>
          <a:p>
            <a:r>
              <a:rPr lang="en-GB" sz="2400">
                <a:latin typeface="Arial"/>
                <a:cs typeface="Arial"/>
              </a:rPr>
              <a:t>Key Programme Issues</a:t>
            </a:r>
          </a:p>
        </p:txBody>
      </p:sp>
      <p:graphicFrame>
        <p:nvGraphicFramePr>
          <p:cNvPr id="4" name="Table 3">
            <a:extLst>
              <a:ext uri="{FF2B5EF4-FFF2-40B4-BE49-F238E27FC236}">
                <a16:creationId xmlns:a16="http://schemas.microsoft.com/office/drawing/2014/main" id="{DB6BB02B-7143-479F-BE87-A9CBDA1B8356}"/>
              </a:ext>
            </a:extLst>
          </p:cNvPr>
          <p:cNvGraphicFramePr>
            <a:graphicFrameLocks noGrp="1"/>
          </p:cNvGraphicFramePr>
          <p:nvPr>
            <p:extLst>
              <p:ext uri="{D42A27DB-BD31-4B8C-83A1-F6EECF244321}">
                <p14:modId xmlns:p14="http://schemas.microsoft.com/office/powerpoint/2010/main" val="3086926957"/>
              </p:ext>
            </p:extLst>
          </p:nvPr>
        </p:nvGraphicFramePr>
        <p:xfrm>
          <a:off x="116174" y="573990"/>
          <a:ext cx="9027826" cy="3995520"/>
        </p:xfrm>
        <a:graphic>
          <a:graphicData uri="http://schemas.openxmlformats.org/drawingml/2006/table">
            <a:tbl>
              <a:tblPr firstRow="1" bandRow="1">
                <a:tableStyleId>{5C22544A-7EE6-4342-B048-85BDC9FD1C3A}</a:tableStyleId>
              </a:tblPr>
              <a:tblGrid>
                <a:gridCol w="386325">
                  <a:extLst>
                    <a:ext uri="{9D8B030D-6E8A-4147-A177-3AD203B41FA5}">
                      <a16:colId xmlns:a16="http://schemas.microsoft.com/office/drawing/2014/main" val="20000"/>
                    </a:ext>
                  </a:extLst>
                </a:gridCol>
                <a:gridCol w="572063">
                  <a:extLst>
                    <a:ext uri="{9D8B030D-6E8A-4147-A177-3AD203B41FA5}">
                      <a16:colId xmlns:a16="http://schemas.microsoft.com/office/drawing/2014/main" val="20001"/>
                    </a:ext>
                  </a:extLst>
                </a:gridCol>
                <a:gridCol w="905438">
                  <a:extLst>
                    <a:ext uri="{9D8B030D-6E8A-4147-A177-3AD203B41FA5}">
                      <a16:colId xmlns:a16="http://schemas.microsoft.com/office/drawing/2014/main" val="3490358336"/>
                    </a:ext>
                  </a:extLst>
                </a:gridCol>
                <a:gridCol w="1548000">
                  <a:extLst>
                    <a:ext uri="{9D8B030D-6E8A-4147-A177-3AD203B41FA5}">
                      <a16:colId xmlns:a16="http://schemas.microsoft.com/office/drawing/2014/main" val="20002"/>
                    </a:ext>
                  </a:extLst>
                </a:gridCol>
                <a:gridCol w="2556000">
                  <a:extLst>
                    <a:ext uri="{9D8B030D-6E8A-4147-A177-3AD203B41FA5}">
                      <a16:colId xmlns:a16="http://schemas.microsoft.com/office/drawing/2014/main" val="20003"/>
                    </a:ext>
                  </a:extLst>
                </a:gridCol>
                <a:gridCol w="2304000">
                  <a:extLst>
                    <a:ext uri="{9D8B030D-6E8A-4147-A177-3AD203B41FA5}">
                      <a16:colId xmlns:a16="http://schemas.microsoft.com/office/drawing/2014/main" val="2992598958"/>
                    </a:ext>
                  </a:extLst>
                </a:gridCol>
                <a:gridCol w="756000">
                  <a:extLst>
                    <a:ext uri="{9D8B030D-6E8A-4147-A177-3AD203B41FA5}">
                      <a16:colId xmlns:a16="http://schemas.microsoft.com/office/drawing/2014/main" val="2261462523"/>
                    </a:ext>
                  </a:extLst>
                </a:gridCol>
              </a:tblGrid>
              <a:tr h="412905">
                <a:tc>
                  <a:txBody>
                    <a:bodyPr/>
                    <a:lstStyle/>
                    <a:p>
                      <a:pPr algn="ctr"/>
                      <a:r>
                        <a:rPr lang="en-GB" sz="800"/>
                        <a:t>REF</a:t>
                      </a:r>
                    </a:p>
                  </a:txBody>
                  <a:tcPr marL="36000" marR="36000" marT="36000" marB="36000" anchor="ctr"/>
                </a:tc>
                <a:tc>
                  <a:txBody>
                    <a:bodyPr/>
                    <a:lstStyle/>
                    <a:p>
                      <a:pPr algn="ctr"/>
                      <a:r>
                        <a:rPr lang="en-GB" sz="800"/>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dirty="0"/>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800" u="sng"/>
                        <a:t>DESCRIPTION</a:t>
                      </a:r>
                      <a:endParaRPr lang="en-GB" sz="800"/>
                    </a:p>
                  </a:txBody>
                  <a:tcPr marL="36000" marR="36000" marT="36000" marB="36000" anchor="ctr"/>
                </a:tc>
                <a:tc>
                  <a:txBody>
                    <a:bodyPr/>
                    <a:lstStyle/>
                    <a:p>
                      <a:pPr algn="ctr"/>
                      <a:r>
                        <a:rPr lang="en-GB" sz="800"/>
                        <a:t>MITIGATING ACTIONS</a:t>
                      </a:r>
                    </a:p>
                  </a:txBody>
                  <a:tcPr marL="36000" marR="36000" marT="36000" marB="36000" anchor="ctr"/>
                </a:tc>
                <a:tc>
                  <a:txBody>
                    <a:bodyPr/>
                    <a:lstStyle/>
                    <a:p>
                      <a:pPr algn="ctr"/>
                      <a:r>
                        <a:rPr lang="en-GB" sz="800"/>
                        <a:t>LATEST UPDATE</a:t>
                      </a:r>
                    </a:p>
                  </a:txBody>
                  <a:tcPr marL="36000" marR="36000" marT="36000" marB="36000" anchor="ctr"/>
                </a:tc>
                <a:tc>
                  <a:txBody>
                    <a:bodyPr/>
                    <a:lstStyle/>
                    <a:p>
                      <a:pPr algn="ctr"/>
                      <a:r>
                        <a:rPr lang="en-GB" sz="800"/>
                        <a:t>TARGET</a:t>
                      </a:r>
                    </a:p>
                    <a:p>
                      <a:pPr algn="ctr"/>
                      <a:r>
                        <a:rPr lang="en-GB" sz="800"/>
                        <a:t>RESOLUTION</a:t>
                      </a:r>
                    </a:p>
                    <a:p>
                      <a:pPr algn="ctr"/>
                      <a:r>
                        <a:rPr lang="en-GB" sz="800"/>
                        <a:t>DATE</a:t>
                      </a:r>
                    </a:p>
                  </a:txBody>
                  <a:tcPr marL="36000" marR="36000" marT="36000" marB="36000" anchor="ctr"/>
                </a:tc>
                <a:extLst>
                  <a:ext uri="{0D108BD9-81ED-4DB2-BD59-A6C34878D82A}">
                    <a16:rowId xmlns:a16="http://schemas.microsoft.com/office/drawing/2014/main" val="10000"/>
                  </a:ext>
                </a:extLst>
              </a:tr>
              <a:tr h="817872">
                <a:tc>
                  <a:txBody>
                    <a:bodyPr/>
                    <a:lstStyle/>
                    <a:p>
                      <a:pPr algn="ctr" fontAlgn="b"/>
                      <a:r>
                        <a:rPr lang="en-GB" sz="800" b="0" i="0" u="none" strike="noStrike" dirty="0">
                          <a:solidFill>
                            <a:schemeClr val="tx1"/>
                          </a:solidFill>
                          <a:effectLst/>
                          <a:latin typeface="+mn-lt"/>
                        </a:rPr>
                        <a:t>62484</a:t>
                      </a:r>
                    </a:p>
                  </a:txBody>
                  <a:tcPr marL="36000" marR="36000" marT="36000" marB="36000" anchor="ctr">
                    <a:solidFill>
                      <a:srgbClr val="CED1E1"/>
                    </a:solidFill>
                  </a:tcPr>
                </a:tc>
                <a:tc>
                  <a:txBody>
                    <a:bodyPr/>
                    <a:lstStyle/>
                    <a:p>
                      <a:pPr algn="ctr" fontAlgn="b"/>
                      <a:endParaRPr lang="en-GB" sz="800" b="0" i="0" u="none" strike="noStrike" dirty="0">
                        <a:solidFill>
                          <a:schemeClr val="tx1"/>
                        </a:solidFill>
                        <a:effectLst/>
                        <a:latin typeface="+mn-lt"/>
                      </a:endParaRPr>
                    </a:p>
                  </a:txBody>
                  <a:tcPr marL="36000" marR="36000" marT="36000" marB="36000" anchor="ctr">
                    <a:solidFill>
                      <a:srgbClr val="FF0000"/>
                    </a:solidFill>
                  </a:tcPr>
                </a:tc>
                <a:tc>
                  <a:txBody>
                    <a:bodyPr/>
                    <a:lstStyle/>
                    <a:p>
                      <a:pPr algn="l" fontAlgn="b"/>
                      <a:r>
                        <a:rPr lang="en-GB" sz="800" b="0" i="0" u="none" strike="noStrike" dirty="0">
                          <a:solidFill>
                            <a:schemeClr val="tx1"/>
                          </a:solidFill>
                          <a:effectLst/>
                          <a:latin typeface="+mn-lt"/>
                        </a:rPr>
                        <a:t>Data</a:t>
                      </a:r>
                    </a:p>
                  </a:txBody>
                  <a:tcPr marL="36000" marR="36000" marT="36000" marB="36000" anchor="ctr">
                    <a:solidFill>
                      <a:srgbClr val="CED1E2"/>
                    </a:solidFill>
                  </a:tcPr>
                </a:tc>
                <a:tc>
                  <a:txBody>
                    <a:bodyPr/>
                    <a:lstStyle/>
                    <a:p>
                      <a:pPr algn="l"/>
                      <a:r>
                        <a:rPr lang="en-US" sz="800" b="0" i="0" u="none" strike="noStrike" kern="1200" dirty="0">
                          <a:solidFill>
                            <a:srgbClr val="000000"/>
                          </a:solidFill>
                          <a:effectLst/>
                          <a:latin typeface="Arial" panose="020B0604020202020204" pitchFamily="34" charset="0"/>
                          <a:ea typeface="+mn-ea"/>
                          <a:cs typeface="+mn-cs"/>
                        </a:rPr>
                        <a:t>The SI have confirmed that there are a number of discrepancies in data definitions between the PHID and the DM solution design document set. These have yet to be shared with parties for review. This may impact on DMT, and downstream functionality (including SIT) if parties have coded against differing elements of the design</a:t>
                      </a:r>
                    </a:p>
                  </a:txBody>
                  <a:tcPr marL="36000" marR="36000" marT="36000" marB="36000" anchor="ctr">
                    <a:solidFill>
                      <a:srgbClr val="CED1E2"/>
                    </a:solidFill>
                  </a:tcPr>
                </a:tc>
                <a:tc>
                  <a:txBody>
                    <a:bodyPr/>
                    <a:lstStyle/>
                    <a:p>
                      <a:pPr algn="l" fontAlgn="t"/>
                      <a:r>
                        <a:rPr lang="en-US" sz="800" b="0" i="0" u="none" strike="noStrike" dirty="0">
                          <a:solidFill>
                            <a:srgbClr val="000000"/>
                          </a:solidFill>
                          <a:effectLst/>
                          <a:latin typeface="Arial" panose="020B0604020202020204" pitchFamily="34" charset="0"/>
                        </a:rPr>
                        <a:t>Discussions ongoing with the SI to agree options with the aim of minimizing impacts to industry parties</a:t>
                      </a:r>
                      <a:endParaRPr lang="en-US" sz="800" b="0" i="0" u="none" strike="noStrike" kern="1200" dirty="0">
                        <a:solidFill>
                          <a:schemeClr val="tx1"/>
                        </a:solidFill>
                        <a:effectLst/>
                        <a:latin typeface="+mn-lt"/>
                        <a:ea typeface="+mn-ea"/>
                        <a:cs typeface="+mn-cs"/>
                      </a:endParaRPr>
                    </a:p>
                  </a:txBody>
                  <a:tcPr marL="36000" marR="36000" marT="36000" marB="36000" anchor="ctr">
                    <a:solidFill>
                      <a:srgbClr val="CED1E2"/>
                    </a:solidFill>
                  </a:tcPr>
                </a:tc>
                <a:tc>
                  <a:txBody>
                    <a:bodyPr/>
                    <a:lstStyle/>
                    <a:p>
                      <a:pPr marL="0" indent="0" algn="l" rtl="0" fontAlgn="ctr">
                        <a:buFontTx/>
                        <a:buNone/>
                      </a:pPr>
                      <a:r>
                        <a:rPr lang="en-US" sz="800" b="0" i="0" u="none" strike="noStrike" kern="1200" dirty="0">
                          <a:solidFill>
                            <a:srgbClr val="000000"/>
                          </a:solidFill>
                          <a:effectLst/>
                          <a:latin typeface="Arial" panose="020B0604020202020204" pitchFamily="34" charset="0"/>
                          <a:ea typeface="+mn-ea"/>
                          <a:cs typeface="+mn-cs"/>
                        </a:rPr>
                        <a:t>27/05 A meeting has been scheduled for 28/05 to determine how temporary data fixes can be applied so that DMT is not delayed. Further consideration is required to determine the enduring fix requirements and impact on the core functionality (and therefore any impact on SIT)</a:t>
                      </a:r>
                    </a:p>
                  </a:txBody>
                  <a:tcPr marL="36000" marR="36000" marT="36000" marB="36000" anchor="ctr">
                    <a:solidFill>
                      <a:srgbClr val="CED1E2"/>
                    </a:solidFill>
                  </a:tcPr>
                </a:tc>
                <a:tc>
                  <a:txBody>
                    <a:bodyPr/>
                    <a:lstStyle/>
                    <a:p>
                      <a:pPr algn="ctr" fontAlgn="b"/>
                      <a:r>
                        <a:rPr lang="en-GB" sz="800" b="0" i="0" u="none" strike="noStrike" dirty="0">
                          <a:solidFill>
                            <a:schemeClr val="tx1"/>
                          </a:solidFill>
                          <a:effectLst/>
                          <a:latin typeface="+mn-lt"/>
                        </a:rPr>
                        <a:t>0506/20</a:t>
                      </a:r>
                    </a:p>
                  </a:txBody>
                  <a:tcPr marL="36000" marR="36000" marT="36000" marB="36000" anchor="ctr">
                    <a:solidFill>
                      <a:srgbClr val="CED1E2"/>
                    </a:solidFill>
                  </a:tcPr>
                </a:tc>
                <a:extLst>
                  <a:ext uri="{0D108BD9-81ED-4DB2-BD59-A6C34878D82A}">
                    <a16:rowId xmlns:a16="http://schemas.microsoft.com/office/drawing/2014/main" val="2721742913"/>
                  </a:ext>
                </a:extLst>
              </a:tr>
              <a:tr h="817872">
                <a:tc>
                  <a:txBody>
                    <a:bodyPr/>
                    <a:lstStyle/>
                    <a:p>
                      <a:pPr algn="ctr" fontAlgn="b"/>
                      <a:r>
                        <a:rPr lang="en-GB" sz="800" b="0" i="0" u="none" strike="noStrike" dirty="0">
                          <a:solidFill>
                            <a:schemeClr val="tx1"/>
                          </a:solidFill>
                          <a:effectLst/>
                          <a:latin typeface="+mn-lt"/>
                        </a:rPr>
                        <a:t>62485</a:t>
                      </a:r>
                    </a:p>
                  </a:txBody>
                  <a:tcPr marL="36000" marR="36000" marT="36000" marB="36000" anchor="ctr">
                    <a:solidFill>
                      <a:srgbClr val="CED1E1"/>
                    </a:solidFill>
                  </a:tcPr>
                </a:tc>
                <a:tc>
                  <a:txBody>
                    <a:bodyPr/>
                    <a:lstStyle/>
                    <a:p>
                      <a:pPr algn="ctr" fontAlgn="b"/>
                      <a:endParaRPr lang="en-GB" sz="800" b="0" i="0" u="none" strike="noStrike" dirty="0">
                        <a:solidFill>
                          <a:schemeClr val="tx1"/>
                        </a:solidFill>
                        <a:effectLst/>
                        <a:latin typeface="+mn-lt"/>
                      </a:endParaRPr>
                    </a:p>
                  </a:txBody>
                  <a:tcPr marL="36000" marR="36000" marT="36000" marB="36000" anchor="ctr">
                    <a:solidFill>
                      <a:srgbClr val="FF0000"/>
                    </a:solidFill>
                  </a:tcPr>
                </a:tc>
                <a:tc>
                  <a:txBody>
                    <a:bodyPr/>
                    <a:lstStyle/>
                    <a:p>
                      <a:pPr algn="l" fontAlgn="b"/>
                      <a:r>
                        <a:rPr lang="en-GB" sz="800" b="0" i="0" u="none" strike="noStrike" dirty="0">
                          <a:solidFill>
                            <a:schemeClr val="tx1"/>
                          </a:solidFill>
                          <a:effectLst/>
                          <a:latin typeface="+mn-lt"/>
                        </a:rPr>
                        <a:t>Data</a:t>
                      </a:r>
                    </a:p>
                  </a:txBody>
                  <a:tcPr marL="36000" marR="36000" marT="36000" marB="36000" anchor="ctr">
                    <a:solidFill>
                      <a:srgbClr val="CED1E2"/>
                    </a:solidFill>
                  </a:tcPr>
                </a:tc>
                <a:tc>
                  <a:txBody>
                    <a:bodyPr/>
                    <a:lstStyle/>
                    <a:p>
                      <a:pPr algn="l"/>
                      <a:r>
                        <a:rPr lang="en-US" sz="800" b="0" i="0" u="none" strike="noStrike" kern="1200" dirty="0">
                          <a:solidFill>
                            <a:srgbClr val="000000"/>
                          </a:solidFill>
                          <a:effectLst/>
                          <a:latin typeface="Arial" panose="020B0604020202020204" pitchFamily="34" charset="0"/>
                          <a:ea typeface="+mn-ea"/>
                          <a:cs typeface="+mn-cs"/>
                        </a:rPr>
                        <a:t>The PHID defines REL  logical status and language as optional data items, however the DM validation catalogue shows them as mandatory. </a:t>
                      </a:r>
                      <a:r>
                        <a:rPr lang="en-US" sz="800" b="0" i="0" u="none" strike="noStrike" kern="1200" dirty="0" err="1">
                          <a:solidFill>
                            <a:srgbClr val="000000"/>
                          </a:solidFill>
                          <a:effectLst/>
                          <a:latin typeface="Arial" panose="020B0604020202020204" pitchFamily="34" charset="0"/>
                          <a:ea typeface="+mn-ea"/>
                          <a:cs typeface="+mn-cs"/>
                        </a:rPr>
                        <a:t>Xoserve</a:t>
                      </a:r>
                      <a:r>
                        <a:rPr lang="en-US" sz="800" b="0" i="0" u="none" strike="noStrike" kern="1200" dirty="0">
                          <a:solidFill>
                            <a:srgbClr val="000000"/>
                          </a:solidFill>
                          <a:effectLst/>
                          <a:latin typeface="Arial" panose="020B0604020202020204" pitchFamily="34" charset="0"/>
                          <a:ea typeface="+mn-ea"/>
                          <a:cs typeface="+mn-cs"/>
                        </a:rPr>
                        <a:t> have coded these as mandatory, and they are part of a composite key and so raised a Sev1 defect in smoke testing on receipt of a data file which did not contain the data expected. There is disagreement between parties over the correct definition of the data items which needs to be resolved in order for DMT to proceed.</a:t>
                      </a:r>
                    </a:p>
                  </a:txBody>
                  <a:tcPr marL="36000" marR="36000" marT="36000" marB="36000" anchor="ctr">
                    <a:solidFill>
                      <a:srgbClr val="CED1E2"/>
                    </a:solidFill>
                  </a:tcPr>
                </a:tc>
                <a:tc>
                  <a:txBody>
                    <a:bodyPr/>
                    <a:lstStyle/>
                    <a:p>
                      <a:pPr algn="l" fontAlgn="t"/>
                      <a:r>
                        <a:rPr lang="en-US" sz="800" b="0" i="0" u="none" strike="noStrike" dirty="0">
                          <a:solidFill>
                            <a:srgbClr val="000000"/>
                          </a:solidFill>
                          <a:effectLst/>
                          <a:latin typeface="Arial" panose="020B0604020202020204" pitchFamily="34" charset="0"/>
                        </a:rPr>
                        <a:t>Discussions ongoing with the SI to agree options with the aim of minimizing impacts to industry parties</a:t>
                      </a:r>
                      <a:endParaRPr lang="en-US" sz="800" b="0" i="0" u="none" strike="noStrike" kern="1200" dirty="0">
                        <a:solidFill>
                          <a:schemeClr val="tx1"/>
                        </a:solidFill>
                        <a:effectLst/>
                        <a:latin typeface="+mn-lt"/>
                        <a:ea typeface="+mn-ea"/>
                        <a:cs typeface="+mn-cs"/>
                      </a:endParaRPr>
                    </a:p>
                  </a:txBody>
                  <a:tcPr marL="36000" marR="36000" marT="36000" marB="36000" anchor="ctr">
                    <a:solidFill>
                      <a:srgbClr val="CED1E2"/>
                    </a:solidFill>
                  </a:tcPr>
                </a:tc>
                <a:tc>
                  <a:txBody>
                    <a:bodyPr/>
                    <a:lstStyle/>
                    <a:p>
                      <a:pPr marL="0" indent="0" algn="l" rtl="0" fontAlgn="ctr">
                        <a:buFontTx/>
                        <a:buNone/>
                      </a:pPr>
                      <a:r>
                        <a:rPr lang="en-US" sz="800" b="0" i="0" u="none" strike="noStrike" kern="1200" dirty="0">
                          <a:solidFill>
                            <a:srgbClr val="000000"/>
                          </a:solidFill>
                          <a:effectLst/>
                          <a:latin typeface="Arial" panose="020B0604020202020204" pitchFamily="34" charset="0"/>
                          <a:ea typeface="+mn-ea"/>
                          <a:cs typeface="+mn-cs"/>
                        </a:rPr>
                        <a:t>27/05: </a:t>
                      </a:r>
                      <a:r>
                        <a:rPr lang="en-US" sz="800" b="0" i="0" u="none" strike="noStrike" kern="1200" dirty="0" err="1">
                          <a:solidFill>
                            <a:srgbClr val="000000"/>
                          </a:solidFill>
                          <a:effectLst/>
                          <a:latin typeface="Arial" panose="020B0604020202020204" pitchFamily="34" charset="0"/>
                          <a:ea typeface="+mn-ea"/>
                          <a:cs typeface="+mn-cs"/>
                        </a:rPr>
                        <a:t>Xoserve</a:t>
                      </a:r>
                      <a:r>
                        <a:rPr lang="en-US" sz="800" b="0" i="0" u="none" strike="noStrike" kern="1200" dirty="0">
                          <a:solidFill>
                            <a:srgbClr val="000000"/>
                          </a:solidFill>
                          <a:effectLst/>
                          <a:latin typeface="Arial" panose="020B0604020202020204" pitchFamily="34" charset="0"/>
                          <a:ea typeface="+mn-ea"/>
                          <a:cs typeface="+mn-cs"/>
                        </a:rPr>
                        <a:t> have reviewed their design and believe that these fields should always be populated - there are no instances where a value can not be determined. Without these values populated it becomes impossible to determine whether duplicate / erroneous data has been provided. To be discussed further with Landmark and SI</a:t>
                      </a:r>
                    </a:p>
                  </a:txBody>
                  <a:tcPr marL="36000" marR="36000" marT="36000" marB="36000" anchor="ctr">
                    <a:solidFill>
                      <a:srgbClr val="CED1E2"/>
                    </a:solidFill>
                  </a:tcPr>
                </a:tc>
                <a:tc>
                  <a:txBody>
                    <a:bodyPr/>
                    <a:lstStyle/>
                    <a:p>
                      <a:pPr algn="ctr" fontAlgn="b"/>
                      <a:r>
                        <a:rPr lang="en-GB" sz="800" b="0" i="0" u="none" strike="noStrike" dirty="0">
                          <a:solidFill>
                            <a:schemeClr val="tx1"/>
                          </a:solidFill>
                          <a:effectLst/>
                          <a:latin typeface="+mn-lt"/>
                        </a:rPr>
                        <a:t>05/06/20</a:t>
                      </a:r>
                    </a:p>
                  </a:txBody>
                  <a:tcPr marL="36000" marR="36000" marT="36000" marB="36000" anchor="ctr">
                    <a:solidFill>
                      <a:srgbClr val="CED1E2"/>
                    </a:solidFill>
                  </a:tcPr>
                </a:tc>
                <a:extLst>
                  <a:ext uri="{0D108BD9-81ED-4DB2-BD59-A6C34878D82A}">
                    <a16:rowId xmlns:a16="http://schemas.microsoft.com/office/drawing/2014/main" val="359493790"/>
                  </a:ext>
                </a:extLst>
              </a:tr>
            </a:tbl>
          </a:graphicData>
        </a:graphic>
      </p:graphicFrame>
    </p:spTree>
    <p:extLst>
      <p:ext uri="{BB962C8B-B14F-4D97-AF65-F5344CB8AC3E}">
        <p14:creationId xmlns:p14="http://schemas.microsoft.com/office/powerpoint/2010/main" val="1029848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(1/3)</a:t>
            </a:r>
          </a:p>
        </p:txBody>
      </p:sp>
      <p:graphicFrame>
        <p:nvGraphicFramePr>
          <p:cNvPr id="5" name="Table 4"/>
          <p:cNvGraphicFramePr>
            <a:graphicFrameLocks noGrp="1"/>
          </p:cNvGraphicFramePr>
          <p:nvPr>
            <p:extLst>
              <p:ext uri="{D42A27DB-BD31-4B8C-83A1-F6EECF244321}">
                <p14:modId xmlns:p14="http://schemas.microsoft.com/office/powerpoint/2010/main" val="3438241802"/>
              </p:ext>
            </p:extLst>
          </p:nvPr>
        </p:nvGraphicFramePr>
        <p:xfrm>
          <a:off x="85651" y="619840"/>
          <a:ext cx="8972695" cy="4237910"/>
        </p:xfrm>
        <a:graphic>
          <a:graphicData uri="http://schemas.openxmlformats.org/drawingml/2006/table">
            <a:tbl>
              <a:tblPr firstRow="1" bandRow="1">
                <a:tableStyleId>{5C22544A-7EE6-4342-B048-85BDC9FD1C3A}</a:tableStyleId>
              </a:tblPr>
              <a:tblGrid>
                <a:gridCol w="520700">
                  <a:extLst>
                    <a:ext uri="{9D8B030D-6E8A-4147-A177-3AD203B41FA5}">
                      <a16:colId xmlns:a16="http://schemas.microsoft.com/office/drawing/2014/main" val="20000"/>
                    </a:ext>
                  </a:extLst>
                </a:gridCol>
                <a:gridCol w="214875">
                  <a:extLst>
                    <a:ext uri="{9D8B030D-6E8A-4147-A177-3AD203B41FA5}">
                      <a16:colId xmlns:a16="http://schemas.microsoft.com/office/drawing/2014/main" val="20001"/>
                    </a:ext>
                  </a:extLst>
                </a:gridCol>
                <a:gridCol w="948300">
                  <a:extLst>
                    <a:ext uri="{9D8B030D-6E8A-4147-A177-3AD203B41FA5}">
                      <a16:colId xmlns:a16="http://schemas.microsoft.com/office/drawing/2014/main" val="3490358336"/>
                    </a:ext>
                  </a:extLst>
                </a:gridCol>
                <a:gridCol w="2634834">
                  <a:extLst>
                    <a:ext uri="{9D8B030D-6E8A-4147-A177-3AD203B41FA5}">
                      <a16:colId xmlns:a16="http://schemas.microsoft.com/office/drawing/2014/main" val="20002"/>
                    </a:ext>
                  </a:extLst>
                </a:gridCol>
                <a:gridCol w="1494912">
                  <a:extLst>
                    <a:ext uri="{9D8B030D-6E8A-4147-A177-3AD203B41FA5}">
                      <a16:colId xmlns:a16="http://schemas.microsoft.com/office/drawing/2014/main" val="20003"/>
                    </a:ext>
                  </a:extLst>
                </a:gridCol>
                <a:gridCol w="2206254">
                  <a:extLst>
                    <a:ext uri="{9D8B030D-6E8A-4147-A177-3AD203B41FA5}">
                      <a16:colId xmlns:a16="http://schemas.microsoft.com/office/drawing/2014/main" val="2992598958"/>
                    </a:ext>
                  </a:extLst>
                </a:gridCol>
                <a:gridCol w="952820">
                  <a:extLst>
                    <a:ext uri="{9D8B030D-6E8A-4147-A177-3AD203B41FA5}">
                      <a16:colId xmlns:a16="http://schemas.microsoft.com/office/drawing/2014/main" val="2261462523"/>
                    </a:ext>
                  </a:extLst>
                </a:gridCol>
              </a:tblGrid>
              <a:tr h="600941">
                <a:tc>
                  <a:txBody>
                    <a:bodyPr/>
                    <a:lstStyle/>
                    <a:p>
                      <a:pPr algn="ctr"/>
                      <a:r>
                        <a:rPr lang="en-GB" sz="900" dirty="0">
                          <a:solidFill>
                            <a:schemeClr val="bg1"/>
                          </a:solidFill>
                        </a:rPr>
                        <a:t>REF</a:t>
                      </a:r>
                    </a:p>
                  </a:txBody>
                  <a:tcPr marL="36000" marR="36000" marT="36000" marB="36000" anchor="ctr"/>
                </a:tc>
                <a:tc>
                  <a:txBody>
                    <a:bodyPr/>
                    <a:lstStyle/>
                    <a:p>
                      <a:pPr algn="ctr"/>
                      <a:r>
                        <a:rPr lang="en-GB" sz="900" dirty="0">
                          <a:solidFill>
                            <a:schemeClr val="bg1"/>
                          </a:solidFill>
                        </a:rPr>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dirty="0">
                          <a:solidFill>
                            <a:schemeClr val="bg1"/>
                          </a:solidFill>
                        </a:rPr>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u="sng" dirty="0">
                          <a:solidFill>
                            <a:schemeClr val="bg1"/>
                          </a:solidFill>
                        </a:rPr>
                        <a:t>DESCRIPTION</a:t>
                      </a:r>
                      <a:endParaRPr lang="en-GB" sz="900" dirty="0">
                        <a:solidFill>
                          <a:schemeClr val="bg1"/>
                        </a:solidFill>
                      </a:endParaRPr>
                    </a:p>
                  </a:txBody>
                  <a:tcPr marL="36000" marR="36000" marT="36000" marB="36000" anchor="ctr"/>
                </a:tc>
                <a:tc>
                  <a:txBody>
                    <a:bodyPr/>
                    <a:lstStyle/>
                    <a:p>
                      <a:pPr algn="ctr"/>
                      <a:r>
                        <a:rPr lang="en-GB" sz="900">
                          <a:solidFill>
                            <a:schemeClr val="bg1"/>
                          </a:solidFill>
                        </a:rPr>
                        <a:t>MITIGATING ACTIONS</a:t>
                      </a:r>
                    </a:p>
                  </a:txBody>
                  <a:tcPr marL="36000" marR="36000" marT="36000" marB="36000" anchor="ctr"/>
                </a:tc>
                <a:tc>
                  <a:txBody>
                    <a:bodyPr/>
                    <a:lstStyle/>
                    <a:p>
                      <a:pPr algn="ctr"/>
                      <a:r>
                        <a:rPr lang="en-GB" sz="900" dirty="0">
                          <a:solidFill>
                            <a:schemeClr val="bg1"/>
                          </a:solidFill>
                        </a:rPr>
                        <a:t>LATEST UPDATE</a:t>
                      </a:r>
                    </a:p>
                  </a:txBody>
                  <a:tcPr marL="36000" marR="36000" marT="36000" marB="36000" anchor="ctr"/>
                </a:tc>
                <a:tc>
                  <a:txBody>
                    <a:bodyPr/>
                    <a:lstStyle/>
                    <a:p>
                      <a:pPr algn="ctr"/>
                      <a:r>
                        <a:rPr lang="en-GB" sz="900" dirty="0"/>
                        <a:t>TARGET</a:t>
                      </a:r>
                    </a:p>
                    <a:p>
                      <a:pPr algn="ctr"/>
                      <a:r>
                        <a:rPr lang="en-GB" sz="900" dirty="0"/>
                        <a:t>RESOLUTION</a:t>
                      </a:r>
                    </a:p>
                    <a:p>
                      <a:pPr algn="ctr"/>
                      <a:r>
                        <a:rPr lang="en-GB" sz="900" dirty="0"/>
                        <a:t>DATE</a:t>
                      </a:r>
                    </a:p>
                  </a:txBody>
                  <a:tcPr marL="36000" marR="36000" marT="36000" marB="36000" anchor="ctr"/>
                </a:tc>
                <a:extLst>
                  <a:ext uri="{0D108BD9-81ED-4DB2-BD59-A6C34878D82A}">
                    <a16:rowId xmlns:a16="http://schemas.microsoft.com/office/drawing/2014/main" val="10000"/>
                  </a:ext>
                </a:extLst>
              </a:tr>
              <a:tr h="1212323">
                <a:tc>
                  <a:txBody>
                    <a:bodyPr/>
                    <a:lstStyle/>
                    <a:p>
                      <a:pPr algn="ctr" fontAlgn="ctr"/>
                      <a:r>
                        <a:rPr lang="en-GB" sz="800" b="0" i="0" u="none" strike="noStrike" dirty="0">
                          <a:solidFill>
                            <a:schemeClr val="tx1"/>
                          </a:solidFill>
                          <a:effectLst/>
                          <a:latin typeface="Arial" panose="020B0604020202020204" pitchFamily="34" charset="0"/>
                        </a:rPr>
                        <a:t>62444</a:t>
                      </a:r>
                    </a:p>
                  </a:txBody>
                  <a:tcPr marL="0" marR="0" marT="0" marB="0" anchor="ctr">
                    <a:solidFill>
                      <a:srgbClr val="CED1E2"/>
                    </a:solidFill>
                  </a:tcPr>
                </a:tc>
                <a:tc>
                  <a:txBody>
                    <a:bodyPr/>
                    <a:lstStyle/>
                    <a:p>
                      <a:pPr algn="ctr"/>
                      <a:endParaRPr lang="en-GB" sz="800" dirty="0">
                        <a:solidFill>
                          <a:schemeClr val="tx1"/>
                        </a:solidFill>
                        <a:latin typeface="+mn-lt"/>
                      </a:endParaRPr>
                    </a:p>
                  </a:txBody>
                  <a:tcPr marL="36000" marR="36000" marT="36000" marB="36000" anchor="ctr">
                    <a:solidFill>
                      <a:srgbClr val="FF0000"/>
                    </a:solidFill>
                  </a:tcPr>
                </a:tc>
                <a:tc>
                  <a:txBody>
                    <a:bodyPr/>
                    <a:lstStyle/>
                    <a:p>
                      <a:pPr algn="ctr" fontAlgn="b"/>
                      <a:r>
                        <a:rPr lang="en-GB" sz="800" b="0" i="0" u="none" strike="noStrike" dirty="0">
                          <a:solidFill>
                            <a:schemeClr val="tx1"/>
                          </a:solidFill>
                          <a:effectLst/>
                          <a:latin typeface="+mn-lt"/>
                        </a:rPr>
                        <a:t>Programme</a:t>
                      </a:r>
                    </a:p>
                  </a:txBody>
                  <a:tcPr marL="6350" marR="6350" marT="6350" marB="0" anchor="ctr">
                    <a:solidFill>
                      <a:srgbClr val="CED1E2"/>
                    </a:solidFill>
                  </a:tcPr>
                </a:tc>
                <a:tc>
                  <a:txBody>
                    <a:bodyPr/>
                    <a:lstStyle/>
                    <a:p>
                      <a:pPr algn="l" fontAlgn="ctr"/>
                      <a:r>
                        <a:rPr lang="en-US" sz="800" b="0" i="0" u="none" strike="noStrike" kern="1200" dirty="0">
                          <a:solidFill>
                            <a:schemeClr val="tx1"/>
                          </a:solidFill>
                          <a:effectLst/>
                          <a:latin typeface="+mn-lt"/>
                          <a:ea typeface="+mn-ea"/>
                          <a:cs typeface="+mn-cs"/>
                        </a:rPr>
                        <a:t>There is a risk that </a:t>
                      </a:r>
                      <a:r>
                        <a:rPr lang="en-US" sz="800" b="0" i="0" u="none" strike="noStrike" kern="1200" dirty="0" err="1">
                          <a:solidFill>
                            <a:schemeClr val="tx1"/>
                          </a:solidFill>
                          <a:effectLst/>
                          <a:latin typeface="+mn-lt"/>
                          <a:ea typeface="+mn-ea"/>
                          <a:cs typeface="+mn-cs"/>
                        </a:rPr>
                        <a:t>Xoserve's</a:t>
                      </a:r>
                      <a:r>
                        <a:rPr lang="en-US" sz="800" b="0" i="0" u="none" strike="noStrike" kern="1200" dirty="0">
                          <a:solidFill>
                            <a:schemeClr val="tx1"/>
                          </a:solidFill>
                          <a:effectLst/>
                          <a:latin typeface="+mn-lt"/>
                          <a:ea typeface="+mn-ea"/>
                          <a:cs typeface="+mn-cs"/>
                        </a:rPr>
                        <a:t> solution delivery is incompatible with the CSS being delivered by Landmark because of poor version control and ambiguity as to which is the live version of the CSS Interface Design Specification that the CSSP have built to, leading to avoidable defects arising in SIT and the subsequent rework required by one or both parties.</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mn-lt"/>
                        </a:rPr>
                        <a:t>Discuss with SI to assess the level of discrepancies and ensure action plan is in place to manage this for future phases/deliverables</a:t>
                      </a:r>
                    </a:p>
                  </a:txBody>
                  <a:tcPr marL="0" marR="0" marT="0" marB="0" anchor="ctr">
                    <a:solidFill>
                      <a:srgbClr val="CED1E2"/>
                    </a:solidFill>
                  </a:tcPr>
                </a:tc>
                <a:tc>
                  <a:txBody>
                    <a:bodyPr/>
                    <a:lstStyle/>
                    <a:p>
                      <a:r>
                        <a:rPr lang="en-US" sz="800" dirty="0">
                          <a:solidFill>
                            <a:schemeClr val="tx1"/>
                          </a:solidFill>
                          <a:latin typeface="+mn-lt"/>
                        </a:rPr>
                        <a:t>This RAID item will be kept open for monitoring during SIT </a:t>
                      </a:r>
                      <a:endParaRPr lang="en-GB" sz="800" dirty="0">
                        <a:solidFill>
                          <a:schemeClr val="tx1"/>
                        </a:solidFill>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642727315"/>
                  </a:ext>
                </a:extLst>
              </a:tr>
              <a:tr h="1060783">
                <a:tc>
                  <a:txBody>
                    <a:bodyPr/>
                    <a:lstStyle/>
                    <a:p>
                      <a:pPr algn="ctr" fontAlgn="ctr"/>
                      <a:r>
                        <a:rPr lang="en-GB" sz="800" b="0" i="0" u="none" strike="noStrike" dirty="0">
                          <a:solidFill>
                            <a:schemeClr val="tx1"/>
                          </a:solidFill>
                          <a:effectLst/>
                          <a:latin typeface="Arial" panose="020B0604020202020204" pitchFamily="34" charset="0"/>
                        </a:rPr>
                        <a:t>55513</a:t>
                      </a:r>
                    </a:p>
                  </a:txBody>
                  <a:tcPr marL="0" marR="0" marT="0" marB="0" anchor="ctr">
                    <a:solidFill>
                      <a:srgbClr val="CED1E2"/>
                    </a:solidFill>
                  </a:tcPr>
                </a:tc>
                <a:tc>
                  <a:txBody>
                    <a:bodyPr/>
                    <a:lstStyle/>
                    <a:p>
                      <a:pPr algn="ctr"/>
                      <a:endParaRPr lang="en-GB" sz="800" dirty="0">
                        <a:solidFill>
                          <a:schemeClr val="tx1"/>
                        </a:solidFill>
                        <a:latin typeface="+mn-lt"/>
                      </a:endParaRPr>
                    </a:p>
                  </a:txBody>
                  <a:tcPr marL="36000" marR="36000" marT="36000" marB="36000" anchor="ctr">
                    <a:solidFill>
                      <a:srgbClr val="FFC000"/>
                    </a:solidFill>
                  </a:tcPr>
                </a:tc>
                <a:tc>
                  <a:txBody>
                    <a:bodyPr/>
                    <a:lstStyle/>
                    <a:p>
                      <a:pPr algn="ctr" fontAlgn="b"/>
                      <a:r>
                        <a:rPr lang="en-GB" sz="800" b="0" i="0" u="none" strike="noStrike" dirty="0">
                          <a:solidFill>
                            <a:schemeClr val="tx1"/>
                          </a:solidFill>
                          <a:effectLst/>
                          <a:latin typeface="+mn-lt"/>
                        </a:rPr>
                        <a:t>Programme</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in the Programme participants might interpret business rules differently because business rules underpinning the CSS Interfaces have not been published alongside the interface document as well as discrepancies between business rules defined within REC and captured in ABACUS. Leading to significant process mismatches at a later stage (i.e. SIT, UEPT) and potential rework and timeline slippages.</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mn-lt"/>
                        </a:rPr>
                        <a:t>Xoserve to publish design assumptions as part of the RAID reporting to the SI to ensure visibility of Xoserve design assumptions around business rules and processes.</a:t>
                      </a:r>
                    </a:p>
                  </a:txBody>
                  <a:tcPr marL="0" marR="0" marT="0" marB="0" anchor="ctr">
                    <a:solidFill>
                      <a:srgbClr val="CED1E2"/>
                    </a:solidFill>
                  </a:tcPr>
                </a:tc>
                <a:tc>
                  <a:txBody>
                    <a:bodyPr/>
                    <a:lstStyle/>
                    <a:p>
                      <a:r>
                        <a:rPr lang="en-US" sz="800" dirty="0">
                          <a:solidFill>
                            <a:schemeClr val="tx1"/>
                          </a:solidFill>
                          <a:latin typeface="+mn-lt"/>
                        </a:rPr>
                        <a:t>This RAID item will be kept open for monitoring during SIT </a:t>
                      </a:r>
                      <a:endParaRPr lang="en-GB" sz="800" dirty="0">
                        <a:solidFill>
                          <a:schemeClr val="tx1"/>
                        </a:solidFill>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3074052866"/>
                  </a:ext>
                </a:extLst>
              </a:tr>
              <a:tr h="1363863">
                <a:tc>
                  <a:txBody>
                    <a:bodyPr/>
                    <a:lstStyle/>
                    <a:p>
                      <a:pPr algn="ctr" fontAlgn="ctr"/>
                      <a:r>
                        <a:rPr lang="en-GB" sz="800" b="0" i="0" u="none" strike="noStrike" dirty="0">
                          <a:solidFill>
                            <a:schemeClr val="tx1"/>
                          </a:solidFill>
                          <a:effectLst/>
                          <a:latin typeface="Arial" panose="020B0604020202020204" pitchFamily="34" charset="0"/>
                        </a:rPr>
                        <a:t>54378</a:t>
                      </a:r>
                    </a:p>
                  </a:txBody>
                  <a:tcPr marL="0" marR="0" marT="0" marB="0" anchor="ctr">
                    <a:solidFill>
                      <a:srgbClr val="CED1E2"/>
                    </a:solidFill>
                  </a:tcPr>
                </a:tc>
                <a:tc>
                  <a:txBody>
                    <a:bodyPr/>
                    <a:lstStyle/>
                    <a:p>
                      <a:pPr algn="ctr" fontAlgn="b"/>
                      <a:endParaRPr lang="en-GB" sz="800" b="0" i="0" u="none" strike="noStrike" kern="1200" dirty="0">
                        <a:solidFill>
                          <a:schemeClr val="tx1"/>
                        </a:solidFill>
                        <a:effectLst/>
                        <a:latin typeface="+mn-lt"/>
                        <a:ea typeface="+mn-ea"/>
                        <a:cs typeface="+mn-cs"/>
                      </a:endParaRPr>
                    </a:p>
                  </a:txBody>
                  <a:tcPr marL="6350" marR="6350" marT="6350" marB="0" anchor="ctr">
                    <a:solidFill>
                      <a:srgbClr val="FFC000"/>
                    </a:solidFill>
                  </a:tcPr>
                </a:tc>
                <a:tc>
                  <a:txBody>
                    <a:bodyPr/>
                    <a:lstStyle/>
                    <a:p>
                      <a:pPr algn="ctr" fontAlgn="b"/>
                      <a:r>
                        <a:rPr lang="en-GB" sz="800" b="0" i="0" u="none" strike="noStrike" kern="1200" dirty="0">
                          <a:solidFill>
                            <a:schemeClr val="tx1"/>
                          </a:solidFill>
                          <a:effectLst/>
                          <a:latin typeface="+mn-lt"/>
                          <a:ea typeface="+mn-ea"/>
                          <a:cs typeface="+mn-cs"/>
                        </a:rPr>
                        <a:t>Programme</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the logical model contained in Abacus may not fully reflect the CSS processes and interactions with existing service providers because of limited engagement of all Programme stakeholders during the industry wide design phase. Leading to rework of the consequential design activities that have already been completed.</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Engage with SI to ensure that Abacus update to fully reflect CSS processes</a:t>
                      </a:r>
                    </a:p>
                  </a:txBody>
                  <a:tcPr marL="0" marR="0" marT="0" marB="0" anchor="ctr">
                    <a:solidFill>
                      <a:srgbClr val="CED1E2"/>
                    </a:solidFill>
                  </a:tcPr>
                </a:tc>
                <a:tc>
                  <a:txBody>
                    <a:bodyPr/>
                    <a:lstStyle/>
                    <a:p>
                      <a:r>
                        <a:rPr lang="en-US" sz="800" dirty="0">
                          <a:solidFill>
                            <a:schemeClr val="tx1"/>
                          </a:solidFill>
                          <a:latin typeface="+mn-lt"/>
                        </a:rPr>
                        <a:t>This RAID item will be kept open for monitoring during SIT.</a:t>
                      </a:r>
                      <a:endParaRPr lang="en-GB" sz="800" dirty="0">
                        <a:solidFill>
                          <a:schemeClr val="tx1"/>
                        </a:solidFill>
                        <a:latin typeface="+mn-lt"/>
                      </a:endParaRPr>
                    </a:p>
                  </a:txBody>
                  <a:tcPr marL="36000" marR="36000" marT="36000" marB="36000" anchor="ctr">
                    <a:solidFill>
                      <a:srgbClr val="CED1E2"/>
                    </a:solidFill>
                  </a:tcPr>
                </a:tc>
                <a:tc>
                  <a:txBody>
                    <a:bodyPr/>
                    <a:lstStyle/>
                    <a:p>
                      <a:pPr marL="0" marR="0" lvl="0" indent="0" algn="ctr" defTabSz="914378" rtl="0" eaLnBrk="1" fontAlgn="ctr" latinLnBrk="0" hangingPunct="1">
                        <a:lnSpc>
                          <a:spcPct val="100000"/>
                        </a:lnSpc>
                        <a:spcBef>
                          <a:spcPts val="0"/>
                        </a:spcBef>
                        <a:spcAft>
                          <a:spcPts val="0"/>
                        </a:spcAft>
                        <a:buClrTx/>
                        <a:buSzTx/>
                        <a:buFontTx/>
                        <a:buNone/>
                        <a:tabLst/>
                        <a:defRPr/>
                      </a:pP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166824745"/>
                  </a:ext>
                </a:extLst>
              </a:tr>
            </a:tbl>
          </a:graphicData>
        </a:graphic>
      </p:graphicFrame>
    </p:spTree>
    <p:extLst>
      <p:ext uri="{BB962C8B-B14F-4D97-AF65-F5344CB8AC3E}">
        <p14:creationId xmlns:p14="http://schemas.microsoft.com/office/powerpoint/2010/main" val="3895383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(2/3)</a:t>
            </a:r>
          </a:p>
        </p:txBody>
      </p:sp>
      <p:graphicFrame>
        <p:nvGraphicFramePr>
          <p:cNvPr id="5" name="Table 4"/>
          <p:cNvGraphicFramePr>
            <a:graphicFrameLocks noGrp="1"/>
          </p:cNvGraphicFramePr>
          <p:nvPr>
            <p:extLst>
              <p:ext uri="{D42A27DB-BD31-4B8C-83A1-F6EECF244321}">
                <p14:modId xmlns:p14="http://schemas.microsoft.com/office/powerpoint/2010/main" val="3118999570"/>
              </p:ext>
            </p:extLst>
          </p:nvPr>
        </p:nvGraphicFramePr>
        <p:xfrm>
          <a:off x="85651" y="637579"/>
          <a:ext cx="8972695" cy="4346099"/>
        </p:xfrm>
        <a:graphic>
          <a:graphicData uri="http://schemas.openxmlformats.org/drawingml/2006/table">
            <a:tbl>
              <a:tblPr firstRow="1" bandRow="1">
                <a:tableStyleId>{5C22544A-7EE6-4342-B048-85BDC9FD1C3A}</a:tableStyleId>
              </a:tblPr>
              <a:tblGrid>
                <a:gridCol w="520700">
                  <a:extLst>
                    <a:ext uri="{9D8B030D-6E8A-4147-A177-3AD203B41FA5}">
                      <a16:colId xmlns:a16="http://schemas.microsoft.com/office/drawing/2014/main" val="20000"/>
                    </a:ext>
                  </a:extLst>
                </a:gridCol>
                <a:gridCol w="214875">
                  <a:extLst>
                    <a:ext uri="{9D8B030D-6E8A-4147-A177-3AD203B41FA5}">
                      <a16:colId xmlns:a16="http://schemas.microsoft.com/office/drawing/2014/main" val="20001"/>
                    </a:ext>
                  </a:extLst>
                </a:gridCol>
                <a:gridCol w="948300">
                  <a:extLst>
                    <a:ext uri="{9D8B030D-6E8A-4147-A177-3AD203B41FA5}">
                      <a16:colId xmlns:a16="http://schemas.microsoft.com/office/drawing/2014/main" val="3490358336"/>
                    </a:ext>
                  </a:extLst>
                </a:gridCol>
                <a:gridCol w="2366986">
                  <a:extLst>
                    <a:ext uri="{9D8B030D-6E8A-4147-A177-3AD203B41FA5}">
                      <a16:colId xmlns:a16="http://schemas.microsoft.com/office/drawing/2014/main" val="20002"/>
                    </a:ext>
                  </a:extLst>
                </a:gridCol>
                <a:gridCol w="1917700">
                  <a:extLst>
                    <a:ext uri="{9D8B030D-6E8A-4147-A177-3AD203B41FA5}">
                      <a16:colId xmlns:a16="http://schemas.microsoft.com/office/drawing/2014/main" val="20003"/>
                    </a:ext>
                  </a:extLst>
                </a:gridCol>
                <a:gridCol w="2051314">
                  <a:extLst>
                    <a:ext uri="{9D8B030D-6E8A-4147-A177-3AD203B41FA5}">
                      <a16:colId xmlns:a16="http://schemas.microsoft.com/office/drawing/2014/main" val="2992598958"/>
                    </a:ext>
                  </a:extLst>
                </a:gridCol>
                <a:gridCol w="952820">
                  <a:extLst>
                    <a:ext uri="{9D8B030D-6E8A-4147-A177-3AD203B41FA5}">
                      <a16:colId xmlns:a16="http://schemas.microsoft.com/office/drawing/2014/main" val="2261462523"/>
                    </a:ext>
                  </a:extLst>
                </a:gridCol>
              </a:tblGrid>
              <a:tr h="751818">
                <a:tc>
                  <a:txBody>
                    <a:bodyPr/>
                    <a:lstStyle/>
                    <a:p>
                      <a:pPr algn="ctr"/>
                      <a:r>
                        <a:rPr lang="en-GB" sz="900" dirty="0"/>
                        <a:t>REF</a:t>
                      </a:r>
                    </a:p>
                  </a:txBody>
                  <a:tcPr marL="36000" marR="36000" marT="36000" marB="36000" anchor="ctr"/>
                </a:tc>
                <a:tc>
                  <a:txBody>
                    <a:bodyPr/>
                    <a:lstStyle/>
                    <a:p>
                      <a:pPr algn="ctr"/>
                      <a:r>
                        <a:rPr lang="en-GB" sz="900" dirty="0"/>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u="sng" dirty="0"/>
                        <a:t>DESCRIPTION</a:t>
                      </a:r>
                      <a:endParaRPr lang="en-GB" sz="900" dirty="0"/>
                    </a:p>
                  </a:txBody>
                  <a:tcPr marL="36000" marR="36000" marT="36000" marB="36000" anchor="ctr"/>
                </a:tc>
                <a:tc>
                  <a:txBody>
                    <a:bodyPr/>
                    <a:lstStyle/>
                    <a:p>
                      <a:pPr algn="ctr"/>
                      <a:r>
                        <a:rPr lang="en-GB" sz="900"/>
                        <a:t>MITIGATING ACTIONS</a:t>
                      </a:r>
                    </a:p>
                  </a:txBody>
                  <a:tcPr marL="36000" marR="36000" marT="36000" marB="36000" anchor="ctr"/>
                </a:tc>
                <a:tc>
                  <a:txBody>
                    <a:bodyPr/>
                    <a:lstStyle/>
                    <a:p>
                      <a:pPr algn="ctr"/>
                      <a:r>
                        <a:rPr lang="en-GB" sz="900"/>
                        <a:t>LATEST UPDATE</a:t>
                      </a:r>
                    </a:p>
                  </a:txBody>
                  <a:tcPr marL="36000" marR="36000" marT="36000" marB="36000" anchor="ctr"/>
                </a:tc>
                <a:tc>
                  <a:txBody>
                    <a:bodyPr/>
                    <a:lstStyle/>
                    <a:p>
                      <a:pPr algn="ctr"/>
                      <a:r>
                        <a:rPr lang="en-GB" sz="900" dirty="0"/>
                        <a:t>TARGET</a:t>
                      </a:r>
                    </a:p>
                    <a:p>
                      <a:pPr algn="ctr"/>
                      <a:r>
                        <a:rPr lang="en-GB" sz="900" dirty="0"/>
                        <a:t>RESOLUTION</a:t>
                      </a:r>
                    </a:p>
                    <a:p>
                      <a:pPr algn="ctr"/>
                      <a:r>
                        <a:rPr lang="en-GB" sz="900" dirty="0"/>
                        <a:t>DATE</a:t>
                      </a:r>
                    </a:p>
                  </a:txBody>
                  <a:tcPr marL="36000" marR="36000" marT="36000" marB="36000" anchor="ctr"/>
                </a:tc>
                <a:extLst>
                  <a:ext uri="{0D108BD9-81ED-4DB2-BD59-A6C34878D82A}">
                    <a16:rowId xmlns:a16="http://schemas.microsoft.com/office/drawing/2014/main" val="10000"/>
                  </a:ext>
                </a:extLst>
              </a:tr>
              <a:tr h="839906">
                <a:tc>
                  <a:txBody>
                    <a:bodyPr/>
                    <a:lstStyle/>
                    <a:p>
                      <a:pPr algn="ctr" fontAlgn="ctr"/>
                      <a:r>
                        <a:rPr lang="en-GB" sz="800" b="0" i="0" u="none" strike="noStrike" dirty="0">
                          <a:solidFill>
                            <a:schemeClr val="tx1"/>
                          </a:solidFill>
                          <a:effectLst/>
                          <a:latin typeface="Arial" panose="020B0604020202020204" pitchFamily="34" charset="0"/>
                        </a:rPr>
                        <a:t>55549</a:t>
                      </a:r>
                    </a:p>
                  </a:txBody>
                  <a:tcPr marL="0" marR="0" marT="0" marB="0" anchor="ctr">
                    <a:solidFill>
                      <a:srgbClr val="CED1E2"/>
                    </a:solidFill>
                  </a:tcPr>
                </a:tc>
                <a:tc>
                  <a:txBody>
                    <a:bodyPr/>
                    <a:lstStyle/>
                    <a:p>
                      <a:pPr algn="ctr" fontAlgn="b"/>
                      <a:endParaRPr lang="en-GB" sz="800" b="0" i="0" u="none" strike="noStrike" kern="1200" dirty="0">
                        <a:solidFill>
                          <a:schemeClr val="tx1"/>
                        </a:solidFill>
                        <a:effectLst/>
                        <a:latin typeface="+mn-lt"/>
                        <a:ea typeface="+mn-ea"/>
                        <a:cs typeface="+mn-cs"/>
                      </a:endParaRPr>
                    </a:p>
                  </a:txBody>
                  <a:tcPr marL="6350" marR="6350" marT="6350" marB="0" anchor="ctr">
                    <a:solidFill>
                      <a:srgbClr val="FFC000"/>
                    </a:solidFill>
                  </a:tcPr>
                </a:tc>
                <a:tc>
                  <a:txBody>
                    <a:bodyPr/>
                    <a:lstStyle/>
                    <a:p>
                      <a:pPr algn="ctr" fontAlgn="b"/>
                      <a:r>
                        <a:rPr lang="en-GB" sz="800" b="0" i="0" u="none" strike="noStrike" kern="1200" dirty="0">
                          <a:solidFill>
                            <a:schemeClr val="tx1"/>
                          </a:solidFill>
                          <a:effectLst/>
                          <a:latin typeface="+mn-lt"/>
                          <a:ea typeface="+mn-ea"/>
                          <a:cs typeface="+mn-cs"/>
                        </a:rPr>
                        <a:t>Programme</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that the approval of the CSS Physical Design does not take into consideration the complete E2E impacts of the Switching Programme because the CSS design is solely focused on the core CSS and primary interactions with CSS. Leading to an inaccurate critical path being followed for the Programme and subsequent downstream delays to the delivery timeline.</a:t>
                      </a:r>
                    </a:p>
                  </a:txBody>
                  <a:tcPr marL="0" marR="0" marT="0" marB="0" anchor="ctr">
                    <a:solidFill>
                      <a:srgbClr val="CED1E2"/>
                    </a:solidFill>
                  </a:tcPr>
                </a:tc>
                <a:tc>
                  <a:txBody>
                    <a:bodyPr/>
                    <a:lstStyle/>
                    <a:p>
                      <a:pPr algn="l" fontAlgn="ctr"/>
                      <a:r>
                        <a:rPr lang="en-US" sz="800" b="0" i="0" u="none" strike="noStrike" kern="1200" dirty="0">
                          <a:solidFill>
                            <a:schemeClr val="tx1"/>
                          </a:solidFill>
                          <a:effectLst/>
                          <a:latin typeface="+mn-lt"/>
                          <a:ea typeface="+mn-ea"/>
                          <a:cs typeface="+mn-cs"/>
                        </a:rPr>
                        <a:t>1. Raise with Ofgem to identify owner/RACI </a:t>
                      </a:r>
                    </a:p>
                    <a:p>
                      <a:pPr algn="l" fontAlgn="ctr"/>
                      <a:r>
                        <a:rPr lang="en-US" sz="800" b="0" i="0" u="none" strike="noStrike" kern="1200" dirty="0">
                          <a:solidFill>
                            <a:schemeClr val="tx1"/>
                          </a:solidFill>
                          <a:effectLst/>
                          <a:latin typeface="+mn-lt"/>
                          <a:ea typeface="+mn-ea"/>
                          <a:cs typeface="+mn-cs"/>
                        </a:rPr>
                        <a:t>2. E2E CSS design needs to be in place involving all components/systems/interactions which needs to be form the architectural baseline that the Programme is governed against.</a:t>
                      </a:r>
                    </a:p>
                  </a:txBody>
                  <a:tcPr marL="0" marR="0" marT="0" marB="0" anchor="ctr">
                    <a:solidFill>
                      <a:srgbClr val="CED1E2"/>
                    </a:solidFill>
                  </a:tcPr>
                </a:tc>
                <a:tc>
                  <a:txBody>
                    <a:bodyPr/>
                    <a:lstStyle/>
                    <a:p>
                      <a:pPr algn="l" rtl="0" fontAlgn="ctr"/>
                      <a:r>
                        <a:rPr lang="en-US" sz="800" b="0" i="0" u="none" strike="noStrike" dirty="0">
                          <a:solidFill>
                            <a:schemeClr val="tx1"/>
                          </a:solidFill>
                          <a:effectLst/>
                          <a:latin typeface="+mn-lt"/>
                        </a:rPr>
                        <a:t>This RAID item will be kept open for monitoring until the end of SIT phase 1.</a:t>
                      </a:r>
                      <a:endParaRPr lang="en-GB" sz="800" b="0" i="0" u="none" strike="noStrike" dirty="0">
                        <a:solidFill>
                          <a:schemeClr val="tx1"/>
                        </a:solidFill>
                        <a:effectLst/>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894267127"/>
                  </a:ext>
                </a:extLst>
              </a:tr>
              <a:tr h="1175869">
                <a:tc>
                  <a:txBody>
                    <a:bodyPr/>
                    <a:lstStyle/>
                    <a:p>
                      <a:pPr algn="ctr" fontAlgn="ctr"/>
                      <a:r>
                        <a:rPr lang="en-GB" sz="800" b="0" i="0" u="none" strike="noStrike" dirty="0">
                          <a:solidFill>
                            <a:schemeClr val="tx1"/>
                          </a:solidFill>
                          <a:effectLst/>
                          <a:latin typeface="Arial" panose="020B0604020202020204" pitchFamily="34" charset="0"/>
                        </a:rPr>
                        <a:t>62377</a:t>
                      </a:r>
                    </a:p>
                  </a:txBody>
                  <a:tcPr marL="0" marR="0" marT="0" marB="0" anchor="ctr">
                    <a:solidFill>
                      <a:srgbClr val="CED1E2"/>
                    </a:solidFill>
                  </a:tcPr>
                </a:tc>
                <a:tc>
                  <a:txBody>
                    <a:bodyPr/>
                    <a:lstStyle/>
                    <a:p>
                      <a:pPr algn="ctr"/>
                      <a:endParaRPr lang="en-GB" sz="800" dirty="0">
                        <a:solidFill>
                          <a:schemeClr val="tx1"/>
                        </a:solidFill>
                        <a:latin typeface="+mn-lt"/>
                      </a:endParaRPr>
                    </a:p>
                  </a:txBody>
                  <a:tcPr marL="36000" marR="36000" marT="36000" marB="36000" anchor="ctr">
                    <a:solidFill>
                      <a:srgbClr val="FFC000"/>
                    </a:solidFill>
                  </a:tcPr>
                </a:tc>
                <a:tc>
                  <a:txBody>
                    <a:bodyPr/>
                    <a:lstStyle/>
                    <a:p>
                      <a:pPr algn="ctr" fontAlgn="b"/>
                      <a:r>
                        <a:rPr lang="en-GB" sz="800" b="0" i="0" u="none" strike="noStrike" dirty="0">
                          <a:solidFill>
                            <a:schemeClr val="tx1"/>
                          </a:solidFill>
                          <a:effectLst/>
                          <a:latin typeface="+mn-lt"/>
                        </a:rPr>
                        <a:t>Data Migration</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a:t>
                      </a:r>
                      <a:r>
                        <a:rPr lang="en-US" sz="800" b="0" i="0" u="none" strike="noStrike" dirty="0" err="1">
                          <a:solidFill>
                            <a:schemeClr val="tx1"/>
                          </a:solidFill>
                          <a:effectLst/>
                          <a:latin typeface="Arial" panose="020B0604020202020204" pitchFamily="34" charset="0"/>
                        </a:rPr>
                        <a:t>Xoserve</a:t>
                      </a:r>
                      <a:r>
                        <a:rPr lang="en-US" sz="800" b="0" i="0" u="none" strike="noStrike" dirty="0">
                          <a:solidFill>
                            <a:schemeClr val="tx1"/>
                          </a:solidFill>
                          <a:effectLst/>
                          <a:latin typeface="Arial" panose="020B0604020202020204" pitchFamily="34" charset="0"/>
                        </a:rPr>
                        <a:t> may not be ready for DM non functional testing on time because of lack of clarity of Overall </a:t>
                      </a:r>
                      <a:r>
                        <a:rPr lang="en-US" sz="800" b="0" i="0" u="none" strike="noStrike" dirty="0" err="1">
                          <a:solidFill>
                            <a:schemeClr val="tx1"/>
                          </a:solidFill>
                          <a:effectLst/>
                          <a:latin typeface="Arial" panose="020B0604020202020204" pitchFamily="34" charset="0"/>
                        </a:rPr>
                        <a:t>programme</a:t>
                      </a:r>
                      <a:r>
                        <a:rPr lang="en-US" sz="800" b="0" i="0" u="none" strike="noStrike" dirty="0">
                          <a:solidFill>
                            <a:schemeClr val="tx1"/>
                          </a:solidFill>
                          <a:effectLst/>
                          <a:latin typeface="Arial" panose="020B0604020202020204" pitchFamily="34" charset="0"/>
                        </a:rPr>
                        <a:t> plans for environments, testing and data leading to insufficient time allowed for preparation</a:t>
                      </a:r>
                    </a:p>
                  </a:txBody>
                  <a:tcPr marL="0" marR="0" marT="0" marB="0" anchor="ctr">
                    <a:solidFill>
                      <a:srgbClr val="CED1E2"/>
                    </a:solidFill>
                  </a:tcPr>
                </a:tc>
                <a:tc>
                  <a:txBody>
                    <a:bodyPr/>
                    <a:lstStyle/>
                    <a:p>
                      <a:pPr algn="l" fontAlgn="ctr"/>
                      <a:r>
                        <a:rPr lang="en-US" sz="800" b="0" i="0" u="none" strike="noStrike" dirty="0" err="1">
                          <a:solidFill>
                            <a:schemeClr val="tx1"/>
                          </a:solidFill>
                          <a:effectLst/>
                          <a:latin typeface="+mn-lt"/>
                        </a:rPr>
                        <a:t>Xoserve</a:t>
                      </a:r>
                      <a:r>
                        <a:rPr lang="en-US" sz="800" b="0" i="0" u="none" strike="noStrike" dirty="0">
                          <a:solidFill>
                            <a:schemeClr val="tx1"/>
                          </a:solidFill>
                          <a:effectLst/>
                          <a:latin typeface="+mn-lt"/>
                        </a:rPr>
                        <a:t> to engage with the SI on this risk</a:t>
                      </a:r>
                    </a:p>
                  </a:txBody>
                  <a:tcPr marL="0" marR="0" marT="0" marB="0" anchor="ctr">
                    <a:solidFill>
                      <a:srgbClr val="CED1E2"/>
                    </a:solidFill>
                  </a:tcPr>
                </a:tc>
                <a:tc>
                  <a:txBody>
                    <a:bodyPr/>
                    <a:lstStyle/>
                    <a:p>
                      <a:pPr algn="l" fontAlgn="ctr"/>
                      <a:r>
                        <a:rPr lang="en-US" sz="800" kern="1200" dirty="0">
                          <a:solidFill>
                            <a:schemeClr val="tx1"/>
                          </a:solidFill>
                          <a:latin typeface="+mn-lt"/>
                          <a:ea typeface="+mn-ea"/>
                          <a:cs typeface="+mn-cs"/>
                        </a:rPr>
                        <a:t>DM non functional testing to be re-planned by Ofgem / SI. Awaiting revised plans</a:t>
                      </a:r>
                    </a:p>
                  </a:txBody>
                  <a:tcPr marL="0" marR="0" marT="0" marB="0" anchor="ctr">
                    <a:solidFill>
                      <a:srgbClr val="CED1E2"/>
                    </a:solidFill>
                  </a:tcPr>
                </a:tc>
                <a:tc>
                  <a:txBody>
                    <a:bodyPr/>
                    <a:lstStyle/>
                    <a:p>
                      <a:pPr algn="ctr" fontAlgn="ctr"/>
                      <a:r>
                        <a:rPr lang="en-GB" sz="800" b="0" i="0" u="none" strike="noStrike" dirty="0">
                          <a:solidFill>
                            <a:schemeClr val="tx1"/>
                          </a:solidFill>
                          <a:effectLst/>
                          <a:latin typeface="+mn-lt"/>
                        </a:rPr>
                        <a:t>29/05/20</a:t>
                      </a:r>
                    </a:p>
                  </a:txBody>
                  <a:tcPr marL="0" marR="0" marT="0" marB="0" anchor="ctr">
                    <a:solidFill>
                      <a:srgbClr val="CED1E2"/>
                    </a:solidFill>
                  </a:tcPr>
                </a:tc>
                <a:extLst>
                  <a:ext uri="{0D108BD9-81ED-4DB2-BD59-A6C34878D82A}">
                    <a16:rowId xmlns:a16="http://schemas.microsoft.com/office/drawing/2014/main" val="3640325528"/>
                  </a:ext>
                </a:extLst>
              </a:tr>
              <a:tr h="1443052">
                <a:tc>
                  <a:txBody>
                    <a:bodyPr/>
                    <a:lstStyle/>
                    <a:p>
                      <a:pPr algn="ctr" fontAlgn="ctr"/>
                      <a:r>
                        <a:rPr lang="en-GB" sz="800" b="0" i="0" u="none" strike="noStrike" dirty="0">
                          <a:solidFill>
                            <a:schemeClr val="tx1"/>
                          </a:solidFill>
                          <a:effectLst/>
                          <a:latin typeface="Arial" panose="020B0604020202020204" pitchFamily="34" charset="0"/>
                        </a:rPr>
                        <a:t>62376</a:t>
                      </a:r>
                    </a:p>
                  </a:txBody>
                  <a:tcPr marL="0" marR="0" marT="0" marB="0" anchor="ctr">
                    <a:solidFill>
                      <a:srgbClr val="CED1E2"/>
                    </a:solidFill>
                  </a:tcPr>
                </a:tc>
                <a:tc>
                  <a:txBody>
                    <a:bodyPr/>
                    <a:lstStyle/>
                    <a:p>
                      <a:pPr algn="ctr" fontAlgn="t"/>
                      <a:endParaRPr lang="en-GB" sz="800" b="0" i="0" u="none" strike="noStrike" dirty="0">
                        <a:solidFill>
                          <a:schemeClr val="tx1"/>
                        </a:solidFill>
                        <a:effectLst/>
                        <a:latin typeface="+mn-lt"/>
                      </a:endParaRPr>
                    </a:p>
                  </a:txBody>
                  <a:tcPr marL="9525" marR="9525" marT="9525" marB="0" anchor="ctr">
                    <a:solidFill>
                      <a:srgbClr val="FFC000"/>
                    </a:solidFill>
                  </a:tcPr>
                </a:tc>
                <a:tc>
                  <a:txBody>
                    <a:bodyPr/>
                    <a:lstStyle/>
                    <a:p>
                      <a:pPr algn="ctr" fontAlgn="b"/>
                      <a:r>
                        <a:rPr lang="en-GB" sz="800" b="0" i="0" u="none" strike="noStrike" dirty="0">
                          <a:solidFill>
                            <a:schemeClr val="tx1"/>
                          </a:solidFill>
                          <a:effectLst/>
                          <a:latin typeface="+mn-lt"/>
                        </a:rPr>
                        <a:t>Data Migration</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data provision for UEPT may be delayed because UEPT testing start date has been communicated, but the dates for the production data cut and provision of data to CSP have not, and so </a:t>
                      </a:r>
                      <a:r>
                        <a:rPr lang="en-US" sz="800" b="0" i="0" u="none" strike="noStrike" dirty="0" err="1">
                          <a:solidFill>
                            <a:schemeClr val="tx1"/>
                          </a:solidFill>
                          <a:effectLst/>
                          <a:latin typeface="Arial" panose="020B0604020202020204" pitchFamily="34" charset="0"/>
                        </a:rPr>
                        <a:t>Xoserve</a:t>
                      </a:r>
                      <a:r>
                        <a:rPr lang="en-US" sz="800" b="0" i="0" u="none" strike="noStrike" dirty="0">
                          <a:solidFill>
                            <a:schemeClr val="tx1"/>
                          </a:solidFill>
                          <a:effectLst/>
                          <a:latin typeface="Arial" panose="020B0604020202020204" pitchFamily="34" charset="0"/>
                        </a:rPr>
                        <a:t> are unable to plan this activity leading to potential delay in delivery of data if insufficient lead time allowed on </a:t>
                      </a:r>
                      <a:r>
                        <a:rPr lang="en-US" sz="800" b="0" i="0" u="none" strike="noStrike" dirty="0" err="1">
                          <a:solidFill>
                            <a:schemeClr val="tx1"/>
                          </a:solidFill>
                          <a:effectLst/>
                          <a:latin typeface="Arial" panose="020B0604020202020204" pitchFamily="34" charset="0"/>
                        </a:rPr>
                        <a:t>programme</a:t>
                      </a:r>
                      <a:r>
                        <a:rPr lang="en-US" sz="800" b="0" i="0" u="none" strike="noStrike" dirty="0">
                          <a:solidFill>
                            <a:schemeClr val="tx1"/>
                          </a:solidFill>
                          <a:effectLst/>
                          <a:latin typeface="Arial" panose="020B0604020202020204" pitchFamily="34" charset="0"/>
                        </a:rPr>
                        <a:t> plan</a:t>
                      </a:r>
                    </a:p>
                  </a:txBody>
                  <a:tcPr marL="0" marR="0" marT="0" marB="0" anchor="ctr">
                    <a:solidFill>
                      <a:srgbClr val="CED1E2"/>
                    </a:solidFill>
                  </a:tcPr>
                </a:tc>
                <a:tc>
                  <a:txBody>
                    <a:bodyPr/>
                    <a:lstStyle/>
                    <a:p>
                      <a:pPr marL="0" marR="0" lvl="0" indent="0" algn="l" defTabSz="914378" rtl="0" eaLnBrk="1" fontAlgn="ctr" latinLnBrk="0" hangingPunct="1">
                        <a:lnSpc>
                          <a:spcPct val="100000"/>
                        </a:lnSpc>
                        <a:spcBef>
                          <a:spcPts val="0"/>
                        </a:spcBef>
                        <a:spcAft>
                          <a:spcPts val="0"/>
                        </a:spcAft>
                        <a:buClrTx/>
                        <a:buSzTx/>
                        <a:buFontTx/>
                        <a:buNone/>
                        <a:tabLst/>
                        <a:defRPr/>
                      </a:pPr>
                      <a:r>
                        <a:rPr lang="en-US" sz="800" b="0" i="0" u="none" strike="noStrike" dirty="0" err="1">
                          <a:solidFill>
                            <a:schemeClr val="tx1"/>
                          </a:solidFill>
                          <a:effectLst/>
                          <a:latin typeface="+mn-lt"/>
                        </a:rPr>
                        <a:t>Xoserve</a:t>
                      </a:r>
                      <a:r>
                        <a:rPr lang="en-US" sz="800" b="0" i="0" u="none" strike="noStrike" dirty="0">
                          <a:solidFill>
                            <a:schemeClr val="tx1"/>
                          </a:solidFill>
                          <a:effectLst/>
                          <a:latin typeface="+mn-lt"/>
                        </a:rPr>
                        <a:t> to engage with the SI on this risk</a:t>
                      </a:r>
                    </a:p>
                  </a:txBody>
                  <a:tcPr marL="0" marR="0" marT="0" marB="0" anchor="ctr">
                    <a:solidFill>
                      <a:srgbClr val="CED1E2"/>
                    </a:solidFill>
                  </a:tcPr>
                </a:tc>
                <a:tc>
                  <a:txBody>
                    <a:bodyPr/>
                    <a:lstStyle/>
                    <a:p>
                      <a:pPr algn="l" rtl="0" fontAlgn="ctr"/>
                      <a:r>
                        <a:rPr lang="en-GB" sz="800" b="0" i="0" u="none" strike="noStrike" kern="1200" dirty="0">
                          <a:solidFill>
                            <a:schemeClr val="tx1"/>
                          </a:solidFill>
                          <a:effectLst/>
                          <a:latin typeface="+mn-lt"/>
                          <a:ea typeface="+mn-ea"/>
                          <a:cs typeface="+mn-cs"/>
                        </a:rPr>
                        <a:t>Awaiting revised plans</a:t>
                      </a: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3191142808"/>
                  </a:ext>
                </a:extLst>
              </a:tr>
            </a:tbl>
          </a:graphicData>
        </a:graphic>
      </p:graphicFrame>
    </p:spTree>
    <p:extLst>
      <p:ext uri="{BB962C8B-B14F-4D97-AF65-F5344CB8AC3E}">
        <p14:creationId xmlns:p14="http://schemas.microsoft.com/office/powerpoint/2010/main" val="165813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8229600" cy="637580"/>
          </a:xfrm>
        </p:spPr>
        <p:txBody>
          <a:bodyPr>
            <a:noAutofit/>
          </a:bodyPr>
          <a:lstStyle/>
          <a:p>
            <a:r>
              <a:rPr lang="en-GB" sz="2400" dirty="0">
                <a:latin typeface="Arial"/>
                <a:cs typeface="Arial"/>
              </a:rPr>
              <a:t>Key Programme Risks (3/3)</a:t>
            </a:r>
          </a:p>
        </p:txBody>
      </p:sp>
      <p:graphicFrame>
        <p:nvGraphicFramePr>
          <p:cNvPr id="5" name="Table 4"/>
          <p:cNvGraphicFramePr>
            <a:graphicFrameLocks noGrp="1"/>
          </p:cNvGraphicFramePr>
          <p:nvPr>
            <p:extLst>
              <p:ext uri="{D42A27DB-BD31-4B8C-83A1-F6EECF244321}">
                <p14:modId xmlns:p14="http://schemas.microsoft.com/office/powerpoint/2010/main" val="3095662426"/>
              </p:ext>
            </p:extLst>
          </p:nvPr>
        </p:nvGraphicFramePr>
        <p:xfrm>
          <a:off x="85651" y="581740"/>
          <a:ext cx="8972695" cy="4628760"/>
        </p:xfrm>
        <a:graphic>
          <a:graphicData uri="http://schemas.openxmlformats.org/drawingml/2006/table">
            <a:tbl>
              <a:tblPr firstRow="1" bandRow="1">
                <a:tableStyleId>{5C22544A-7EE6-4342-B048-85BDC9FD1C3A}</a:tableStyleId>
              </a:tblPr>
              <a:tblGrid>
                <a:gridCol w="520700">
                  <a:extLst>
                    <a:ext uri="{9D8B030D-6E8A-4147-A177-3AD203B41FA5}">
                      <a16:colId xmlns:a16="http://schemas.microsoft.com/office/drawing/2014/main" val="20000"/>
                    </a:ext>
                  </a:extLst>
                </a:gridCol>
                <a:gridCol w="214875">
                  <a:extLst>
                    <a:ext uri="{9D8B030D-6E8A-4147-A177-3AD203B41FA5}">
                      <a16:colId xmlns:a16="http://schemas.microsoft.com/office/drawing/2014/main" val="20001"/>
                    </a:ext>
                  </a:extLst>
                </a:gridCol>
                <a:gridCol w="948300">
                  <a:extLst>
                    <a:ext uri="{9D8B030D-6E8A-4147-A177-3AD203B41FA5}">
                      <a16:colId xmlns:a16="http://schemas.microsoft.com/office/drawing/2014/main" val="3490358336"/>
                    </a:ext>
                  </a:extLst>
                </a:gridCol>
                <a:gridCol w="2634834">
                  <a:extLst>
                    <a:ext uri="{9D8B030D-6E8A-4147-A177-3AD203B41FA5}">
                      <a16:colId xmlns:a16="http://schemas.microsoft.com/office/drawing/2014/main" val="20002"/>
                    </a:ext>
                  </a:extLst>
                </a:gridCol>
                <a:gridCol w="1494912">
                  <a:extLst>
                    <a:ext uri="{9D8B030D-6E8A-4147-A177-3AD203B41FA5}">
                      <a16:colId xmlns:a16="http://schemas.microsoft.com/office/drawing/2014/main" val="20003"/>
                    </a:ext>
                  </a:extLst>
                </a:gridCol>
                <a:gridCol w="2206254">
                  <a:extLst>
                    <a:ext uri="{9D8B030D-6E8A-4147-A177-3AD203B41FA5}">
                      <a16:colId xmlns:a16="http://schemas.microsoft.com/office/drawing/2014/main" val="2992598958"/>
                    </a:ext>
                  </a:extLst>
                </a:gridCol>
                <a:gridCol w="952820">
                  <a:extLst>
                    <a:ext uri="{9D8B030D-6E8A-4147-A177-3AD203B41FA5}">
                      <a16:colId xmlns:a16="http://schemas.microsoft.com/office/drawing/2014/main" val="2261462523"/>
                    </a:ext>
                  </a:extLst>
                </a:gridCol>
              </a:tblGrid>
              <a:tr h="482747">
                <a:tc>
                  <a:txBody>
                    <a:bodyPr/>
                    <a:lstStyle/>
                    <a:p>
                      <a:pPr algn="ctr"/>
                      <a:r>
                        <a:rPr lang="en-GB" sz="900" dirty="0">
                          <a:solidFill>
                            <a:schemeClr val="bg1"/>
                          </a:solidFill>
                        </a:rPr>
                        <a:t>REF</a:t>
                      </a:r>
                    </a:p>
                  </a:txBody>
                  <a:tcPr marL="36000" marR="36000" marT="36000" marB="36000" anchor="ctr"/>
                </a:tc>
                <a:tc>
                  <a:txBody>
                    <a:bodyPr/>
                    <a:lstStyle/>
                    <a:p>
                      <a:pPr algn="ctr"/>
                      <a:r>
                        <a:rPr lang="en-GB" sz="900" dirty="0">
                          <a:solidFill>
                            <a:schemeClr val="bg1"/>
                          </a:solidFill>
                        </a:rPr>
                        <a:t>RAG</a:t>
                      </a:r>
                    </a:p>
                  </a:txBody>
                  <a:tcPr marL="36000" marR="36000" marT="36000" marB="36000" vert="vert27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dirty="0">
                          <a:solidFill>
                            <a:schemeClr val="bg1"/>
                          </a:solidFill>
                        </a:rPr>
                        <a:t>WORKSTREAM</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u="sng" dirty="0">
                          <a:solidFill>
                            <a:schemeClr val="bg1"/>
                          </a:solidFill>
                        </a:rPr>
                        <a:t>DESCRIPTION</a:t>
                      </a:r>
                      <a:endParaRPr lang="en-GB" sz="900" dirty="0">
                        <a:solidFill>
                          <a:schemeClr val="bg1"/>
                        </a:solidFill>
                      </a:endParaRPr>
                    </a:p>
                  </a:txBody>
                  <a:tcPr marL="36000" marR="36000" marT="36000" marB="36000" anchor="ctr"/>
                </a:tc>
                <a:tc>
                  <a:txBody>
                    <a:bodyPr/>
                    <a:lstStyle/>
                    <a:p>
                      <a:pPr algn="ctr"/>
                      <a:r>
                        <a:rPr lang="en-GB" sz="900">
                          <a:solidFill>
                            <a:schemeClr val="bg1"/>
                          </a:solidFill>
                        </a:rPr>
                        <a:t>MITIGATING ACTIONS</a:t>
                      </a:r>
                    </a:p>
                  </a:txBody>
                  <a:tcPr marL="36000" marR="36000" marT="36000" marB="36000" anchor="ctr"/>
                </a:tc>
                <a:tc>
                  <a:txBody>
                    <a:bodyPr/>
                    <a:lstStyle/>
                    <a:p>
                      <a:pPr algn="ctr"/>
                      <a:r>
                        <a:rPr lang="en-GB" sz="900" dirty="0">
                          <a:solidFill>
                            <a:schemeClr val="bg1"/>
                          </a:solidFill>
                        </a:rPr>
                        <a:t>LATEST UPDATE</a:t>
                      </a:r>
                    </a:p>
                  </a:txBody>
                  <a:tcPr marL="36000" marR="36000" marT="36000" marB="36000" anchor="ctr"/>
                </a:tc>
                <a:tc>
                  <a:txBody>
                    <a:bodyPr/>
                    <a:lstStyle/>
                    <a:p>
                      <a:pPr algn="ctr"/>
                      <a:r>
                        <a:rPr lang="en-GB" sz="900" dirty="0"/>
                        <a:t>TARGET</a:t>
                      </a:r>
                    </a:p>
                    <a:p>
                      <a:pPr algn="ctr"/>
                      <a:r>
                        <a:rPr lang="en-GB" sz="900" dirty="0"/>
                        <a:t>RESOLUTION</a:t>
                      </a:r>
                    </a:p>
                    <a:p>
                      <a:pPr algn="ctr"/>
                      <a:r>
                        <a:rPr lang="en-GB" sz="900" dirty="0"/>
                        <a:t>DATE</a:t>
                      </a:r>
                    </a:p>
                  </a:txBody>
                  <a:tcPr marL="36000" marR="36000" marT="36000" marB="36000" anchor="ctr"/>
                </a:tc>
                <a:extLst>
                  <a:ext uri="{0D108BD9-81ED-4DB2-BD59-A6C34878D82A}">
                    <a16:rowId xmlns:a16="http://schemas.microsoft.com/office/drawing/2014/main" val="10000"/>
                  </a:ext>
                </a:extLst>
              </a:tr>
              <a:tr h="566274">
                <a:tc>
                  <a:txBody>
                    <a:bodyPr/>
                    <a:lstStyle/>
                    <a:p>
                      <a:pPr algn="ctr" fontAlgn="ctr"/>
                      <a:r>
                        <a:rPr lang="en-GB" sz="800" b="0" i="0" u="none" strike="noStrike" dirty="0">
                          <a:solidFill>
                            <a:schemeClr val="tx1"/>
                          </a:solidFill>
                          <a:effectLst/>
                          <a:latin typeface="Arial" panose="020B0604020202020204" pitchFamily="34" charset="0"/>
                        </a:rPr>
                        <a:t>61894</a:t>
                      </a:r>
                    </a:p>
                  </a:txBody>
                  <a:tcPr marL="0" marR="0" marT="0" marB="0" anchor="ctr">
                    <a:solidFill>
                      <a:srgbClr val="CED1E2"/>
                    </a:solidFill>
                  </a:tcPr>
                </a:tc>
                <a:tc>
                  <a:txBody>
                    <a:bodyPr/>
                    <a:lstStyle/>
                    <a:p>
                      <a:pPr algn="ctr" fontAlgn="b"/>
                      <a:endParaRPr lang="en-GB" sz="800" b="0" i="0" u="none" strike="noStrike" kern="1200" dirty="0">
                        <a:solidFill>
                          <a:schemeClr val="tx1"/>
                        </a:solidFill>
                        <a:effectLst/>
                        <a:latin typeface="+mn-lt"/>
                        <a:ea typeface="+mn-ea"/>
                        <a:cs typeface="+mn-cs"/>
                      </a:endParaRPr>
                    </a:p>
                  </a:txBody>
                  <a:tcPr marL="6350" marR="6350" marT="6350" marB="0" anchor="ctr">
                    <a:solidFill>
                      <a:srgbClr val="FFC000"/>
                    </a:solidFill>
                  </a:tcPr>
                </a:tc>
                <a:tc>
                  <a:txBody>
                    <a:bodyPr/>
                    <a:lstStyle/>
                    <a:p>
                      <a:pPr algn="ctr" fontAlgn="b"/>
                      <a:r>
                        <a:rPr lang="en-GB" sz="800" b="0" i="0" u="none" strike="noStrike" kern="1200" dirty="0">
                          <a:solidFill>
                            <a:schemeClr val="tx1"/>
                          </a:solidFill>
                          <a:effectLst/>
                          <a:latin typeface="+mn-lt"/>
                          <a:ea typeface="+mn-ea"/>
                          <a:cs typeface="+mn-cs"/>
                        </a:rPr>
                        <a:t>Service Management</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the CSS proposed SLAs do not align to current service model/SLA's because DCC/Ofgem are proposing a new set of SLA's for all parties regardless of existing arrangements, leading to target operating model changes and potential contractual changes with 3rd party suppliers (considerable increase in operational cost)</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Our working assumption is that existing SLAs will prevail however, there are ongoing discussions taking place with DCC to understand their expectation.</a:t>
                      </a:r>
                    </a:p>
                    <a:p>
                      <a:pPr algn="l" fontAlgn="ctr"/>
                      <a:endParaRPr lang="en-US" sz="800" b="0" i="0" u="none" strike="noStrike" dirty="0">
                        <a:solidFill>
                          <a:schemeClr val="tx1"/>
                        </a:solidFill>
                        <a:effectLst/>
                        <a:latin typeface="Arial" panose="020B0604020202020204" pitchFamily="34" charset="0"/>
                      </a:endParaRPr>
                    </a:p>
                    <a:p>
                      <a:pPr algn="l" fontAlgn="ctr"/>
                      <a:endParaRPr lang="en-US" sz="800" b="0" i="0" u="none" strike="noStrike" dirty="0">
                        <a:solidFill>
                          <a:schemeClr val="tx1"/>
                        </a:solidFill>
                        <a:effectLst/>
                        <a:latin typeface="Arial" panose="020B0604020202020204" pitchFamily="34" charset="0"/>
                      </a:endParaRPr>
                    </a:p>
                    <a:p>
                      <a:pPr algn="l" fontAlgn="ctr"/>
                      <a:r>
                        <a:rPr lang="en-US" sz="800" b="0" i="0" u="none" strike="noStrike" dirty="0">
                          <a:solidFill>
                            <a:schemeClr val="tx1"/>
                          </a:solidFill>
                          <a:effectLst/>
                          <a:latin typeface="Arial" panose="020B0604020202020204" pitchFamily="34" charset="0"/>
                        </a:rPr>
                        <a:t>REC review - no such SLA's imposed on us currently.</a:t>
                      </a:r>
                    </a:p>
                  </a:txBody>
                  <a:tcPr marL="0" marR="0" marT="0" marB="0" anchor="ctr">
                    <a:solidFill>
                      <a:srgbClr val="CED1E2"/>
                    </a:solidFill>
                  </a:tcPr>
                </a:tc>
                <a:tc>
                  <a:txBody>
                    <a:bodyPr/>
                    <a:lstStyle/>
                    <a:p>
                      <a:br>
                        <a:rPr lang="en-US" sz="800" dirty="0"/>
                      </a:br>
                      <a:r>
                        <a:rPr lang="en-US" sz="800" b="0" i="0" u="none" strike="noStrike" dirty="0">
                          <a:solidFill>
                            <a:srgbClr val="000000"/>
                          </a:solidFill>
                          <a:effectLst/>
                          <a:latin typeface="arial" panose="020B0604020202020204" pitchFamily="34" charset="0"/>
                        </a:rPr>
                        <a:t>Discussions are ongoing with DCC as part of the monthly Stakeholder sessions as well as detailed sessions (dates to be agreed with DCC). Current assumption is that </a:t>
                      </a:r>
                      <a:r>
                        <a:rPr lang="en-US" sz="800" b="0" i="0" u="none" strike="noStrike" dirty="0" err="1">
                          <a:solidFill>
                            <a:srgbClr val="000000"/>
                          </a:solidFill>
                          <a:effectLst/>
                          <a:latin typeface="arial" panose="020B0604020202020204" pitchFamily="34" charset="0"/>
                        </a:rPr>
                        <a:t>Xoserve's</a:t>
                      </a:r>
                      <a:r>
                        <a:rPr lang="en-US" sz="800" b="0" i="0" u="none" strike="noStrike" dirty="0">
                          <a:solidFill>
                            <a:srgbClr val="000000"/>
                          </a:solidFill>
                          <a:effectLst/>
                          <a:latin typeface="arial" panose="020B0604020202020204" pitchFamily="34" charset="0"/>
                        </a:rPr>
                        <a:t> existing SLAs will continue to hold until notified otherwise by Ofgem (potentially via REC consultations)</a:t>
                      </a:r>
                      <a:endParaRPr lang="en-GB" sz="800" dirty="0">
                        <a:solidFill>
                          <a:schemeClr val="tx1"/>
                        </a:solidFill>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Arial" panose="020B0604020202020204" pitchFamily="34" charset="0"/>
                        </a:rPr>
                        <a:t>26/06/20</a:t>
                      </a:r>
                    </a:p>
                  </a:txBody>
                  <a:tcPr marL="0" marR="0" marT="0" marB="0" anchor="ctr">
                    <a:solidFill>
                      <a:srgbClr val="CED1E2"/>
                    </a:solidFill>
                  </a:tcPr>
                </a:tc>
                <a:extLst>
                  <a:ext uri="{0D108BD9-81ED-4DB2-BD59-A6C34878D82A}">
                    <a16:rowId xmlns:a16="http://schemas.microsoft.com/office/drawing/2014/main" val="1872940928"/>
                  </a:ext>
                </a:extLst>
              </a:tr>
              <a:tr h="566274">
                <a:tc>
                  <a:txBody>
                    <a:bodyPr/>
                    <a:lstStyle/>
                    <a:p>
                      <a:pPr algn="ctr" fontAlgn="ctr"/>
                      <a:r>
                        <a:rPr lang="en-GB" sz="800" b="0" i="0" u="none" strike="noStrike" dirty="0">
                          <a:solidFill>
                            <a:schemeClr val="tx1"/>
                          </a:solidFill>
                          <a:effectLst/>
                          <a:latin typeface="Arial" panose="020B0604020202020204" pitchFamily="34" charset="0"/>
                        </a:rPr>
                        <a:t>50199</a:t>
                      </a:r>
                    </a:p>
                  </a:txBody>
                  <a:tcPr marL="0" marR="0" marT="0" marB="0" anchor="ctr">
                    <a:solidFill>
                      <a:srgbClr val="CED1E2"/>
                    </a:solidFill>
                  </a:tcPr>
                </a:tc>
                <a:tc>
                  <a:txBody>
                    <a:bodyPr/>
                    <a:lstStyle/>
                    <a:p>
                      <a:pPr algn="ctr" fontAlgn="b"/>
                      <a:endParaRPr lang="en-GB" sz="800" b="0" i="0" u="none" strike="noStrike" kern="1200" dirty="0">
                        <a:solidFill>
                          <a:schemeClr val="tx1"/>
                        </a:solidFill>
                        <a:effectLst/>
                        <a:latin typeface="+mn-lt"/>
                        <a:ea typeface="+mn-ea"/>
                        <a:cs typeface="+mn-cs"/>
                      </a:endParaRPr>
                    </a:p>
                  </a:txBody>
                  <a:tcPr marL="6350" marR="6350" marT="6350" marB="0" anchor="ctr">
                    <a:solidFill>
                      <a:srgbClr val="26A412"/>
                    </a:solidFill>
                  </a:tcPr>
                </a:tc>
                <a:tc>
                  <a:txBody>
                    <a:bodyPr/>
                    <a:lstStyle/>
                    <a:p>
                      <a:pPr algn="ctr" fontAlgn="b"/>
                      <a:r>
                        <a:rPr lang="en-GB" sz="800" b="0" i="0" u="none" strike="noStrike" kern="1200" dirty="0">
                          <a:solidFill>
                            <a:schemeClr val="tx1"/>
                          </a:solidFill>
                          <a:effectLst/>
                          <a:latin typeface="+mn-lt"/>
                          <a:ea typeface="+mn-ea"/>
                          <a:cs typeface="+mn-cs"/>
                        </a:rPr>
                        <a:t>Programme</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CSS Consequential  may be unable to meet switching Programme timelines and end up delaying the overall Ofgem Switching Programme because of the fact that Xoserve consequential changes are complex and significant in scale, leading to potential delays to the Industry plan &amp; reputation impact to Xoserve</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Continued engagement with SI and other Switching Programme stakeholders to ensure that all inbound dependencies are met within expected timelines.</a:t>
                      </a:r>
                    </a:p>
                  </a:txBody>
                  <a:tcPr marL="0" marR="0" marT="0" marB="0" anchor="ctr">
                    <a:solidFill>
                      <a:srgbClr val="CED1E2"/>
                    </a:solidFill>
                  </a:tcPr>
                </a:tc>
                <a:tc>
                  <a:txBody>
                    <a:bodyPr/>
                    <a:lstStyle/>
                    <a:p>
                      <a:r>
                        <a:rPr lang="en-US" sz="800" dirty="0">
                          <a:solidFill>
                            <a:schemeClr val="tx1"/>
                          </a:solidFill>
                          <a:latin typeface="+mn-lt"/>
                        </a:rPr>
                        <a:t>This continues to be actively monitored and managed - no changes to the status has been identified that could alter the probability or impact. </a:t>
                      </a:r>
                      <a:r>
                        <a:rPr lang="en-US" sz="800" b="0" i="0" u="none" strike="noStrike" dirty="0" err="1">
                          <a:solidFill>
                            <a:srgbClr val="000000"/>
                          </a:solidFill>
                          <a:effectLst/>
                          <a:latin typeface="arial" panose="020B0604020202020204" pitchFamily="34" charset="0"/>
                        </a:rPr>
                        <a:t>Xoserve's</a:t>
                      </a:r>
                      <a:r>
                        <a:rPr lang="en-US" sz="800" b="0" i="0" u="none" strike="noStrike" dirty="0">
                          <a:solidFill>
                            <a:srgbClr val="000000"/>
                          </a:solidFill>
                          <a:effectLst/>
                          <a:latin typeface="arial" panose="020B0604020202020204" pitchFamily="34" charset="0"/>
                        </a:rPr>
                        <a:t> activities continue to be on track to deliver to plan</a:t>
                      </a:r>
                      <a:endParaRPr lang="en-GB" sz="800" dirty="0">
                        <a:solidFill>
                          <a:schemeClr val="tx1"/>
                        </a:solidFill>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Arial" panose="020B0604020202020204" pitchFamily="34" charset="0"/>
                        </a:rPr>
                        <a:t>30/09/20</a:t>
                      </a:r>
                    </a:p>
                  </a:txBody>
                  <a:tcPr marL="0" marR="0" marT="0" marB="0" anchor="ctr">
                    <a:solidFill>
                      <a:srgbClr val="CED1E2"/>
                    </a:solidFill>
                  </a:tcPr>
                </a:tc>
                <a:extLst>
                  <a:ext uri="{0D108BD9-81ED-4DB2-BD59-A6C34878D82A}">
                    <a16:rowId xmlns:a16="http://schemas.microsoft.com/office/drawing/2014/main" val="2629984991"/>
                  </a:ext>
                </a:extLst>
              </a:tr>
              <a:tr h="566274">
                <a:tc>
                  <a:txBody>
                    <a:bodyPr/>
                    <a:lstStyle/>
                    <a:p>
                      <a:pPr algn="ctr" fontAlgn="ctr"/>
                      <a:r>
                        <a:rPr lang="en-GB" sz="800" b="0" i="0" u="none" strike="noStrike" dirty="0">
                          <a:solidFill>
                            <a:schemeClr val="tx1"/>
                          </a:solidFill>
                          <a:effectLst/>
                          <a:latin typeface="Arial" panose="020B0604020202020204" pitchFamily="34" charset="0"/>
                        </a:rPr>
                        <a:t>62326</a:t>
                      </a:r>
                    </a:p>
                  </a:txBody>
                  <a:tcPr marL="0" marR="0" marT="0" marB="0" anchor="ctr">
                    <a:solidFill>
                      <a:srgbClr val="CED1E2"/>
                    </a:solidFill>
                  </a:tcPr>
                </a:tc>
                <a:tc>
                  <a:txBody>
                    <a:bodyPr/>
                    <a:lstStyle/>
                    <a:p>
                      <a:pPr algn="ctr"/>
                      <a:endParaRPr lang="en-GB" sz="800" dirty="0">
                        <a:solidFill>
                          <a:schemeClr val="tx1"/>
                        </a:solidFill>
                        <a:latin typeface="+mn-lt"/>
                      </a:endParaRPr>
                    </a:p>
                  </a:txBody>
                  <a:tcPr marL="36000" marR="36000" marT="36000" marB="36000" anchor="ctr">
                    <a:solidFill>
                      <a:srgbClr val="26A412"/>
                    </a:solidFill>
                  </a:tcPr>
                </a:tc>
                <a:tc>
                  <a:txBody>
                    <a:bodyPr/>
                    <a:lstStyle/>
                    <a:p>
                      <a:pPr algn="ctr" fontAlgn="b"/>
                      <a:r>
                        <a:rPr lang="en-GB" sz="800" b="0" i="0" u="none" strike="noStrike" dirty="0">
                          <a:solidFill>
                            <a:schemeClr val="tx1"/>
                          </a:solidFill>
                          <a:effectLst/>
                          <a:latin typeface="+mn-lt"/>
                        </a:rPr>
                        <a:t>Service Management</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Service Design and Service Management processes are being tested before the E2E testing of CSS is complete (or even started) because Operational Testing is not being re-planned alongside the re-plan of the UEPT and E2E test phases leading to the possibility of additional test cycles being required at later stages of the </a:t>
                      </a:r>
                      <a:r>
                        <a:rPr lang="en-US" sz="800" b="0" i="0" u="none" strike="noStrike" dirty="0" err="1">
                          <a:solidFill>
                            <a:schemeClr val="tx1"/>
                          </a:solidFill>
                          <a:effectLst/>
                          <a:latin typeface="Arial" panose="020B0604020202020204" pitchFamily="34" charset="0"/>
                        </a:rPr>
                        <a:t>programme</a:t>
                      </a:r>
                      <a:r>
                        <a:rPr lang="en-US" sz="800" b="0" i="0" u="none" strike="noStrike" dirty="0">
                          <a:solidFill>
                            <a:schemeClr val="tx1"/>
                          </a:solidFill>
                          <a:effectLst/>
                          <a:latin typeface="Arial" panose="020B0604020202020204" pitchFamily="34" charset="0"/>
                        </a:rPr>
                        <a:t> to cover potential gaps that will be uncovered via market participant testing and as a result additional costs to be borne by </a:t>
                      </a:r>
                      <a:r>
                        <a:rPr lang="en-US" sz="800" b="0" i="0" u="none" strike="noStrike" dirty="0" err="1">
                          <a:solidFill>
                            <a:schemeClr val="tx1"/>
                          </a:solidFill>
                          <a:effectLst/>
                          <a:latin typeface="Arial" panose="020B0604020202020204" pitchFamily="34" charset="0"/>
                        </a:rPr>
                        <a:t>Xoserve</a:t>
                      </a:r>
                      <a:r>
                        <a:rPr lang="en-US" sz="800" b="0" i="0" u="none" strike="noStrike" dirty="0">
                          <a:solidFill>
                            <a:schemeClr val="tx1"/>
                          </a:solidFill>
                          <a:effectLst/>
                          <a:latin typeface="Arial" panose="020B0604020202020204" pitchFamily="34" charset="0"/>
                        </a:rPr>
                        <a:t> (and other existing service providers)</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mn-lt"/>
                        </a:rPr>
                        <a:t>Raise with DCC &amp; SI to understand mitigation strategy</a:t>
                      </a:r>
                    </a:p>
                  </a:txBody>
                  <a:tcPr marL="0" marR="0" marT="0" marB="0" anchor="ctr">
                    <a:solidFill>
                      <a:srgbClr val="CED1E2"/>
                    </a:solidFill>
                  </a:tcPr>
                </a:tc>
                <a:tc>
                  <a:txBody>
                    <a:bodyPr/>
                    <a:lstStyle/>
                    <a:p>
                      <a:r>
                        <a:rPr lang="en-US" sz="800" dirty="0">
                          <a:solidFill>
                            <a:schemeClr val="tx1"/>
                          </a:solidFill>
                          <a:latin typeface="+mn-lt"/>
                        </a:rPr>
                        <a:t>DCC have taken away an action to look at the risk. Awaiting update from DCC.</a:t>
                      </a:r>
                      <a:endParaRPr lang="en-GB" sz="800" dirty="0">
                        <a:solidFill>
                          <a:schemeClr val="tx1"/>
                        </a:solidFill>
                        <a:latin typeface="+mn-lt"/>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01/06/20</a:t>
                      </a:r>
                    </a:p>
                  </a:txBody>
                  <a:tcPr marL="0" marR="0" marT="0" marB="0" anchor="ctr">
                    <a:solidFill>
                      <a:srgbClr val="CED1E2"/>
                    </a:solidFill>
                  </a:tcPr>
                </a:tc>
                <a:extLst>
                  <a:ext uri="{0D108BD9-81ED-4DB2-BD59-A6C34878D82A}">
                    <a16:rowId xmlns:a16="http://schemas.microsoft.com/office/drawing/2014/main" val="1896117930"/>
                  </a:ext>
                </a:extLst>
              </a:tr>
              <a:tr h="566274">
                <a:tc>
                  <a:txBody>
                    <a:bodyPr/>
                    <a:lstStyle/>
                    <a:p>
                      <a:pPr algn="ctr" fontAlgn="ctr"/>
                      <a:r>
                        <a:rPr lang="en-GB" sz="800" b="0" i="0" u="none" strike="noStrike" dirty="0">
                          <a:solidFill>
                            <a:schemeClr val="tx1"/>
                          </a:solidFill>
                          <a:effectLst/>
                          <a:latin typeface="Arial" panose="020B0604020202020204" pitchFamily="34" charset="0"/>
                        </a:rPr>
                        <a:t>55572</a:t>
                      </a:r>
                    </a:p>
                  </a:txBody>
                  <a:tcPr marL="0" marR="0" marT="0" marB="0" anchor="ctr">
                    <a:solidFill>
                      <a:srgbClr val="CED1E2"/>
                    </a:solidFill>
                  </a:tcPr>
                </a:tc>
                <a:tc>
                  <a:txBody>
                    <a:bodyPr/>
                    <a:lstStyle/>
                    <a:p>
                      <a:pPr algn="ctr" fontAlgn="t"/>
                      <a:endParaRPr lang="en-GB" sz="800" b="0" i="0" u="none" strike="noStrike" dirty="0">
                        <a:solidFill>
                          <a:schemeClr val="tx1"/>
                        </a:solidFill>
                        <a:effectLst/>
                        <a:latin typeface="+mn-lt"/>
                      </a:endParaRPr>
                    </a:p>
                  </a:txBody>
                  <a:tcPr marL="9525" marR="9525" marT="9525" marB="0" anchor="ctr">
                    <a:solidFill>
                      <a:srgbClr val="26A412"/>
                    </a:solidFill>
                  </a:tcPr>
                </a:tc>
                <a:tc>
                  <a:txBody>
                    <a:bodyPr/>
                    <a:lstStyle/>
                    <a:p>
                      <a:pPr algn="ctr" fontAlgn="b"/>
                      <a:r>
                        <a:rPr lang="en-GB" sz="800" b="0" i="0" u="none" strike="noStrike" dirty="0">
                          <a:solidFill>
                            <a:schemeClr val="tx1"/>
                          </a:solidFill>
                          <a:effectLst/>
                          <a:latin typeface="+mn-lt"/>
                        </a:rPr>
                        <a:t>Network</a:t>
                      </a:r>
                    </a:p>
                  </a:txBody>
                  <a:tcPr marL="6350" marR="6350" marT="6350" marB="0" anchor="ctr">
                    <a:solidFill>
                      <a:srgbClr val="CED1E2"/>
                    </a:solidFill>
                  </a:tcPr>
                </a:tc>
                <a:tc>
                  <a:txBody>
                    <a:bodyPr/>
                    <a:lstStyle/>
                    <a:p>
                      <a:pPr algn="l" fontAlgn="ctr"/>
                      <a:r>
                        <a:rPr lang="en-US" sz="800" b="0" i="0" u="none" strike="noStrike" dirty="0">
                          <a:solidFill>
                            <a:schemeClr val="tx1"/>
                          </a:solidFill>
                          <a:effectLst/>
                          <a:latin typeface="Arial" panose="020B0604020202020204" pitchFamily="34" charset="0"/>
                        </a:rPr>
                        <a:t>There is a risk that Market Participants may not have sufficient time to procure and provision IX , if they choose the IX option for comms network connectivity, because of lead times for hardware, software and installation into data centres. Leading to lack of readiness on the part of Market Participants for UEPT in April 2020. Xoserve request that SI / DCC engage with Market participants as early as possible.</a:t>
                      </a:r>
                    </a:p>
                  </a:txBody>
                  <a:tcPr marL="0" marR="0" marT="0" marB="0" anchor="ctr">
                    <a:solidFill>
                      <a:srgbClr val="CED1E2"/>
                    </a:solidFill>
                  </a:tcPr>
                </a:tc>
                <a:tc>
                  <a:txBody>
                    <a:bodyPr/>
                    <a:lstStyle/>
                    <a:p>
                      <a:pPr algn="l" fontAlgn="ctr"/>
                      <a:r>
                        <a:rPr lang="en-US" sz="800" b="0" i="0" u="none" strike="noStrike" dirty="0">
                          <a:solidFill>
                            <a:schemeClr val="tx1"/>
                          </a:solidFill>
                          <a:effectLst/>
                          <a:latin typeface="+mn-lt"/>
                        </a:rPr>
                        <a:t>Raise with SI / DCC, to request early engagement with Market Participants and review additional MAD milestones as they become available.</a:t>
                      </a:r>
                    </a:p>
                  </a:txBody>
                  <a:tcPr marL="0" marR="0" marT="0" marB="0" anchor="ctr">
                    <a:solidFill>
                      <a:srgbClr val="CED1E2"/>
                    </a:solidFill>
                  </a:tcPr>
                </a:tc>
                <a:tc>
                  <a:txBody>
                    <a:bodyPr/>
                    <a:lstStyle/>
                    <a:p>
                      <a:pPr algn="l" rtl="0" fontAlgn="ctr"/>
                      <a:r>
                        <a:rPr lang="en-US" sz="800" b="0" i="0" u="none" strike="noStrike" kern="1200" dirty="0">
                          <a:solidFill>
                            <a:schemeClr val="tx1"/>
                          </a:solidFill>
                          <a:effectLst/>
                          <a:latin typeface="+mn-lt"/>
                          <a:ea typeface="+mn-ea"/>
                          <a:cs typeface="+mn-cs"/>
                        </a:rPr>
                        <a:t>Description and probability updated to reflect the re-planning if UEPT.  No update received on the mechanism to provide IP addresses to Xoserve or whether any MPs have signed up to use IX to connect to CSS.</a:t>
                      </a:r>
                      <a:endParaRPr lang="en-GB" sz="800" b="0" i="0" u="none" strike="noStrike" kern="1200" dirty="0">
                        <a:solidFill>
                          <a:schemeClr val="tx1"/>
                        </a:solidFill>
                        <a:effectLst/>
                        <a:latin typeface="+mn-lt"/>
                        <a:ea typeface="+mn-ea"/>
                        <a:cs typeface="+mn-cs"/>
                      </a:endParaRPr>
                    </a:p>
                  </a:txBody>
                  <a:tcPr marL="36000" marR="36000" marT="36000" marB="36000" anchor="ctr">
                    <a:solidFill>
                      <a:srgbClr val="CED1E2"/>
                    </a:solidFill>
                  </a:tcPr>
                </a:tc>
                <a:tc>
                  <a:txBody>
                    <a:bodyPr/>
                    <a:lstStyle/>
                    <a:p>
                      <a:pPr algn="ctr" fontAlgn="ctr"/>
                      <a:r>
                        <a:rPr lang="en-GB" sz="800" b="0" i="0" u="none" strike="noStrike" dirty="0">
                          <a:solidFill>
                            <a:schemeClr val="tx1"/>
                          </a:solidFill>
                          <a:effectLst/>
                          <a:latin typeface="+mn-lt"/>
                        </a:rPr>
                        <a:t>30/06/20</a:t>
                      </a:r>
                    </a:p>
                  </a:txBody>
                  <a:tcPr marL="0" marR="0" marT="0" marB="0" anchor="ctr">
                    <a:solidFill>
                      <a:srgbClr val="CED1E2"/>
                    </a:solidFill>
                  </a:tcPr>
                </a:tc>
                <a:extLst>
                  <a:ext uri="{0D108BD9-81ED-4DB2-BD59-A6C34878D82A}">
                    <a16:rowId xmlns:a16="http://schemas.microsoft.com/office/drawing/2014/main" val="389657323"/>
                  </a:ext>
                </a:extLst>
              </a:tr>
            </a:tbl>
          </a:graphicData>
        </a:graphic>
      </p:graphicFrame>
    </p:spTree>
    <p:extLst>
      <p:ext uri="{BB962C8B-B14F-4D97-AF65-F5344CB8AC3E}">
        <p14:creationId xmlns:p14="http://schemas.microsoft.com/office/powerpoint/2010/main" val="1103292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02745C0-C3F1-4E14-AB1C-A0A3DEBF42EA}"/>
              </a:ext>
            </a:extLst>
          </p:cNvPr>
          <p:cNvSpPr txBox="1">
            <a:spLocks/>
          </p:cNvSpPr>
          <p:nvPr/>
        </p:nvSpPr>
        <p:spPr>
          <a:xfrm>
            <a:off x="832005" y="184417"/>
            <a:ext cx="7479990" cy="387007"/>
          </a:xfrm>
          <a:prstGeom prst="rect">
            <a:avLst/>
          </a:prstGeom>
        </p:spPr>
        <p:txBody>
          <a:bodyPr vert="horz" lIns="91438" tIns="45719" rIns="91438" bIns="45719" rtlCol="0" anchor="ctr">
            <a:noAutofit/>
          </a:bodyPr>
          <a:lst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algn="ctr" defTabSz="914378"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High Level Plan</a:t>
            </a:r>
          </a:p>
        </p:txBody>
      </p:sp>
      <p:pic>
        <p:nvPicPr>
          <p:cNvPr id="4" name="Picture 3">
            <a:extLst>
              <a:ext uri="{FF2B5EF4-FFF2-40B4-BE49-F238E27FC236}">
                <a16:creationId xmlns:a16="http://schemas.microsoft.com/office/drawing/2014/main" id="{93EFBAD0-2600-4BA8-8066-78F20058FBB7}"/>
              </a:ext>
            </a:extLst>
          </p:cNvPr>
          <p:cNvPicPr>
            <a:picLocks noChangeAspect="1"/>
          </p:cNvPicPr>
          <p:nvPr/>
        </p:nvPicPr>
        <p:blipFill rotWithShape="1">
          <a:blip r:embed="rId2"/>
          <a:srcRect b="13257"/>
          <a:stretch/>
        </p:blipFill>
        <p:spPr>
          <a:xfrm>
            <a:off x="716745" y="534689"/>
            <a:ext cx="7479990" cy="4455052"/>
          </a:xfrm>
          <a:prstGeom prst="rect">
            <a:avLst/>
          </a:prstGeom>
        </p:spPr>
      </p:pic>
    </p:spTree>
    <p:extLst>
      <p:ext uri="{BB962C8B-B14F-4D97-AF65-F5344CB8AC3E}">
        <p14:creationId xmlns:p14="http://schemas.microsoft.com/office/powerpoint/2010/main" val="3973031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3">
            <a:extLst>
              <a:ext uri="{FF2B5EF4-FFF2-40B4-BE49-F238E27FC236}">
                <a16:creationId xmlns:a16="http://schemas.microsoft.com/office/drawing/2014/main" id="{724742BA-926D-407C-9F2B-6ECBF113141D}"/>
              </a:ext>
            </a:extLst>
          </p:cNvPr>
          <p:cNvGraphicFramePr>
            <a:graphicFrameLocks/>
          </p:cNvGraphicFramePr>
          <p:nvPr>
            <p:extLst>
              <p:ext uri="{D42A27DB-BD31-4B8C-83A1-F6EECF244321}">
                <p14:modId xmlns:p14="http://schemas.microsoft.com/office/powerpoint/2010/main" val="2410433940"/>
              </p:ext>
            </p:extLst>
          </p:nvPr>
        </p:nvGraphicFramePr>
        <p:xfrm>
          <a:off x="320040" y="266700"/>
          <a:ext cx="8503920" cy="462534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24948102"/>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5555bc4e76dcffa51c54044eeb283f7a">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04e7acac1b15043f2fc7db01ae58639f"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http://purl.org/dc/elements/1.1/"/>
    <ds:schemaRef ds:uri="http://purl.org/dc/terms/"/>
    <ds:schemaRef ds:uri="3092569d-7549-4f1f-b838-122d264c6bd8"/>
    <ds:schemaRef ds:uri="http://purl.org/dc/dcmitype/"/>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01f7a547-d57a-44ce-a211-81869c79743b"/>
    <ds:schemaRef ds:uri="http://www.w3.org/XML/1998/namespace"/>
  </ds:schemaRefs>
</ds:datastoreItem>
</file>

<file path=customXml/itemProps3.xml><?xml version="1.0" encoding="utf-8"?>
<ds:datastoreItem xmlns:ds="http://schemas.openxmlformats.org/officeDocument/2006/customXml" ds:itemID="{1DD65AF1-A96F-4AFF-BEB1-C8100D419A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f4956c-4c52-4651-8c4e-2a64183ace1b"/>
    <ds:schemaRef ds:uri="103fba77-31dd-4780-83f9-c54f26c3a2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5376</TotalTime>
  <Words>1928</Words>
  <Application>Microsoft Office PowerPoint</Application>
  <PresentationFormat>On-screen Show (16:9)</PresentationFormat>
  <Paragraphs>191</Paragraphs>
  <Slides>9</Slides>
  <Notes>4</Notes>
  <HiddenSlides>0</HiddenSlides>
  <MMClips>0</MMClips>
  <ScaleCrop>false</ScaleCrop>
  <HeadingPairs>
    <vt:vector size="4" baseType="variant">
      <vt:variant>
        <vt:lpstr>Theme</vt:lpstr>
      </vt:variant>
      <vt:variant>
        <vt:i4>5</vt:i4>
      </vt:variant>
      <vt:variant>
        <vt:lpstr>Slide Titles</vt:lpstr>
      </vt:variant>
      <vt:variant>
        <vt:i4>9</vt:i4>
      </vt:variant>
    </vt:vector>
  </HeadingPairs>
  <TitlesOfParts>
    <vt:vector size="14" baseType="lpstr">
      <vt:lpstr>xoserve templates</vt:lpstr>
      <vt:lpstr>Office Theme</vt:lpstr>
      <vt:lpstr>1_Office Theme</vt:lpstr>
      <vt:lpstr>1_xoserve templates</vt:lpstr>
      <vt:lpstr>Xoserve PowerPoint Template Clean</vt:lpstr>
      <vt:lpstr>CSSC Programme Dashboard</vt:lpstr>
      <vt:lpstr>PowerPoint Presentation</vt:lpstr>
      <vt:lpstr>Workstream Updates</vt:lpstr>
      <vt:lpstr>Key Programme Issues</vt:lpstr>
      <vt:lpstr>Key Programme Risks (1/3)</vt:lpstr>
      <vt:lpstr>Key Programme Risks (2/3)</vt:lpstr>
      <vt:lpstr>Key Programme Risks (3/3)</vt:lpstr>
      <vt:lpstr>PowerPoint Presentation</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Clarke, Angela</cp:lastModifiedBy>
  <cp:revision>75</cp:revision>
  <cp:lastPrinted>2019-12-17T14:02:10Z</cp:lastPrinted>
  <dcterms:created xsi:type="dcterms:W3CDTF">2011-09-20T14:58:41Z</dcterms:created>
  <dcterms:modified xsi:type="dcterms:W3CDTF">2020-06-08T09:20:52Z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0x010100CD78529C455A9849A187361FC3458725</vt:lpwstr>
  </property>
</Properties>
</file>