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88" r:id="rId5"/>
    <p:sldId id="290" r:id="rId6"/>
    <p:sldId id="291" r:id="rId7"/>
    <p:sldId id="289" r:id="rId8"/>
    <p:sldId id="292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D1F5"/>
    <a:srgbClr val="FFFFFF"/>
    <a:srgbClr val="B1D6E8"/>
    <a:srgbClr val="84B8DA"/>
    <a:srgbClr val="9C4877"/>
    <a:srgbClr val="2B80B1"/>
    <a:srgbClr val="9CCB3B"/>
    <a:srgbClr val="F5835D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46" d="100"/>
          <a:sy n="146" d="100"/>
        </p:scale>
        <p:origin x="1206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15/07/2020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UNC Section G1.6</a:t>
            </a:r>
            <a:br>
              <a:rPr lang="en-GB" dirty="0"/>
            </a:br>
            <a:endParaRPr lang="en-GB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2400" dirty="0">
                <a:solidFill>
                  <a:schemeClr val="accent1"/>
                </a:solidFill>
              </a:rPr>
              <a:t>UNC Section G1.6.14 - AQ calculation for New Supply Meter Points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48072"/>
          </a:xfrm>
        </p:spPr>
        <p:txBody>
          <a:bodyPr>
            <a:normAutofit fontScale="90000"/>
          </a:bodyPr>
          <a:lstStyle/>
          <a:p>
            <a:br>
              <a:rPr lang="en-GB" dirty="0"/>
            </a:br>
            <a:r>
              <a:rPr lang="en-GB" dirty="0"/>
              <a:t>Background</a:t>
            </a:r>
            <a:br>
              <a:rPr lang="en-GB" dirty="0">
                <a:solidFill>
                  <a:schemeClr val="accent1"/>
                </a:solidFill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396044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1400" dirty="0">
                <a:solidFill>
                  <a:schemeClr val="accent1"/>
                </a:solidFill>
              </a:rPr>
              <a:t>For New Supply Meter Points the UK Link system requires a minimum of 9 months (274 days) of Metered Quantity (consumption) history before a revised AQ value is calculated.  Using the AQ Formula below:  </a:t>
            </a:r>
          </a:p>
          <a:p>
            <a:pPr marL="0" indent="0">
              <a:buNone/>
            </a:pPr>
            <a:endParaRPr lang="en-GB" sz="12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accent1"/>
                </a:solidFill>
              </a:rPr>
              <a:t>1.6.14 (c)  For Class 1 and 2 Supply Meter Points the Annual Quantity is calculated as  </a:t>
            </a:r>
          </a:p>
          <a:p>
            <a:pPr marL="0" indent="0">
              <a:buNone/>
            </a:pPr>
            <a:r>
              <a:rPr lang="en-GB" sz="1200" dirty="0">
                <a:solidFill>
                  <a:schemeClr val="accent1"/>
                </a:solidFill>
              </a:rPr>
              <a:t> 		AQ = AQ’ * 365 / D</a:t>
            </a:r>
          </a:p>
          <a:p>
            <a:pPr marL="0" indent="0">
              <a:buNone/>
            </a:pPr>
            <a:r>
              <a:rPr lang="en-GB" sz="1200" dirty="0">
                <a:solidFill>
                  <a:schemeClr val="accent1"/>
                </a:solidFill>
              </a:rPr>
              <a:t>	AQ’ is the quantity calculated under paragraph </a:t>
            </a:r>
            <a:r>
              <a:rPr lang="en-GB" sz="1200" b="1" dirty="0">
                <a:solidFill>
                  <a:schemeClr val="accent1"/>
                </a:solidFill>
              </a:rPr>
              <a:t>1.6.9(a)</a:t>
            </a:r>
          </a:p>
          <a:p>
            <a:pPr marL="0" indent="0">
              <a:buNone/>
            </a:pPr>
            <a:r>
              <a:rPr lang="en-GB" sz="1200" dirty="0">
                <a:solidFill>
                  <a:schemeClr val="accent1"/>
                </a:solidFill>
              </a:rPr>
              <a:t>	D is the number of Days in the AQ Metered Period</a:t>
            </a:r>
          </a:p>
          <a:p>
            <a:pPr marL="0" indent="0">
              <a:buNone/>
            </a:pPr>
            <a:endParaRPr lang="en-GB" sz="12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accent1"/>
                </a:solidFill>
              </a:rPr>
              <a:t>1.6.14(d) For Class 3 and 4 Supply Meter Points the Annual Quantity is calculated as  </a:t>
            </a:r>
          </a:p>
          <a:p>
            <a:pPr marL="0" indent="0">
              <a:buNone/>
            </a:pPr>
            <a:r>
              <a:rPr lang="en-GB" sz="1200" dirty="0">
                <a:solidFill>
                  <a:schemeClr val="accent1"/>
                </a:solidFill>
              </a:rPr>
              <a:t>		AQ = AQ’ / D * 365 </a:t>
            </a:r>
          </a:p>
          <a:p>
            <a:pPr marL="0" indent="0">
              <a:buNone/>
            </a:pPr>
            <a:r>
              <a:rPr lang="en-GB" sz="1200" dirty="0">
                <a:solidFill>
                  <a:schemeClr val="accent1"/>
                </a:solidFill>
              </a:rPr>
              <a:t>	Where AQ and  D have the meaning in paragraph (c)</a:t>
            </a:r>
          </a:p>
          <a:p>
            <a:pPr marL="0" indent="0">
              <a:buNone/>
            </a:pPr>
            <a:endParaRPr lang="en-GB" sz="12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GB" sz="1200" b="1" dirty="0">
                <a:solidFill>
                  <a:schemeClr val="accent1"/>
                </a:solidFill>
              </a:rPr>
              <a:t>1.6.9 (a) </a:t>
            </a:r>
            <a:r>
              <a:rPr lang="en-GB" sz="1200" dirty="0">
                <a:solidFill>
                  <a:schemeClr val="accent1"/>
                </a:solidFill>
              </a:rPr>
              <a:t>in the case of a Class 1 or 2 Supply Meter Point, as the sum of the Supply Meter Point Daily Quantities for all Days in the AQ Metered Period</a:t>
            </a:r>
          </a:p>
          <a:p>
            <a:pPr marL="0" indent="0">
              <a:buNone/>
            </a:pPr>
            <a:endParaRPr lang="en-GB" sz="1200" b="1" dirty="0"/>
          </a:p>
          <a:p>
            <a:pPr marL="0" indent="0">
              <a:buNone/>
            </a:pPr>
            <a:r>
              <a:rPr lang="en-GB" sz="1200" dirty="0">
                <a:solidFill>
                  <a:schemeClr val="accent1"/>
                </a:solidFill>
              </a:rPr>
              <a:t>1.6.9 (b)</a:t>
            </a:r>
            <a:r>
              <a:rPr lang="en-GB" sz="1200" b="1" dirty="0">
                <a:solidFill>
                  <a:schemeClr val="accent1"/>
                </a:solidFill>
              </a:rPr>
              <a:t> </a:t>
            </a:r>
            <a:r>
              <a:rPr lang="en-GB" sz="1200" dirty="0">
                <a:solidFill>
                  <a:schemeClr val="accent1"/>
                </a:solidFill>
              </a:rPr>
              <a:t>in the case of Class 3 or 4 Supply Meter Point, by reference to the AQ Metered Quantity and AQ Metered Period, in accordance with Section H3.2 (Demand Estimation and Demand Forecasting)</a:t>
            </a:r>
          </a:p>
          <a:p>
            <a:pPr marL="0" indent="0">
              <a:buNone/>
            </a:pPr>
            <a:endParaRPr lang="en-GB" sz="12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GB" sz="1400" dirty="0">
                <a:solidFill>
                  <a:schemeClr val="accent1"/>
                </a:solidFill>
              </a:rPr>
              <a:t>The AQ calculation for Class 3 or 4 is not referring to section 1.6.9(b) so the AQ value is currently not being Weather Adjusted between 9 months (274 days) and 365 days for a New Supply Meter Point.  </a:t>
            </a:r>
          </a:p>
          <a:p>
            <a:pPr marL="0" indent="0">
              <a:buNone/>
            </a:pPr>
            <a:r>
              <a:rPr lang="en-GB" sz="1400" dirty="0">
                <a:solidFill>
                  <a:schemeClr val="accent1"/>
                </a:solidFill>
              </a:rPr>
              <a:t>After 365 days the Formula in Section H3.2.1 is being used.</a:t>
            </a:r>
          </a:p>
          <a:p>
            <a:pPr marL="0" indent="0">
              <a:buNone/>
            </a:pPr>
            <a:endParaRPr lang="en-GB" sz="1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451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sz="2500" dirty="0">
                <a:solidFill>
                  <a:schemeClr val="accent1"/>
                </a:solidFill>
              </a:rPr>
              <a:t>By September 2019, there have been a total of 14,025 New Supply Meter Points since Project Nexus Implementation Date (01.06.2017)</a:t>
            </a:r>
          </a:p>
          <a:p>
            <a:endParaRPr lang="en-GB" sz="2500" dirty="0">
              <a:solidFill>
                <a:schemeClr val="accent1"/>
              </a:solidFill>
            </a:endParaRPr>
          </a:p>
          <a:p>
            <a:r>
              <a:rPr lang="en-GB" sz="2500" dirty="0">
                <a:solidFill>
                  <a:schemeClr val="accent1"/>
                </a:solidFill>
              </a:rPr>
              <a:t>Of those that recalculated in August 2019….</a:t>
            </a:r>
          </a:p>
          <a:p>
            <a:pPr lvl="1"/>
            <a:endParaRPr lang="en-GB" sz="2500" dirty="0">
              <a:solidFill>
                <a:schemeClr val="accent1"/>
              </a:solidFill>
            </a:endParaRPr>
          </a:p>
          <a:p>
            <a:pPr lvl="1"/>
            <a:r>
              <a:rPr lang="en-GB" sz="2500" dirty="0">
                <a:solidFill>
                  <a:schemeClr val="accent1"/>
                </a:solidFill>
              </a:rPr>
              <a:t>all of these were Class 4 Smaller Supply Points, and </a:t>
            </a:r>
          </a:p>
          <a:p>
            <a:pPr lvl="1"/>
            <a:r>
              <a:rPr lang="en-GB" sz="2500" dirty="0">
                <a:solidFill>
                  <a:schemeClr val="accent1"/>
                </a:solidFill>
              </a:rPr>
              <a:t>majority covered the 2018 winter period</a:t>
            </a:r>
          </a:p>
          <a:p>
            <a:endParaRPr lang="en-GB" sz="2500" dirty="0">
              <a:solidFill>
                <a:schemeClr val="accent1"/>
              </a:solidFill>
            </a:endParaRPr>
          </a:p>
          <a:p>
            <a:pPr lvl="1"/>
            <a:r>
              <a:rPr lang="en-GB" sz="2500" dirty="0">
                <a:solidFill>
                  <a:schemeClr val="accent1"/>
                </a:solidFill>
              </a:rPr>
              <a:t>It was found that in all cases when the calculation was done using the daily ALP, DAF and WCF (WAALP) the calculated AQ value was slightly lower.</a:t>
            </a:r>
          </a:p>
          <a:p>
            <a:pPr lvl="2"/>
            <a:endParaRPr lang="en-GB" sz="2500" dirty="0">
              <a:solidFill>
                <a:schemeClr val="accent1"/>
              </a:solidFill>
            </a:endParaRPr>
          </a:p>
          <a:p>
            <a:pPr lvl="2"/>
            <a:r>
              <a:rPr lang="en-GB" sz="2500" dirty="0">
                <a:solidFill>
                  <a:schemeClr val="accent1"/>
                </a:solidFill>
              </a:rPr>
              <a:t>From the sample of  SMPs recalculated there was an average of 11% decrease in AQ value or a difference of </a:t>
            </a:r>
            <a:r>
              <a:rPr lang="en-GB" sz="2500" dirty="0" err="1">
                <a:solidFill>
                  <a:schemeClr val="accent1"/>
                </a:solidFill>
              </a:rPr>
              <a:t>approx</a:t>
            </a:r>
            <a:r>
              <a:rPr lang="en-GB" sz="2500" dirty="0">
                <a:solidFill>
                  <a:schemeClr val="accent1"/>
                </a:solidFill>
              </a:rPr>
              <a:t> 800kwh and did not change the End User Category (EUC) or the AQ Banding</a:t>
            </a:r>
          </a:p>
          <a:p>
            <a:pPr lvl="2"/>
            <a:r>
              <a:rPr lang="en-GB" sz="2500" dirty="0">
                <a:solidFill>
                  <a:schemeClr val="accent1"/>
                </a:solidFill>
              </a:rPr>
              <a:t>Further analysis is required to understand the impacts to Transportation Charges and UIG for those New SMPs that could cross the AQ Banding threshold</a:t>
            </a:r>
          </a:p>
          <a:p>
            <a:pPr marL="0" indent="0">
              <a:buNone/>
            </a:pPr>
            <a:endParaRPr lang="en-GB" sz="1600" dirty="0">
              <a:solidFill>
                <a:schemeClr val="accent1"/>
              </a:solidFill>
            </a:endParaRPr>
          </a:p>
          <a:p>
            <a:endParaRPr lang="en-GB" sz="1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068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836909"/>
            <a:ext cx="8229600" cy="360704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400" b="1" dirty="0">
                <a:solidFill>
                  <a:schemeClr val="accent1"/>
                </a:solidFill>
              </a:rPr>
              <a:t>UK Link systems are functioning consistent to the UNC</a:t>
            </a:r>
          </a:p>
          <a:p>
            <a:pPr marL="0" indent="0">
              <a:buNone/>
            </a:pPr>
            <a:endParaRPr lang="en-GB" sz="14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GB" sz="1400" b="1" dirty="0">
                <a:solidFill>
                  <a:schemeClr val="accent1"/>
                </a:solidFill>
              </a:rPr>
              <a:t>The following options for consideration:</a:t>
            </a:r>
          </a:p>
          <a:p>
            <a:pPr marL="0" indent="0">
              <a:buNone/>
            </a:pPr>
            <a:endParaRPr lang="en-GB" sz="14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GB" sz="1400" b="1" dirty="0">
                <a:solidFill>
                  <a:schemeClr val="accent1"/>
                </a:solidFill>
              </a:rPr>
              <a:t>Option 1:</a:t>
            </a:r>
          </a:p>
          <a:p>
            <a:pPr>
              <a:buFontTx/>
              <a:buChar char="-"/>
            </a:pPr>
            <a:r>
              <a:rPr lang="en-GB" sz="1400" dirty="0">
                <a:solidFill>
                  <a:schemeClr val="accent1"/>
                </a:solidFill>
              </a:rPr>
              <a:t>Raise a Modification to change the calculation for Class 3 and 4 New Supply Meter Points, so the AQ calculation uses the daily ALP, DAF and WCF </a:t>
            </a:r>
            <a:endParaRPr lang="en-GB" sz="14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GB" sz="1400" b="1" dirty="0">
                <a:solidFill>
                  <a:schemeClr val="accent1"/>
                </a:solidFill>
              </a:rPr>
              <a:t>Option 2:</a:t>
            </a:r>
            <a:endParaRPr lang="en-GB" sz="1400" dirty="0">
              <a:solidFill>
                <a:schemeClr val="accent1"/>
              </a:solidFill>
            </a:endParaRPr>
          </a:p>
          <a:p>
            <a:pPr>
              <a:buFontTx/>
              <a:buChar char="-"/>
            </a:pPr>
            <a:r>
              <a:rPr lang="en-GB" sz="1400" dirty="0">
                <a:solidFill>
                  <a:schemeClr val="accent1"/>
                </a:solidFill>
              </a:rPr>
              <a:t>Do nothing and leave UKLink as currently built	</a:t>
            </a:r>
          </a:p>
          <a:p>
            <a:pPr lvl="1"/>
            <a:r>
              <a:rPr lang="en-GB" sz="1400" dirty="0">
                <a:solidFill>
                  <a:schemeClr val="accent1"/>
                </a:solidFill>
              </a:rPr>
              <a:t>If Shipper requires to change the AQ then an AQ Correction can be submitted</a:t>
            </a:r>
          </a:p>
          <a:p>
            <a:pPr lvl="2"/>
            <a:r>
              <a:rPr lang="en-GB" sz="1400" dirty="0">
                <a:solidFill>
                  <a:schemeClr val="accent1"/>
                </a:solidFill>
              </a:rPr>
              <a:t>This will set a Backstop Date for a period of 9 months</a:t>
            </a:r>
          </a:p>
          <a:p>
            <a:pPr lvl="1"/>
            <a:r>
              <a:rPr lang="en-GB" sz="1400" dirty="0">
                <a:solidFill>
                  <a:schemeClr val="accent1"/>
                </a:solidFill>
              </a:rPr>
              <a:t>Submit Valid Meter Reading to trigger AQ calculation </a:t>
            </a:r>
          </a:p>
          <a:p>
            <a:pPr>
              <a:buFontTx/>
              <a:buChar char="-"/>
            </a:pPr>
            <a:endParaRPr lang="en-GB" sz="1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833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Action 12.02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836909"/>
            <a:ext cx="8229600" cy="360704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/>
              <a:t>- Xoserve (DA) to assess the material effort to correct the formula for Class 3 and 4 New Supply Meter Points</a:t>
            </a:r>
          </a:p>
          <a:p>
            <a:pPr marL="0" indent="0">
              <a:buNone/>
            </a:pPr>
            <a:endParaRPr lang="en-US" sz="14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1400" dirty="0">
                <a:solidFill>
                  <a:schemeClr val="accent1"/>
                </a:solidFill>
                <a:latin typeface="+mj-lt"/>
              </a:rPr>
              <a:t>As referenced as Option 1:</a:t>
            </a:r>
          </a:p>
          <a:p>
            <a:pPr>
              <a:buFontTx/>
              <a:buChar char="-"/>
            </a:pPr>
            <a:r>
              <a:rPr lang="en-US" sz="1400" dirty="0">
                <a:solidFill>
                  <a:schemeClr val="accent1"/>
                </a:solidFill>
                <a:latin typeface="+mj-lt"/>
              </a:rPr>
              <a:t>Correction to use the relevant C3 and 4 profile date would be a change that of an order of £20-50k (using the previous band HLC assessments)</a:t>
            </a:r>
          </a:p>
          <a:p>
            <a:pPr>
              <a:buFontTx/>
              <a:buChar char="-"/>
            </a:pPr>
            <a:r>
              <a:rPr lang="en-US" sz="1400" dirty="0">
                <a:solidFill>
                  <a:schemeClr val="accent1"/>
                </a:solidFill>
                <a:latin typeface="+mj-lt"/>
              </a:rPr>
              <a:t>Implementation approach could be as Minor Enhancement provided that:</a:t>
            </a:r>
          </a:p>
          <a:p>
            <a:pPr lvl="1">
              <a:buFontTx/>
              <a:buChar char="-"/>
            </a:pPr>
            <a:r>
              <a:rPr lang="en-US" sz="1400" dirty="0">
                <a:solidFill>
                  <a:schemeClr val="accent1"/>
                </a:solidFill>
                <a:latin typeface="+mj-lt"/>
              </a:rPr>
              <a:t>It is agreed no impacts to UK Link Users</a:t>
            </a:r>
          </a:p>
          <a:p>
            <a:pPr lvl="2">
              <a:buFontTx/>
              <a:buChar char="-"/>
            </a:pPr>
            <a:r>
              <a:rPr lang="en-US" sz="1400" dirty="0">
                <a:solidFill>
                  <a:schemeClr val="accent1"/>
                </a:solidFill>
                <a:latin typeface="+mj-lt"/>
              </a:rPr>
              <a:t>This is not expected to have interface impacts, but will impact outcome of the AQ Calculation</a:t>
            </a:r>
          </a:p>
          <a:p>
            <a:pPr lvl="1">
              <a:buFontTx/>
              <a:buChar char="-"/>
            </a:pPr>
            <a:r>
              <a:rPr lang="en-US" sz="1400" dirty="0">
                <a:solidFill>
                  <a:schemeClr val="accent1"/>
                </a:solidFill>
                <a:latin typeface="+mj-lt"/>
              </a:rPr>
              <a:t>It is agreed that there is flexibility regarding the Implementation Date</a:t>
            </a:r>
          </a:p>
          <a:p>
            <a:pPr lvl="2">
              <a:buFontTx/>
              <a:buChar char="-"/>
            </a:pPr>
            <a:r>
              <a:rPr lang="en-US" sz="1400" dirty="0">
                <a:solidFill>
                  <a:schemeClr val="accent1"/>
                </a:solidFill>
                <a:latin typeface="+mj-lt"/>
              </a:rPr>
              <a:t>Note, since this will require a UNC Modification, it is less suited to this type of change as we use Tech Ops Operational resources which may be reassigned should production matters arise</a:t>
            </a:r>
          </a:p>
          <a:p>
            <a:pPr>
              <a:buFontTx/>
              <a:buChar char="-"/>
            </a:pPr>
            <a:r>
              <a:rPr lang="en-US" sz="1400" dirty="0">
                <a:solidFill>
                  <a:schemeClr val="accent1"/>
                </a:solidFill>
                <a:latin typeface="+mj-lt"/>
              </a:rPr>
              <a:t>Alternative approach to include in Release</a:t>
            </a:r>
          </a:p>
          <a:p>
            <a:pPr>
              <a:buFontTx/>
              <a:buChar char="-"/>
            </a:pPr>
            <a:r>
              <a:rPr lang="en-US" sz="1400" dirty="0">
                <a:solidFill>
                  <a:schemeClr val="accent1"/>
                </a:solidFill>
                <a:latin typeface="+mj-lt"/>
              </a:rPr>
              <a:t>ME / Release approach would be low / high end of the assessment, respectively</a:t>
            </a:r>
            <a:endParaRPr lang="en-GB" sz="1400" dirty="0">
              <a:solidFill>
                <a:schemeClr val="accent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56216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8519BAC70B6A44A1C8B0FBEB9CD388" ma:contentTypeVersion="12" ma:contentTypeDescription="Create a new document." ma:contentTypeScope="" ma:versionID="af81f3fe842e46a8d0f8314662a2a440">
  <xsd:schema xmlns:xsd="http://www.w3.org/2001/XMLSchema" xmlns:xs="http://www.w3.org/2001/XMLSchema" xmlns:p="http://schemas.microsoft.com/office/2006/metadata/properties" xmlns:ns3="257a0e4a-5d1e-49f5-8b04-af0f1b4adf0c" xmlns:ns4="0e632b23-6baf-4f8f-9270-13b153b6ce54" targetNamespace="http://schemas.microsoft.com/office/2006/metadata/properties" ma:root="true" ma:fieldsID="5b94b47d95c3fd94b4f2a6aca044c05c" ns3:_="" ns4:_="">
    <xsd:import namespace="257a0e4a-5d1e-49f5-8b04-af0f1b4adf0c"/>
    <xsd:import namespace="0e632b23-6baf-4f8f-9270-13b153b6ce5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7a0e4a-5d1e-49f5-8b04-af0f1b4adf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632b23-6baf-4f8f-9270-13b153b6ce54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1B2E31-4703-4F4D-BB47-74A8364BAC36}">
  <ds:schemaRefs>
    <ds:schemaRef ds:uri="http://purl.org/dc/dcmitype/"/>
    <ds:schemaRef ds:uri="http://schemas.microsoft.com/office/2006/metadata/properties"/>
    <ds:schemaRef ds:uri="257a0e4a-5d1e-49f5-8b04-af0f1b4adf0c"/>
    <ds:schemaRef ds:uri="http://www.w3.org/XML/1998/namespace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0e632b23-6baf-4f8f-9270-13b153b6ce54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3F271AA-94CE-4BBF-884D-7DD27CF58A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7a0e4a-5d1e-49f5-8b04-af0f1b4adf0c"/>
    <ds:schemaRef ds:uri="0e632b23-6baf-4f8f-9270-13b153b6ce5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1255</TotalTime>
  <Words>436</Words>
  <Application>Microsoft Office PowerPoint</Application>
  <PresentationFormat>On-screen Show (16:9)</PresentationFormat>
  <Paragraphs>56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UNC Section G1.6 </vt:lpstr>
      <vt:lpstr> Background </vt:lpstr>
      <vt:lpstr>Analysis</vt:lpstr>
      <vt:lpstr>Options</vt:lpstr>
      <vt:lpstr>Action 12.02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Addison, David</cp:lastModifiedBy>
  <cp:revision>84</cp:revision>
  <dcterms:created xsi:type="dcterms:W3CDTF">2018-09-02T17:12:15Z</dcterms:created>
  <dcterms:modified xsi:type="dcterms:W3CDTF">2020-07-15T14:02:17Z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0x010100E98519BAC70B6A44A1C8B0FBEB9CD388</vt:lpwstr>
  </property>
</Properties>
</file>